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266" r:id="rId3"/>
    <p:sldId id="269" r:id="rId4"/>
    <p:sldId id="270" r:id="rId5"/>
    <p:sldId id="274" r:id="rId6"/>
    <p:sldId id="268" r:id="rId7"/>
    <p:sldId id="276" r:id="rId8"/>
    <p:sldId id="277" r:id="rId9"/>
    <p:sldId id="278" r:id="rId10"/>
    <p:sldId id="280" r:id="rId11"/>
    <p:sldId id="281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9190"/>
    <a:srgbClr val="A40000"/>
    <a:srgbClr val="484384"/>
    <a:srgbClr val="00817E"/>
    <a:srgbClr val="C72A31"/>
    <a:srgbClr val="1C385A"/>
    <a:srgbClr val="BE1520"/>
    <a:srgbClr val="CF1E24"/>
    <a:srgbClr val="DA3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4619" autoAdjust="0"/>
  </p:normalViewPr>
  <p:slideViewPr>
    <p:cSldViewPr snapToGrid="0" snapToObjects="1">
      <p:cViewPr varScale="1">
        <p:scale>
          <a:sx n="78" d="100"/>
          <a:sy n="78" d="100"/>
        </p:scale>
        <p:origin x="-90" y="-552"/>
      </p:cViewPr>
      <p:guideLst>
        <p:guide orient="horz" pos="907"/>
        <p:guide pos="1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rvillo\Google%20Drive\Scuola\EMOS\CNS\TAVOLE%20eta'-studio%20-%20SORVILLO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769222992174179"/>
          <c:y val="4.6492124294048545E-2"/>
          <c:w val="0.49427204017837623"/>
          <c:h val="0.8055783893157969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'offerta universitaria corsi LM'!$A$3</c:f>
              <c:strCache>
                <c:ptCount val="1"/>
                <c:pt idx="0">
                  <c:v>scienze statistiche 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val>
            <c:numRef>
              <c:f>'offerta universitaria corsi LM'!$B$3:$C$3</c:f>
              <c:numCache>
                <c:formatCode>General</c:formatCode>
                <c:ptCount val="2"/>
                <c:pt idx="0">
                  <c:v>13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'offerta universitaria corsi LM'!$A$4</c:f>
              <c:strCache>
                <c:ptCount val="1"/>
                <c:pt idx="0">
                  <c:v>scienze statistiche attuariali e finanziarie </c:v>
                </c:pt>
              </c:strCache>
            </c:strRef>
          </c:tx>
          <c:invertIfNegative val="0"/>
          <c:val>
            <c:numRef>
              <c:f>'offerta universitaria corsi LM'!$B$4:$C$4</c:f>
              <c:numCache>
                <c:formatCode>General</c:formatCode>
                <c:ptCount val="2"/>
                <c:pt idx="0">
                  <c:v>11</c:v>
                </c:pt>
                <c:pt idx="1">
                  <c:v>0</c:v>
                </c:pt>
              </c:numCache>
            </c:numRef>
          </c:val>
        </c:ser>
        <c:ser>
          <c:idx val="3"/>
          <c:order val="2"/>
          <c:tx>
            <c:strRef>
              <c:f>'offerta universitaria corsi LM'!$A$6</c:f>
              <c:strCache>
                <c:ptCount val="1"/>
                <c:pt idx="0">
                  <c:v>scienze dell'economia</c:v>
                </c:pt>
              </c:strCache>
            </c:strRef>
          </c:tx>
          <c:invertIfNegative val="0"/>
          <c:val>
            <c:numRef>
              <c:f>'offerta universitaria corsi LM'!$B$6:$C$6</c:f>
              <c:numCache>
                <c:formatCode>General</c:formatCode>
                <c:ptCount val="2"/>
                <c:pt idx="0">
                  <c:v>0</c:v>
                </c:pt>
                <c:pt idx="1">
                  <c:v>69</c:v>
                </c:pt>
              </c:numCache>
            </c:numRef>
          </c:val>
        </c:ser>
        <c:ser>
          <c:idx val="4"/>
          <c:order val="3"/>
          <c:tx>
            <c:strRef>
              <c:f>'offerta universitaria corsi LM'!$A$7</c:f>
              <c:strCache>
                <c:ptCount val="1"/>
                <c:pt idx="0">
                  <c:v>scienze economiche per ambiente e cultura</c:v>
                </c:pt>
              </c:strCache>
            </c:strRef>
          </c:tx>
          <c:invertIfNegative val="0"/>
          <c:val>
            <c:numRef>
              <c:f>'offerta universitaria corsi LM'!$B$7:$C$7</c:f>
              <c:numCache>
                <c:formatCode>General</c:formatCode>
                <c:ptCount val="2"/>
                <c:pt idx="0">
                  <c:v>0</c:v>
                </c:pt>
                <c:pt idx="1">
                  <c:v>7</c:v>
                </c:pt>
              </c:numCache>
            </c:numRef>
          </c:val>
        </c:ser>
        <c:ser>
          <c:idx val="5"/>
          <c:order val="4"/>
          <c:tx>
            <c:strRef>
              <c:f>'offerta universitaria corsi LM'!$A$8</c:f>
              <c:strCache>
                <c:ptCount val="1"/>
                <c:pt idx="0">
                  <c:v>scienze economiche aziendali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val>
            <c:numRef>
              <c:f>'offerta universitaria corsi LM'!$B$8:$C$8</c:f>
              <c:numCache>
                <c:formatCode>General</c:formatCode>
                <c:ptCount val="2"/>
                <c:pt idx="0">
                  <c:v>0</c:v>
                </c:pt>
                <c:pt idx="1">
                  <c:v>142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5847424"/>
        <c:axId val="63358656"/>
      </c:barChart>
      <c:catAx>
        <c:axId val="95847424"/>
        <c:scaling>
          <c:orientation val="minMax"/>
        </c:scaling>
        <c:delete val="0"/>
        <c:axPos val="b"/>
        <c:majorTickMark val="none"/>
        <c:minorTickMark val="none"/>
        <c:tickLblPos val="none"/>
        <c:crossAx val="63358656"/>
        <c:crosses val="autoZero"/>
        <c:auto val="1"/>
        <c:lblAlgn val="ctr"/>
        <c:lblOffset val="100"/>
        <c:noMultiLvlLbl val="0"/>
      </c:catAx>
      <c:valAx>
        <c:axId val="63358656"/>
        <c:scaling>
          <c:orientation val="minMax"/>
          <c:max val="22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>
                    <a:solidFill>
                      <a:schemeClr val="tx2"/>
                    </a:solidFill>
                  </a:defRPr>
                </a:pPr>
                <a:r>
                  <a:rPr lang="en-US">
                    <a:solidFill>
                      <a:schemeClr val="tx2"/>
                    </a:solidFill>
                  </a:rPr>
                  <a:t>n. corsi 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tx2"/>
                </a:solidFill>
              </a:defRPr>
            </a:pPr>
            <a:endParaRPr lang="it-IT"/>
          </a:p>
        </c:txPr>
        <c:crossAx val="95847424"/>
        <c:crosses val="autoZero"/>
        <c:crossBetween val="between"/>
        <c:majorUnit val="20"/>
      </c:valAx>
    </c:plotArea>
    <c:legend>
      <c:legendPos val="r"/>
      <c:legendEntry>
        <c:idx val="0"/>
        <c:txPr>
          <a:bodyPr/>
          <a:lstStyle/>
          <a:p>
            <a:pPr>
              <a:defRPr sz="1200">
                <a:solidFill>
                  <a:schemeClr val="tx2"/>
                </a:solidFill>
              </a:defRPr>
            </a:pPr>
            <a:endParaRPr lang="it-IT"/>
          </a:p>
        </c:txPr>
      </c:legendEntry>
      <c:legendEntry>
        <c:idx val="1"/>
        <c:txPr>
          <a:bodyPr/>
          <a:lstStyle/>
          <a:p>
            <a:pPr>
              <a:defRPr sz="1200">
                <a:solidFill>
                  <a:schemeClr val="tx2"/>
                </a:solidFill>
              </a:defRPr>
            </a:pPr>
            <a:endParaRPr lang="it-IT"/>
          </a:p>
        </c:txPr>
      </c:legendEntry>
      <c:legendEntry>
        <c:idx val="2"/>
        <c:txPr>
          <a:bodyPr/>
          <a:lstStyle/>
          <a:p>
            <a:pPr>
              <a:defRPr sz="1200">
                <a:solidFill>
                  <a:schemeClr val="tx2"/>
                </a:solidFill>
              </a:defRPr>
            </a:pPr>
            <a:endParaRPr lang="it-IT"/>
          </a:p>
        </c:txPr>
      </c:legendEntry>
      <c:legendEntry>
        <c:idx val="3"/>
        <c:txPr>
          <a:bodyPr/>
          <a:lstStyle/>
          <a:p>
            <a:pPr>
              <a:defRPr sz="1200">
                <a:solidFill>
                  <a:schemeClr val="tx2"/>
                </a:solidFill>
              </a:defRPr>
            </a:pPr>
            <a:endParaRPr lang="it-IT"/>
          </a:p>
        </c:txPr>
      </c:legendEntry>
      <c:legendEntry>
        <c:idx val="4"/>
        <c:txPr>
          <a:bodyPr/>
          <a:lstStyle/>
          <a:p>
            <a:pPr>
              <a:defRPr sz="1200">
                <a:solidFill>
                  <a:schemeClr val="tx2"/>
                </a:solidFill>
              </a:defRPr>
            </a:pPr>
            <a:endParaRPr lang="it-IT"/>
          </a:p>
        </c:txPr>
      </c:legendEntry>
      <c:layout/>
      <c:overlay val="0"/>
      <c:txPr>
        <a:bodyPr/>
        <a:lstStyle/>
        <a:p>
          <a:pPr>
            <a:defRPr>
              <a:solidFill>
                <a:schemeClr val="tx2"/>
              </a:solidFill>
            </a:defRPr>
          </a:pPr>
          <a:endParaRPr lang="it-IT"/>
        </a:p>
      </c:txPr>
    </c:legend>
    <c:plotVisOnly val="1"/>
    <c:dispBlanksAs val="gap"/>
    <c:showDLblsOverMax val="0"/>
  </c:chart>
  <c:spPr>
    <a:ln w="19050">
      <a:solidFill>
        <a:srgbClr val="002060"/>
      </a:solidFill>
    </a:ln>
  </c:spPr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51746E-0518-408C-B774-6928BFE4477B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BA36D4B-22DD-4B94-AC99-B52F1128E558}">
      <dgm:prSet phldrT="[Tes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l">
            <a:spcAft>
              <a:spcPct val="35000"/>
            </a:spcAft>
          </a:pPr>
          <a:endParaRPr lang="it-IT" sz="900" dirty="0" smtClean="0">
            <a:solidFill>
              <a:schemeClr val="tx2"/>
            </a:solidFill>
            <a:latin typeface="Calibri" panose="020F0502020204030204" pitchFamily="34" charset="0"/>
            <a:ea typeface="+mj-ea"/>
            <a:cs typeface="+mj-cs"/>
          </a:endParaRPr>
        </a:p>
        <a:p>
          <a:pPr algn="l">
            <a:spcAft>
              <a:spcPts val="0"/>
            </a:spcAft>
          </a:pPr>
          <a:r>
            <a:rPr lang="it-IT" sz="1800" dirty="0" smtClean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  <a:sym typeface="Symbol"/>
            </a:rPr>
            <a:t> </a:t>
          </a:r>
          <a:r>
            <a:rPr lang="it-IT" sz="1800" dirty="0" smtClean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rPr>
            <a:t>Trattamento di Big Data</a:t>
          </a:r>
        </a:p>
        <a:p>
          <a:pPr algn="l">
            <a:spcAft>
              <a:spcPts val="0"/>
            </a:spcAft>
          </a:pPr>
          <a:r>
            <a:rPr lang="it-IT" sz="1800" dirty="0" smtClean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  <a:sym typeface="Symbol"/>
            </a:rPr>
            <a:t> </a:t>
          </a:r>
          <a:r>
            <a:rPr lang="it-IT" sz="1800" dirty="0" smtClean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rPr>
            <a:t>Strumenti IT avanzati</a:t>
          </a:r>
        </a:p>
        <a:p>
          <a:pPr algn="l">
            <a:spcAft>
              <a:spcPct val="35000"/>
            </a:spcAft>
          </a:pPr>
          <a:endParaRPr lang="it-IT" sz="900" dirty="0" smtClean="0">
            <a:solidFill>
              <a:schemeClr val="tx2"/>
            </a:solidFill>
            <a:latin typeface="Calibri" panose="020F0502020204030204" pitchFamily="34" charset="0"/>
            <a:ea typeface="+mj-ea"/>
            <a:cs typeface="+mj-cs"/>
          </a:endParaRPr>
        </a:p>
        <a:p>
          <a:pPr algn="l">
            <a:spcAft>
              <a:spcPct val="35000"/>
            </a:spcAft>
          </a:pPr>
          <a:endParaRPr lang="it-IT" sz="900" dirty="0"/>
        </a:p>
      </dgm:t>
    </dgm:pt>
    <dgm:pt modelId="{F392D96F-D92B-4B9E-9153-C7D96AA64447}" type="parTrans" cxnId="{2EDCFAF6-D6D5-4EF5-83C0-45D213DCB0D4}">
      <dgm:prSet/>
      <dgm:spPr/>
      <dgm:t>
        <a:bodyPr/>
        <a:lstStyle/>
        <a:p>
          <a:endParaRPr lang="it-IT"/>
        </a:p>
      </dgm:t>
    </dgm:pt>
    <dgm:pt modelId="{0D54AC4F-2AEF-4A27-89A9-A2B05BC718C9}" type="sibTrans" cxnId="{2EDCFAF6-D6D5-4EF5-83C0-45D213DCB0D4}">
      <dgm:prSet/>
      <dgm:spPr/>
      <dgm:t>
        <a:bodyPr/>
        <a:lstStyle/>
        <a:p>
          <a:endParaRPr lang="it-IT"/>
        </a:p>
      </dgm:t>
    </dgm:pt>
    <dgm:pt modelId="{2D2817C9-32F4-4BD4-906A-D457F3ACCEA6}">
      <dgm:prSet phldrT="[Testo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265113" indent="-265113" algn="l">
            <a:lnSpc>
              <a:spcPct val="100000"/>
            </a:lnSpc>
            <a:spcAft>
              <a:spcPts val="0"/>
            </a:spcAft>
          </a:pPr>
          <a:r>
            <a:rPr lang="it-IT" sz="1800" dirty="0" smtClean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rPr>
            <a:t>° Nuovi strumenti metodologici e competenze tematiche per analisi  multidimensionali</a:t>
          </a:r>
        </a:p>
        <a:p>
          <a:pPr algn="l">
            <a:lnSpc>
              <a:spcPct val="90000"/>
            </a:lnSpc>
            <a:spcAft>
              <a:spcPts val="0"/>
            </a:spcAft>
          </a:pPr>
          <a:r>
            <a:rPr lang="it-IT" sz="1800" dirty="0" smtClean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rPr>
            <a:t>° Competenze complesse (Data </a:t>
          </a:r>
          <a:r>
            <a:rPr lang="it-IT" sz="1800" dirty="0" err="1" smtClean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rPr>
            <a:t>scientist</a:t>
          </a:r>
          <a:r>
            <a:rPr lang="it-IT" sz="1800" dirty="0" smtClean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rPr>
            <a:t>)</a:t>
          </a:r>
        </a:p>
      </dgm:t>
    </dgm:pt>
    <dgm:pt modelId="{9F8F6E02-5BD5-42AA-80F8-6A56033E7ECB}" type="parTrans" cxnId="{2ED85D07-42E3-470E-89FB-36DDBE24D7E2}">
      <dgm:prSet/>
      <dgm:spPr/>
      <dgm:t>
        <a:bodyPr/>
        <a:lstStyle/>
        <a:p>
          <a:endParaRPr lang="it-IT"/>
        </a:p>
      </dgm:t>
    </dgm:pt>
    <dgm:pt modelId="{C9E86D65-6D6B-4B3A-A5D9-9E80A87A235F}" type="sibTrans" cxnId="{2ED85D07-42E3-470E-89FB-36DDBE24D7E2}">
      <dgm:prSet/>
      <dgm:spPr/>
      <dgm:t>
        <a:bodyPr/>
        <a:lstStyle/>
        <a:p>
          <a:endParaRPr lang="it-IT"/>
        </a:p>
      </dgm:t>
    </dgm:pt>
    <dgm:pt modelId="{73668370-8265-47E3-90B7-62A852241CF8}">
      <dgm:prSet phldrT="[Tes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l" defTabSz="577850">
            <a:lnSpc>
              <a:spcPct val="90000"/>
            </a:lnSpc>
            <a:spcBef>
              <a:spcPts val="0"/>
            </a:spcBef>
            <a:spcAft>
              <a:spcPts val="0"/>
            </a:spcAft>
          </a:pPr>
          <a:endParaRPr lang="it-IT" sz="1800" dirty="0" smtClean="0">
            <a:solidFill>
              <a:schemeClr val="tx2"/>
            </a:solidFill>
            <a:latin typeface="Calibri" panose="020F0502020204030204" pitchFamily="34" charset="0"/>
            <a:ea typeface="+mj-ea"/>
            <a:cs typeface="+mj-cs"/>
          </a:endParaRPr>
        </a:p>
        <a:p>
          <a:pPr algn="l" defTabSz="577850">
            <a:lnSpc>
              <a:spcPct val="90000"/>
            </a:lnSpc>
            <a:spcBef>
              <a:spcPts val="0"/>
            </a:spcBef>
            <a:spcAft>
              <a:spcPts val="0"/>
            </a:spcAft>
          </a:pPr>
          <a:r>
            <a:rPr lang="it-IT" sz="1800" dirty="0" smtClean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rPr>
            <a:t>*Capacità manageriali  e di comunicazione</a:t>
          </a:r>
        </a:p>
        <a:p>
          <a:pPr algn="l" defTabSz="577850">
            <a:lnSpc>
              <a:spcPct val="90000"/>
            </a:lnSpc>
            <a:spcBef>
              <a:spcPts val="0"/>
            </a:spcBef>
            <a:spcAft>
              <a:spcPts val="0"/>
            </a:spcAft>
          </a:pPr>
          <a:r>
            <a:rPr lang="it-IT" sz="1800" dirty="0" smtClean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rPr>
            <a:t>*Pensiero innovativo</a:t>
          </a:r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800" dirty="0" smtClean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rPr>
            <a:t>*Metodi per gestire processi di produzione complessi </a:t>
          </a:r>
        </a:p>
        <a:p>
          <a:pPr marL="452438" marR="0" indent="-452438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altLang="ko-KR" sz="1800" dirty="0" smtClean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rPr>
            <a:t>*Quadro  delle normative e degli obiettivi dei sistemi di statistica nazionali e   internazionali</a:t>
          </a:r>
        </a:p>
        <a:p>
          <a:pPr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dirty="0"/>
        </a:p>
      </dgm:t>
    </dgm:pt>
    <dgm:pt modelId="{6B74CCC5-960C-4B5B-A6BE-8C3F7C877376}" type="parTrans" cxnId="{ED55B43A-A272-4CD9-9E04-4B03DCC66687}">
      <dgm:prSet/>
      <dgm:spPr/>
      <dgm:t>
        <a:bodyPr/>
        <a:lstStyle/>
        <a:p>
          <a:endParaRPr lang="it-IT"/>
        </a:p>
      </dgm:t>
    </dgm:pt>
    <dgm:pt modelId="{A65E438B-7E84-436A-B69E-B57CBDB201C6}" type="sibTrans" cxnId="{ED55B43A-A272-4CD9-9E04-4B03DCC66687}">
      <dgm:prSet/>
      <dgm:spPr/>
      <dgm:t>
        <a:bodyPr/>
        <a:lstStyle/>
        <a:p>
          <a:endParaRPr lang="it-IT"/>
        </a:p>
      </dgm:t>
    </dgm:pt>
    <dgm:pt modelId="{A2943A39-1A99-4E46-9140-3062929B00E8}" type="pres">
      <dgm:prSet presAssocID="{8D51746E-0518-408C-B774-6928BFE4477B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6DAAF15-9444-4DEF-9DCD-3A5C2091A50D}" type="pres">
      <dgm:prSet presAssocID="{ABA36D4B-22DD-4B94-AC99-B52F1128E558}" presName="composite" presStyleCnt="0"/>
      <dgm:spPr/>
    </dgm:pt>
    <dgm:pt modelId="{6E3FF419-2862-4A8D-92B5-F3E7E919797F}" type="pres">
      <dgm:prSet presAssocID="{ABA36D4B-22DD-4B94-AC99-B52F1128E558}" presName="imgShp" presStyleLbl="fgImgPlace1" presStyleIdx="0" presStyleCnt="3" custScaleX="149851" custScaleY="135566" custLinFactNeighborX="-19408" custLinFactNeighborY="-139"/>
      <dgm:spPr>
        <a:blipFill rotWithShape="1">
          <a:blip xmlns:r="http://schemas.openxmlformats.org/officeDocument/2006/relationships" r:embed="rId1"/>
          <a:stretch>
            <a:fillRect/>
          </a:stretch>
        </a:blipFill>
        <a:ln>
          <a:solidFill>
            <a:schemeClr val="tx2">
              <a:lumMod val="75000"/>
            </a:schemeClr>
          </a:solidFill>
        </a:ln>
      </dgm:spPr>
      <dgm:t>
        <a:bodyPr/>
        <a:lstStyle/>
        <a:p>
          <a:endParaRPr lang="it-IT"/>
        </a:p>
      </dgm:t>
    </dgm:pt>
    <dgm:pt modelId="{81E760B9-C17B-4B63-8C22-B6F7DBDB62E5}" type="pres">
      <dgm:prSet presAssocID="{ABA36D4B-22DD-4B94-AC99-B52F1128E558}" presName="txShp" presStyleLbl="node1" presStyleIdx="0" presStyleCnt="3" custScaleX="113170" custScaleY="91309" custLinFactNeighborX="6923" custLinFactNeighborY="544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5A50A30-4F56-407D-881F-7192BCEA8172}" type="pres">
      <dgm:prSet presAssocID="{0D54AC4F-2AEF-4A27-89A9-A2B05BC718C9}" presName="spacing" presStyleCnt="0"/>
      <dgm:spPr/>
    </dgm:pt>
    <dgm:pt modelId="{3189DD58-322E-4AEC-84F2-00470501644C}" type="pres">
      <dgm:prSet presAssocID="{2D2817C9-32F4-4BD4-906A-D457F3ACCEA6}" presName="composite" presStyleCnt="0"/>
      <dgm:spPr/>
    </dgm:pt>
    <dgm:pt modelId="{1B149BFD-CD3A-428D-9EDD-2452A451162F}" type="pres">
      <dgm:prSet presAssocID="{2D2817C9-32F4-4BD4-906A-D457F3ACCEA6}" presName="imgShp" presStyleLbl="fgImgPlace1" presStyleIdx="1" presStyleCnt="3" custScaleX="151402" custScaleY="146783" custLinFactNeighborX="-16978" custLinFactNeighborY="-17557"/>
      <dgm:spPr>
        <a:blipFill rotWithShape="1">
          <a:blip xmlns:r="http://schemas.openxmlformats.org/officeDocument/2006/relationships" r:embed="rId2"/>
          <a:stretch>
            <a:fillRect/>
          </a:stretch>
        </a:blipFill>
        <a:ln>
          <a:solidFill>
            <a:schemeClr val="tx2">
              <a:lumMod val="75000"/>
            </a:schemeClr>
          </a:solidFill>
        </a:ln>
      </dgm:spPr>
      <dgm:t>
        <a:bodyPr/>
        <a:lstStyle/>
        <a:p>
          <a:endParaRPr lang="it-IT"/>
        </a:p>
      </dgm:t>
    </dgm:pt>
    <dgm:pt modelId="{C6585185-FAAD-42DA-93C1-3538B597C8F6}" type="pres">
      <dgm:prSet presAssocID="{2D2817C9-32F4-4BD4-906A-D457F3ACCEA6}" presName="txShp" presStyleLbl="node1" presStyleIdx="1" presStyleCnt="3" custScaleX="117435" custScaleY="120764" custLinFactNeighborX="8559" custLinFactNeighborY="-1462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4A17A48-D482-48A4-B3F2-8C8AAD2E3B12}" type="pres">
      <dgm:prSet presAssocID="{C9E86D65-6D6B-4B3A-A5D9-9E80A87A235F}" presName="spacing" presStyleCnt="0"/>
      <dgm:spPr/>
    </dgm:pt>
    <dgm:pt modelId="{6B593066-7368-4395-8750-0645A4BA3D07}" type="pres">
      <dgm:prSet presAssocID="{73668370-8265-47E3-90B7-62A852241CF8}" presName="composite" presStyleCnt="0"/>
      <dgm:spPr/>
    </dgm:pt>
    <dgm:pt modelId="{E4112D3E-0D79-488A-B04D-A1B7141CB34A}" type="pres">
      <dgm:prSet presAssocID="{73668370-8265-47E3-90B7-62A852241CF8}" presName="imgShp" presStyleLbl="fgImgPlace1" presStyleIdx="2" presStyleCnt="3" custScaleX="186184" custScaleY="171525" custLinFactNeighborX="-28985" custLinFactNeighborY="-39325"/>
      <dgm:spPr>
        <a:blipFill rotWithShape="1">
          <a:blip xmlns:r="http://schemas.openxmlformats.org/officeDocument/2006/relationships" r:embed="rId3"/>
          <a:stretch>
            <a:fillRect/>
          </a:stretch>
        </a:blipFill>
        <a:ln>
          <a:solidFill>
            <a:schemeClr val="tx2">
              <a:lumMod val="75000"/>
            </a:schemeClr>
          </a:solidFill>
        </a:ln>
      </dgm:spPr>
      <dgm:t>
        <a:bodyPr/>
        <a:lstStyle/>
        <a:p>
          <a:endParaRPr lang="it-IT"/>
        </a:p>
      </dgm:t>
    </dgm:pt>
    <dgm:pt modelId="{698BF5A0-86FA-47DD-9CF6-803244B8B91C}" type="pres">
      <dgm:prSet presAssocID="{73668370-8265-47E3-90B7-62A852241CF8}" presName="txShp" presStyleLbl="node1" presStyleIdx="2" presStyleCnt="3" custScaleX="116245" custScaleY="159725" custLinFactNeighborX="7616" custLinFactNeighborY="-3887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989524F-95F8-4973-9803-AEACB64E8EFF}" type="presOf" srcId="{ABA36D4B-22DD-4B94-AC99-B52F1128E558}" destId="{81E760B9-C17B-4B63-8C22-B6F7DBDB62E5}" srcOrd="0" destOrd="0" presId="urn:microsoft.com/office/officeart/2005/8/layout/vList3"/>
    <dgm:cxn modelId="{B65D3FF1-944E-4C85-BDAC-307FD6F09302}" type="presOf" srcId="{8D51746E-0518-408C-B774-6928BFE4477B}" destId="{A2943A39-1A99-4E46-9140-3062929B00E8}" srcOrd="0" destOrd="0" presId="urn:microsoft.com/office/officeart/2005/8/layout/vList3"/>
    <dgm:cxn modelId="{2ED85D07-42E3-470E-89FB-36DDBE24D7E2}" srcId="{8D51746E-0518-408C-B774-6928BFE4477B}" destId="{2D2817C9-32F4-4BD4-906A-D457F3ACCEA6}" srcOrd="1" destOrd="0" parTransId="{9F8F6E02-5BD5-42AA-80F8-6A56033E7ECB}" sibTransId="{C9E86D65-6D6B-4B3A-A5D9-9E80A87A235F}"/>
    <dgm:cxn modelId="{DB4AC877-C3D8-4B77-87BC-DE38F8C1DA98}" type="presOf" srcId="{73668370-8265-47E3-90B7-62A852241CF8}" destId="{698BF5A0-86FA-47DD-9CF6-803244B8B91C}" srcOrd="0" destOrd="0" presId="urn:microsoft.com/office/officeart/2005/8/layout/vList3"/>
    <dgm:cxn modelId="{C6DD9180-66B1-49E5-862E-B8154F2F27C1}" type="presOf" srcId="{2D2817C9-32F4-4BD4-906A-D457F3ACCEA6}" destId="{C6585185-FAAD-42DA-93C1-3538B597C8F6}" srcOrd="0" destOrd="0" presId="urn:microsoft.com/office/officeart/2005/8/layout/vList3"/>
    <dgm:cxn modelId="{ED55B43A-A272-4CD9-9E04-4B03DCC66687}" srcId="{8D51746E-0518-408C-B774-6928BFE4477B}" destId="{73668370-8265-47E3-90B7-62A852241CF8}" srcOrd="2" destOrd="0" parTransId="{6B74CCC5-960C-4B5B-A6BE-8C3F7C877376}" sibTransId="{A65E438B-7E84-436A-B69E-B57CBDB201C6}"/>
    <dgm:cxn modelId="{2EDCFAF6-D6D5-4EF5-83C0-45D213DCB0D4}" srcId="{8D51746E-0518-408C-B774-6928BFE4477B}" destId="{ABA36D4B-22DD-4B94-AC99-B52F1128E558}" srcOrd="0" destOrd="0" parTransId="{F392D96F-D92B-4B9E-9153-C7D96AA64447}" sibTransId="{0D54AC4F-2AEF-4A27-89A9-A2B05BC718C9}"/>
    <dgm:cxn modelId="{E9766D96-E7D1-4BE4-B1C5-05B8F55F51FA}" type="presParOf" srcId="{A2943A39-1A99-4E46-9140-3062929B00E8}" destId="{06DAAF15-9444-4DEF-9DCD-3A5C2091A50D}" srcOrd="0" destOrd="0" presId="urn:microsoft.com/office/officeart/2005/8/layout/vList3"/>
    <dgm:cxn modelId="{8502295B-F276-4B55-BB5B-E72247B91C5C}" type="presParOf" srcId="{06DAAF15-9444-4DEF-9DCD-3A5C2091A50D}" destId="{6E3FF419-2862-4A8D-92B5-F3E7E919797F}" srcOrd="0" destOrd="0" presId="urn:microsoft.com/office/officeart/2005/8/layout/vList3"/>
    <dgm:cxn modelId="{3B8FA2DB-8739-49B0-B6AC-10D9979672B3}" type="presParOf" srcId="{06DAAF15-9444-4DEF-9DCD-3A5C2091A50D}" destId="{81E760B9-C17B-4B63-8C22-B6F7DBDB62E5}" srcOrd="1" destOrd="0" presId="urn:microsoft.com/office/officeart/2005/8/layout/vList3"/>
    <dgm:cxn modelId="{6A9F8326-E5C9-4B1D-BC0B-675D8B9394DD}" type="presParOf" srcId="{A2943A39-1A99-4E46-9140-3062929B00E8}" destId="{95A50A30-4F56-407D-881F-7192BCEA8172}" srcOrd="1" destOrd="0" presId="urn:microsoft.com/office/officeart/2005/8/layout/vList3"/>
    <dgm:cxn modelId="{CFBFAB5F-F725-41F8-AFD6-8DC3D665C573}" type="presParOf" srcId="{A2943A39-1A99-4E46-9140-3062929B00E8}" destId="{3189DD58-322E-4AEC-84F2-00470501644C}" srcOrd="2" destOrd="0" presId="urn:microsoft.com/office/officeart/2005/8/layout/vList3"/>
    <dgm:cxn modelId="{27F79DD2-7F4C-4664-96A6-5CCEFB4FBDF3}" type="presParOf" srcId="{3189DD58-322E-4AEC-84F2-00470501644C}" destId="{1B149BFD-CD3A-428D-9EDD-2452A451162F}" srcOrd="0" destOrd="0" presId="urn:microsoft.com/office/officeart/2005/8/layout/vList3"/>
    <dgm:cxn modelId="{408C519E-FAAF-469C-A206-65CBBB9782FE}" type="presParOf" srcId="{3189DD58-322E-4AEC-84F2-00470501644C}" destId="{C6585185-FAAD-42DA-93C1-3538B597C8F6}" srcOrd="1" destOrd="0" presId="urn:microsoft.com/office/officeart/2005/8/layout/vList3"/>
    <dgm:cxn modelId="{E1850CFE-F6A4-43CE-8116-A26D0BB46C5D}" type="presParOf" srcId="{A2943A39-1A99-4E46-9140-3062929B00E8}" destId="{D4A17A48-D482-48A4-B3F2-8C8AAD2E3B12}" srcOrd="3" destOrd="0" presId="urn:microsoft.com/office/officeart/2005/8/layout/vList3"/>
    <dgm:cxn modelId="{8ADC8645-40F8-4533-A10E-F6EA2D015167}" type="presParOf" srcId="{A2943A39-1A99-4E46-9140-3062929B00E8}" destId="{6B593066-7368-4395-8750-0645A4BA3D07}" srcOrd="4" destOrd="0" presId="urn:microsoft.com/office/officeart/2005/8/layout/vList3"/>
    <dgm:cxn modelId="{FE411E90-4EEA-48A6-AF42-D79F2A8F98F2}" type="presParOf" srcId="{6B593066-7368-4395-8750-0645A4BA3D07}" destId="{E4112D3E-0D79-488A-B04D-A1B7141CB34A}" srcOrd="0" destOrd="0" presId="urn:microsoft.com/office/officeart/2005/8/layout/vList3"/>
    <dgm:cxn modelId="{4790A6E6-9866-44FC-8E52-D03DFF4EB20F}" type="presParOf" srcId="{6B593066-7368-4395-8750-0645A4BA3D07}" destId="{698BF5A0-86FA-47DD-9CF6-803244B8B91C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21/06/2016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C139B3-6B1C-4152-B373-C998029BD06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1771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C139B3-6B1C-4152-B373-C998029BD06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1771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9DC0F17-B556-A148-93D6-180038A225EF}" type="datetimeFigureOut">
              <a:rPr lang="it-IT" smtClean="0"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0C751B5-631A-9242-B635-C18491BE6C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6317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9DC0F17-B556-A148-93D6-180038A225EF}" type="datetimeFigureOut">
              <a:rPr lang="it-IT" smtClean="0"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0C751B5-631A-9242-B635-C18491BE6C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924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4" r="74033" b="37508"/>
          <a:stretch/>
        </p:blipFill>
        <p:spPr>
          <a:xfrm>
            <a:off x="10647499" y="5776731"/>
            <a:ext cx="1544501" cy="108127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615" y="179460"/>
            <a:ext cx="1975884" cy="788958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/>
        </p:nvSpPr>
        <p:spPr>
          <a:xfrm>
            <a:off x="601662" y="353490"/>
            <a:ext cx="7627989" cy="53860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 23</a:t>
            </a:r>
            <a:r>
              <a:rPr lang="it-IT" sz="11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</a:t>
            </a: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GIUGNO 2016 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it-IT" sz="1100" b="1" dirty="0" smtClean="0">
                <a:solidFill>
                  <a:srgbClr val="009190"/>
                </a:solidFill>
                <a:latin typeface="+mn-lt"/>
                <a:ea typeface="Signika Light" charset="0"/>
                <a:cs typeface="Calibri"/>
              </a:rPr>
              <a:t>AREA TEMATICA 3. </a:t>
            </a:r>
            <a:r>
              <a:rPr lang="it-IT" sz="1100" b="1" dirty="0" smtClean="0">
                <a:solidFill>
                  <a:schemeClr val="tx1"/>
                </a:solidFill>
                <a:latin typeface="+mn-lt"/>
                <a:ea typeface="Signika Light" charset="0"/>
                <a:cs typeface="Calibri"/>
              </a:rPr>
              <a:t>INNOVAZIONI E SPERIMENTAZIONI</a:t>
            </a:r>
          </a:p>
          <a:p>
            <a:pPr>
              <a:lnSpc>
                <a:spcPts val="1080"/>
              </a:lnSpc>
              <a:spcBef>
                <a:spcPts val="300"/>
              </a:spcBef>
              <a:spcAft>
                <a:spcPts val="600"/>
              </a:spcAft>
            </a:pPr>
            <a:r>
              <a:rPr lang="it-IT" sz="120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La statistica ufficiale: un nuovo curriculum nelle università europee</a:t>
            </a:r>
            <a:endParaRPr lang="it-IT" sz="1200" dirty="0">
              <a:solidFill>
                <a:schemeClr val="tx1"/>
              </a:solidFill>
              <a:latin typeface="+mn-lt"/>
              <a:ea typeface="Signika Light" charset="0"/>
              <a:cs typeface="Arial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sorvillo@istat.it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083"/>
            <a:ext cx="12192000" cy="3481918"/>
          </a:xfrm>
          <a:prstGeom prst="rect">
            <a:avLst/>
          </a:prstGeom>
          <a:solidFill>
            <a:srgbClr val="009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DA304A"/>
                </a:solidFill>
              </a:rPr>
              <a:t> </a:t>
            </a:r>
            <a:endParaRPr lang="it-IT" dirty="0">
              <a:solidFill>
                <a:srgbClr val="DA304A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173412" y="3811955"/>
            <a:ext cx="8221860" cy="19210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it-IT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INNOVAZIONI E SPERIMENTAZIONI</a:t>
            </a:r>
            <a:endParaRPr lang="it-IT" sz="12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2160"/>
              </a:lnSpc>
            </a:pPr>
            <a:endParaRPr lang="it-IT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r>
              <a:rPr lang="it-IT" sz="32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rPr>
              <a:t>La Statistica Ufficiale: un nuovo curriculum nelle università italiane </a:t>
            </a:r>
            <a:r>
              <a:rPr lang="it-IT" sz="32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pPr>
              <a:lnSpc>
                <a:spcPts val="3200"/>
              </a:lnSpc>
            </a:pPr>
            <a:endParaRPr lang="it-IT" sz="32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611254" y="384211"/>
            <a:ext cx="5050820" cy="161112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ts val="25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COMPORTAMENTI INDIVIDUALI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E RELAZIONI SOCIALI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IN TRASFORMAZIONE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UNA SFIDA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PER </a:t>
            </a: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LA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/>
            </a:r>
            <a:b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STATISTICA UFFICIALE </a:t>
            </a:r>
            <a:endParaRPr lang="it-IT" sz="2400" dirty="0">
              <a:solidFill>
                <a:schemeClr val="bg1"/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42" y="214878"/>
            <a:ext cx="11427622" cy="2895775"/>
          </a:xfrm>
          <a:prstGeom prst="rect">
            <a:avLst/>
          </a:prstGeom>
        </p:spPr>
      </p:pic>
      <p:sp>
        <p:nvSpPr>
          <p:cNvPr id="14" name="Rettangolo 13"/>
          <p:cNvSpPr/>
          <p:nvPr/>
        </p:nvSpPr>
        <p:spPr>
          <a:xfrm>
            <a:off x="125412" y="4357526"/>
            <a:ext cx="2772274" cy="843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23 GIUGNO 2016 </a:t>
            </a:r>
          </a:p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14.30 | 16.00</a:t>
            </a:r>
            <a:endParaRPr lang="it-IT" dirty="0">
              <a:solidFill>
                <a:schemeClr val="bg1"/>
              </a:solidFill>
              <a:ea typeface="Signika Light" charset="0"/>
              <a:cs typeface="Arial"/>
            </a:endParaRPr>
          </a:p>
        </p:txBody>
      </p:sp>
      <p:pic>
        <p:nvPicPr>
          <p:cNvPr id="12" name="Immagine 11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714" y="5859742"/>
            <a:ext cx="480972" cy="625265"/>
          </a:xfrm>
          <a:prstGeom prst="rect">
            <a:avLst/>
          </a:prstGeom>
        </p:spPr>
      </p:pic>
      <p:pic>
        <p:nvPicPr>
          <p:cNvPr id="13" name="Immagine 12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sp>
        <p:nvSpPr>
          <p:cNvPr id="17" name="CasellaDiTesto 16"/>
          <p:cNvSpPr txBox="1"/>
          <p:nvPr/>
        </p:nvSpPr>
        <p:spPr>
          <a:xfrm>
            <a:off x="3173412" y="6056410"/>
            <a:ext cx="8221860" cy="4103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Maria Pia Sorvillo | Istat</a:t>
            </a:r>
            <a:endParaRPr lang="it-IT" sz="20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cxnSp>
        <p:nvCxnSpPr>
          <p:cNvPr id="19" name="Connettore 1 18"/>
          <p:cNvCxnSpPr/>
          <p:nvPr/>
        </p:nvCxnSpPr>
        <p:spPr>
          <a:xfrm>
            <a:off x="2998756" y="3811955"/>
            <a:ext cx="0" cy="2580211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18549"/>
            <a:ext cx="10972800" cy="1143000"/>
          </a:xfrm>
        </p:spPr>
        <p:txBody>
          <a:bodyPr/>
          <a:lstStyle/>
          <a:p>
            <a:r>
              <a:rPr lang="it-IT" dirty="0" smtClean="0">
                <a:solidFill>
                  <a:schemeClr val="tx2"/>
                </a:solidFill>
              </a:rPr>
              <a:t>Gli sviluppi futuri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2064" y="2153379"/>
            <a:ext cx="10972800" cy="4525963"/>
          </a:xfrm>
        </p:spPr>
        <p:txBody>
          <a:bodyPr/>
          <a:lstStyle/>
          <a:p>
            <a:r>
              <a:rPr lang="it-IT" sz="2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Consolidare l’offerta accademica (contenuti, orientamento per le immatricolazioni, offerta di tirocini)</a:t>
            </a:r>
          </a:p>
          <a:p>
            <a:r>
              <a:rPr lang="it-IT" sz="2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Sostenere la collaborazione tra università </a:t>
            </a:r>
            <a:r>
              <a:rPr lang="it-IT" sz="2400" dirty="0" err="1">
                <a:solidFill>
                  <a:schemeClr val="tx2"/>
                </a:solidFill>
                <a:latin typeface="Calibri" panose="020F0502020204030204" pitchFamily="34" charset="0"/>
              </a:rPr>
              <a:t>E</a:t>
            </a:r>
            <a:r>
              <a:rPr lang="it-IT" sz="2400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mos</a:t>
            </a:r>
            <a:r>
              <a:rPr lang="it-IT" sz="2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, Istat e altri enti del </a:t>
            </a:r>
            <a:r>
              <a:rPr lang="it-IT" sz="2400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Sistan</a:t>
            </a:r>
            <a:endParaRPr lang="it-IT" sz="24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r>
              <a:rPr lang="it-IT" sz="2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Rafforzare la connotazione europea (network università-INS-</a:t>
            </a:r>
            <a:r>
              <a:rPr lang="it-IT" sz="2400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Eurostat</a:t>
            </a:r>
            <a:r>
              <a:rPr lang="it-IT" sz="2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)</a:t>
            </a:r>
          </a:p>
          <a:p>
            <a:r>
              <a:rPr lang="it-IT" sz="2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Dare valore al titolo di studio sul mercato del lavoro (job </a:t>
            </a:r>
            <a:r>
              <a:rPr lang="it-IT" sz="2400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Placement</a:t>
            </a:r>
            <a:r>
              <a:rPr lang="it-IT" sz="2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, orientamento, attività di informazione presso i potenziali datori di lavoro)</a:t>
            </a:r>
          </a:p>
        </p:txBody>
      </p:sp>
    </p:spTree>
    <p:extLst>
      <p:ext uri="{BB962C8B-B14F-4D97-AF65-F5344CB8AC3E}">
        <p14:creationId xmlns:p14="http://schemas.microsoft.com/office/powerpoint/2010/main" val="338052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473930"/>
            <a:ext cx="10972800" cy="1143000"/>
          </a:xfrm>
        </p:spPr>
        <p:txBody>
          <a:bodyPr/>
          <a:lstStyle/>
          <a:p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933923"/>
            <a:ext cx="109728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it-IT" sz="4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Grazie dell’attenzione</a:t>
            </a:r>
          </a:p>
          <a:p>
            <a:endParaRPr lang="it-IT" sz="24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it-IT" sz="2400" dirty="0" smtClean="0">
              <a:solidFill>
                <a:schemeClr val="tx2"/>
              </a:solidFill>
              <a:latin typeface="Calibri" panose="020F0502020204030204" pitchFamily="34" charset="0"/>
              <a:hlinkClick r:id="rId2"/>
            </a:endParaRPr>
          </a:p>
          <a:p>
            <a:pPr marL="0" indent="0">
              <a:buNone/>
            </a:pPr>
            <a:endParaRPr lang="it-IT" sz="2400" dirty="0">
              <a:solidFill>
                <a:schemeClr val="tx2"/>
              </a:solidFill>
              <a:latin typeface="Calibri" panose="020F0502020204030204" pitchFamily="34" charset="0"/>
              <a:hlinkClick r:id="rId2"/>
            </a:endParaRPr>
          </a:p>
          <a:p>
            <a:pPr marL="0" indent="0">
              <a:buNone/>
            </a:pPr>
            <a:endParaRPr lang="it-IT" sz="2400" dirty="0" smtClean="0">
              <a:solidFill>
                <a:schemeClr val="tx2"/>
              </a:solidFill>
              <a:latin typeface="Calibri" panose="020F0502020204030204" pitchFamily="34" charset="0"/>
              <a:hlinkClick r:id="rId2"/>
            </a:endParaRPr>
          </a:p>
          <a:p>
            <a:pPr marL="0" indent="0">
              <a:buNone/>
            </a:pPr>
            <a:endParaRPr lang="it-IT" sz="2400" dirty="0">
              <a:solidFill>
                <a:schemeClr val="tx2"/>
              </a:solidFill>
              <a:latin typeface="Calibri" panose="020F0502020204030204" pitchFamily="34" charset="0"/>
              <a:hlinkClick r:id="rId2"/>
            </a:endParaRPr>
          </a:p>
          <a:p>
            <a:pPr marL="0" indent="0">
              <a:buNone/>
            </a:pPr>
            <a:r>
              <a:rPr lang="it-IT" sz="2400" dirty="0" smtClean="0">
                <a:solidFill>
                  <a:schemeClr val="tx2"/>
                </a:solidFill>
                <a:latin typeface="Calibri" panose="020F0502020204030204" pitchFamily="34" charset="0"/>
                <a:hlinkClick r:id="rId2"/>
              </a:rPr>
              <a:t>sorvillo@istat.it</a:t>
            </a:r>
            <a:endParaRPr lang="it-IT" sz="24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it-IT" sz="24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91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17" y="1100771"/>
            <a:ext cx="2136924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683862" y="2477374"/>
            <a:ext cx="10661115" cy="45550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Il progetto </a:t>
            </a:r>
            <a:r>
              <a:rPr lang="it-IT" sz="2400" b="1" dirty="0" err="1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European</a:t>
            </a:r>
            <a:r>
              <a:rPr lang="it-IT" sz="24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Master in </a:t>
            </a:r>
            <a:r>
              <a:rPr lang="it-IT" sz="2400" b="1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Official</a:t>
            </a:r>
            <a:r>
              <a:rPr lang="it-IT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sz="2400" b="1" dirty="0" err="1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Statistics</a:t>
            </a:r>
            <a:r>
              <a:rPr lang="it-IT" sz="24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è </a:t>
            </a:r>
            <a:r>
              <a:rPr lang="it-IT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promosso da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Eurostat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, con INS e Università, insieme per realizzare attività di alta formazione e</a:t>
            </a:r>
          </a:p>
          <a:p>
            <a:pPr marL="1617663">
              <a:lnSpc>
                <a:spcPct val="90000"/>
              </a:lnSpc>
              <a:defRPr/>
            </a:pPr>
            <a:endParaRPr lang="it-IT" sz="2000" dirty="0">
              <a:solidFill>
                <a:srgbClr val="000066"/>
              </a:solidFill>
              <a:latin typeface="Calibri" panose="020F0502020204030204" pitchFamily="34" charset="0"/>
            </a:endParaRPr>
          </a:p>
          <a:p>
            <a:pPr marL="804863">
              <a:lnSpc>
                <a:spcPct val="90000"/>
              </a:lnSpc>
              <a:defRPr/>
            </a:pPr>
            <a:r>
              <a:rPr lang="it-IT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Garantire </a:t>
            </a:r>
            <a:r>
              <a:rPr lang="it-IT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che la Statistica Ufficiale entri a far </a:t>
            </a:r>
            <a:r>
              <a:rPr lang="it-IT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parte </a:t>
            </a:r>
            <a:r>
              <a:rPr lang="it-IT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dei curricula accademici</a:t>
            </a:r>
          </a:p>
          <a:p>
            <a:pPr marL="2598738">
              <a:lnSpc>
                <a:spcPct val="90000"/>
              </a:lnSpc>
              <a:defRPr/>
            </a:pPr>
            <a:endParaRPr lang="it-IT" sz="2000" dirty="0">
              <a:solidFill>
                <a:srgbClr val="000066"/>
              </a:solidFill>
              <a:latin typeface="Calibri" panose="020F0502020204030204" pitchFamily="34" charset="0"/>
            </a:endParaRPr>
          </a:p>
          <a:p>
            <a:pPr marL="1617663">
              <a:lnSpc>
                <a:spcPct val="90000"/>
              </a:lnSpc>
              <a:tabLst>
                <a:tab pos="1617663" algn="l"/>
              </a:tabLst>
              <a:defRPr/>
            </a:pPr>
            <a:endParaRPr lang="it-IT" sz="20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1617663" indent="-276225">
              <a:lnSpc>
                <a:spcPct val="90000"/>
              </a:lnSpc>
              <a:tabLst>
                <a:tab pos="1617663" algn="l"/>
              </a:tabLst>
              <a:defRPr/>
            </a:pPr>
            <a:r>
              <a:rPr lang="it-IT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Rinforzare </a:t>
            </a:r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la collaborazione tra Università e </a:t>
            </a:r>
            <a:r>
              <a:rPr lang="it-IT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Istituti </a:t>
            </a:r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nazionali di statistica</a:t>
            </a:r>
          </a:p>
          <a:p>
            <a:pPr marL="1617663">
              <a:lnSpc>
                <a:spcPct val="90000"/>
              </a:lnSpc>
              <a:tabLst>
                <a:tab pos="1617663" algn="l"/>
              </a:tabLst>
              <a:defRPr/>
            </a:pPr>
            <a:endParaRPr lang="it-IT" sz="2000" dirty="0">
              <a:solidFill>
                <a:srgbClr val="000066"/>
              </a:solidFill>
              <a:latin typeface="Calibri" panose="020F0502020204030204" pitchFamily="34" charset="0"/>
            </a:endParaRPr>
          </a:p>
          <a:p>
            <a:pPr marL="1617663">
              <a:lnSpc>
                <a:spcPct val="90000"/>
              </a:lnSpc>
              <a:tabLst>
                <a:tab pos="1617663" algn="l"/>
              </a:tabLst>
              <a:defRPr/>
            </a:pPr>
            <a:endParaRPr lang="it-IT" sz="2000" dirty="0" smtClean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1617663" indent="357188">
              <a:lnSpc>
                <a:spcPct val="90000"/>
              </a:lnSpc>
              <a:tabLst>
                <a:tab pos="1617663" algn="l"/>
              </a:tabLst>
              <a:defRPr/>
            </a:pPr>
            <a:r>
              <a:rPr lang="it-IT" sz="20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Preparare </a:t>
            </a:r>
            <a:r>
              <a:rPr lang="it-IT" sz="20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laureati con </a:t>
            </a:r>
            <a:r>
              <a:rPr lang="it-IT" sz="20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competenze specifiche</a:t>
            </a:r>
            <a:endParaRPr lang="it-IT" sz="20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1617663">
              <a:lnSpc>
                <a:spcPct val="90000"/>
              </a:lnSpc>
              <a:tabLst>
                <a:tab pos="1617663" algn="l"/>
              </a:tabLst>
              <a:defRPr/>
            </a:pPr>
            <a:endParaRPr lang="it-IT" sz="2000" dirty="0">
              <a:solidFill>
                <a:srgbClr val="000066"/>
              </a:solidFill>
              <a:latin typeface="Calibri" panose="020F0502020204030204" pitchFamily="34" charset="0"/>
            </a:endParaRPr>
          </a:p>
          <a:p>
            <a:pPr marL="1617663">
              <a:lnSpc>
                <a:spcPct val="90000"/>
              </a:lnSpc>
              <a:tabLst>
                <a:tab pos="1617663" algn="l"/>
              </a:tabLst>
              <a:defRPr/>
            </a:pPr>
            <a:endParaRPr lang="it-IT" sz="200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1617663" indent="893763">
              <a:lnSpc>
                <a:spcPct val="90000"/>
              </a:lnSpc>
              <a:tabLst>
                <a:tab pos="1617663" algn="l"/>
              </a:tabLst>
              <a:defRPr/>
            </a:pPr>
            <a:r>
              <a:rPr lang="it-IT" sz="2000" b="1" dirty="0" smtClean="0">
                <a:solidFill>
                  <a:srgbClr val="009190"/>
                </a:solidFill>
                <a:latin typeface="Calibri" panose="020F0502020204030204" pitchFamily="34" charset="0"/>
              </a:rPr>
              <a:t>Migliorare il sistema della statistica ufficiale </a:t>
            </a:r>
            <a:r>
              <a:rPr lang="it-IT" sz="2000" b="1" dirty="0">
                <a:solidFill>
                  <a:srgbClr val="009190"/>
                </a:solidFill>
                <a:latin typeface="Calibri" panose="020F0502020204030204" pitchFamily="34" charset="0"/>
              </a:rPr>
              <a:t>in Europa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it-IT" sz="1600" dirty="0" smtClean="0">
              <a:solidFill>
                <a:srgbClr val="009190"/>
              </a:solidFill>
              <a:latin typeface="Calibri" panose="020F0502020204030204" pitchFamily="34" charset="0"/>
            </a:endParaRPr>
          </a:p>
          <a:p>
            <a:endParaRPr lang="it-IT" sz="16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endParaRPr lang="it-IT" sz="16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49588" y="1100771"/>
            <a:ext cx="11129659" cy="1338828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36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                            Un progetto europeo</a:t>
            </a:r>
            <a:endParaRPr lang="it-IT" sz="100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tella a 4 punte 3"/>
          <p:cNvSpPr/>
          <p:nvPr/>
        </p:nvSpPr>
        <p:spPr>
          <a:xfrm rot="2534743">
            <a:off x="716002" y="3299658"/>
            <a:ext cx="619985" cy="640636"/>
          </a:xfrm>
          <a:prstGeom prst="star4">
            <a:avLst>
              <a:gd name="adj" fmla="val 10473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Stella a 4 punte 12"/>
          <p:cNvSpPr/>
          <p:nvPr/>
        </p:nvSpPr>
        <p:spPr>
          <a:xfrm rot="2534743">
            <a:off x="1201669" y="4178624"/>
            <a:ext cx="611253" cy="644448"/>
          </a:xfrm>
          <a:prstGeom prst="star4">
            <a:avLst>
              <a:gd name="adj" fmla="val 10473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Stella a 4 punte 13"/>
          <p:cNvSpPr/>
          <p:nvPr/>
        </p:nvSpPr>
        <p:spPr>
          <a:xfrm rot="2534743">
            <a:off x="1745524" y="4872036"/>
            <a:ext cx="557782" cy="572752"/>
          </a:xfrm>
          <a:prstGeom prst="star4">
            <a:avLst>
              <a:gd name="adj" fmla="val 10473"/>
            </a:avLst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Stella a 4 punte 14"/>
          <p:cNvSpPr/>
          <p:nvPr/>
        </p:nvSpPr>
        <p:spPr>
          <a:xfrm rot="2534743">
            <a:off x="2121561" y="5672980"/>
            <a:ext cx="603686" cy="623298"/>
          </a:xfrm>
          <a:prstGeom prst="star4">
            <a:avLst>
              <a:gd name="adj" fmla="val 10473"/>
            </a:avLst>
          </a:prstGeom>
          <a:solidFill>
            <a:srgbClr val="0091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625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977761"/>
            <a:ext cx="11228439" cy="915047"/>
          </a:xfrm>
        </p:spPr>
        <p:txBody>
          <a:bodyPr/>
          <a:lstStyle/>
          <a:p>
            <a:pPr algn="l"/>
            <a:r>
              <a:rPr lang="it-IT" sz="3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Il punto di partenza: nuove competenze necessarie </a:t>
            </a:r>
            <a:br>
              <a:rPr lang="it-IT" sz="3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</a:br>
            <a:r>
              <a:rPr lang="it-IT" sz="3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per un sistema che cresce e cambia</a:t>
            </a:r>
            <a:endParaRPr lang="it-IT" sz="32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1400" dirty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pPr marL="285750" lvl="0" indent="-285750" defTabSz="914400">
              <a:lnSpc>
                <a:spcPct val="102000"/>
              </a:lnSpc>
              <a:spcBef>
                <a:spcPts val="0"/>
              </a:spcBef>
              <a:buClr>
                <a:srgbClr val="000066"/>
              </a:buClr>
              <a:buFont typeface="Calibri"/>
              <a:buChar char="•"/>
            </a:pPr>
            <a:endParaRPr lang="it-IT" sz="1400" dirty="0" smtClean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pPr marL="285750" lvl="0" indent="-285750" defTabSz="914400">
              <a:lnSpc>
                <a:spcPct val="102000"/>
              </a:lnSpc>
              <a:spcBef>
                <a:spcPts val="0"/>
              </a:spcBef>
              <a:buClr>
                <a:srgbClr val="000066"/>
              </a:buClr>
              <a:buFont typeface="Calibri"/>
              <a:buChar char="•"/>
            </a:pPr>
            <a:endParaRPr lang="it-IT" sz="1400" dirty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pPr marL="285750" lvl="0" indent="-285750" defTabSz="914400">
              <a:lnSpc>
                <a:spcPct val="102000"/>
              </a:lnSpc>
              <a:spcBef>
                <a:spcPts val="0"/>
              </a:spcBef>
              <a:buClr>
                <a:srgbClr val="000066"/>
              </a:buClr>
              <a:buFont typeface="Calibri"/>
              <a:buChar char="•"/>
            </a:pPr>
            <a:endParaRPr lang="it-IT" sz="1400" dirty="0" smtClean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pPr marL="285750" lvl="0" indent="-285750" defTabSz="914400">
              <a:lnSpc>
                <a:spcPct val="102000"/>
              </a:lnSpc>
              <a:spcBef>
                <a:spcPts val="0"/>
              </a:spcBef>
              <a:buClr>
                <a:srgbClr val="000066"/>
              </a:buClr>
              <a:buFont typeface="Calibri"/>
              <a:buChar char="•"/>
            </a:pPr>
            <a:endParaRPr lang="it-IT" sz="1400" dirty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pPr marL="285750" lvl="0" indent="-285750" defTabSz="914400">
              <a:lnSpc>
                <a:spcPct val="102000"/>
              </a:lnSpc>
              <a:spcBef>
                <a:spcPts val="0"/>
              </a:spcBef>
              <a:buClr>
                <a:srgbClr val="000066"/>
              </a:buClr>
              <a:buFont typeface="Calibri"/>
              <a:buChar char="•"/>
            </a:pPr>
            <a:endParaRPr lang="it-IT" sz="1400" dirty="0" smtClean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pPr marL="285750" lvl="0" indent="-285750" defTabSz="914400">
              <a:lnSpc>
                <a:spcPct val="102000"/>
              </a:lnSpc>
              <a:spcBef>
                <a:spcPts val="0"/>
              </a:spcBef>
              <a:buClr>
                <a:srgbClr val="000066"/>
              </a:buClr>
              <a:buFont typeface="Calibri"/>
              <a:buChar char="•"/>
            </a:pPr>
            <a:endParaRPr lang="it-IT" sz="1400" dirty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pPr marL="285750" lvl="0" indent="-285750" defTabSz="914400">
              <a:lnSpc>
                <a:spcPct val="102000"/>
              </a:lnSpc>
              <a:spcBef>
                <a:spcPts val="0"/>
              </a:spcBef>
              <a:buClr>
                <a:srgbClr val="000066"/>
              </a:buClr>
              <a:buFont typeface="Calibri"/>
              <a:buChar char="•"/>
            </a:pPr>
            <a:endParaRPr lang="it-IT" sz="1400" dirty="0" smtClean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pPr marL="285750" lvl="0" indent="-285750" defTabSz="914400">
              <a:lnSpc>
                <a:spcPct val="102000"/>
              </a:lnSpc>
              <a:spcBef>
                <a:spcPts val="0"/>
              </a:spcBef>
              <a:buClr>
                <a:srgbClr val="000066"/>
              </a:buClr>
              <a:buFont typeface="Calibri"/>
              <a:buChar char="•"/>
            </a:pPr>
            <a:endParaRPr lang="it-IT" sz="1400" dirty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pPr marL="285750" lvl="0" indent="-285750" defTabSz="914400">
              <a:lnSpc>
                <a:spcPct val="102000"/>
              </a:lnSpc>
              <a:spcBef>
                <a:spcPts val="0"/>
              </a:spcBef>
              <a:buClr>
                <a:srgbClr val="000066"/>
              </a:buClr>
              <a:buFont typeface="Calibri"/>
              <a:buChar char="•"/>
            </a:pPr>
            <a:endParaRPr lang="it-IT" sz="1400" dirty="0" smtClean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pPr marL="285750" lvl="0" indent="-285750" defTabSz="914400">
              <a:lnSpc>
                <a:spcPct val="102000"/>
              </a:lnSpc>
              <a:spcBef>
                <a:spcPts val="0"/>
              </a:spcBef>
              <a:buClr>
                <a:srgbClr val="000066"/>
              </a:buClr>
              <a:buFont typeface="Calibri"/>
              <a:buChar char="•"/>
            </a:pPr>
            <a:endParaRPr lang="it-IT" sz="1400" dirty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pPr marL="285750" lvl="0" indent="-285750" defTabSz="914400">
              <a:lnSpc>
                <a:spcPct val="102000"/>
              </a:lnSpc>
              <a:spcBef>
                <a:spcPts val="0"/>
              </a:spcBef>
              <a:buClr>
                <a:srgbClr val="000066"/>
              </a:buClr>
              <a:buFont typeface="Calibri"/>
              <a:buChar char="•"/>
            </a:pPr>
            <a:endParaRPr lang="it-IT" sz="1400" dirty="0" smtClean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pPr marL="285750" lvl="0" indent="-285750" defTabSz="914400">
              <a:lnSpc>
                <a:spcPct val="102000"/>
              </a:lnSpc>
              <a:spcBef>
                <a:spcPts val="0"/>
              </a:spcBef>
              <a:buClr>
                <a:srgbClr val="000066"/>
              </a:buClr>
              <a:buFont typeface="Calibri"/>
              <a:buChar char="•"/>
            </a:pPr>
            <a:endParaRPr lang="it-IT" sz="1400" dirty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pPr marL="285750" lvl="0" indent="-285750" defTabSz="914400">
              <a:lnSpc>
                <a:spcPct val="102000"/>
              </a:lnSpc>
              <a:spcBef>
                <a:spcPts val="0"/>
              </a:spcBef>
              <a:buClr>
                <a:srgbClr val="000066"/>
              </a:buClr>
              <a:buFont typeface="Calibri"/>
              <a:buChar char="•"/>
            </a:pPr>
            <a:endParaRPr lang="it-IT" sz="1400" dirty="0" smtClean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pPr marL="285750" lvl="0" indent="-285750" defTabSz="914400">
              <a:lnSpc>
                <a:spcPct val="102000"/>
              </a:lnSpc>
              <a:spcBef>
                <a:spcPts val="0"/>
              </a:spcBef>
              <a:buClr>
                <a:srgbClr val="000066"/>
              </a:buClr>
              <a:buFont typeface="Calibri"/>
              <a:buChar char="•"/>
            </a:pPr>
            <a:endParaRPr lang="it-IT" sz="1400" dirty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pPr marL="285750" lvl="0" indent="-285750" defTabSz="914400">
              <a:lnSpc>
                <a:spcPct val="102000"/>
              </a:lnSpc>
              <a:spcBef>
                <a:spcPts val="0"/>
              </a:spcBef>
              <a:buClr>
                <a:srgbClr val="000066"/>
              </a:buClr>
              <a:buFont typeface="Calibri"/>
              <a:buChar char="•"/>
            </a:pPr>
            <a:endParaRPr lang="it-IT" sz="1400" dirty="0" smtClean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pPr marL="285750" lvl="0" indent="-285750" defTabSz="914400">
              <a:lnSpc>
                <a:spcPct val="102000"/>
              </a:lnSpc>
              <a:spcBef>
                <a:spcPts val="0"/>
              </a:spcBef>
              <a:buClr>
                <a:srgbClr val="000066"/>
              </a:buClr>
              <a:buFont typeface="Calibri"/>
              <a:buChar char="•"/>
            </a:pPr>
            <a:endParaRPr lang="it-IT" sz="1400" dirty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pPr marL="285750" lvl="0" indent="-285750" defTabSz="914400">
              <a:lnSpc>
                <a:spcPct val="102000"/>
              </a:lnSpc>
              <a:spcBef>
                <a:spcPts val="0"/>
              </a:spcBef>
              <a:buClr>
                <a:srgbClr val="000066"/>
              </a:buClr>
              <a:buFont typeface="Calibri"/>
              <a:buChar char="•"/>
            </a:pPr>
            <a:endParaRPr lang="it-IT" sz="1400" dirty="0" smtClean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pPr marL="285750" lvl="0" indent="-285750" defTabSz="914400">
              <a:lnSpc>
                <a:spcPct val="102000"/>
              </a:lnSpc>
              <a:spcBef>
                <a:spcPts val="0"/>
              </a:spcBef>
              <a:buClr>
                <a:srgbClr val="000066"/>
              </a:buClr>
              <a:buFont typeface="Calibri"/>
              <a:buChar char="•"/>
            </a:pPr>
            <a:endParaRPr lang="it-IT" sz="1400" dirty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pPr marL="0" indent="0">
              <a:buNone/>
            </a:pPr>
            <a:endParaRPr lang="it-IT" sz="1400" dirty="0" smtClean="0">
              <a:solidFill>
                <a:schemeClr val="tx2"/>
              </a:solidFill>
              <a:latin typeface="Calibri" panose="020F0502020204030204" pitchFamily="34" charset="0"/>
              <a:ea typeface="BatangChe" panose="02030609000101010101" pitchFamily="49" charset="-127"/>
            </a:endParaRPr>
          </a:p>
          <a:p>
            <a:pPr marL="285750" lvl="0" indent="-285750" defTabSz="914400">
              <a:lnSpc>
                <a:spcPct val="154000"/>
              </a:lnSpc>
              <a:spcBef>
                <a:spcPts val="0"/>
              </a:spcBef>
              <a:buClr>
                <a:srgbClr val="000066"/>
              </a:buClr>
              <a:buFont typeface="Calibri"/>
              <a:buChar char="•"/>
            </a:pPr>
            <a:endParaRPr lang="it-IT" altLang="ko-KR" sz="1400" dirty="0" smtClean="0">
              <a:latin typeface="Calibri" panose="020F0502020204030204" pitchFamily="34" charset="0"/>
            </a:endParaRPr>
          </a:p>
          <a:p>
            <a:endParaRPr lang="it-IT" sz="1400" dirty="0">
              <a:solidFill>
                <a:schemeClr val="tx2"/>
              </a:solidFill>
              <a:latin typeface="Calibri" panose="020F0502020204030204" pitchFamily="34" charset="0"/>
              <a:ea typeface="BatangChe" panose="02030609000101010101" pitchFamily="49" charset="-127"/>
            </a:endParaRPr>
          </a:p>
          <a:p>
            <a:endParaRPr lang="it-IT" sz="1400" dirty="0">
              <a:solidFill>
                <a:schemeClr val="tx2"/>
              </a:solidFill>
              <a:latin typeface="Calibri" panose="020F0502020204030204" pitchFamily="34" charset="0"/>
              <a:ea typeface="BatangChe" panose="02030609000101010101" pitchFamily="49" charset="-127"/>
            </a:endParaRPr>
          </a:p>
          <a:p>
            <a:endParaRPr lang="it-IT" sz="1400" dirty="0">
              <a:latin typeface="Calibri" panose="020F0502020204030204" pitchFamily="34" charset="0"/>
              <a:ea typeface="BatangChe" panose="02030609000101010101" pitchFamily="49" charset="-127"/>
            </a:endParaRPr>
          </a:p>
          <a:p>
            <a:endParaRPr lang="it-IT" sz="1400" dirty="0">
              <a:solidFill>
                <a:schemeClr val="accent2"/>
              </a:solidFill>
              <a:latin typeface="Calibri" panose="020F0502020204030204" pitchFamily="34" charset="0"/>
              <a:ea typeface="BatangChe" panose="02030609000101010101" pitchFamily="49" charset="-127"/>
            </a:endParaRPr>
          </a:p>
          <a:p>
            <a:endParaRPr lang="it-IT" sz="1000" b="1" dirty="0">
              <a:solidFill>
                <a:schemeClr val="accent2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endParaRPr lang="it-IT" sz="1000" b="1" dirty="0" smtClean="0">
              <a:solidFill>
                <a:schemeClr val="accent2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endParaRPr lang="it-IT" sz="1000" b="1" dirty="0">
              <a:solidFill>
                <a:schemeClr val="accent2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endParaRPr lang="en-US" sz="1000" b="1" dirty="0">
              <a:solidFill>
                <a:schemeClr val="accent2"/>
              </a:solidFill>
            </a:endParaRPr>
          </a:p>
        </p:txBody>
      </p: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3911945660"/>
              </p:ext>
            </p:extLst>
          </p:nvPr>
        </p:nvGraphicFramePr>
        <p:xfrm>
          <a:off x="1" y="1892808"/>
          <a:ext cx="11582399" cy="47303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0266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977283"/>
            <a:ext cx="10972800" cy="817511"/>
          </a:xfrm>
        </p:spPr>
        <p:txBody>
          <a:bodyPr/>
          <a:lstStyle/>
          <a:p>
            <a:r>
              <a:rPr lang="it-IT" sz="3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Quale offerta dalle università?</a:t>
            </a:r>
            <a:endParaRPr lang="it-IT" sz="32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Corsi di laurea magistrale in economia e statistica - </a:t>
            </a:r>
            <a:r>
              <a:rPr lang="it-IT" sz="1800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a.a</a:t>
            </a:r>
            <a:r>
              <a:rPr lang="it-IT" sz="1800" dirty="0">
                <a:solidFill>
                  <a:schemeClr val="tx2"/>
                </a:solidFill>
                <a:latin typeface="Calibri" panose="020F0502020204030204" pitchFamily="34" charset="0"/>
              </a:rPr>
              <a:t>. </a:t>
            </a:r>
            <a:r>
              <a:rPr lang="it-IT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2014/2015 </a:t>
            </a:r>
            <a:endParaRPr lang="it-IT" sz="18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47023" y="5390148"/>
            <a:ext cx="778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tx2"/>
                </a:solidFill>
                <a:latin typeface="Calibri" panose="020F0502020204030204" pitchFamily="34" charset="0"/>
              </a:rPr>
              <a:t>Nessun curriculum in statistica ufficiale</a:t>
            </a: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3666922"/>
              </p:ext>
            </p:extLst>
          </p:nvPr>
        </p:nvGraphicFramePr>
        <p:xfrm>
          <a:off x="847023" y="2059930"/>
          <a:ext cx="9759147" cy="3330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1899384" y="4931405"/>
            <a:ext cx="41324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chemeClr val="tx2"/>
                </a:solidFill>
              </a:rPr>
              <a:t>(</a:t>
            </a:r>
            <a:r>
              <a:rPr lang="it-IT" sz="1100" dirty="0" err="1" smtClean="0">
                <a:solidFill>
                  <a:schemeClr val="tx2"/>
                </a:solidFill>
              </a:rPr>
              <a:t>Universitaly</a:t>
            </a:r>
            <a:r>
              <a:rPr lang="it-IT" sz="1100" dirty="0" smtClean="0">
                <a:solidFill>
                  <a:schemeClr val="tx2"/>
                </a:solidFill>
              </a:rPr>
              <a:t>–MIUR</a:t>
            </a:r>
            <a:r>
              <a:rPr lang="it-IT" sz="1100" dirty="0">
                <a:solidFill>
                  <a:schemeClr val="tx2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7999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970209"/>
            <a:ext cx="10972800" cy="1143000"/>
          </a:xfrm>
        </p:spPr>
        <p:txBody>
          <a:bodyPr/>
          <a:lstStyle/>
          <a:p>
            <a:r>
              <a:rPr lang="it-IT" sz="32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it-IT" sz="32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</a:br>
            <a:r>
              <a:rPr lang="it-IT" sz="32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Dall’idea alla realizzazione</a:t>
            </a:r>
            <a:endParaRPr lang="it-IT" sz="32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9764" y="1330694"/>
            <a:ext cx="11437776" cy="4525963"/>
          </a:xfrm>
        </p:spPr>
        <p:txBody>
          <a:bodyPr/>
          <a:lstStyle/>
          <a:p>
            <a:pPr>
              <a:spcBef>
                <a:spcPts val="1200"/>
              </a:spcBef>
              <a:defRPr/>
            </a:pPr>
            <a:endParaRPr lang="it-IT" sz="1600" dirty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pPr lvl="1">
              <a:lnSpc>
                <a:spcPct val="90000"/>
              </a:lnSpc>
              <a:buFont typeface="Courier New" pitchFamily="49" charset="0"/>
              <a:buChar char="o"/>
              <a:defRPr/>
            </a:pPr>
            <a:endParaRPr lang="it-IT" sz="1600" dirty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764" y="2857500"/>
            <a:ext cx="11437776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771790" y="2661110"/>
            <a:ext cx="11060703" cy="1292662"/>
          </a:xfrm>
          <a:prstGeom prst="rect">
            <a:avLst/>
          </a:prstGeom>
          <a:noFill/>
          <a:ln w="12700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2010...............2011................2012................2013................2014................2015.....................oggi</a:t>
            </a:r>
          </a:p>
          <a:p>
            <a:endParaRPr lang="it-IT" sz="20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endParaRPr lang="it-IT" sz="2000" b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it-IT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it-IT" dirty="0" smtClean="0"/>
              <a:t>                        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73723" y="3987912"/>
            <a:ext cx="1774090" cy="923330"/>
          </a:xfrm>
          <a:prstGeom prst="rect">
            <a:avLst/>
          </a:prstGeom>
          <a:solidFill>
            <a:srgbClr val="FFFF66">
              <a:alpha val="55000"/>
            </a:srgbClr>
          </a:solidFill>
          <a:ln>
            <a:solidFill>
              <a:srgbClr val="FFCC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Prima proposta: workshop INS e Università</a:t>
            </a:r>
            <a:endParaRPr lang="it-IT" dirty="0"/>
          </a:p>
        </p:txBody>
      </p:sp>
      <p:sp>
        <p:nvSpPr>
          <p:cNvPr id="7" name="AutoShape 4" descr="Risultati immagini per linea del tempo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47813" y="3987913"/>
            <a:ext cx="2821352" cy="646331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Istat: Elaborazione su modalità e obiettivi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5369165" y="3987914"/>
            <a:ext cx="2567827" cy="923330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rgbClr val="FEB602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err="1" smtClean="0"/>
              <a:t>Eurostat</a:t>
            </a:r>
            <a:r>
              <a:rPr lang="it-IT" dirty="0" smtClean="0"/>
              <a:t>: </a:t>
            </a:r>
          </a:p>
          <a:p>
            <a:r>
              <a:rPr lang="it-IT" dirty="0" smtClean="0"/>
              <a:t>Studio </a:t>
            </a:r>
            <a:r>
              <a:rPr lang="it-IT" dirty="0"/>
              <a:t>di </a:t>
            </a:r>
            <a:r>
              <a:rPr lang="it-IT" dirty="0" smtClean="0"/>
              <a:t>fattibilità</a:t>
            </a:r>
          </a:p>
          <a:p>
            <a:r>
              <a:rPr lang="it-IT" dirty="0" smtClean="0"/>
              <a:t>e Group of </a:t>
            </a:r>
            <a:r>
              <a:rPr lang="it-IT" dirty="0" err="1" smtClean="0"/>
              <a:t>Experts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7936993" y="3987914"/>
            <a:ext cx="2023871" cy="646331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FF6600">
                  <a:tint val="44500"/>
                  <a:satMod val="160000"/>
                </a:srgbClr>
              </a:gs>
              <a:gs pos="100000">
                <a:srgbClr val="FF66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FF6600">
                <a:alpha val="65882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1°call </a:t>
            </a:r>
          </a:p>
          <a:p>
            <a:r>
              <a:rPr lang="it-IT" dirty="0" smtClean="0"/>
              <a:t>e selezione</a:t>
            </a:r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9960864" y="3987913"/>
            <a:ext cx="1871629" cy="923330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72A31">
                  <a:tint val="44500"/>
                  <a:satMod val="160000"/>
                </a:srgbClr>
              </a:gs>
              <a:gs pos="100000">
                <a:srgbClr val="C72A31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Inizio programmi </a:t>
            </a:r>
          </a:p>
          <a:p>
            <a:r>
              <a:rPr lang="it-IT" dirty="0" smtClean="0"/>
              <a:t>e 2</a:t>
            </a:r>
            <a:r>
              <a:rPr lang="it-IT" dirty="0"/>
              <a:t>° call</a:t>
            </a:r>
          </a:p>
          <a:p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10816491" y="3705164"/>
            <a:ext cx="765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223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535" y="1413095"/>
            <a:ext cx="8122251" cy="5072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Stella a 5 punte 10"/>
          <p:cNvSpPr/>
          <p:nvPr/>
        </p:nvSpPr>
        <p:spPr>
          <a:xfrm>
            <a:off x="646389" y="5267367"/>
            <a:ext cx="333676" cy="231006"/>
          </a:xfrm>
          <a:prstGeom prst="star5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Stella a 5 punte 17"/>
          <p:cNvSpPr/>
          <p:nvPr/>
        </p:nvSpPr>
        <p:spPr>
          <a:xfrm>
            <a:off x="8816138" y="1635153"/>
            <a:ext cx="333676" cy="300038"/>
          </a:xfrm>
          <a:prstGeom prst="star5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/>
          <p:cNvSpPr txBox="1"/>
          <p:nvPr/>
        </p:nvSpPr>
        <p:spPr>
          <a:xfrm>
            <a:off x="8647786" y="1641483"/>
            <a:ext cx="1616798" cy="3416320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            </a:t>
            </a:r>
            <a:r>
              <a:rPr lang="it-IT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1° Call</a:t>
            </a:r>
          </a:p>
          <a:p>
            <a:r>
              <a:rPr lang="it-IT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Ensai</a:t>
            </a:r>
            <a:r>
              <a:rPr lang="it-IT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–Rennes</a:t>
            </a:r>
          </a:p>
          <a:p>
            <a:r>
              <a:rPr lang="it-IT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Firenze</a:t>
            </a:r>
          </a:p>
          <a:p>
            <a:r>
              <a:rPr lang="it-IT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Lisbona</a:t>
            </a:r>
          </a:p>
          <a:p>
            <a:r>
              <a:rPr lang="it-IT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Ljubiana</a:t>
            </a:r>
            <a:endParaRPr lang="it-IT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r>
              <a:rPr lang="it-IT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Helsinki</a:t>
            </a:r>
          </a:p>
          <a:p>
            <a:r>
              <a:rPr lang="it-IT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Pisa</a:t>
            </a:r>
          </a:p>
          <a:p>
            <a:r>
              <a:rPr lang="it-IT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Roma</a:t>
            </a:r>
          </a:p>
          <a:p>
            <a:r>
              <a:rPr lang="it-IT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Örebro</a:t>
            </a:r>
          </a:p>
          <a:p>
            <a:r>
              <a:rPr lang="it-IT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Southampton</a:t>
            </a:r>
          </a:p>
          <a:p>
            <a:r>
              <a:rPr lang="it-IT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Trier (2)</a:t>
            </a:r>
          </a:p>
          <a:p>
            <a:r>
              <a:rPr lang="it-IT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Utrecht</a:t>
            </a:r>
            <a:endParaRPr lang="it-IT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10264584" y="1785172"/>
            <a:ext cx="1598232" cy="3416320"/>
          </a:xfrm>
          <a:prstGeom prst="rect">
            <a:avLst/>
          </a:prstGeom>
          <a:ln>
            <a:solidFill>
              <a:schemeClr val="bg2">
                <a:lumMod val="2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A40000"/>
                </a:solidFill>
              </a:rPr>
              <a:t> </a:t>
            </a:r>
            <a:r>
              <a:rPr lang="it-IT" sz="1600" dirty="0" smtClean="0">
                <a:solidFill>
                  <a:srgbClr val="A40000"/>
                </a:solidFill>
              </a:rPr>
              <a:t>              </a:t>
            </a:r>
            <a:r>
              <a:rPr lang="it-IT" dirty="0" smtClean="0">
                <a:solidFill>
                  <a:srgbClr val="A40000"/>
                </a:solidFill>
                <a:cs typeface="Times New Roman" panose="02020603050405020304" pitchFamily="18" charset="0"/>
              </a:rPr>
              <a:t>2° </a:t>
            </a:r>
            <a:r>
              <a:rPr lang="it-IT" dirty="0">
                <a:solidFill>
                  <a:srgbClr val="A40000"/>
                </a:solidFill>
                <a:cs typeface="Times New Roman" panose="02020603050405020304" pitchFamily="18" charset="0"/>
              </a:rPr>
              <a:t>Call</a:t>
            </a:r>
          </a:p>
          <a:p>
            <a:r>
              <a:rPr lang="it-IT" dirty="0" smtClean="0">
                <a:solidFill>
                  <a:srgbClr val="A40000"/>
                </a:solidFill>
                <a:cs typeface="Times New Roman" panose="02020603050405020304" pitchFamily="18" charset="0"/>
              </a:rPr>
              <a:t>Bamberg</a:t>
            </a:r>
          </a:p>
          <a:p>
            <a:r>
              <a:rPr lang="it-IT" dirty="0" smtClean="0">
                <a:solidFill>
                  <a:srgbClr val="A40000"/>
                </a:solidFill>
                <a:cs typeface="Times New Roman" panose="02020603050405020304" pitchFamily="18" charset="0"/>
              </a:rPr>
              <a:t>Bergamo</a:t>
            </a:r>
          </a:p>
          <a:p>
            <a:r>
              <a:rPr lang="it-IT" dirty="0" smtClean="0">
                <a:solidFill>
                  <a:srgbClr val="A40000"/>
                </a:solidFill>
                <a:cs typeface="Times New Roman" panose="02020603050405020304" pitchFamily="18" charset="0"/>
              </a:rPr>
              <a:t>Berlino</a:t>
            </a:r>
          </a:p>
          <a:p>
            <a:r>
              <a:rPr lang="it-IT" dirty="0" err="1" smtClean="0">
                <a:solidFill>
                  <a:srgbClr val="A40000"/>
                </a:solidFill>
                <a:cs typeface="Times New Roman" panose="02020603050405020304" pitchFamily="18" charset="0"/>
              </a:rPr>
              <a:t>Donja</a:t>
            </a:r>
            <a:r>
              <a:rPr lang="it-IT" dirty="0" smtClean="0">
                <a:solidFill>
                  <a:srgbClr val="A40000"/>
                </a:solidFill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solidFill>
                  <a:srgbClr val="A40000"/>
                </a:solidFill>
                <a:cs typeface="Times New Roman" panose="02020603050405020304" pitchFamily="18" charset="0"/>
              </a:rPr>
              <a:t>Gorica</a:t>
            </a:r>
            <a:endParaRPr lang="it-IT" dirty="0" smtClean="0">
              <a:solidFill>
                <a:srgbClr val="A40000"/>
              </a:solidFill>
              <a:cs typeface="Times New Roman" panose="02020603050405020304" pitchFamily="18" charset="0"/>
            </a:endParaRPr>
          </a:p>
          <a:p>
            <a:r>
              <a:rPr lang="it-IT" dirty="0" smtClean="0">
                <a:solidFill>
                  <a:srgbClr val="A40000"/>
                </a:solidFill>
                <a:cs typeface="Times New Roman" panose="02020603050405020304" pitchFamily="18" charset="0"/>
              </a:rPr>
              <a:t>Dortmund</a:t>
            </a:r>
          </a:p>
          <a:p>
            <a:r>
              <a:rPr lang="it-IT" dirty="0" err="1" smtClean="0">
                <a:solidFill>
                  <a:srgbClr val="A40000"/>
                </a:solidFill>
                <a:cs typeface="Times New Roman" panose="02020603050405020304" pitchFamily="18" charset="0"/>
              </a:rPr>
              <a:t>Leuven</a:t>
            </a:r>
            <a:endParaRPr lang="it-IT" dirty="0" smtClean="0">
              <a:solidFill>
                <a:srgbClr val="A40000"/>
              </a:solidFill>
              <a:cs typeface="Times New Roman" panose="02020603050405020304" pitchFamily="18" charset="0"/>
            </a:endParaRPr>
          </a:p>
          <a:p>
            <a:r>
              <a:rPr lang="it-IT" dirty="0" smtClean="0">
                <a:solidFill>
                  <a:srgbClr val="A40000"/>
                </a:solidFill>
                <a:cs typeface="Times New Roman" panose="02020603050405020304" pitchFamily="18" charset="0"/>
              </a:rPr>
              <a:t>Linz</a:t>
            </a:r>
          </a:p>
          <a:p>
            <a:r>
              <a:rPr lang="it-IT" dirty="0" smtClean="0">
                <a:solidFill>
                  <a:srgbClr val="A40000"/>
                </a:solidFill>
                <a:cs typeface="Times New Roman" panose="02020603050405020304" pitchFamily="18" charset="0"/>
              </a:rPr>
              <a:t>Lussemburgo</a:t>
            </a:r>
          </a:p>
          <a:p>
            <a:r>
              <a:rPr lang="it-IT" dirty="0" smtClean="0">
                <a:solidFill>
                  <a:srgbClr val="A40000"/>
                </a:solidFill>
                <a:cs typeface="Times New Roman" panose="02020603050405020304" pitchFamily="18" charset="0"/>
              </a:rPr>
              <a:t>Madrid</a:t>
            </a:r>
          </a:p>
          <a:p>
            <a:r>
              <a:rPr lang="it-IT" dirty="0" smtClean="0">
                <a:solidFill>
                  <a:srgbClr val="A40000"/>
                </a:solidFill>
                <a:cs typeface="Times New Roman" panose="02020603050405020304" pitchFamily="18" charset="0"/>
              </a:rPr>
              <a:t>Monaco</a:t>
            </a:r>
          </a:p>
          <a:p>
            <a:r>
              <a:rPr lang="it-IT" dirty="0" smtClean="0">
                <a:solidFill>
                  <a:srgbClr val="A40000"/>
                </a:solidFill>
                <a:cs typeface="Times New Roman" panose="02020603050405020304" pitchFamily="18" charset="0"/>
              </a:rPr>
              <a:t>West </a:t>
            </a:r>
            <a:r>
              <a:rPr lang="it-IT" dirty="0" err="1" smtClean="0">
                <a:solidFill>
                  <a:srgbClr val="A40000"/>
                </a:solidFill>
                <a:cs typeface="Times New Roman" panose="02020603050405020304" pitchFamily="18" charset="0"/>
              </a:rPr>
              <a:t>Hungary</a:t>
            </a:r>
            <a:endParaRPr lang="it-IT" dirty="0">
              <a:solidFill>
                <a:srgbClr val="A4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1" name="Stella a 5 punte 20"/>
          <p:cNvSpPr/>
          <p:nvPr/>
        </p:nvSpPr>
        <p:spPr>
          <a:xfrm>
            <a:off x="1321436" y="5036361"/>
            <a:ext cx="333676" cy="231006"/>
          </a:xfrm>
          <a:prstGeom prst="star5">
            <a:avLst/>
          </a:prstGeom>
          <a:solidFill>
            <a:srgbClr val="A21666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Stella a 5 punte 22"/>
          <p:cNvSpPr/>
          <p:nvPr/>
        </p:nvSpPr>
        <p:spPr>
          <a:xfrm>
            <a:off x="10450876" y="1769959"/>
            <a:ext cx="333676" cy="330463"/>
          </a:xfrm>
          <a:prstGeom prst="star5">
            <a:avLst/>
          </a:prstGeom>
          <a:solidFill>
            <a:srgbClr val="A21666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Stella a 5 punte 23"/>
          <p:cNvSpPr/>
          <p:nvPr/>
        </p:nvSpPr>
        <p:spPr>
          <a:xfrm>
            <a:off x="4463322" y="5249283"/>
            <a:ext cx="333676" cy="231006"/>
          </a:xfrm>
          <a:prstGeom prst="star5">
            <a:avLst/>
          </a:prstGeom>
          <a:solidFill>
            <a:srgbClr val="A21666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Stella a 5 punte 24"/>
          <p:cNvSpPr/>
          <p:nvPr/>
        </p:nvSpPr>
        <p:spPr>
          <a:xfrm>
            <a:off x="3329266" y="4100362"/>
            <a:ext cx="333676" cy="231006"/>
          </a:xfrm>
          <a:prstGeom prst="star5">
            <a:avLst/>
          </a:prstGeom>
          <a:solidFill>
            <a:srgbClr val="A21666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Stella a 5 punte 25"/>
          <p:cNvSpPr/>
          <p:nvPr/>
        </p:nvSpPr>
        <p:spPr>
          <a:xfrm>
            <a:off x="4296484" y="4703546"/>
            <a:ext cx="333676" cy="231006"/>
          </a:xfrm>
          <a:prstGeom prst="star5">
            <a:avLst/>
          </a:prstGeom>
          <a:solidFill>
            <a:srgbClr val="A21666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Stella a 5 punte 26"/>
          <p:cNvSpPr/>
          <p:nvPr/>
        </p:nvSpPr>
        <p:spPr>
          <a:xfrm>
            <a:off x="3300394" y="4804392"/>
            <a:ext cx="333676" cy="231006"/>
          </a:xfrm>
          <a:prstGeom prst="star5">
            <a:avLst/>
          </a:prstGeom>
          <a:solidFill>
            <a:srgbClr val="A21666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Stella a 5 punte 27"/>
          <p:cNvSpPr/>
          <p:nvPr/>
        </p:nvSpPr>
        <p:spPr>
          <a:xfrm>
            <a:off x="3327236" y="4467730"/>
            <a:ext cx="333676" cy="231006"/>
          </a:xfrm>
          <a:prstGeom prst="star5">
            <a:avLst/>
          </a:prstGeom>
          <a:solidFill>
            <a:srgbClr val="A21666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Stella a 5 punte 28"/>
          <p:cNvSpPr/>
          <p:nvPr/>
        </p:nvSpPr>
        <p:spPr>
          <a:xfrm>
            <a:off x="2840519" y="4069883"/>
            <a:ext cx="333676" cy="231006"/>
          </a:xfrm>
          <a:prstGeom prst="star5">
            <a:avLst/>
          </a:prstGeom>
          <a:solidFill>
            <a:srgbClr val="A21666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Stella a 5 punte 29"/>
          <p:cNvSpPr/>
          <p:nvPr/>
        </p:nvSpPr>
        <p:spPr>
          <a:xfrm>
            <a:off x="3634070" y="3984859"/>
            <a:ext cx="333676" cy="231006"/>
          </a:xfrm>
          <a:prstGeom prst="star5">
            <a:avLst/>
          </a:prstGeom>
          <a:solidFill>
            <a:srgbClr val="A21666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Stella a 5 punte 30"/>
          <p:cNvSpPr/>
          <p:nvPr/>
        </p:nvSpPr>
        <p:spPr>
          <a:xfrm>
            <a:off x="2966718" y="4215865"/>
            <a:ext cx="333676" cy="231006"/>
          </a:xfrm>
          <a:prstGeom prst="star5">
            <a:avLst/>
          </a:prstGeom>
          <a:solidFill>
            <a:srgbClr val="A21666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Stella a 5 punte 31"/>
          <p:cNvSpPr/>
          <p:nvPr/>
        </p:nvSpPr>
        <p:spPr>
          <a:xfrm>
            <a:off x="3544233" y="3554070"/>
            <a:ext cx="333676" cy="231006"/>
          </a:xfrm>
          <a:prstGeom prst="star5">
            <a:avLst/>
          </a:prstGeom>
          <a:solidFill>
            <a:srgbClr val="A21666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Stella a 5 punte 32"/>
          <p:cNvSpPr/>
          <p:nvPr/>
        </p:nvSpPr>
        <p:spPr>
          <a:xfrm>
            <a:off x="3007357" y="3614885"/>
            <a:ext cx="333676" cy="231006"/>
          </a:xfrm>
          <a:prstGeom prst="star5">
            <a:avLst/>
          </a:prstGeom>
          <a:solidFill>
            <a:srgbClr val="A21666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>
            <a:off x="536867" y="951430"/>
            <a:ext cx="81109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Il Network EMOS in Europa: </a:t>
            </a:r>
            <a:r>
              <a:rPr lang="it-IT" sz="2400" b="1" dirty="0">
                <a:solidFill>
                  <a:schemeClr val="bg2">
                    <a:lumMod val="25000"/>
                  </a:schemeClr>
                </a:solidFill>
              </a:rPr>
              <a:t>15 </a:t>
            </a:r>
            <a:r>
              <a:rPr lang="it-IT" sz="2400" b="1" dirty="0" smtClean="0">
                <a:solidFill>
                  <a:schemeClr val="bg2">
                    <a:lumMod val="25000"/>
                  </a:schemeClr>
                </a:solidFill>
              </a:rPr>
              <a:t>paesi, 23 </a:t>
            </a:r>
            <a:r>
              <a:rPr lang="it-IT" sz="2400" b="1" dirty="0">
                <a:solidFill>
                  <a:schemeClr val="bg2">
                    <a:lumMod val="25000"/>
                  </a:schemeClr>
                </a:solidFill>
              </a:rPr>
              <a:t>programmi</a:t>
            </a:r>
          </a:p>
          <a:p>
            <a:endParaRPr lang="it-IT" sz="2400" b="1" dirty="0">
              <a:solidFill>
                <a:schemeClr val="tx2">
                  <a:lumMod val="7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34" name="Stella a 5 punte 33"/>
          <p:cNvSpPr/>
          <p:nvPr/>
        </p:nvSpPr>
        <p:spPr>
          <a:xfrm>
            <a:off x="2993560" y="3934910"/>
            <a:ext cx="306834" cy="165452"/>
          </a:xfrm>
          <a:prstGeom prst="star5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Stella a 5 punte 34"/>
          <p:cNvSpPr/>
          <p:nvPr/>
        </p:nvSpPr>
        <p:spPr>
          <a:xfrm>
            <a:off x="3133556" y="4185386"/>
            <a:ext cx="333676" cy="185605"/>
          </a:xfrm>
          <a:prstGeom prst="star5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Stella a 5 punte 35"/>
          <p:cNvSpPr/>
          <p:nvPr/>
        </p:nvSpPr>
        <p:spPr>
          <a:xfrm>
            <a:off x="4942034" y="2835063"/>
            <a:ext cx="333676" cy="231006"/>
          </a:xfrm>
          <a:prstGeom prst="star5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Stella a 5 punte 36"/>
          <p:cNvSpPr/>
          <p:nvPr/>
        </p:nvSpPr>
        <p:spPr>
          <a:xfrm>
            <a:off x="3898656" y="4804392"/>
            <a:ext cx="333676" cy="231006"/>
          </a:xfrm>
          <a:prstGeom prst="star5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Stella a 5 punte 37"/>
          <p:cNvSpPr/>
          <p:nvPr/>
        </p:nvSpPr>
        <p:spPr>
          <a:xfrm>
            <a:off x="3811274" y="5480289"/>
            <a:ext cx="254634" cy="231006"/>
          </a:xfrm>
          <a:prstGeom prst="star5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Stella a 5 punte 38"/>
          <p:cNvSpPr/>
          <p:nvPr/>
        </p:nvSpPr>
        <p:spPr>
          <a:xfrm>
            <a:off x="3720370" y="5249283"/>
            <a:ext cx="257742" cy="231006"/>
          </a:xfrm>
          <a:prstGeom prst="star5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Stella a 5 punte 39"/>
          <p:cNvSpPr/>
          <p:nvPr/>
        </p:nvSpPr>
        <p:spPr>
          <a:xfrm>
            <a:off x="3467232" y="5255277"/>
            <a:ext cx="243839" cy="243096"/>
          </a:xfrm>
          <a:prstGeom prst="star5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Stella a 5 punte 40"/>
          <p:cNvSpPr/>
          <p:nvPr/>
        </p:nvSpPr>
        <p:spPr>
          <a:xfrm>
            <a:off x="2199265" y="3819407"/>
            <a:ext cx="333676" cy="231006"/>
          </a:xfrm>
          <a:prstGeom prst="star5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Stella a 5 punte 41"/>
          <p:cNvSpPr/>
          <p:nvPr/>
        </p:nvSpPr>
        <p:spPr>
          <a:xfrm>
            <a:off x="2046865" y="4467730"/>
            <a:ext cx="333676" cy="231006"/>
          </a:xfrm>
          <a:prstGeom prst="star5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Stella a 5 punte 43"/>
          <p:cNvSpPr/>
          <p:nvPr/>
        </p:nvSpPr>
        <p:spPr>
          <a:xfrm>
            <a:off x="4065908" y="2944572"/>
            <a:ext cx="333676" cy="231006"/>
          </a:xfrm>
          <a:prstGeom prst="star5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Stella a 5 punte 42"/>
          <p:cNvSpPr/>
          <p:nvPr/>
        </p:nvSpPr>
        <p:spPr>
          <a:xfrm>
            <a:off x="3898656" y="4472540"/>
            <a:ext cx="333676" cy="231006"/>
          </a:xfrm>
          <a:prstGeom prst="star5">
            <a:avLst/>
          </a:prstGeom>
          <a:solidFill>
            <a:srgbClr val="A21666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475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085088"/>
            <a:ext cx="10972800" cy="748367"/>
          </a:xfrm>
        </p:spPr>
        <p:txBody>
          <a:bodyPr/>
          <a:lstStyle/>
          <a:p>
            <a:r>
              <a:rPr lang="it-IT" sz="4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EMOS in Italia</a:t>
            </a:r>
            <a:endParaRPr lang="it-IT" sz="40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892809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it-IT" sz="2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Già 3 </a:t>
            </a:r>
            <a:r>
              <a:rPr lang="it-IT" sz="2400" dirty="0">
                <a:solidFill>
                  <a:schemeClr val="tx2"/>
                </a:solidFill>
                <a:latin typeface="Calibri" panose="020F0502020204030204" pitchFamily="34" charset="0"/>
              </a:rPr>
              <a:t>università </a:t>
            </a:r>
            <a:r>
              <a:rPr lang="it-IT" sz="2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fanno parte del network EMOS:</a:t>
            </a:r>
          </a:p>
          <a:p>
            <a:r>
              <a:rPr lang="it-IT" sz="2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Firenze - Dipartimento </a:t>
            </a:r>
            <a:r>
              <a:rPr lang="it-IT" sz="2400" dirty="0">
                <a:solidFill>
                  <a:schemeClr val="tx2"/>
                </a:solidFill>
                <a:latin typeface="Calibri" panose="020F0502020204030204" pitchFamily="34" charset="0"/>
              </a:rPr>
              <a:t>di Statistica, Informatica e Applicazioni</a:t>
            </a:r>
          </a:p>
          <a:p>
            <a:r>
              <a:rPr lang="it-IT" sz="2400" dirty="0">
                <a:solidFill>
                  <a:schemeClr val="tx2"/>
                </a:solidFill>
                <a:latin typeface="Calibri" panose="020F0502020204030204" pitchFamily="34" charset="0"/>
              </a:rPr>
              <a:t>Pisa </a:t>
            </a:r>
            <a:r>
              <a:rPr lang="it-IT" sz="2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- Dipartimento </a:t>
            </a:r>
            <a:r>
              <a:rPr lang="it-IT" sz="2400" dirty="0">
                <a:solidFill>
                  <a:schemeClr val="tx2"/>
                </a:solidFill>
                <a:latin typeface="Calibri" panose="020F0502020204030204" pitchFamily="34" charset="0"/>
              </a:rPr>
              <a:t>di Economia e Management</a:t>
            </a:r>
          </a:p>
          <a:p>
            <a:r>
              <a:rPr lang="it-IT" sz="2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Roma - </a:t>
            </a:r>
            <a:r>
              <a:rPr lang="it-IT" sz="2400" dirty="0">
                <a:solidFill>
                  <a:schemeClr val="tx2"/>
                </a:solidFill>
                <a:latin typeface="Calibri" panose="020F0502020204030204" pitchFamily="34" charset="0"/>
              </a:rPr>
              <a:t>Dipartimento di Scienze </a:t>
            </a:r>
            <a:r>
              <a:rPr lang="it-IT" sz="2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statistiche</a:t>
            </a:r>
          </a:p>
          <a:p>
            <a:endParaRPr lang="it-IT" sz="24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2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Con la seconda call si aggiunge:</a:t>
            </a:r>
          </a:p>
          <a:p>
            <a:r>
              <a:rPr lang="it-IT" sz="2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Bergamo – Dipartimento di Scienze Aziendali, Economiche e Metodi quantitativi</a:t>
            </a:r>
          </a:p>
          <a:p>
            <a:endParaRPr lang="it-IT" sz="24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endParaRPr lang="it-IT" sz="24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endParaRPr lang="it-IT" sz="24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82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4742045" y="1789852"/>
            <a:ext cx="719505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>
              <a:lnSpc>
                <a:spcPts val="2360"/>
              </a:lnSpc>
              <a:buNone/>
            </a:pP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Cdl magistrale in </a:t>
            </a:r>
          </a:p>
          <a:p>
            <a:pPr marL="176213">
              <a:lnSpc>
                <a:spcPts val="2360"/>
              </a:lnSpc>
              <a:buNone/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Statistica, 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scienze attuariali 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e 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finanziarie </a:t>
            </a:r>
          </a:p>
          <a:p>
            <a:pPr marL="176213">
              <a:buNone/>
            </a:pPr>
            <a:r>
              <a:rPr lang="it-IT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http</a:t>
            </a:r>
            <a:r>
              <a:rPr lang="it-IT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://www.safs.unifi.it/vp-11-presentazione-del-corso.html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4273616" y="4775242"/>
            <a:ext cx="76299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0">
              <a:lnSpc>
                <a:spcPts val="2360"/>
              </a:lnSpc>
              <a:buNone/>
            </a:pPr>
            <a:r>
              <a:rPr lang="it-IT" sz="28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CdL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magistrale in </a:t>
            </a:r>
            <a:endParaRPr lang="it-IT" sz="280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628650">
              <a:lnSpc>
                <a:spcPts val="2360"/>
              </a:lnSpc>
              <a:buNone/>
            </a:pP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Scienze 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statistiche e decisionali </a:t>
            </a:r>
            <a:r>
              <a:rPr lang="it-IT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http</a:t>
            </a:r>
            <a:r>
              <a:rPr lang="it-IT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://corsidilaurea.uniroma1.it/scienze-statistiche-e-decisionali/obiettivi-formativi</a:t>
            </a: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4298522" y="3137192"/>
            <a:ext cx="6978743" cy="1229698"/>
          </a:xfrm>
        </p:spPr>
        <p:txBody>
          <a:bodyPr/>
          <a:lstStyle/>
          <a:p>
            <a:pPr marL="628650" indent="0">
              <a:lnSpc>
                <a:spcPts val="2360"/>
              </a:lnSpc>
              <a:spcBef>
                <a:spcPts val="0"/>
              </a:spcBef>
              <a:buNone/>
            </a:pPr>
            <a:r>
              <a:rPr lang="it-IT" sz="28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CdL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magistrale in </a:t>
            </a:r>
            <a:endParaRPr lang="it-IT" sz="280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628650" indent="0">
              <a:lnSpc>
                <a:spcPts val="2360"/>
              </a:lnSpc>
              <a:spcBef>
                <a:spcPts val="0"/>
              </a:spcBef>
              <a:buNone/>
            </a:pPr>
            <a:r>
              <a:rPr lang="it-IT" sz="2800" dirty="0" err="1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Economics</a:t>
            </a:r>
            <a:endParaRPr lang="it-IT" sz="280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628650" indent="0">
              <a:spcBef>
                <a:spcPts val="0"/>
              </a:spcBef>
              <a:buNone/>
            </a:pPr>
            <a:r>
              <a:rPr lang="it-IT" sz="18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http://mse.ec.unipi.it/program-overview/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62013" y="997578"/>
            <a:ext cx="11441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I corsi di laurea con curriculum </a:t>
            </a:r>
            <a:r>
              <a:rPr lang="it-IT" sz="3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" </a:t>
            </a:r>
            <a:r>
              <a:rPr lang="it-IT" sz="3200" dirty="0" err="1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Official</a:t>
            </a:r>
            <a:r>
              <a:rPr lang="it-IT" sz="3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sz="3200" dirty="0" err="1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Statistics</a:t>
            </a:r>
            <a:r>
              <a:rPr lang="it-IT" sz="3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"</a:t>
            </a:r>
            <a:endParaRPr lang="it-IT" sz="32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duotone>
              <a:srgbClr val="C0504D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012" y="1789852"/>
            <a:ext cx="3811603" cy="91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>
            <a:duotone>
              <a:srgbClr val="C0504D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24" y="4775242"/>
            <a:ext cx="3758498" cy="979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4">
            <a:duotone>
              <a:srgbClr val="4F81BD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09" y="3289592"/>
            <a:ext cx="3774705" cy="949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4913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519763" y="4655419"/>
            <a:ext cx="10611533" cy="175179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519764" y="3429160"/>
            <a:ext cx="10611532" cy="1703672"/>
          </a:xfrm>
          <a:prstGeom prst="rect">
            <a:avLst/>
          </a:prstGeom>
          <a:gradFill flip="none" rotWithShape="1">
            <a:gsLst>
              <a:gs pos="0">
                <a:srgbClr val="009190">
                  <a:tint val="66000"/>
                  <a:satMod val="160000"/>
                </a:srgbClr>
              </a:gs>
              <a:gs pos="50000">
                <a:srgbClr val="009190">
                  <a:tint val="44500"/>
                  <a:satMod val="160000"/>
                </a:srgbClr>
              </a:gs>
              <a:gs pos="100000">
                <a:srgbClr val="009190">
                  <a:tint val="23500"/>
                  <a:satMod val="160000"/>
                </a:srgbClr>
              </a:gs>
            </a:gsLst>
            <a:lin ang="81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519765" y="1548384"/>
            <a:ext cx="10611531" cy="20360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tint val="66000"/>
                  <a:satMod val="160000"/>
                </a:schemeClr>
              </a:gs>
              <a:gs pos="50000">
                <a:schemeClr val="accent1">
                  <a:lumMod val="50000"/>
                  <a:tint val="44500"/>
                  <a:satMod val="160000"/>
                </a:schemeClr>
              </a:gs>
              <a:gs pos="100000">
                <a:schemeClr val="accent1">
                  <a:lumMod val="50000"/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9764" y="998780"/>
            <a:ext cx="10972800" cy="870768"/>
          </a:xfrm>
        </p:spPr>
        <p:txBody>
          <a:bodyPr/>
          <a:lstStyle/>
          <a:p>
            <a:r>
              <a:rPr lang="it-IT" sz="3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La collaborazione tra Istat e Università</a:t>
            </a:r>
            <a:endParaRPr lang="it-IT" sz="36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9766" y="1705918"/>
            <a:ext cx="10882964" cy="4525963"/>
          </a:xfrm>
        </p:spPr>
        <p:txBody>
          <a:bodyPr/>
          <a:lstStyle/>
          <a:p>
            <a:pPr marL="0" indent="0">
              <a:buNone/>
            </a:pPr>
            <a:r>
              <a:rPr lang="it-IT" sz="2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Attività didattica</a:t>
            </a:r>
          </a:p>
          <a:p>
            <a:pPr>
              <a:spcBef>
                <a:spcPts val="0"/>
              </a:spcBef>
            </a:pPr>
            <a:r>
              <a:rPr lang="it-IT" sz="2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Esperti Istat per docenze/seminari su temi rilevanti e specifici della statistica ufficiale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800" dirty="0" smtClean="0">
                <a:solidFill>
                  <a:schemeClr val="tx2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Attivati seminari e insegnamenti per 12 </a:t>
            </a:r>
            <a:r>
              <a:rPr lang="it-IT" sz="2800" dirty="0" err="1" smtClean="0">
                <a:solidFill>
                  <a:schemeClr val="tx2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cfu</a:t>
            </a:r>
            <a:r>
              <a:rPr lang="it-IT" sz="2800" dirty="0" smtClean="0">
                <a:solidFill>
                  <a:schemeClr val="tx2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 </a:t>
            </a:r>
          </a:p>
          <a:p>
            <a:pPr marL="0" indent="0">
              <a:spcBef>
                <a:spcPts val="0"/>
              </a:spcBef>
              <a:buNone/>
            </a:pPr>
            <a:endParaRPr lang="it-IT" sz="2800" b="1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2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Tirocini</a:t>
            </a:r>
          </a:p>
          <a:p>
            <a:pPr>
              <a:spcBef>
                <a:spcPts val="0"/>
              </a:spcBef>
            </a:pPr>
            <a:r>
              <a:rPr lang="it-IT" sz="2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Progetti per gli </a:t>
            </a:r>
            <a:r>
              <a:rPr lang="it-IT" sz="2800" dirty="0">
                <a:solidFill>
                  <a:schemeClr val="tx2"/>
                </a:solidFill>
                <a:latin typeface="Calibri" panose="020F0502020204030204" pitchFamily="34" charset="0"/>
              </a:rPr>
              <a:t>studenti EMOS </a:t>
            </a:r>
            <a:r>
              <a:rPr lang="it-IT" sz="2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(6/8 settimane presso l’Istat)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800" dirty="0" smtClean="0">
                <a:solidFill>
                  <a:schemeClr val="tx2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Primi tirocini previsti a partire da luglio</a:t>
            </a:r>
            <a:endParaRPr lang="it-IT" sz="28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it-IT" sz="1000" b="1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2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Collaborazione sulle tesi di laurea</a:t>
            </a:r>
          </a:p>
          <a:p>
            <a:pPr>
              <a:spcBef>
                <a:spcPts val="0"/>
              </a:spcBef>
            </a:pPr>
            <a:r>
              <a:rPr lang="it-IT" sz="2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Sviluppo di argomenti di interesse scientifico e rilevanti per la Statistica ufficiale </a:t>
            </a:r>
            <a:endParaRPr lang="it-IT" sz="28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42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954</TotalTime>
  <Words>506</Words>
  <Application>Microsoft Office PowerPoint</Application>
  <PresentationFormat>Personalizzato</PresentationFormat>
  <Paragraphs>150</Paragraphs>
  <Slides>11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Personalizza struttura</vt:lpstr>
      <vt:lpstr>COMPORTAMENTI INDIVIDUALI  E RELAZIONI SOCIALI  IN TRASFORMAZIONE  UNA SFIDA PER LA  STATISTICA UFFICIALE </vt:lpstr>
      <vt:lpstr>Presentazione standard di PowerPoint</vt:lpstr>
      <vt:lpstr>Il punto di partenza: nuove competenze necessarie  per un sistema che cresce e cambia</vt:lpstr>
      <vt:lpstr>Quale offerta dalle università?</vt:lpstr>
      <vt:lpstr> Dall’idea alla realizzazione</vt:lpstr>
      <vt:lpstr>Presentazione standard di PowerPoint</vt:lpstr>
      <vt:lpstr>EMOS in Italia</vt:lpstr>
      <vt:lpstr>Presentazione standard di PowerPoint</vt:lpstr>
      <vt:lpstr>La collaborazione tra Istat e Università</vt:lpstr>
      <vt:lpstr>Gli sviluppi futuri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Maria Pia Sorvillo</cp:lastModifiedBy>
  <cp:revision>74</cp:revision>
  <cp:lastPrinted>2016-03-21T17:06:08Z</cp:lastPrinted>
  <dcterms:created xsi:type="dcterms:W3CDTF">2016-03-11T16:10:26Z</dcterms:created>
  <dcterms:modified xsi:type="dcterms:W3CDTF">2016-06-21T13:26:01Z</dcterms:modified>
</cp:coreProperties>
</file>