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</p:sldIdLst>
  <p:sldSz cx="12192000" cy="6858000"/>
  <p:notesSz cx="9926638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E1520"/>
    <a:srgbClr val="1C385A"/>
    <a:srgbClr val="CF1E24"/>
    <a:srgbClr val="C72A31"/>
    <a:srgbClr val="DA3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8" autoAdjust="0"/>
    <p:restoredTop sz="94619" autoAdjust="0"/>
  </p:normalViewPr>
  <p:slideViewPr>
    <p:cSldViewPr snapToGrid="0" snapToObjects="1">
      <p:cViewPr>
        <p:scale>
          <a:sx n="50" d="100"/>
          <a:sy n="50" d="100"/>
        </p:scale>
        <p:origin x="-522" y="-432"/>
      </p:cViewPr>
      <p:guideLst>
        <p:guide orient="horz" pos="907"/>
        <p:guide pos="199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A2C743-25E2-43B8-AF54-E8F741956749}" type="datetimeFigureOut">
              <a:rPr lang="en-GB" smtClean="0"/>
              <a:t>20/06/2016</a:t>
            </a:fld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9DC54-7E4A-467B-AF33-BDD383FA789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355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7B1F3-FB2D-A247-9676-97B3C010A75B}" type="datetimeFigureOut">
              <a:rPr lang="it-IT" smtClean="0"/>
              <a:t>20/06/2016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BAA04C-CF00-2442-8489-B17C223CBBD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630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 smtClean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BAA04C-CF00-2442-8489-B17C223CBBD3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8465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ina inter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6915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nettore 1 8"/>
          <p:cNvCxnSpPr/>
          <p:nvPr userDrawn="1"/>
        </p:nvCxnSpPr>
        <p:spPr>
          <a:xfrm flipH="1">
            <a:off x="601664" y="968418"/>
            <a:ext cx="10997669" cy="0"/>
          </a:xfrm>
          <a:prstGeom prst="line">
            <a:avLst/>
          </a:prstGeom>
          <a:ln w="25400" cap="rnd">
            <a:solidFill>
              <a:srgbClr val="C72A3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814" r="74033" b="37508"/>
          <a:stretch/>
        </p:blipFill>
        <p:spPr>
          <a:xfrm>
            <a:off x="10647499" y="5776731"/>
            <a:ext cx="1544501" cy="10812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1615" y="179460"/>
            <a:ext cx="1975884" cy="788958"/>
          </a:xfrm>
          <a:prstGeom prst="rect">
            <a:avLst/>
          </a:prstGeom>
        </p:spPr>
      </p:pic>
      <p:sp>
        <p:nvSpPr>
          <p:cNvPr id="11" name="Titolo 1"/>
          <p:cNvSpPr txBox="1">
            <a:spLocks/>
          </p:cNvSpPr>
          <p:nvPr userDrawn="1"/>
        </p:nvSpPr>
        <p:spPr>
          <a:xfrm>
            <a:off x="601662" y="353490"/>
            <a:ext cx="7627989" cy="538609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1080"/>
              </a:lnSpc>
              <a:spcAft>
                <a:spcPts val="600"/>
              </a:spcAft>
            </a:pP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ROMA 22</a:t>
            </a:r>
            <a:r>
              <a:rPr lang="it-IT" sz="1100" b="1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 </a:t>
            </a:r>
            <a:r>
              <a:rPr lang="it-IT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Signika" charset="0"/>
                <a:cs typeface="Calibri"/>
              </a:rPr>
              <a:t>GIUGNO 2016 </a:t>
            </a:r>
          </a:p>
          <a:p>
            <a:pPr>
              <a:lnSpc>
                <a:spcPts val="1080"/>
              </a:lnSpc>
              <a:spcAft>
                <a:spcPts val="0"/>
              </a:spcAft>
            </a:pPr>
            <a:r>
              <a:rPr lang="it-IT" sz="1100" b="1" dirty="0" smtClean="0">
                <a:solidFill>
                  <a:srgbClr val="1C385A"/>
                </a:solidFill>
                <a:latin typeface="+mn-lt"/>
                <a:ea typeface="Signika Light" charset="0"/>
                <a:cs typeface="Calibri"/>
              </a:rPr>
              <a:t>AREA TEMATICA 1</a:t>
            </a:r>
            <a:r>
              <a:rPr lang="it-IT" sz="1100" b="1" dirty="0" smtClean="0">
                <a:solidFill>
                  <a:schemeClr val="tx1"/>
                </a:solidFill>
                <a:latin typeface="+mn-lt"/>
                <a:ea typeface="Signika Light" charset="0"/>
                <a:cs typeface="Calibri"/>
              </a:rPr>
              <a:t>. PROSPETTIVE DEI SISTEMI STATISTICI</a:t>
            </a:r>
          </a:p>
          <a:p>
            <a:pPr>
              <a:lnSpc>
                <a:spcPts val="1080"/>
              </a:lnSpc>
              <a:spcBef>
                <a:spcPts val="300"/>
              </a:spcBef>
              <a:spcAft>
                <a:spcPts val="600"/>
              </a:spcAft>
            </a:pPr>
            <a:r>
              <a:rPr lang="it-IT" sz="1200" baseline="0" dirty="0" smtClean="0">
                <a:solidFill>
                  <a:schemeClr val="tx1"/>
                </a:solidFill>
                <a:latin typeface="+mn-lt"/>
                <a:ea typeface="Signika Light" charset="0"/>
                <a:cs typeface="Arial"/>
              </a:rPr>
              <a:t>La qualità della statistica ufficiale: punti di forza e prospettive future</a:t>
            </a:r>
            <a:endParaRPr lang="it-IT" sz="1200" dirty="0">
              <a:solidFill>
                <a:schemeClr val="tx1"/>
              </a:solidFill>
              <a:latin typeface="+mn-lt"/>
              <a:ea typeface="Signika Light" charset="0"/>
              <a:cs typeface="Arial"/>
            </a:endParaRPr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9959132" y="6478588"/>
            <a:ext cx="717915" cy="319088"/>
          </a:xfrm>
          <a:prstGeom prst="rect">
            <a:avLst/>
          </a:prstGeom>
        </p:spPr>
        <p:txBody>
          <a:bodyPr/>
          <a:lstStyle>
            <a:lvl1pPr algn="r">
              <a:defRPr b="0" i="0">
                <a:solidFill>
                  <a:srgbClr val="7F7F7F"/>
                </a:solidFill>
                <a:latin typeface="+mj-lt"/>
              </a:defRPr>
            </a:lvl1pPr>
          </a:lstStyle>
          <a:p>
            <a:fld id="{5C7FE145-5F5F-9146-8268-470DD024125C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527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c.europa.eu/eurostat/web/quality/peer-review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tangolo 10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0" y="3376083"/>
            <a:ext cx="12192000" cy="3481918"/>
          </a:xfrm>
          <a:prstGeom prst="rect">
            <a:avLst/>
          </a:prstGeom>
          <a:solidFill>
            <a:srgbClr val="1C3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>
                <a:solidFill>
                  <a:srgbClr val="DA304A"/>
                </a:solidFill>
              </a:rPr>
              <a:t> </a:t>
            </a:r>
            <a:endParaRPr lang="it-IT" dirty="0">
              <a:solidFill>
                <a:srgbClr val="DA304A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73412" y="3811955"/>
            <a:ext cx="8221860" cy="13465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80"/>
              </a:lnSpc>
            </a:pPr>
            <a:r>
              <a:rPr lang="it-IT" sz="2800" dirty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PROSPETTIVE DEI SISTEMI STATISTICI</a:t>
            </a:r>
            <a:endParaRPr lang="it-IT" sz="12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2160"/>
              </a:lnSpc>
            </a:pPr>
            <a:endParaRPr lang="it-IT" sz="28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  <a:p>
            <a:pPr>
              <a:lnSpc>
                <a:spcPts val="3200"/>
              </a:lnSpc>
            </a:pPr>
            <a:r>
              <a:rPr lang="it-IT" sz="3200" dirty="0">
                <a:solidFill>
                  <a:schemeClr val="bg1"/>
                </a:solidFill>
                <a:ea typeface="Signika Light" charset="0"/>
                <a:cs typeface="Arial"/>
              </a:rPr>
              <a:t>La qualità della statistica ufficiale: punti di forza e prospettive </a:t>
            </a:r>
            <a:r>
              <a:rPr lang="it-IT" sz="3200" dirty="0" smtClean="0">
                <a:solidFill>
                  <a:schemeClr val="bg1"/>
                </a:solidFill>
                <a:ea typeface="Signika Light" charset="0"/>
                <a:cs typeface="Arial"/>
              </a:rPr>
              <a:t>future</a:t>
            </a:r>
            <a:endParaRPr lang="it-IT" sz="3200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ctrTitle" idx="4294967295"/>
          </p:nvPr>
        </p:nvSpPr>
        <p:spPr>
          <a:xfrm>
            <a:off x="611254" y="384211"/>
            <a:ext cx="5050820" cy="161112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/>
          <a:p>
            <a:pPr algn="l">
              <a:lnSpc>
                <a:spcPts val="2500"/>
              </a:lnSpc>
            </a:pP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COMPORTAMENTI INDIVIDUALI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E RELAZIONI SOCIALI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IN TRASFORMAZIONE </a:t>
            </a:r>
            <a:br>
              <a:rPr lang="it-IT" sz="2400" b="1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UNA SFIDA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PER </a:t>
            </a:r>
            <a:r>
              <a:rPr lang="it-IT" sz="2400" dirty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LA </a:t>
            </a: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/>
            </a:r>
            <a:b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</a:br>
            <a:r>
              <a:rPr lang="it-IT" sz="2400" dirty="0" smtClean="0">
                <a:solidFill>
                  <a:schemeClr val="bg1"/>
                </a:solidFill>
                <a:latin typeface="Signika" charset="0"/>
                <a:ea typeface="Signika" charset="0"/>
                <a:cs typeface="Signika" charset="0"/>
              </a:rPr>
              <a:t>STATISTICA UFFICIALE </a:t>
            </a:r>
            <a:endParaRPr lang="it-IT" sz="2400" dirty="0">
              <a:solidFill>
                <a:schemeClr val="bg1"/>
              </a:solidFill>
              <a:latin typeface="Signika" charset="0"/>
              <a:ea typeface="Signika" charset="0"/>
              <a:cs typeface="Signika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742" y="214878"/>
            <a:ext cx="11427622" cy="2895775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25412" y="4357526"/>
            <a:ext cx="2772274" cy="843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22 GIUGNO 2016 </a:t>
            </a:r>
          </a:p>
          <a:p>
            <a:pPr algn="r">
              <a:lnSpc>
                <a:spcPts val="2900"/>
              </a:lnSpc>
            </a:pPr>
            <a:r>
              <a:rPr lang="it-IT" dirty="0" smtClean="0">
                <a:solidFill>
                  <a:schemeClr val="bg1"/>
                </a:solidFill>
                <a:ea typeface="Signika Light" charset="0"/>
                <a:cs typeface="Arial"/>
              </a:rPr>
              <a:t>14.30 | 16.00</a:t>
            </a:r>
            <a:endParaRPr lang="it-IT" dirty="0">
              <a:solidFill>
                <a:schemeClr val="bg1"/>
              </a:solidFill>
              <a:ea typeface="Signika Light" charset="0"/>
              <a:cs typeface="Arial"/>
            </a:endParaRPr>
          </a:p>
        </p:txBody>
      </p:sp>
      <p:pic>
        <p:nvPicPr>
          <p:cNvPr id="13" name="Immagine 12" descr="Logo12esimaOk-21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6714" y="5859742"/>
            <a:ext cx="480972" cy="625265"/>
          </a:xfrm>
          <a:prstGeom prst="rect">
            <a:avLst/>
          </a:prstGeom>
        </p:spPr>
      </p:pic>
      <p:pic>
        <p:nvPicPr>
          <p:cNvPr id="14" name="Immagine 13" descr="Logo12esimaOk-22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6186" y="3683343"/>
            <a:ext cx="571500" cy="609600"/>
          </a:xfrm>
          <a:prstGeom prst="rect">
            <a:avLst/>
          </a:prstGeom>
        </p:spPr>
      </p:pic>
      <p:sp>
        <p:nvSpPr>
          <p:cNvPr id="17" name="CasellaDiTesto 16"/>
          <p:cNvSpPr txBox="1"/>
          <p:nvPr/>
        </p:nvSpPr>
        <p:spPr>
          <a:xfrm>
            <a:off x="3173412" y="6056410"/>
            <a:ext cx="8221860" cy="3661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200"/>
              </a:lnSpc>
            </a:pPr>
            <a:r>
              <a:rPr lang="it-IT" sz="2000" b="1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Marina Signore, Giovanna Brancato</a:t>
            </a: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, Antonia </a:t>
            </a:r>
            <a:r>
              <a:rPr lang="it-IT" sz="2000" dirty="0" err="1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Boggia</a:t>
            </a:r>
            <a:r>
              <a:rPr lang="it-IT" sz="2000" dirty="0" smtClean="0">
                <a:solidFill>
                  <a:schemeClr val="bg1"/>
                </a:solidFill>
                <a:latin typeface="+mj-lt"/>
                <a:ea typeface="Signika Light" charset="0"/>
                <a:cs typeface="Arial"/>
              </a:rPr>
              <a:t> | Istat</a:t>
            </a:r>
            <a:endParaRPr lang="it-IT" sz="2000" dirty="0">
              <a:solidFill>
                <a:schemeClr val="bg1"/>
              </a:solidFill>
              <a:latin typeface="+mj-lt"/>
              <a:ea typeface="Signika Light" charset="0"/>
              <a:cs typeface="Arial"/>
            </a:endParaRPr>
          </a:p>
        </p:txBody>
      </p:sp>
      <p:cxnSp>
        <p:nvCxnSpPr>
          <p:cNvPr id="19" name="Connettore 1 18"/>
          <p:cNvCxnSpPr/>
          <p:nvPr/>
        </p:nvCxnSpPr>
        <p:spPr>
          <a:xfrm>
            <a:off x="2998756" y="3811955"/>
            <a:ext cx="0" cy="2580211"/>
          </a:xfrm>
          <a:prstGeom prst="line">
            <a:avLst/>
          </a:prstGeom>
          <a:ln w="28575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735363" y="966707"/>
            <a:ext cx="9550396" cy="69616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914400" eaLnBrk="1" hangingPunct="1">
              <a:lnSpc>
                <a:spcPct val="90000"/>
              </a:lnSpc>
            </a:pP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3. La politica della qualità: </a:t>
            </a:r>
            <a:r>
              <a:rPr lang="it-IT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Approccio alla valutazione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8" name="Segnaposto contenuto 2"/>
          <p:cNvSpPr txBox="1">
            <a:spLocks/>
          </p:cNvSpPr>
          <p:nvPr/>
        </p:nvSpPr>
        <p:spPr>
          <a:xfrm>
            <a:off x="4065817" y="4348244"/>
            <a:ext cx="5771865" cy="1944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400"/>
              </a:spcBef>
            </a:pPr>
            <a:r>
              <a:rPr lang="it-IT" altLang="it-IT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diretta</a:t>
            </a:r>
          </a:p>
          <a:p>
            <a:pPr algn="l">
              <a:spcBef>
                <a:spcPts val="2400"/>
              </a:spcBef>
            </a:pPr>
            <a:r>
              <a:rPr lang="it-IT" alt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Programma di Auditing e autovalutazione su ≈ 14 processi all’anno</a:t>
            </a:r>
            <a:endParaRPr lang="it-IT" altLang="it-I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48" y="4279299"/>
            <a:ext cx="2308867" cy="173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previews.123rf.com/images/daniilantiq/daniilantiq1201/daniilantiq120100302/11966205-Tablet-mostrando-un-foglio-di-calcolo-e-un-documento-con-i-grafici-statistici-circondato-da-alcuni-g-Archivio-Fotograf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714" y="2040119"/>
            <a:ext cx="2408444" cy="180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egnaposto contenuto 2"/>
          <p:cNvSpPr txBox="1">
            <a:spLocks/>
          </p:cNvSpPr>
          <p:nvPr/>
        </p:nvSpPr>
        <p:spPr>
          <a:xfrm>
            <a:off x="4218218" y="2040119"/>
            <a:ext cx="5740914" cy="19448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400"/>
              </a:spcBef>
            </a:pPr>
            <a:r>
              <a:rPr lang="it-IT" altLang="it-IT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 indiretta</a:t>
            </a:r>
          </a:p>
          <a:p>
            <a:pPr algn="l">
              <a:spcBef>
                <a:spcPts val="2400"/>
              </a:spcBef>
            </a:pPr>
            <a:r>
              <a:rPr lang="it-IT" altLang="it-IT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Analisi di indicatori standard di qualità archiviati in </a:t>
            </a:r>
            <a:r>
              <a:rPr lang="it-IT" altLang="it-IT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SIQual</a:t>
            </a:r>
            <a:endParaRPr lang="it-IT" altLang="it-IT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1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735363" y="966707"/>
            <a:ext cx="9550396" cy="69616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914400" eaLnBrk="1" hangingPunct="1">
              <a:lnSpc>
                <a:spcPct val="90000"/>
              </a:lnSpc>
            </a:pP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3. La politica della qualità: </a:t>
            </a:r>
            <a:r>
              <a:rPr lang="it-IT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Valutazione Indiretta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345989" y="1514388"/>
            <a:ext cx="1740388" cy="38435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2400"/>
              </a:spcBef>
            </a:pPr>
            <a:r>
              <a:rPr lang="it-IT" altLang="it-IT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Esempi</a:t>
            </a: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560347"/>
              </p:ext>
            </p:extLst>
          </p:nvPr>
        </p:nvGraphicFramePr>
        <p:xfrm>
          <a:off x="191269" y="1951580"/>
          <a:ext cx="5452787" cy="10515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352683"/>
                <a:gridCol w="1317303"/>
                <a:gridCol w="691583"/>
                <a:gridCol w="1284370"/>
                <a:gridCol w="806848"/>
              </a:tblGrid>
              <a:tr h="179070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 marR="26987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Anno 2011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90170" marR="23749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0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Anno 2010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054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0170" marR="21590"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0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media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584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media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584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b="1" i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n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105410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it-IT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ASIA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6,84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215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7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584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14,11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90170" marR="5842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20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10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374" y="2911996"/>
            <a:ext cx="3077949" cy="2072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egnaposto contenuto 2"/>
          <p:cNvSpPr txBox="1">
            <a:spLocks/>
          </p:cNvSpPr>
          <p:nvPr/>
        </p:nvSpPr>
        <p:spPr>
          <a:xfrm>
            <a:off x="1272740" y="3348348"/>
            <a:ext cx="7076634" cy="1200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it-IT" altLang="it-IT" sz="2200" dirty="0" smtClean="0">
                <a:solidFill>
                  <a:srgbClr val="505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pesata del Tasso di Non-risposta totale per rilevazioni sulle imprese </a:t>
            </a:r>
            <a:r>
              <a:rPr lang="it-IT" altLang="it-IT" sz="22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(blu)</a:t>
            </a:r>
            <a:r>
              <a:rPr lang="it-IT" altLang="it-IT" sz="2200" dirty="0" smtClean="0">
                <a:solidFill>
                  <a:srgbClr val="505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sulle famiglie, </a:t>
            </a:r>
            <a:r>
              <a:rPr lang="it-IT" altLang="it-IT" sz="2200" b="1" dirty="0">
                <a:solidFill>
                  <a:srgbClr val="BE1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(rosso) </a:t>
            </a:r>
            <a:r>
              <a:rPr lang="it-IT" altLang="it-IT" sz="2200" dirty="0" smtClean="0">
                <a:solidFill>
                  <a:srgbClr val="505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sulle istituzioni </a:t>
            </a:r>
            <a:r>
              <a:rPr lang="it-IT" altLang="it-IT" sz="22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(verde) </a:t>
            </a:r>
            <a:r>
              <a:rPr lang="it-IT" altLang="it-IT" sz="2200" dirty="0" smtClean="0">
                <a:solidFill>
                  <a:srgbClr val="505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tempo</a:t>
            </a:r>
            <a:endParaRPr lang="it-IT" altLang="it-IT" sz="2200" dirty="0">
              <a:solidFill>
                <a:srgbClr val="505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gnaposto contenuto 2"/>
          <p:cNvSpPr txBox="1">
            <a:spLocks/>
          </p:cNvSpPr>
          <p:nvPr/>
        </p:nvSpPr>
        <p:spPr>
          <a:xfrm>
            <a:off x="5790005" y="1889864"/>
            <a:ext cx="4297250" cy="8426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it-IT" altLang="it-IT" sz="2200" dirty="0" smtClean="0">
                <a:solidFill>
                  <a:srgbClr val="505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pesata di errori di Lista per l’Archivio Statistico delle Imprese Attive (ASIA)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07"/>
          <a:stretch/>
        </p:blipFill>
        <p:spPr bwMode="auto">
          <a:xfrm>
            <a:off x="597148" y="4958369"/>
            <a:ext cx="2592630" cy="1558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Segnaposto contenuto 2"/>
          <p:cNvSpPr txBox="1">
            <a:spLocks/>
          </p:cNvSpPr>
          <p:nvPr/>
        </p:nvSpPr>
        <p:spPr>
          <a:xfrm>
            <a:off x="3243030" y="5137440"/>
            <a:ext cx="5993922" cy="1200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it-IT" altLang="it-IT" sz="2200" dirty="0" smtClean="0">
                <a:solidFill>
                  <a:srgbClr val="505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di rilevazioni annuali che hanno migliorato </a:t>
            </a:r>
            <a:r>
              <a:rPr lang="it-IT" altLang="it-IT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it-IT" altLang="it-IT" sz="2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verde</a:t>
            </a:r>
            <a:r>
              <a:rPr lang="it-IT" altLang="it-IT" sz="2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altLang="it-IT" sz="2200" dirty="0" smtClean="0">
                <a:solidFill>
                  <a:srgbClr val="505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mantenuto </a:t>
            </a:r>
            <a:r>
              <a:rPr lang="it-IT" altLang="it-IT" sz="22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(blu)</a:t>
            </a:r>
            <a:r>
              <a:rPr lang="it-IT" altLang="it-IT" sz="2200" dirty="0" smtClean="0">
                <a:solidFill>
                  <a:srgbClr val="505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peggiorato </a:t>
            </a:r>
            <a:r>
              <a:rPr lang="it-IT" altLang="it-IT" sz="2200" b="1" dirty="0" smtClean="0">
                <a:solidFill>
                  <a:srgbClr val="BE152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(rosso) </a:t>
            </a:r>
            <a:r>
              <a:rPr lang="it-IT" altLang="it-IT" sz="2200" dirty="0" smtClean="0">
                <a:solidFill>
                  <a:srgbClr val="5051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tempestività nel 2013 vs. 2012</a:t>
            </a:r>
            <a:endParaRPr lang="it-IT" altLang="it-IT" sz="2200" dirty="0">
              <a:solidFill>
                <a:srgbClr val="5051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67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0" y="998238"/>
            <a:ext cx="12192000" cy="89362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914400" eaLnBrk="1" hangingPunct="1">
              <a:lnSpc>
                <a:spcPct val="90000"/>
              </a:lnSpc>
            </a:pP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3. La politica della qualità: </a:t>
            </a:r>
            <a:r>
              <a:rPr lang="it-IT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Valutazione Diretta (audit e autovalutazione)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1" name="Segnaposto contenuto 1"/>
          <p:cNvSpPr txBox="1">
            <a:spLocks/>
          </p:cNvSpPr>
          <p:nvPr/>
        </p:nvSpPr>
        <p:spPr>
          <a:xfrm>
            <a:off x="2567100" y="1944452"/>
            <a:ext cx="4189960" cy="574508"/>
          </a:xfrm>
          <a:prstGeom prst="rect">
            <a:avLst/>
          </a:prstGeom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 nelle Linee Guida</a:t>
            </a:r>
            <a:endParaRPr lang="it-IT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1" y="1743293"/>
            <a:ext cx="2221899" cy="128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Segnaposto contenuto 1"/>
          <p:cNvSpPr txBox="1">
            <a:spLocks/>
          </p:cNvSpPr>
          <p:nvPr/>
        </p:nvSpPr>
        <p:spPr>
          <a:xfrm>
            <a:off x="2311443" y="3538568"/>
            <a:ext cx="3472248" cy="49135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Intervista con questionario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egnaposto contenuto 1"/>
          <p:cNvSpPr txBox="1">
            <a:spLocks/>
          </p:cNvSpPr>
          <p:nvPr/>
        </p:nvSpPr>
        <p:spPr>
          <a:xfrm>
            <a:off x="5236271" y="2538769"/>
            <a:ext cx="3995076" cy="43189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Candidature dei processi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711" y="2250938"/>
            <a:ext cx="2018270" cy="134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egnaposto contenuto 1"/>
          <p:cNvSpPr txBox="1">
            <a:spLocks/>
          </p:cNvSpPr>
          <p:nvPr/>
        </p:nvSpPr>
        <p:spPr>
          <a:xfrm>
            <a:off x="5684678" y="4270460"/>
            <a:ext cx="4506264" cy="155444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Report finale di valutazione con azioni di  miglioramento</a:t>
            </a:r>
          </a:p>
          <a:p>
            <a:pPr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Validazione Direttori e Comitato Qualità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80" y="4313226"/>
            <a:ext cx="999826" cy="141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previews.123rf.com/images/snake3d/snake3d1401/snake3d140100002/25581234-Concetto-Running-man-personaggio-inseguimento-primo-luogo-corridore-persona-velocit-di-avvio-veloce--Archivio-Fotografic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09" y="5182363"/>
            <a:ext cx="1334053" cy="159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egnaposto contenuto 1"/>
          <p:cNvSpPr txBox="1">
            <a:spLocks/>
          </p:cNvSpPr>
          <p:nvPr/>
        </p:nvSpPr>
        <p:spPr>
          <a:xfrm>
            <a:off x="1665961" y="6087656"/>
            <a:ext cx="6272679" cy="7632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Follow-up sulle azioni di miglioramento</a:t>
            </a:r>
            <a:endParaRPr lang="it-IT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20" y="3257214"/>
            <a:ext cx="2137823" cy="154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759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20" grpId="0"/>
      <p:bldP spid="21" grpId="0"/>
      <p:bldP spid="23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119352" y="1140133"/>
            <a:ext cx="9806151" cy="75173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914400" eaLnBrk="1" hangingPunct="1">
              <a:lnSpc>
                <a:spcPct val="90000"/>
              </a:lnSpc>
            </a:pP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3. La politica della </a:t>
            </a: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qualità: </a:t>
            </a:r>
            <a:r>
              <a:rPr lang="it-IT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Diffusione e Comunicazione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567557" y="1800007"/>
            <a:ext cx="11209282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1200"/>
              </a:spcAft>
            </a:pPr>
            <a:r>
              <a:rPr lang="it-IT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</a:t>
            </a:r>
          </a:p>
          <a:p>
            <a:pPr marL="342900" lvl="1" indent="-342900">
              <a:spcBef>
                <a:spcPts val="600"/>
              </a:spcBef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sz="2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SIQual</a:t>
            </a:r>
            <a:r>
              <a:rPr lang="it-IT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-intranet</a:t>
            </a:r>
          </a:p>
          <a:p>
            <a:pPr marL="342900" lvl="1" indent="-342900">
              <a:spcBef>
                <a:spcPts val="600"/>
              </a:spcBef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report annuali su valutazione diretta e indiretta </a:t>
            </a:r>
          </a:p>
          <a:p>
            <a:pPr marL="342900" lvl="1" indent="-342900">
              <a:spcBef>
                <a:spcPts val="600"/>
              </a:spcBef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Presentazione dei principali risultati sull’audit e l’autovalutazione al top-management</a:t>
            </a:r>
          </a:p>
          <a:p>
            <a:pPr marL="342900" lvl="1" indent="-342900">
              <a:spcBef>
                <a:spcPts val="600"/>
              </a:spcBef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Diffusione dei report di valutazione</a:t>
            </a:r>
          </a:p>
          <a:p>
            <a:pPr marL="0" lvl="1"/>
            <a:endParaRPr lang="it-IT" sz="220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>
              <a:spcAft>
                <a:spcPts val="1200"/>
              </a:spcAft>
            </a:pPr>
            <a:r>
              <a:rPr lang="it-IT" sz="22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ESTERNA</a:t>
            </a:r>
          </a:p>
          <a:p>
            <a:pPr marL="342900" lvl="1" indent="-342900">
              <a:spcBef>
                <a:spcPts val="600"/>
              </a:spcBef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Percorso </a:t>
            </a:r>
            <a:r>
              <a:rPr lang="it-IT" sz="22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politica della qualità</a:t>
            </a:r>
          </a:p>
          <a:p>
            <a:pPr marL="342900" lvl="1" indent="-342900">
              <a:spcBef>
                <a:spcPts val="600"/>
              </a:spcBef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sz="220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SIQual</a:t>
            </a:r>
            <a:r>
              <a:rPr lang="it-IT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-internet</a:t>
            </a:r>
          </a:p>
          <a:p>
            <a:pPr marL="342900" lvl="1" indent="-342900">
              <a:spcBef>
                <a:spcPts val="600"/>
              </a:spcBef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sz="22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metodologiche sintetiche (Qualità in breve)</a:t>
            </a:r>
          </a:p>
        </p:txBody>
      </p:sp>
    </p:spTree>
    <p:extLst>
      <p:ext uri="{BB962C8B-B14F-4D97-AF65-F5344CB8AC3E}">
        <p14:creationId xmlns:p14="http://schemas.microsoft.com/office/powerpoint/2010/main" val="198074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772500" y="1250495"/>
            <a:ext cx="9806151" cy="751734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914400" eaLnBrk="1" hangingPunct="1">
              <a:lnSpc>
                <a:spcPct val="90000"/>
              </a:lnSpc>
            </a:pPr>
            <a:r>
              <a:rPr lang="it-IT" sz="3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Conclusioni e prospettive</a:t>
            </a:r>
            <a:endParaRPr lang="it-IT" sz="32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09904" y="2423160"/>
            <a:ext cx="110989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Approccio alla </a:t>
            </a:r>
            <a:r>
              <a:rPr lang="it-IT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VALUTAZIONE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della qualità valido, solido e armonizzato</a:t>
            </a:r>
          </a:p>
          <a:p>
            <a:pPr marL="0" lvl="1"/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8038" lvl="1" indent="-357188"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Aggiornamento degli strumenti: nuovi scenari produttivi, modernizzazione</a:t>
            </a:r>
          </a:p>
          <a:p>
            <a:pPr marL="808038" lvl="1" indent="-357188"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Ampliamento dell’ambito di valutazione</a:t>
            </a:r>
          </a:p>
          <a:p>
            <a:pPr marL="0" lvl="1"/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Attenzione crescente alla </a:t>
            </a:r>
            <a:r>
              <a:rPr lang="it-IT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COMUNICAZIONE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della qualità agli utenti</a:t>
            </a:r>
          </a:p>
          <a:p>
            <a:pPr marL="0" lvl="1"/>
            <a:endParaRPr lang="it-IT" sz="24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Ampliamento dell’informazione sulla qualità</a:t>
            </a:r>
          </a:p>
          <a:p>
            <a:pPr marL="800100" lvl="1" indent="-342900"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sz="24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Diversificazione del messaggio per prodotto e utente</a:t>
            </a:r>
          </a:p>
          <a:p>
            <a:endParaRPr lang="it-IT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39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1333501" y="1920061"/>
            <a:ext cx="9707538" cy="1414411"/>
          </a:xfrm>
          <a:prstGeom prst="rect">
            <a:avLst/>
          </a:prstGeom>
        </p:spPr>
        <p:txBody>
          <a:bodyPr lIns="0" tIns="0" rIns="0" bIns="0"/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contesto europeo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Il Codice di condotta europeo e il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Assurance 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4"/>
          </p:nvPr>
        </p:nvSpPr>
        <p:spPr>
          <a:xfrm>
            <a:off x="9599868" y="6478588"/>
            <a:ext cx="1077179" cy="319088"/>
          </a:xfrm>
        </p:spPr>
        <p:txBody>
          <a:bodyPr/>
          <a:lstStyle/>
          <a:p>
            <a:fld id="{5C7FE145-5F5F-9146-8268-470DD024125C}" type="slidenum">
              <a:rPr lang="it-IT" smtClean="0"/>
              <a:pPr/>
              <a:t>2</a:t>
            </a:fld>
            <a:endParaRPr lang="it-IT" dirty="0"/>
          </a:p>
        </p:txBody>
      </p:sp>
      <p:sp>
        <p:nvSpPr>
          <p:cNvPr id="9" name="Titolo 1"/>
          <p:cNvSpPr>
            <a:spLocks noGrp="1"/>
          </p:cNvSpPr>
          <p:nvPr>
            <p:ph type="ctrTitle" idx="4294967295"/>
          </p:nvPr>
        </p:nvSpPr>
        <p:spPr>
          <a:xfrm>
            <a:off x="569912" y="1274240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/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Punti di forza</a:t>
            </a:r>
          </a:p>
        </p:txBody>
      </p:sp>
      <p:sp>
        <p:nvSpPr>
          <p:cNvPr id="7" name="Rettangolo 6"/>
          <p:cNvSpPr/>
          <p:nvPr/>
        </p:nvSpPr>
        <p:spPr>
          <a:xfrm>
            <a:off x="1227055" y="3287174"/>
            <a:ext cx="10043807" cy="149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2"/>
            </a:pP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Il processo di modernizzazione internazionale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Il network metodologico della </a:t>
            </a:r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Modernisation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it-IT" sz="2400" i="1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dell’UNECE e i modelli di riferimento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internazionali</a:t>
            </a:r>
          </a:p>
        </p:txBody>
      </p:sp>
      <p:sp>
        <p:nvSpPr>
          <p:cNvPr id="8" name="Rettangolo 7"/>
          <p:cNvSpPr/>
          <p:nvPr/>
        </p:nvSpPr>
        <p:spPr>
          <a:xfrm>
            <a:off x="1210109" y="5068497"/>
            <a:ext cx="9337022" cy="149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politica per la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qualità dell’Istat	</a:t>
            </a:r>
          </a:p>
          <a:p>
            <a:pPr marL="914400" lvl="1" indent="-457200">
              <a:lnSpc>
                <a:spcPct val="120000"/>
              </a:lnSpc>
              <a:spcBef>
                <a:spcPts val="600"/>
              </a:spcBef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it-IT" sz="2400" smtClean="0">
                <a:latin typeface="Arial" panose="020B0604020202020204" pitchFamily="34" charset="0"/>
                <a:cs typeface="Arial" panose="020B0604020202020204" pitchFamily="34" charset="0"/>
              </a:rPr>
              <a:t>punti cardine;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documentazione e la valutazione diretta e indiretta come strumenti di miglioramento </a:t>
            </a:r>
            <a:r>
              <a:rPr 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3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3</a:t>
            </a:fld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865" y="1714997"/>
            <a:ext cx="1771197" cy="25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4563532" y="3774098"/>
            <a:ext cx="2870200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Contesto istituzionale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ccia in giù 4"/>
          <p:cNvSpPr/>
          <p:nvPr/>
        </p:nvSpPr>
        <p:spPr>
          <a:xfrm rot="10800000">
            <a:off x="5575286" y="3223782"/>
            <a:ext cx="357633" cy="457187"/>
          </a:xfrm>
          <a:prstGeom prst="downArrow">
            <a:avLst/>
          </a:prstGeom>
          <a:solidFill>
            <a:schemeClr val="bg1"/>
          </a:solidFill>
          <a:ln w="19050">
            <a:solidFill>
              <a:srgbClr val="4F81BD"/>
            </a:solidFill>
            <a:prstDash val="soli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563532" y="2808854"/>
            <a:ext cx="287020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Processi statistici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reccia in giù 6"/>
          <p:cNvSpPr/>
          <p:nvPr/>
        </p:nvSpPr>
        <p:spPr>
          <a:xfrm rot="10800000">
            <a:off x="5575280" y="2292397"/>
            <a:ext cx="357633" cy="372594"/>
          </a:xfrm>
          <a:prstGeom prst="downArrow">
            <a:avLst/>
          </a:prstGeom>
          <a:solidFill>
            <a:schemeClr val="bg1"/>
          </a:solidFill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4555059" y="1792808"/>
            <a:ext cx="2870200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Prodotti statistici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 cstate="print"/>
          <a:srcRect l="46148" t="13373" r="17921" b="22950"/>
          <a:stretch>
            <a:fillRect/>
          </a:stretch>
        </p:blipFill>
        <p:spPr bwMode="auto">
          <a:xfrm>
            <a:off x="875398" y="4468401"/>
            <a:ext cx="1710666" cy="241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4551456" y="5255788"/>
            <a:ext cx="4151109" cy="646331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Metodi, strumenti e suggerimenti per l’implementazione del Codice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olo 1"/>
          <p:cNvSpPr txBox="1">
            <a:spLocks/>
          </p:cNvSpPr>
          <p:nvPr/>
        </p:nvSpPr>
        <p:spPr>
          <a:xfrm>
            <a:off x="569912" y="1192352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1. Il contesto europeo</a:t>
            </a:r>
          </a:p>
        </p:txBody>
      </p:sp>
    </p:spTree>
    <p:extLst>
      <p:ext uri="{BB962C8B-B14F-4D97-AF65-F5344CB8AC3E}">
        <p14:creationId xmlns:p14="http://schemas.microsoft.com/office/powerpoint/2010/main" val="382698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21097" y="1585714"/>
            <a:ext cx="1771197" cy="25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8"/>
          <p:cNvPicPr/>
          <p:nvPr/>
        </p:nvPicPr>
        <p:blipFill>
          <a:blip r:embed="rId3" cstate="print"/>
          <a:srcRect l="46148" t="13373" r="17921" b="22950"/>
          <a:stretch>
            <a:fillRect/>
          </a:stretch>
        </p:blipFill>
        <p:spPr bwMode="auto">
          <a:xfrm>
            <a:off x="8112630" y="4339118"/>
            <a:ext cx="1710666" cy="2410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1589736" y="2688009"/>
            <a:ext cx="4758168" cy="175432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Peer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europee: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Valutazione della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 ai principi del Codice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Valutazione a livello di intera organizzazione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nettore 2 5"/>
          <p:cNvCxnSpPr>
            <a:stCxn id="3" idx="1"/>
          </p:cNvCxnSpPr>
          <p:nvPr/>
        </p:nvCxnSpPr>
        <p:spPr>
          <a:xfrm flipH="1">
            <a:off x="6415722" y="2844458"/>
            <a:ext cx="1705375" cy="72374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2 6"/>
          <p:cNvCxnSpPr>
            <a:stCxn id="4" idx="1"/>
          </p:cNvCxnSpPr>
          <p:nvPr/>
        </p:nvCxnSpPr>
        <p:spPr>
          <a:xfrm flipH="1" flipV="1">
            <a:off x="6415722" y="3568199"/>
            <a:ext cx="1696908" cy="19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1589735" y="5355117"/>
            <a:ext cx="4758169" cy="400110"/>
          </a:xfrm>
          <a:prstGeom prst="rect">
            <a:avLst/>
          </a:prstGeom>
          <a:solidFill>
            <a:srgbClr val="4F81BD"/>
          </a:solidFill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Accountability</a:t>
            </a:r>
            <a:r>
              <a:rPr lang="it-IT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trasparenza del SSE </a:t>
            </a:r>
            <a:endParaRPr lang="it-IT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521963" y="5853296"/>
            <a:ext cx="574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</a:t>
            </a: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ec.europa.eu/eurostat/web/quality/peer-reviews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569912" y="1192352"/>
            <a:ext cx="10700951" cy="741356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1. Il contesto europeo</a:t>
            </a:r>
          </a:p>
        </p:txBody>
      </p:sp>
    </p:spTree>
    <p:extLst>
      <p:ext uri="{BB962C8B-B14F-4D97-AF65-F5344CB8AC3E}">
        <p14:creationId xmlns:p14="http://schemas.microsoft.com/office/powerpoint/2010/main" val="27174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5</a:t>
            </a:fld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73530" y="1827656"/>
            <a:ext cx="832273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Nuove sfide per la statistica ufficiale</a:t>
            </a:r>
          </a:p>
          <a:p>
            <a:pPr>
              <a:spcBef>
                <a:spcPts val="600"/>
              </a:spcBef>
            </a:pPr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126396" y="1123033"/>
            <a:ext cx="9550396" cy="69616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914400" eaLnBrk="1" hangingPunct="1">
              <a:lnSpc>
                <a:spcPct val="90000"/>
              </a:lnSpc>
            </a:pP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2. Il processo di modernizzazione dell’UNECE</a:t>
            </a:r>
          </a:p>
        </p:txBody>
      </p:sp>
      <p:sp>
        <p:nvSpPr>
          <p:cNvPr id="5" name="Rettangolo 4"/>
          <p:cNvSpPr/>
          <p:nvPr/>
        </p:nvSpPr>
        <p:spPr>
          <a:xfrm>
            <a:off x="5884659" y="2157809"/>
            <a:ext cx="2497666" cy="474133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884659" y="2225507"/>
            <a:ext cx="249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Richieste informative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378421" y="2748122"/>
            <a:ext cx="2497666" cy="47887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3378421" y="2801257"/>
            <a:ext cx="249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Riduzione del budget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6282602" y="2911366"/>
            <a:ext cx="2497666" cy="474133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6282602" y="2979064"/>
            <a:ext cx="249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Problemi di qualità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448109" y="3783415"/>
            <a:ext cx="75523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Come diventare più efficienti?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21387" y="4308383"/>
            <a:ext cx="249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Sviluppare nuovi </a:t>
            </a:r>
            <a:r>
              <a:rPr 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911836" y="4293830"/>
            <a:ext cx="2497666" cy="5033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911836" y="4349760"/>
            <a:ext cx="249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Standardizzare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464873" y="4909572"/>
            <a:ext cx="2497666" cy="474133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600345" y="4977270"/>
            <a:ext cx="249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Condividere soluzioni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779052" y="4232218"/>
            <a:ext cx="2497666" cy="474133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79052" y="5823953"/>
            <a:ext cx="8500768" cy="707886"/>
          </a:xfrm>
          <a:prstGeom prst="rect">
            <a:avLst/>
          </a:prstGeom>
          <a:solidFill>
            <a:schemeClr val="bg1"/>
          </a:solidFill>
          <a:ln w="19050"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metodologico internazionale: UNECE </a:t>
            </a:r>
            <a:r>
              <a:rPr lang="it-IT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Modernisation</a:t>
            </a:r>
            <a:r>
              <a:rPr lang="it-IT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it-IT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it-IT" sz="2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  <a:r>
              <a:rPr lang="it-IT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(MCS)</a:t>
            </a:r>
            <a:endParaRPr lang="it-IT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8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6</a:t>
            </a:fld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126396" y="1123033"/>
            <a:ext cx="9550396" cy="69616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914400" eaLnBrk="1" hangingPunct="1">
              <a:lnSpc>
                <a:spcPct val="90000"/>
              </a:lnSpc>
            </a:pP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2. Il processo di modernizzazione dell’UNECE</a:t>
            </a:r>
          </a:p>
        </p:txBody>
      </p:sp>
      <p:sp>
        <p:nvSpPr>
          <p:cNvPr id="19" name="CasellaDiTesto 18"/>
          <p:cNvSpPr txBox="1"/>
          <p:nvPr/>
        </p:nvSpPr>
        <p:spPr>
          <a:xfrm>
            <a:off x="1060691" y="1981242"/>
            <a:ext cx="8001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modelli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riferimento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sviluppati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dalla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MCS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dell’UNECE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GAMSO</a:t>
            </a:r>
          </a:p>
          <a:p>
            <a:pPr marL="468000" indent="-4680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GSBPM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468000">
              <a:buFont typeface="Arial" panose="020B0604020202020204" pitchFamily="34" charset="0"/>
              <a:buChar char="•"/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8000" indent="-4680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Indicatori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qualità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GSBPM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136896" y="5401892"/>
            <a:ext cx="7924795" cy="101566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per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Sistema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Statistico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Europeo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5200" lvl="1" indent="-468000"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SIMS (standard per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quality reporting)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740" y="3227038"/>
            <a:ext cx="2774024" cy="1729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8061" y="2388841"/>
            <a:ext cx="2849901" cy="94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ttore 2 22"/>
          <p:cNvCxnSpPr/>
          <p:nvPr/>
        </p:nvCxnSpPr>
        <p:spPr>
          <a:xfrm>
            <a:off x="3050349" y="3733813"/>
            <a:ext cx="3220391" cy="1926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 flipV="1">
            <a:off x="5695499" y="4052022"/>
            <a:ext cx="575241" cy="5205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e 24"/>
          <p:cNvSpPr/>
          <p:nvPr/>
        </p:nvSpPr>
        <p:spPr>
          <a:xfrm>
            <a:off x="4481215" y="2709347"/>
            <a:ext cx="1888067" cy="28786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Ovale 25"/>
          <p:cNvSpPr/>
          <p:nvPr/>
        </p:nvSpPr>
        <p:spPr>
          <a:xfrm>
            <a:off x="3964728" y="3064946"/>
            <a:ext cx="1214284" cy="231116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7" name="Connettore 2 26"/>
          <p:cNvCxnSpPr/>
          <p:nvPr/>
        </p:nvCxnSpPr>
        <p:spPr>
          <a:xfrm flipV="1">
            <a:off x="3118061" y="3329930"/>
            <a:ext cx="1363154" cy="4038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83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7</a:t>
            </a:fld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126396" y="1123033"/>
            <a:ext cx="9550396" cy="69616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914400" eaLnBrk="1" hangingPunct="1">
              <a:lnSpc>
                <a:spcPct val="90000"/>
              </a:lnSpc>
            </a:pP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2. Il processo di modernizzazione dell’UNECE</a:t>
            </a:r>
          </a:p>
        </p:txBody>
      </p:sp>
      <p:sp>
        <p:nvSpPr>
          <p:cNvPr id="13" name="Rettangolo arrotondato 12"/>
          <p:cNvSpPr/>
          <p:nvPr/>
        </p:nvSpPr>
        <p:spPr>
          <a:xfrm>
            <a:off x="3502595" y="2216770"/>
            <a:ext cx="3598334" cy="3412066"/>
          </a:xfrm>
          <a:prstGeom prst="roundRect">
            <a:avLst/>
          </a:prstGeom>
          <a:noFill/>
          <a:ln>
            <a:solidFill>
              <a:srgbClr val="7F14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954101" y="2216769"/>
            <a:ext cx="1727228" cy="3412067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996459" y="2724769"/>
            <a:ext cx="1859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Riferimenti internazionali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ccia a destra 15"/>
          <p:cNvSpPr/>
          <p:nvPr/>
        </p:nvSpPr>
        <p:spPr>
          <a:xfrm>
            <a:off x="2765966" y="3685987"/>
            <a:ext cx="668860" cy="562802"/>
          </a:xfrm>
          <a:prstGeom prst="rightArrow">
            <a:avLst/>
          </a:prstGeom>
          <a:solidFill>
            <a:srgbClr val="C00000"/>
          </a:solidFill>
          <a:ln>
            <a:solidFill>
              <a:srgbClr val="7F14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1148865" y="3613790"/>
            <a:ext cx="1507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UNECE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148865" y="4104834"/>
            <a:ext cx="20404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SSE</a:t>
            </a:r>
            <a:endParaRPr lang="it-IT" dirty="0"/>
          </a:p>
        </p:txBody>
      </p:sp>
      <p:sp>
        <p:nvSpPr>
          <p:cNvPr id="28" name="Rettangolo 27"/>
          <p:cNvSpPr/>
          <p:nvPr/>
        </p:nvSpPr>
        <p:spPr>
          <a:xfrm>
            <a:off x="7880128" y="2216770"/>
            <a:ext cx="2025572" cy="3412066"/>
          </a:xfrm>
          <a:prstGeom prst="rect">
            <a:avLst/>
          </a:prstGeom>
          <a:noFill/>
          <a:ln w="190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7863193" y="3613850"/>
            <a:ext cx="2124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Modernizzazione in Istat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Freccia a destra 29"/>
          <p:cNvSpPr/>
          <p:nvPr/>
        </p:nvSpPr>
        <p:spPr>
          <a:xfrm>
            <a:off x="7177267" y="3685981"/>
            <a:ext cx="668860" cy="562802"/>
          </a:xfrm>
          <a:prstGeom prst="rightArrow">
            <a:avLst/>
          </a:prstGeom>
          <a:solidFill>
            <a:srgbClr val="C00000"/>
          </a:solidFill>
          <a:ln>
            <a:solidFill>
              <a:srgbClr val="7F142A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730" y="2855140"/>
            <a:ext cx="3505200" cy="1730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2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735363" y="966707"/>
            <a:ext cx="9550396" cy="69616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914400" eaLnBrk="1" hangingPunct="1">
              <a:lnSpc>
                <a:spcPct val="90000"/>
              </a:lnSpc>
            </a:pP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3. La politica della qualità: </a:t>
            </a:r>
            <a:r>
              <a:rPr lang="it-IT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Quadro concettuale</a:t>
            </a:r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3897203" y="5945073"/>
            <a:ext cx="3454400" cy="901700"/>
          </a:xfrm>
          <a:prstGeom prst="rect">
            <a:avLst/>
          </a:prstGeom>
          <a:solidFill>
            <a:schemeClr val="bg1"/>
          </a:solidFill>
          <a:ln w="12700">
            <a:solidFill>
              <a:srgbClr val="C20A2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Prerequisiti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9"/>
          <p:cNvSpPr>
            <a:spLocks noChangeArrowheads="1"/>
          </p:cNvSpPr>
          <p:nvPr/>
        </p:nvSpPr>
        <p:spPr bwMode="auto">
          <a:xfrm>
            <a:off x="3922603" y="4484573"/>
            <a:ext cx="3454400" cy="901700"/>
          </a:xfrm>
          <a:prstGeom prst="rect">
            <a:avLst/>
          </a:prstGeom>
          <a:solidFill>
            <a:schemeClr val="bg1"/>
          </a:solidFill>
          <a:ln w="12700">
            <a:solidFill>
              <a:srgbClr val="C20A2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Misurazioni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3909903" y="3049473"/>
            <a:ext cx="3454400" cy="901700"/>
          </a:xfrm>
          <a:prstGeom prst="rect">
            <a:avLst/>
          </a:prstGeom>
          <a:solidFill>
            <a:schemeClr val="bg1"/>
          </a:solidFill>
          <a:ln w="12700">
            <a:solidFill>
              <a:srgbClr val="C20A2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Valutazione</a:t>
            </a:r>
            <a:endParaRPr lang="en-US" alt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11"/>
          <p:cNvSpPr>
            <a:spLocks noChangeShapeType="1"/>
          </p:cNvSpPr>
          <p:nvPr/>
        </p:nvSpPr>
        <p:spPr bwMode="auto">
          <a:xfrm flipV="1">
            <a:off x="5624403" y="5398973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12"/>
          <p:cNvSpPr>
            <a:spLocks noChangeShapeType="1"/>
          </p:cNvSpPr>
          <p:nvPr/>
        </p:nvSpPr>
        <p:spPr bwMode="auto">
          <a:xfrm flipV="1">
            <a:off x="5611703" y="2554173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V="1">
            <a:off x="5624403" y="3963873"/>
            <a:ext cx="0" cy="508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it-IT" b="1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14"/>
          <p:cNvSpPr>
            <a:spLocks noChangeArrowheads="1"/>
          </p:cNvSpPr>
          <p:nvPr/>
        </p:nvSpPr>
        <p:spPr bwMode="auto">
          <a:xfrm>
            <a:off x="3897203" y="1627073"/>
            <a:ext cx="3454400" cy="901700"/>
          </a:xfrm>
          <a:prstGeom prst="rect">
            <a:avLst/>
          </a:prstGeom>
          <a:solidFill>
            <a:schemeClr val="bg1"/>
          </a:solidFill>
          <a:ln w="12700">
            <a:solidFill>
              <a:srgbClr val="C20A2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it-IT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Azioni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3160603" y="5945073"/>
            <a:ext cx="4991100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349375" indent="-2746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60487" indent="-285750"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altLang="it-I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Linee guida, manuali </a:t>
            </a:r>
          </a:p>
          <a:p>
            <a:pPr marL="1360487" indent="-285750"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altLang="it-I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Sistemi di documentazione</a:t>
            </a:r>
            <a:r>
              <a:rPr lang="en-US" altLang="it-I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Rectangle 16"/>
          <p:cNvSpPr>
            <a:spLocks noChangeArrowheads="1"/>
          </p:cNvSpPr>
          <p:nvPr/>
        </p:nvSpPr>
        <p:spPr bwMode="auto">
          <a:xfrm>
            <a:off x="3186003" y="4484573"/>
            <a:ext cx="4991100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it-IT" altLang="it-I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Indicatori Standard di Qualità (</a:t>
            </a:r>
            <a:r>
              <a:rPr lang="it-IT" altLang="it-IT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SIQual</a:t>
            </a:r>
            <a:r>
              <a:rPr lang="it-IT" altLang="it-I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auto">
          <a:xfrm>
            <a:off x="3128853" y="3050298"/>
            <a:ext cx="4991100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1074738" indent="-2619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8550" indent="-285750"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Audit e auto-valutazione</a:t>
            </a:r>
          </a:p>
          <a:p>
            <a:pPr marL="1098550" indent="-285750"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alt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Analisi degli indicatori di qualità</a:t>
            </a:r>
            <a:endParaRPr lang="en-US" alt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18"/>
          <p:cNvSpPr>
            <a:spLocks noChangeArrowheads="1"/>
          </p:cNvSpPr>
          <p:nvPr/>
        </p:nvSpPr>
        <p:spPr bwMode="auto">
          <a:xfrm>
            <a:off x="3128853" y="1627073"/>
            <a:ext cx="4991100" cy="9017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marL="449263" indent="-274638"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altLang="it-IT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indent="-285750"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altLang="it-I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Azioni di miglioramento</a:t>
            </a:r>
          </a:p>
          <a:p>
            <a:pPr marL="460375" indent="-285750" defTabSz="9144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altLang="it-IT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Comunicazione della qualità agli utenti</a:t>
            </a: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it-IT" altLang="it-IT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it-IT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994361" y="1801540"/>
            <a:ext cx="424547" cy="48013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/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  <a:p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9746858" y="1801540"/>
            <a:ext cx="424547" cy="480131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NDARD</a:t>
            </a: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I NTERNA</a:t>
            </a:r>
          </a:p>
          <a:p>
            <a:r>
              <a:rPr lang="it-IT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4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  <p:bldP spid="21" grpId="0" animBg="1" autoUpdateAnimBg="0"/>
      <p:bldP spid="22" grpId="0" animBg="1"/>
      <p:bldP spid="23" grpId="0" animBg="1"/>
      <p:bldP spid="24" grpId="0" animBg="1"/>
      <p:bldP spid="25" grpId="0" animBg="1" autoUpdateAnimBg="0"/>
      <p:bldP spid="26" grpId="0" animBg="1" autoUpdateAnimBg="0"/>
      <p:bldP spid="27" grpId="0" animBg="1" autoUpdateAnimBg="0"/>
      <p:bldP spid="32" grpId="0" animBg="1" autoUpdateAnimBg="0"/>
      <p:bldP spid="33" grpId="0" animBg="1" autoUpdateAnimBg="0"/>
      <p:bldP spid="34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C7FE145-5F5F-9146-8268-470DD024125C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4" name="Titolo 1"/>
          <p:cNvSpPr txBox="1">
            <a:spLocks/>
          </p:cNvSpPr>
          <p:nvPr/>
        </p:nvSpPr>
        <p:spPr>
          <a:xfrm>
            <a:off x="1735363" y="1171665"/>
            <a:ext cx="9550396" cy="696168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defTabSz="914400" eaLnBrk="1" hangingPunct="1">
              <a:lnSpc>
                <a:spcPct val="90000"/>
              </a:lnSpc>
            </a:pPr>
            <a:r>
              <a:rPr lang="it-IT" sz="32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3. La politica della qualità: </a:t>
            </a:r>
            <a:r>
              <a:rPr lang="it-IT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Standard di riferimento</a:t>
            </a:r>
            <a:endParaRPr lang="it-IT" sz="32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17" name="Segnaposto contenuto 2"/>
          <p:cNvSpPr txBox="1">
            <a:spLocks/>
          </p:cNvSpPr>
          <p:nvPr/>
        </p:nvSpPr>
        <p:spPr>
          <a:xfrm>
            <a:off x="1847469" y="2322176"/>
            <a:ext cx="6103916" cy="19448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2400"/>
              </a:spcBef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altLang="it-IT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Linee Guida per la qualità</a:t>
            </a:r>
            <a:r>
              <a:rPr lang="it-IT" altLang="it-IT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1200"/>
              </a:spcBef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altLang="it-IT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Indagini dirette (2011)</a:t>
            </a:r>
          </a:p>
          <a:p>
            <a:pPr marL="342900" indent="-342900" algn="l">
              <a:spcBef>
                <a:spcPts val="1200"/>
              </a:spcBef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altLang="it-IT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Processi che utilizzano dati amministrativi (2015</a:t>
            </a:r>
            <a:r>
              <a:rPr lang="it-IT" altLang="it-IT" sz="2200" dirty="0" smtClean="0">
                <a:solidFill>
                  <a:schemeClr val="tx1"/>
                </a:solidFill>
              </a:rPr>
              <a:t>)</a:t>
            </a:r>
          </a:p>
          <a:p>
            <a:pPr algn="l">
              <a:spcBef>
                <a:spcPts val="2400"/>
              </a:spcBef>
            </a:pPr>
            <a:endParaRPr lang="en-GB" altLang="it-IT" sz="2400" dirty="0">
              <a:solidFill>
                <a:schemeClr val="tx1"/>
              </a:solidFill>
            </a:endParaRPr>
          </a:p>
        </p:txBody>
      </p:sp>
      <p:graphicFrame>
        <p:nvGraphicFramePr>
          <p:cNvPr id="18" name="Oggetto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043796"/>
              </p:ext>
            </p:extLst>
          </p:nvPr>
        </p:nvGraphicFramePr>
        <p:xfrm>
          <a:off x="8392929" y="1888988"/>
          <a:ext cx="1963259" cy="2614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Acrobat Document" r:id="rId3" imgW="7552440" imgH="10693080" progId="AcroExch.Document.DC">
                  <p:embed/>
                </p:oleObj>
              </mc:Choice>
              <mc:Fallback>
                <p:oleObj name="Acrobat Document" r:id="rId3" imgW="7552440" imgH="10693080" progId="AcroExch.Document.DC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2929" y="1888988"/>
                        <a:ext cx="1963259" cy="2614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Segnaposto contenuto 2"/>
          <p:cNvSpPr txBox="1">
            <a:spLocks/>
          </p:cNvSpPr>
          <p:nvPr/>
        </p:nvSpPr>
        <p:spPr>
          <a:xfrm>
            <a:off x="5494804" y="4822306"/>
            <a:ext cx="5694076" cy="194482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2400"/>
              </a:spcBef>
            </a:pPr>
            <a:r>
              <a:rPr lang="it-IT" altLang="it-IT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informativo per la qualità (</a:t>
            </a:r>
            <a:r>
              <a:rPr lang="it-IT" altLang="it-IT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SIQual</a:t>
            </a:r>
            <a:r>
              <a:rPr lang="it-IT" altLang="it-IT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altLang="it-IT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altLang="it-IT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it-IT" altLang="it-IT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spcBef>
                <a:spcPts val="1200"/>
              </a:spcBef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altLang="it-IT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Metadati</a:t>
            </a:r>
          </a:p>
          <a:p>
            <a:pPr marL="342900" indent="-342900" algn="l">
              <a:spcBef>
                <a:spcPts val="1200"/>
              </a:spcBef>
              <a:buClr>
                <a:srgbClr val="DA304A"/>
              </a:buClr>
              <a:buFont typeface="Wingdings" panose="05000000000000000000" pitchFamily="2" charset="2"/>
              <a:buChar char="§"/>
            </a:pPr>
            <a:r>
              <a:rPr lang="it-IT" altLang="it-IT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Indicatori Standard di qualità</a:t>
            </a:r>
          </a:p>
          <a:p>
            <a:pPr algn="l">
              <a:spcBef>
                <a:spcPts val="2400"/>
              </a:spcBef>
            </a:pPr>
            <a:endParaRPr lang="en-GB" altLang="it-IT" sz="2400" dirty="0">
              <a:solidFill>
                <a:schemeClr val="tx1"/>
              </a:solidFill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31" b="15714"/>
          <a:stretch/>
        </p:blipFill>
        <p:spPr bwMode="auto">
          <a:xfrm>
            <a:off x="1098724" y="4572012"/>
            <a:ext cx="3916239" cy="1995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74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8" grpId="0"/>
    </p:bld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</TotalTime>
  <Words>581</Words>
  <Application>Microsoft Office PowerPoint</Application>
  <PresentationFormat>Personalizzato</PresentationFormat>
  <Paragraphs>170</Paragraphs>
  <Slides>14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6" baseType="lpstr">
      <vt:lpstr>Personalizza struttura</vt:lpstr>
      <vt:lpstr>Acrobat Document</vt:lpstr>
      <vt:lpstr>COMPORTAMENTI INDIVIDUALI  E RELAZIONI SOCIALI  IN TRASFORMAZIONE  UNA SFIDA PER LA  STATISTICA UFFICIALE </vt:lpstr>
      <vt:lpstr>Punti di forza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Giovanna GB. Brancato</cp:lastModifiedBy>
  <cp:revision>74</cp:revision>
  <cp:lastPrinted>2016-06-20T08:50:57Z</cp:lastPrinted>
  <dcterms:created xsi:type="dcterms:W3CDTF">2016-03-11T16:10:26Z</dcterms:created>
  <dcterms:modified xsi:type="dcterms:W3CDTF">2016-06-20T10:14:22Z</dcterms:modified>
</cp:coreProperties>
</file>