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65" r:id="rId3"/>
    <p:sldId id="257" r:id="rId4"/>
    <p:sldId id="261" r:id="rId5"/>
    <p:sldId id="264" r:id="rId6"/>
    <p:sldId id="267" r:id="rId7"/>
    <p:sldId id="268" r:id="rId8"/>
    <p:sldId id="269" r:id="rId9"/>
    <p:sldId id="271" r:id="rId10"/>
    <p:sldId id="270" r:id="rId11"/>
    <p:sldId id="272" r:id="rId12"/>
    <p:sldId id="273" r:id="rId13"/>
    <p:sldId id="263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07">
          <p15:clr>
            <a:srgbClr val="A4A3A4"/>
          </p15:clr>
        </p15:guide>
        <p15:guide id="4" pos="19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FFFF"/>
    <a:srgbClr val="53954A"/>
    <a:srgbClr val="549348"/>
    <a:srgbClr val="009190"/>
    <a:srgbClr val="484384"/>
    <a:srgbClr val="1C385A"/>
    <a:srgbClr val="BE1520"/>
    <a:srgbClr val="CF1E24"/>
    <a:srgbClr val="C72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19" autoAdjust="0"/>
  </p:normalViewPr>
  <p:slideViewPr>
    <p:cSldViewPr snapToGrid="0" snapToObjects="1">
      <p:cViewPr varScale="1">
        <p:scale>
          <a:sx n="86" d="100"/>
          <a:sy n="86" d="100"/>
        </p:scale>
        <p:origin x="300" y="60"/>
      </p:cViewPr>
      <p:guideLst>
        <p:guide orient="horz" pos="2160"/>
        <p:guide pos="3840"/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23/06/2016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00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37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25058B-EAB2-4EC2-A354-77468716EA63}" type="slidenum">
              <a:rPr lang="it-IT" altLang="it-IT"/>
              <a:pPr eaLnBrk="1" hangingPunct="1"/>
              <a:t>7</a:t>
            </a:fld>
            <a:endParaRPr lang="it-IT" altLang="it-IT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 smtClean="0"/>
          </a:p>
        </p:txBody>
      </p:sp>
    </p:spTree>
    <p:extLst>
      <p:ext uri="{BB962C8B-B14F-4D97-AF65-F5344CB8AC3E}">
        <p14:creationId xmlns:p14="http://schemas.microsoft.com/office/powerpoint/2010/main" val="4093705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25058B-EAB2-4EC2-A354-77468716EA63}" type="slidenum">
              <a:rPr lang="it-IT" altLang="it-IT"/>
              <a:pPr eaLnBrk="1" hangingPunct="1"/>
              <a:t>8</a:t>
            </a:fld>
            <a:endParaRPr lang="it-IT" altLang="it-IT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 smtClean="0"/>
          </a:p>
        </p:txBody>
      </p:sp>
    </p:spTree>
    <p:extLst>
      <p:ext uri="{BB962C8B-B14F-4D97-AF65-F5344CB8AC3E}">
        <p14:creationId xmlns:p14="http://schemas.microsoft.com/office/powerpoint/2010/main" val="2900423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60CE6B-C887-4A89-BF5F-02D8828F445C}" type="slidenum">
              <a:rPr lang="it-IT" altLang="it-IT"/>
              <a:pPr eaLnBrk="1" hangingPunct="1"/>
              <a:t>10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1345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60CE6B-C887-4A89-BF5F-02D8828F445C}" type="slidenum">
              <a:rPr lang="it-IT" altLang="it-IT"/>
              <a:pPr eaLnBrk="1" hangingPunct="1"/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776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Internet as a Data Source, Monica Scannapieco - Forum PA, Roma, 28/5/2015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38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 Monica Scannapieco@SIGMOD 2007, 14 June 2007, Beijing, China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A9726-1A68-441D-B7D6-9B8366563699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83914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23 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53954A"/>
                </a:solidFill>
                <a:latin typeface="+mn-lt"/>
                <a:ea typeface="Signika Light" charset="0"/>
                <a:cs typeface="Calibri"/>
              </a:rPr>
              <a:t>AREA TEMATICA 4. 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NUOVE FONTI E DOMANDE</a:t>
            </a: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Il trattamento</a:t>
            </a:r>
            <a:r>
              <a:rPr lang="it-IT" sz="1200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della Privacy nella gestione dei Big Data: le soluzioni tecniche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539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782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NUOVE FONTI E DOMANDE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3200" dirty="0" smtClean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Il </a:t>
            </a:r>
            <a:r>
              <a:rPr lang="it-IT" sz="32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trattamento della privacy nella gestione </a:t>
            </a:r>
            <a:endParaRPr lang="it-IT" sz="3200" dirty="0" smtClean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dei </a:t>
            </a:r>
            <a:r>
              <a:rPr lang="it-IT" sz="32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Big Data: le soluzioni tecniche</a:t>
            </a:r>
          </a:p>
          <a:p>
            <a:pPr>
              <a:lnSpc>
                <a:spcPts val="3200"/>
              </a:lnSpc>
            </a:pP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2" y="214878"/>
            <a:ext cx="11427622" cy="289577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5412" y="4357526"/>
            <a:ext cx="277227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23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14:30 | 16:00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2" name="Immagine 11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6056410"/>
            <a:ext cx="822186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Monica Scannapieco| Istat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743200" y="2559205"/>
            <a:ext cx="4495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b="1">
                <a:solidFill>
                  <a:srgbClr val="000066"/>
                </a:solidFill>
              </a:rPr>
              <a:t>Phase 1: Setting of the embedding space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743200" y="3778405"/>
            <a:ext cx="4419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b="1">
                <a:solidFill>
                  <a:srgbClr val="000066"/>
                </a:solidFill>
              </a:rPr>
              <a:t>Phase 2: Embedding of R</a:t>
            </a:r>
            <a:r>
              <a:rPr lang="it-IT" altLang="it-IT" b="1" baseline="-25000">
                <a:solidFill>
                  <a:srgbClr val="000066"/>
                </a:solidFill>
              </a:rPr>
              <a:t>P</a:t>
            </a:r>
            <a:r>
              <a:rPr lang="it-IT" altLang="it-IT" b="1">
                <a:solidFill>
                  <a:srgbClr val="000066"/>
                </a:solidFill>
              </a:rPr>
              <a:t> e R</a:t>
            </a:r>
            <a:r>
              <a:rPr lang="it-IT" altLang="it-IT" b="1" baseline="-25000">
                <a:solidFill>
                  <a:srgbClr val="000066"/>
                </a:solidFill>
              </a:rPr>
              <a:t>Q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743200" y="5150005"/>
            <a:ext cx="4419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b="1">
                <a:solidFill>
                  <a:srgbClr val="000066"/>
                </a:solidFill>
              </a:rPr>
              <a:t>Phase 3: Comparison to </a:t>
            </a:r>
          </a:p>
          <a:p>
            <a:pPr algn="ctr" eaLnBrk="1" hangingPunct="1"/>
            <a:r>
              <a:rPr lang="it-IT" altLang="it-IT" b="1">
                <a:solidFill>
                  <a:srgbClr val="000066"/>
                </a:solidFill>
              </a:rPr>
              <a:t>decide matching records</a:t>
            </a:r>
            <a:endParaRPr lang="it-IT" altLang="it-IT" b="1" baseline="-25000">
              <a:solidFill>
                <a:srgbClr val="000066"/>
              </a:solidFill>
            </a:endParaRP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3810001" y="1492406"/>
            <a:ext cx="601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66"/>
                </a:solidFill>
              </a:rPr>
              <a:t>R</a:t>
            </a:r>
            <a:r>
              <a:rPr lang="it-IT" altLang="it-IT" sz="2800" b="1" baseline="-25000">
                <a:solidFill>
                  <a:srgbClr val="000066"/>
                </a:solidFill>
              </a:rPr>
              <a:t>P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5257800" y="1492406"/>
            <a:ext cx="628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66"/>
                </a:solidFill>
              </a:rPr>
              <a:t>R</a:t>
            </a:r>
            <a:r>
              <a:rPr lang="it-IT" altLang="it-IT" sz="2800" b="1" baseline="-25000">
                <a:solidFill>
                  <a:srgbClr val="000066"/>
                </a:solidFill>
              </a:rPr>
              <a:t>Q</a:t>
            </a:r>
          </a:p>
        </p:txBody>
      </p:sp>
      <p:sp>
        <p:nvSpPr>
          <p:cNvPr id="8201" name="AutoShape 12"/>
          <p:cNvSpPr>
            <a:spLocks noChangeArrowheads="1"/>
          </p:cNvSpPr>
          <p:nvPr/>
        </p:nvSpPr>
        <p:spPr bwMode="auto">
          <a:xfrm>
            <a:off x="4038601" y="2102005"/>
            <a:ext cx="257175" cy="457200"/>
          </a:xfrm>
          <a:prstGeom prst="downArrow">
            <a:avLst>
              <a:gd name="adj1" fmla="val 50000"/>
              <a:gd name="adj2" fmla="val 4444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it-IT"/>
          </a:p>
        </p:txBody>
      </p:sp>
      <p:sp>
        <p:nvSpPr>
          <p:cNvPr id="8202" name="AutoShape 13"/>
          <p:cNvSpPr>
            <a:spLocks noChangeArrowheads="1"/>
          </p:cNvSpPr>
          <p:nvPr/>
        </p:nvSpPr>
        <p:spPr bwMode="auto">
          <a:xfrm>
            <a:off x="4876801" y="3321205"/>
            <a:ext cx="257175" cy="457200"/>
          </a:xfrm>
          <a:prstGeom prst="downArrow">
            <a:avLst>
              <a:gd name="adj1" fmla="val 50000"/>
              <a:gd name="adj2" fmla="val 4444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it-IT"/>
          </a:p>
        </p:txBody>
      </p:sp>
      <p:sp>
        <p:nvSpPr>
          <p:cNvPr id="8203" name="AutoShape 14"/>
          <p:cNvSpPr>
            <a:spLocks noChangeArrowheads="1"/>
          </p:cNvSpPr>
          <p:nvPr/>
        </p:nvSpPr>
        <p:spPr bwMode="auto">
          <a:xfrm>
            <a:off x="4876801" y="4692805"/>
            <a:ext cx="257175" cy="457200"/>
          </a:xfrm>
          <a:prstGeom prst="downArrow">
            <a:avLst>
              <a:gd name="adj1" fmla="val 50000"/>
              <a:gd name="adj2" fmla="val 4444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it-IT"/>
          </a:p>
        </p:txBody>
      </p:sp>
      <p:sp>
        <p:nvSpPr>
          <p:cNvPr id="8204" name="Text Box 15"/>
          <p:cNvSpPr txBox="1">
            <a:spLocks noChangeArrowheads="1"/>
          </p:cNvSpPr>
          <p:nvPr/>
        </p:nvSpPr>
        <p:spPr bwMode="auto">
          <a:xfrm>
            <a:off x="2590800" y="614060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66"/>
                </a:solidFill>
              </a:rPr>
              <a:t>P</a:t>
            </a:r>
            <a:r>
              <a:rPr lang="it-IT" altLang="it-IT" sz="2800" b="1" baseline="-25000">
                <a:solidFill>
                  <a:srgbClr val="000066"/>
                </a:solidFill>
              </a:rPr>
              <a:t>Match</a:t>
            </a:r>
          </a:p>
        </p:txBody>
      </p:sp>
      <p:sp>
        <p:nvSpPr>
          <p:cNvPr id="8205" name="Text Box 16"/>
          <p:cNvSpPr txBox="1">
            <a:spLocks noChangeArrowheads="1"/>
          </p:cNvSpPr>
          <p:nvPr/>
        </p:nvSpPr>
        <p:spPr bwMode="auto">
          <a:xfrm>
            <a:off x="4495800" y="614060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66"/>
                </a:solidFill>
              </a:rPr>
              <a:t>Q</a:t>
            </a:r>
            <a:r>
              <a:rPr lang="it-IT" altLang="it-IT" sz="2800" b="1" baseline="-25000">
                <a:solidFill>
                  <a:srgbClr val="000066"/>
                </a:solidFill>
              </a:rPr>
              <a:t>Match</a:t>
            </a:r>
          </a:p>
        </p:txBody>
      </p:sp>
      <p:sp>
        <p:nvSpPr>
          <p:cNvPr id="8206" name="AutoShape 17"/>
          <p:cNvSpPr>
            <a:spLocks noChangeArrowheads="1"/>
          </p:cNvSpPr>
          <p:nvPr/>
        </p:nvSpPr>
        <p:spPr bwMode="auto">
          <a:xfrm>
            <a:off x="5867401" y="6064405"/>
            <a:ext cx="257175" cy="457200"/>
          </a:xfrm>
          <a:prstGeom prst="downArrow">
            <a:avLst>
              <a:gd name="adj1" fmla="val 50000"/>
              <a:gd name="adj2" fmla="val 4444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it-IT"/>
          </a:p>
        </p:txBody>
      </p:sp>
      <p:sp>
        <p:nvSpPr>
          <p:cNvPr id="8207" name="AutoShape 18"/>
          <p:cNvSpPr>
            <a:spLocks noChangeArrowheads="1"/>
          </p:cNvSpPr>
          <p:nvPr/>
        </p:nvSpPr>
        <p:spPr bwMode="auto">
          <a:xfrm>
            <a:off x="4038601" y="6064405"/>
            <a:ext cx="257175" cy="457200"/>
          </a:xfrm>
          <a:prstGeom prst="downArrow">
            <a:avLst>
              <a:gd name="adj1" fmla="val 50000"/>
              <a:gd name="adj2" fmla="val 4444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it-IT"/>
          </a:p>
        </p:txBody>
      </p:sp>
      <p:sp>
        <p:nvSpPr>
          <p:cNvPr id="8208" name="AutoShape 19"/>
          <p:cNvSpPr>
            <a:spLocks noChangeArrowheads="1"/>
          </p:cNvSpPr>
          <p:nvPr/>
        </p:nvSpPr>
        <p:spPr bwMode="auto">
          <a:xfrm>
            <a:off x="5486401" y="2102005"/>
            <a:ext cx="257175" cy="457200"/>
          </a:xfrm>
          <a:prstGeom prst="downArrow">
            <a:avLst>
              <a:gd name="adj1" fmla="val 50000"/>
              <a:gd name="adj2" fmla="val 4444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it-IT"/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8001000" y="1797205"/>
            <a:ext cx="2362200" cy="838200"/>
          </a:xfrm>
          <a:prstGeom prst="wedgeRoundRectCallout">
            <a:avLst>
              <a:gd name="adj1" fmla="val -132861"/>
              <a:gd name="adj2" fmla="val -4583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it-IT" altLang="it-IT">
                <a:solidFill>
                  <a:srgbClr val="000066"/>
                </a:solidFill>
              </a:rPr>
              <a:t>Data sets owned by parties P and Q</a:t>
            </a: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8305800" y="5759605"/>
            <a:ext cx="2133600" cy="914400"/>
          </a:xfrm>
          <a:prstGeom prst="wedgeRoundRectCallout">
            <a:avLst>
              <a:gd name="adj1" fmla="val -118231"/>
              <a:gd name="adj2" fmla="val 2187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it-IT" altLang="it-IT">
                <a:solidFill>
                  <a:srgbClr val="000066"/>
                </a:solidFill>
              </a:rPr>
              <a:t>Matching data sets sent to P and Q separately</a:t>
            </a:r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8610600" y="3549805"/>
            <a:ext cx="1828800" cy="1219200"/>
          </a:xfrm>
          <a:prstGeom prst="wedgeRoundRectCallout">
            <a:avLst>
              <a:gd name="adj1" fmla="val -128731"/>
              <a:gd name="adj2" fmla="val 10833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it-IT" altLang="it-IT">
                <a:solidFill>
                  <a:srgbClr val="000066"/>
                </a:solidFill>
              </a:rPr>
              <a:t>Phase 3 performed by a trusted third party W</a:t>
            </a: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601664" y="1069187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Un esempio di tecnica di private record linkage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39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metto 2 2"/>
          <p:cNvSpPr/>
          <p:nvPr/>
        </p:nvSpPr>
        <p:spPr>
          <a:xfrm>
            <a:off x="6869151" y="4586635"/>
            <a:ext cx="914400" cy="612648"/>
          </a:xfrm>
          <a:prstGeom prst="wedgeRoundRectCallout">
            <a:avLst>
              <a:gd name="adj1" fmla="val 68191"/>
              <a:gd name="adj2" fmla="val -1522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601664" y="1069187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Fasi 1 e 2 della tecnica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2798150" y="2565747"/>
            <a:ext cx="914400" cy="1214438"/>
          </a:xfrm>
          <a:prstGeom prst="can">
            <a:avLst>
              <a:gd name="adj" fmla="val 3320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altLang="it-IT">
                <a:latin typeface="Arial" panose="020B0604020202020204" pitchFamily="34" charset="0"/>
              </a:rPr>
              <a:t>P</a:t>
            </a:r>
            <a:endParaRPr lang="en-US" altLang="it-IT">
              <a:latin typeface="Arial" panose="020B0604020202020204" pitchFamily="34" charset="0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7657487" y="2565747"/>
            <a:ext cx="914400" cy="1214438"/>
          </a:xfrm>
          <a:prstGeom prst="can">
            <a:avLst>
              <a:gd name="adj" fmla="val 3320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altLang="it-IT">
                <a:latin typeface="Arial" panose="020B0604020202020204" pitchFamily="34" charset="0"/>
              </a:rPr>
              <a:t>Q</a:t>
            </a:r>
            <a:endParaRPr lang="en-US" altLang="it-IT">
              <a:latin typeface="Arial" panose="020B0604020202020204" pitchFamily="34" charset="0"/>
            </a:endParaRPr>
          </a:p>
        </p:txBody>
      </p:sp>
      <p:cxnSp>
        <p:nvCxnSpPr>
          <p:cNvPr id="23" name="AutoShape 6"/>
          <p:cNvCxnSpPr>
            <a:cxnSpLocks noChangeShapeType="1"/>
            <a:endCxn id="21" idx="2"/>
          </p:cNvCxnSpPr>
          <p:nvPr/>
        </p:nvCxnSpPr>
        <p:spPr bwMode="auto">
          <a:xfrm>
            <a:off x="3698262" y="3153122"/>
            <a:ext cx="3959225" cy="20638"/>
          </a:xfrm>
          <a:prstGeom prst="bent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958737" y="1989485"/>
            <a:ext cx="28797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600" b="1">
                <a:latin typeface="Arial" panose="020B0604020202020204" pitchFamily="34" charset="0"/>
              </a:rPr>
              <a:t>1. Sharing:</a:t>
            </a:r>
            <a:r>
              <a:rPr lang="it-IT" altLang="it-IT" sz="1600">
                <a:latin typeface="Arial" panose="020B0604020202020204" pitchFamily="34" charset="0"/>
              </a:rPr>
              <a:t> </a:t>
            </a:r>
          </a:p>
          <a:p>
            <a:r>
              <a:rPr lang="it-IT" altLang="it-IT" sz="1600">
                <a:latin typeface="Arial" panose="020B0604020202020204" pitchFamily="34" charset="0"/>
              </a:rPr>
              <a:t>String Lenght Lx</a:t>
            </a:r>
          </a:p>
          <a:p>
            <a:r>
              <a:rPr lang="it-IT" altLang="it-IT" sz="1600">
                <a:latin typeface="Arial" panose="020B0604020202020204" pitchFamily="34" charset="0"/>
              </a:rPr>
              <a:t>Number of Strings N </a:t>
            </a:r>
          </a:p>
          <a:p>
            <a:r>
              <a:rPr lang="it-IT" altLang="it-IT" sz="1600">
                <a:latin typeface="Arial" panose="020B0604020202020204" pitchFamily="34" charset="0"/>
              </a:rPr>
              <a:t>dist</a:t>
            </a:r>
            <a:endParaRPr lang="en-US" altLang="it-IT" sz="1600">
              <a:latin typeface="Arial" panose="020B0604020202020204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871833" y="4243854"/>
            <a:ext cx="34575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600" b="1" dirty="0">
                <a:latin typeface="Arial" panose="020B0604020202020204" pitchFamily="34" charset="0"/>
              </a:rPr>
              <a:t>2. Generation</a:t>
            </a:r>
            <a:r>
              <a:rPr lang="it-IT" altLang="it-IT" sz="1600" dirty="0">
                <a:latin typeface="Arial" panose="020B0604020202020204" pitchFamily="34" charset="0"/>
              </a:rPr>
              <a:t> of a set G of N </a:t>
            </a:r>
          </a:p>
          <a:p>
            <a:r>
              <a:rPr lang="it-IT" altLang="it-IT" sz="1600" dirty="0">
                <a:latin typeface="Arial" panose="020B0604020202020204" pitchFamily="34" charset="0"/>
              </a:rPr>
              <a:t>random </a:t>
            </a:r>
            <a:r>
              <a:rPr lang="it-IT" altLang="it-IT" sz="1600" dirty="0" err="1">
                <a:latin typeface="Arial" panose="020B0604020202020204" pitchFamily="34" charset="0"/>
              </a:rPr>
              <a:t>strings</a:t>
            </a:r>
            <a:r>
              <a:rPr lang="it-IT" altLang="it-IT" sz="1600" dirty="0">
                <a:latin typeface="Arial" panose="020B0604020202020204" pitchFamily="34" charset="0"/>
              </a:rPr>
              <a:t> of </a:t>
            </a:r>
            <a:r>
              <a:rPr lang="it-IT" altLang="it-IT" sz="1600" dirty="0" err="1">
                <a:latin typeface="Arial" panose="020B0604020202020204" pitchFamily="34" charset="0"/>
              </a:rPr>
              <a:t>Lenght</a:t>
            </a:r>
            <a:r>
              <a:rPr lang="it-IT" altLang="it-IT" sz="1600" dirty="0">
                <a:latin typeface="Arial" panose="020B0604020202020204" pitchFamily="34" charset="0"/>
              </a:rPr>
              <a:t> </a:t>
            </a:r>
            <a:r>
              <a:rPr lang="it-IT" altLang="it-IT" sz="1600" dirty="0" err="1">
                <a:latin typeface="Arial" panose="020B0604020202020204" pitchFamily="34" charset="0"/>
              </a:rPr>
              <a:t>Lx</a:t>
            </a:r>
            <a:endParaRPr lang="it-IT" altLang="it-IT" sz="1600" dirty="0">
              <a:latin typeface="Arial" panose="020B0604020202020204" pitchFamily="34" charset="0"/>
            </a:endParaRPr>
          </a:p>
          <a:p>
            <a:r>
              <a:rPr lang="it-IT" altLang="it-IT" sz="1600" b="1" dirty="0">
                <a:latin typeface="Arial" panose="020B0604020202020204" pitchFamily="34" charset="0"/>
              </a:rPr>
              <a:t>3. </a:t>
            </a:r>
            <a:r>
              <a:rPr lang="it-IT" altLang="it-IT" sz="1600" b="1" dirty="0" err="1">
                <a:latin typeface="Arial" panose="020B0604020202020204" pitchFamily="34" charset="0"/>
              </a:rPr>
              <a:t>Embedding</a:t>
            </a:r>
            <a:r>
              <a:rPr lang="it-IT" altLang="it-IT" sz="1600" b="1" dirty="0">
                <a:latin typeface="Arial" panose="020B0604020202020204" pitchFamily="34" charset="0"/>
              </a:rPr>
              <a:t> Space Construction:</a:t>
            </a:r>
            <a:r>
              <a:rPr lang="it-IT" altLang="it-IT" sz="1600" dirty="0">
                <a:latin typeface="Arial" panose="020B0604020202020204" pitchFamily="34" charset="0"/>
              </a:rPr>
              <a:t> </a:t>
            </a:r>
          </a:p>
          <a:p>
            <a:r>
              <a:rPr lang="it-IT" altLang="it-IT" sz="1600" dirty="0">
                <a:latin typeface="Arial" panose="020B0604020202020204" pitchFamily="34" charset="0"/>
              </a:rPr>
              <a:t>S1…</a:t>
            </a:r>
            <a:r>
              <a:rPr lang="it-IT" altLang="it-IT" sz="1600" dirty="0" err="1">
                <a:latin typeface="Arial" panose="020B0604020202020204" pitchFamily="34" charset="0"/>
              </a:rPr>
              <a:t>Sz</a:t>
            </a:r>
            <a:endParaRPr lang="it-IT" altLang="it-IT" sz="1600" dirty="0">
              <a:latin typeface="Arial" panose="020B0604020202020204" pitchFamily="34" charset="0"/>
            </a:endParaRPr>
          </a:p>
          <a:p>
            <a:r>
              <a:rPr lang="it-IT" altLang="it-IT" sz="1600" b="1" dirty="0">
                <a:latin typeface="Arial" panose="020B0604020202020204" pitchFamily="34" charset="0"/>
              </a:rPr>
              <a:t>4. </a:t>
            </a:r>
            <a:r>
              <a:rPr lang="it-IT" altLang="it-IT" sz="1600" b="1" dirty="0" err="1">
                <a:latin typeface="Arial" panose="020B0604020202020204" pitchFamily="34" charset="0"/>
              </a:rPr>
              <a:t>Embedding</a:t>
            </a:r>
            <a:r>
              <a:rPr lang="it-IT" altLang="it-IT" sz="1600" b="1" dirty="0">
                <a:latin typeface="Arial" panose="020B0604020202020204" pitchFamily="34" charset="0"/>
              </a:rPr>
              <a:t> of R</a:t>
            </a:r>
            <a:r>
              <a:rPr lang="it-IT" altLang="it-IT" sz="1600" b="1" baseline="-25000" dirty="0">
                <a:latin typeface="Arial" panose="020B0604020202020204" pitchFamily="34" charset="0"/>
              </a:rPr>
              <a:t>P</a:t>
            </a:r>
            <a:r>
              <a:rPr lang="it-IT" altLang="it-IT" sz="1600" b="1" dirty="0">
                <a:latin typeface="Arial" panose="020B0604020202020204" pitchFamily="34" charset="0"/>
              </a:rPr>
              <a:t>:</a:t>
            </a:r>
          </a:p>
          <a:p>
            <a:r>
              <a:rPr lang="it-IT" altLang="it-IT" sz="1600" dirty="0" err="1">
                <a:latin typeface="Arial" panose="020B0604020202020204" pitchFamily="34" charset="0"/>
              </a:rPr>
              <a:t>Dimensionality</a:t>
            </a:r>
            <a:r>
              <a:rPr lang="it-IT" altLang="it-IT" sz="1600" dirty="0">
                <a:latin typeface="Arial" panose="020B0604020202020204" pitchFamily="34" charset="0"/>
              </a:rPr>
              <a:t> </a:t>
            </a:r>
            <a:r>
              <a:rPr lang="it-IT" altLang="it-IT" sz="1600" dirty="0" err="1">
                <a:latin typeface="Arial" panose="020B0604020202020204" pitchFamily="34" charset="0"/>
              </a:rPr>
              <a:t>reduction</a:t>
            </a:r>
            <a:r>
              <a:rPr lang="it-IT" altLang="it-IT" sz="1600" dirty="0">
                <a:latin typeface="Arial" panose="020B0604020202020204" pitchFamily="34" charset="0"/>
              </a:rPr>
              <a:t> from z to k</a:t>
            </a:r>
          </a:p>
          <a:p>
            <a:r>
              <a:rPr lang="en-US" altLang="it-IT" sz="1600" dirty="0">
                <a:latin typeface="Arial" panose="020B0604020202020204" pitchFamily="34" charset="0"/>
              </a:rPr>
              <a:t>Construction of </a:t>
            </a:r>
            <a:r>
              <a:rPr lang="en-US" altLang="it-IT" sz="1600" dirty="0" err="1">
                <a:latin typeface="Arial" panose="020B0604020202020204" pitchFamily="34" charset="0"/>
              </a:rPr>
              <a:t>Pstr</a:t>
            </a:r>
            <a:endParaRPr lang="en-US" altLang="it-IT" sz="1600" dirty="0">
              <a:latin typeface="Arial" panose="020B0604020202020204" pitchFamily="34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958737" y="3645247"/>
            <a:ext cx="29527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600" b="1">
                <a:latin typeface="Arial" panose="020B0604020202020204" pitchFamily="34" charset="0"/>
              </a:rPr>
              <a:t>5. Send:</a:t>
            </a:r>
            <a:r>
              <a:rPr lang="it-IT" altLang="it-IT" sz="1600">
                <a:latin typeface="Arial" panose="020B0604020202020204" pitchFamily="34" charset="0"/>
              </a:rPr>
              <a:t> </a:t>
            </a:r>
          </a:p>
          <a:p>
            <a:r>
              <a:rPr lang="it-IT" altLang="it-IT" sz="1600">
                <a:latin typeface="Arial" panose="020B0604020202020204" pitchFamily="34" charset="0"/>
              </a:rPr>
              <a:t>S1…Sk </a:t>
            </a:r>
          </a:p>
          <a:p>
            <a:endParaRPr lang="en-US" altLang="it-IT" sz="1600">
              <a:latin typeface="Arial" panose="020B0604020202020204" pitchFamily="34" charset="0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3698262" y="3573810"/>
            <a:ext cx="3959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2806206" y="2565400"/>
            <a:ext cx="914400" cy="1214438"/>
          </a:xfrm>
          <a:prstGeom prst="can">
            <a:avLst>
              <a:gd name="adj" fmla="val 3320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altLang="it-IT">
                <a:latin typeface="Arial" panose="020B0604020202020204" pitchFamily="34" charset="0"/>
              </a:rPr>
              <a:t>P</a:t>
            </a:r>
            <a:endParaRPr lang="en-US" altLang="it-IT">
              <a:latin typeface="Arial" panose="020B0604020202020204" pitchFamily="34" charset="0"/>
            </a:endParaRP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7665543" y="2565400"/>
            <a:ext cx="914400" cy="1214438"/>
          </a:xfrm>
          <a:prstGeom prst="can">
            <a:avLst>
              <a:gd name="adj" fmla="val 3320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altLang="it-IT">
                <a:latin typeface="Arial" panose="020B0604020202020204" pitchFamily="34" charset="0"/>
              </a:rPr>
              <a:t>Q</a:t>
            </a:r>
            <a:endParaRPr lang="en-US" altLang="it-IT">
              <a:latin typeface="Arial" panose="020B0604020202020204" pitchFamily="34" charset="0"/>
            </a:endParaRPr>
          </a:p>
        </p:txBody>
      </p:sp>
      <p:cxnSp>
        <p:nvCxnSpPr>
          <p:cNvPr id="31" name="AutoShape 6"/>
          <p:cNvCxnSpPr>
            <a:cxnSpLocks noChangeShapeType="1"/>
            <a:endCxn id="30" idx="2"/>
          </p:cNvCxnSpPr>
          <p:nvPr/>
        </p:nvCxnSpPr>
        <p:spPr bwMode="auto">
          <a:xfrm>
            <a:off x="3706318" y="3152775"/>
            <a:ext cx="3959225" cy="20638"/>
          </a:xfrm>
          <a:prstGeom prst="bent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966793" y="1989138"/>
            <a:ext cx="28797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600" b="1">
                <a:latin typeface="Arial" panose="020B0604020202020204" pitchFamily="34" charset="0"/>
              </a:rPr>
              <a:t>1. Sharing:</a:t>
            </a:r>
            <a:r>
              <a:rPr lang="it-IT" altLang="it-IT" sz="1600">
                <a:latin typeface="Arial" panose="020B0604020202020204" pitchFamily="34" charset="0"/>
              </a:rPr>
              <a:t> </a:t>
            </a:r>
          </a:p>
          <a:p>
            <a:r>
              <a:rPr lang="it-IT" altLang="it-IT" sz="1600">
                <a:latin typeface="Arial" panose="020B0604020202020204" pitchFamily="34" charset="0"/>
              </a:rPr>
              <a:t>String Lenght Lx</a:t>
            </a:r>
          </a:p>
          <a:p>
            <a:r>
              <a:rPr lang="it-IT" altLang="it-IT" sz="1600">
                <a:latin typeface="Arial" panose="020B0604020202020204" pitchFamily="34" charset="0"/>
              </a:rPr>
              <a:t>Number of Strings N </a:t>
            </a:r>
          </a:p>
          <a:p>
            <a:r>
              <a:rPr lang="it-IT" altLang="it-IT" sz="1600">
                <a:latin typeface="Arial" panose="020B0604020202020204" pitchFamily="34" charset="0"/>
              </a:rPr>
              <a:t>dist</a:t>
            </a:r>
            <a:endParaRPr lang="en-US" altLang="it-IT" sz="1600">
              <a:latin typeface="Arial" panose="020B0604020202020204" pitchFamily="34" charset="0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4966793" y="3644900"/>
            <a:ext cx="29527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600" b="1">
                <a:latin typeface="Arial" panose="020B0604020202020204" pitchFamily="34" charset="0"/>
              </a:rPr>
              <a:t>5. Send:</a:t>
            </a:r>
            <a:r>
              <a:rPr lang="it-IT" altLang="it-IT" sz="1600">
                <a:latin typeface="Arial" panose="020B0604020202020204" pitchFamily="34" charset="0"/>
              </a:rPr>
              <a:t> </a:t>
            </a:r>
          </a:p>
          <a:p>
            <a:r>
              <a:rPr lang="it-IT" altLang="it-IT" sz="1600">
                <a:latin typeface="Arial" panose="020B0604020202020204" pitchFamily="34" charset="0"/>
              </a:rPr>
              <a:t>S1…Sk </a:t>
            </a:r>
          </a:p>
          <a:p>
            <a:endParaRPr lang="en-US" altLang="it-IT" sz="1600">
              <a:latin typeface="Arial" panose="020B0604020202020204" pitchFamily="34" charset="0"/>
            </a:endParaRP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8802878" y="3489672"/>
            <a:ext cx="21955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600" b="1" dirty="0">
                <a:latin typeface="Arial" panose="020B0604020202020204" pitchFamily="34" charset="0"/>
              </a:rPr>
              <a:t>6. </a:t>
            </a:r>
            <a:r>
              <a:rPr lang="it-IT" altLang="it-IT" sz="1600" b="1" dirty="0" err="1">
                <a:latin typeface="Arial" panose="020B0604020202020204" pitchFamily="34" charset="0"/>
              </a:rPr>
              <a:t>Embedding</a:t>
            </a:r>
            <a:r>
              <a:rPr lang="it-IT" altLang="it-IT" sz="1600" b="1" dirty="0">
                <a:latin typeface="Arial" panose="020B0604020202020204" pitchFamily="34" charset="0"/>
              </a:rPr>
              <a:t> of R</a:t>
            </a:r>
            <a:r>
              <a:rPr lang="it-IT" altLang="it-IT" sz="1600" b="1" baseline="-12000" dirty="0">
                <a:latin typeface="Arial" panose="020B0604020202020204" pitchFamily="34" charset="0"/>
              </a:rPr>
              <a:t>Q</a:t>
            </a:r>
          </a:p>
          <a:p>
            <a:r>
              <a:rPr lang="it-IT" altLang="it-IT" sz="1600" dirty="0">
                <a:latin typeface="Arial" panose="020B0604020202020204" pitchFamily="34" charset="0"/>
              </a:rPr>
              <a:t>Construction of </a:t>
            </a:r>
            <a:r>
              <a:rPr lang="it-IT" altLang="it-IT" sz="1600" dirty="0" err="1">
                <a:latin typeface="Arial" panose="020B0604020202020204" pitchFamily="34" charset="0"/>
              </a:rPr>
              <a:t>Qstr</a:t>
            </a:r>
            <a:endParaRPr lang="it-IT" altLang="it-IT" sz="1600" dirty="0">
              <a:latin typeface="Arial" panose="020B0604020202020204" pitchFamily="34" charset="0"/>
            </a:endParaRPr>
          </a:p>
        </p:txBody>
      </p:sp>
      <p:sp>
        <p:nvSpPr>
          <p:cNvPr id="36" name="Line 14"/>
          <p:cNvSpPr>
            <a:spLocks noChangeShapeType="1"/>
          </p:cNvSpPr>
          <p:nvPr/>
        </p:nvSpPr>
        <p:spPr bwMode="auto">
          <a:xfrm>
            <a:off x="3706318" y="3573463"/>
            <a:ext cx="3959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Fumetto 2 1"/>
          <p:cNvSpPr/>
          <p:nvPr/>
        </p:nvSpPr>
        <p:spPr>
          <a:xfrm>
            <a:off x="200721" y="1632479"/>
            <a:ext cx="2155429" cy="2482321"/>
          </a:xfrm>
          <a:prstGeom prst="wedgeRoundRectCallout">
            <a:avLst>
              <a:gd name="adj1" fmla="val 69424"/>
              <a:gd name="adj2" fmla="val 112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/>
              <a:t>Costruzione dello spazio di </a:t>
            </a:r>
            <a:r>
              <a:rPr lang="it-IT" dirty="0" err="1" smtClean="0"/>
              <a:t>embedding</a:t>
            </a:r>
            <a:r>
              <a:rPr lang="it-IT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</a:t>
            </a:r>
            <a:r>
              <a:rPr lang="it-IT" dirty="0" smtClean="0"/>
              <a:t>etodo </a:t>
            </a:r>
            <a:r>
              <a:rPr lang="it-IT" dirty="0" err="1" smtClean="0"/>
              <a:t>SparseMap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Condivisione di parametri di costruzione tra le parti</a:t>
            </a:r>
            <a:endParaRPr lang="it-IT" dirty="0"/>
          </a:p>
        </p:txBody>
      </p:sp>
      <p:sp>
        <p:nvSpPr>
          <p:cNvPr id="37" name="Fumetto 2 36"/>
          <p:cNvSpPr/>
          <p:nvPr/>
        </p:nvSpPr>
        <p:spPr>
          <a:xfrm>
            <a:off x="6567539" y="4586635"/>
            <a:ext cx="3142586" cy="2055274"/>
          </a:xfrm>
          <a:prstGeom prst="wedgeRoundRectCallout">
            <a:avLst>
              <a:gd name="adj1" fmla="val -101368"/>
              <a:gd name="adj2" fmla="val -2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err="1" smtClean="0"/>
              <a:t>Embedding</a:t>
            </a:r>
            <a:r>
              <a:rPr lang="it-IT" dirty="0" smtClean="0"/>
              <a:t> dei record nello spazio: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Entrambe le parti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Record diventano vettori numerici</a:t>
            </a:r>
          </a:p>
        </p:txBody>
      </p:sp>
    </p:spTree>
    <p:extLst>
      <p:ext uri="{BB962C8B-B14F-4D97-AF65-F5344CB8AC3E}">
        <p14:creationId xmlns:p14="http://schemas.microsoft.com/office/powerpoint/2010/main" val="3193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601664" y="1069187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Fase 3 della tecnica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367489" y="1810543"/>
            <a:ext cx="10171827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altLang="it-IT" dirty="0" smtClean="0">
                <a:solidFill>
                  <a:schemeClr val="bg1">
                    <a:lumMod val="50000"/>
                  </a:schemeClr>
                </a:solidFill>
              </a:rPr>
              <a:t>Fatta da una terza parte W che:</a:t>
            </a:r>
            <a:endParaRPr lang="it-IT" altLang="it-IT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altLang="it-IT" dirty="0" smtClean="0">
                <a:solidFill>
                  <a:schemeClr val="bg1">
                    <a:lumMod val="50000"/>
                  </a:schemeClr>
                </a:solidFill>
              </a:rPr>
              <a:t>Accede a  </a:t>
            </a:r>
            <a:r>
              <a:rPr lang="it-IT" altLang="it-IT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it-IT" altLang="it-IT" baseline="-25000" dirty="0" err="1">
                <a:solidFill>
                  <a:schemeClr val="bg1">
                    <a:lumMod val="50000"/>
                  </a:schemeClr>
                </a:solidFill>
              </a:rPr>
              <a:t>str</a:t>
            </a:r>
            <a:r>
              <a:rPr lang="it-IT" altLang="it-IT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it-IT" altLang="it-IT" dirty="0" err="1" smtClean="0">
                <a:solidFill>
                  <a:schemeClr val="bg1">
                    <a:lumMod val="50000"/>
                  </a:schemeClr>
                </a:solidFill>
              </a:rPr>
              <a:t>Q</a:t>
            </a:r>
            <a:r>
              <a:rPr lang="it-IT" altLang="it-IT" baseline="-25000" dirty="0" err="1" smtClean="0">
                <a:solidFill>
                  <a:schemeClr val="bg1">
                    <a:lumMod val="50000"/>
                  </a:schemeClr>
                </a:solidFill>
              </a:rPr>
              <a:t>str</a:t>
            </a:r>
            <a:r>
              <a:rPr lang="it-IT" altLang="it-IT" dirty="0" smtClean="0">
                <a:solidFill>
                  <a:schemeClr val="bg1">
                    <a:lumMod val="50000"/>
                  </a:schemeClr>
                </a:solidFill>
              </a:rPr>
              <a:t> (gli insiemi di stringhe trasformati in vettori) e usa un indice multidimensionale per confrontare ciascun vettore con un insieme di vettori (possibili match) tramite una </a:t>
            </a:r>
            <a:r>
              <a:rPr lang="it-IT" altLang="it-IT" i="1" dirty="0" err="1">
                <a:solidFill>
                  <a:schemeClr val="bg1">
                    <a:lumMod val="50000"/>
                  </a:schemeClr>
                </a:solidFill>
              </a:rPr>
              <a:t>nearest</a:t>
            </a:r>
            <a:r>
              <a:rPr lang="it-IT" alt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altLang="it-IT" i="1" dirty="0" err="1">
                <a:solidFill>
                  <a:schemeClr val="bg1">
                    <a:lumMod val="50000"/>
                  </a:schemeClr>
                </a:solidFill>
              </a:rPr>
              <a:t>neighbor</a:t>
            </a:r>
            <a:r>
              <a:rPr lang="it-IT" alt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altLang="it-IT" i="1" dirty="0" err="1">
                <a:solidFill>
                  <a:schemeClr val="bg1">
                    <a:lumMod val="50000"/>
                  </a:schemeClr>
                </a:solidFill>
              </a:rPr>
              <a:t>search</a:t>
            </a:r>
            <a:endParaRPr lang="it-IT" altLang="it-IT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altLang="it-IT" dirty="0" smtClean="0">
                <a:solidFill>
                  <a:schemeClr val="bg1">
                    <a:lumMod val="50000"/>
                  </a:schemeClr>
                </a:solidFill>
              </a:rPr>
              <a:t>Distanza euclidea </a:t>
            </a:r>
            <a:r>
              <a:rPr lang="it-IT" altLang="it-IT" dirty="0" err="1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it-IT" altLang="it-IT" baseline="30000" dirty="0" err="1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endParaRPr lang="it-IT" altLang="it-IT" baseline="30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altLang="it-IT" dirty="0" smtClean="0">
                <a:solidFill>
                  <a:schemeClr val="bg1">
                    <a:lumMod val="50000"/>
                  </a:schemeClr>
                </a:solidFill>
              </a:rPr>
              <a:t>Regola di decisione applicata a r</a:t>
            </a:r>
            <a:r>
              <a:rPr lang="it-IT" altLang="it-IT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it-IT" altLang="it-IT" dirty="0" smtClean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it-IT" altLang="it-IT" dirty="0">
                <a:solidFill>
                  <a:schemeClr val="bg1">
                    <a:lumMod val="50000"/>
                  </a:schemeClr>
                </a:solidFill>
              </a:rPr>
              <a:t>q</a:t>
            </a:r>
            <a:r>
              <a:rPr lang="it-IT" altLang="it-IT" baseline="-25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b="1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b="1" dirty="0" smtClean="0"/>
          </a:p>
          <a:p>
            <a:pPr marL="228600" lvl="1"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altLang="it-IT" sz="2800" dirty="0" err="1">
                <a:solidFill>
                  <a:schemeClr val="bg1">
                    <a:lumMod val="50000"/>
                  </a:schemeClr>
                </a:solidFill>
              </a:rPr>
              <a:t>Pmatch</a:t>
            </a:r>
            <a:r>
              <a:rPr lang="it-IT" altLang="it-IT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altLang="it-IT" sz="2800" dirty="0" smtClean="0">
                <a:solidFill>
                  <a:schemeClr val="bg1">
                    <a:lumMod val="50000"/>
                  </a:schemeClr>
                </a:solidFill>
              </a:rPr>
              <a:t>e </a:t>
            </a:r>
            <a:r>
              <a:rPr lang="it-IT" altLang="it-IT" sz="2800" dirty="0" err="1">
                <a:solidFill>
                  <a:schemeClr val="bg1">
                    <a:lumMod val="50000"/>
                  </a:schemeClr>
                </a:solidFill>
              </a:rPr>
              <a:t>Qmatch</a:t>
            </a:r>
            <a:r>
              <a:rPr lang="it-IT" altLang="it-IT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altLang="it-IT" sz="2800" dirty="0" smtClean="0">
                <a:solidFill>
                  <a:schemeClr val="bg1">
                    <a:lumMod val="50000"/>
                  </a:schemeClr>
                </a:solidFill>
              </a:rPr>
              <a:t>contenenti solo i </a:t>
            </a:r>
            <a:r>
              <a:rPr lang="it-IT" altLang="it-IT" sz="2800" dirty="0" err="1">
                <a:solidFill>
                  <a:schemeClr val="bg1">
                    <a:lumMod val="50000"/>
                  </a:schemeClr>
                </a:solidFill>
              </a:rPr>
              <a:t>matching</a:t>
            </a:r>
            <a:r>
              <a:rPr lang="it-IT" altLang="it-IT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altLang="it-IT" sz="2800" dirty="0" err="1">
                <a:solidFill>
                  <a:schemeClr val="bg1">
                    <a:lumMod val="50000"/>
                  </a:schemeClr>
                </a:solidFill>
              </a:rPr>
              <a:t>records</a:t>
            </a:r>
            <a:r>
              <a:rPr lang="it-IT" altLang="it-IT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altLang="it-IT" sz="2800" dirty="0" smtClean="0">
                <a:solidFill>
                  <a:schemeClr val="bg1">
                    <a:lumMod val="50000"/>
                  </a:schemeClr>
                </a:solidFill>
              </a:rPr>
              <a:t>sono inviati separatamente a P e </a:t>
            </a:r>
            <a:r>
              <a:rPr lang="it-IT" altLang="it-IT" dirty="0">
                <a:solidFill>
                  <a:schemeClr val="bg1">
                    <a:lumMod val="50000"/>
                  </a:schemeClr>
                </a:solidFill>
              </a:rPr>
              <a:t>Q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Possibilità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di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una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eventuale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fase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di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data fusion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  <a:buSzPct val="160000"/>
              <a:buFont typeface="Wingdings" panose="05000000000000000000" pitchFamily="2" charset="2"/>
              <a:buChar char="§"/>
            </a:pP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it-IT" altLang="it-IT" baseline="30000" dirty="0">
              <a:solidFill>
                <a:srgbClr val="CC0099"/>
              </a:solidFill>
            </a:endParaRPr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None/>
            </a:pPr>
            <a:endParaRPr lang="it-IT" sz="12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5745163" y="1810543"/>
            <a:ext cx="5910147" cy="453155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2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49328" y="4081424"/>
            <a:ext cx="8789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 dirty="0">
                <a:solidFill>
                  <a:srgbClr val="CC0099"/>
                </a:solidFill>
              </a:rPr>
              <a:t>(</a:t>
            </a:r>
            <a:r>
              <a:rPr lang="it-IT" altLang="it-IT" sz="2400" b="1" dirty="0" err="1">
                <a:solidFill>
                  <a:srgbClr val="CC0099"/>
                </a:solidFill>
              </a:rPr>
              <a:t>d</a:t>
            </a:r>
            <a:r>
              <a:rPr lang="it-IT" altLang="it-IT" sz="2400" b="1" baseline="30000" dirty="0" err="1">
                <a:solidFill>
                  <a:srgbClr val="CC0099"/>
                </a:solidFill>
              </a:rPr>
              <a:t>E</a:t>
            </a:r>
            <a:r>
              <a:rPr lang="it-IT" altLang="it-IT" sz="2400" b="1" dirty="0">
                <a:solidFill>
                  <a:srgbClr val="CC0099"/>
                </a:solidFill>
              </a:rPr>
              <a:t>(r</a:t>
            </a:r>
            <a:r>
              <a:rPr lang="it-IT" altLang="it-IT" sz="2400" b="1" baseline="-25000" dirty="0">
                <a:solidFill>
                  <a:srgbClr val="CC0099"/>
                </a:solidFill>
              </a:rPr>
              <a:t>11</a:t>
            </a:r>
            <a:r>
              <a:rPr lang="it-IT" altLang="it-IT" sz="2400" b="1" dirty="0">
                <a:solidFill>
                  <a:srgbClr val="CC0099"/>
                </a:solidFill>
              </a:rPr>
              <a:t>,q</a:t>
            </a:r>
            <a:r>
              <a:rPr lang="it-IT" altLang="it-IT" sz="2400" b="1" baseline="-25000" dirty="0">
                <a:solidFill>
                  <a:srgbClr val="CC0099"/>
                </a:solidFill>
              </a:rPr>
              <a:t>11</a:t>
            </a:r>
            <a:r>
              <a:rPr lang="it-IT" altLang="it-IT" sz="2400" b="1" dirty="0">
                <a:solidFill>
                  <a:srgbClr val="CC0099"/>
                </a:solidFill>
              </a:rPr>
              <a:t>)&lt;=</a:t>
            </a:r>
            <a:r>
              <a:rPr lang="it-IT" altLang="it-IT" sz="2400" b="1" dirty="0">
                <a:solidFill>
                  <a:srgbClr val="CC0099"/>
                </a:solidFill>
                <a:sym typeface="Symbol" panose="05050102010706020507" pitchFamily="18" charset="2"/>
              </a:rPr>
              <a:t></a:t>
            </a:r>
            <a:r>
              <a:rPr lang="it-IT" altLang="it-IT" sz="2400" b="1" baseline="-25000" dirty="0">
                <a:solidFill>
                  <a:srgbClr val="CC0099"/>
                </a:solidFill>
                <a:sym typeface="Symbol" panose="05050102010706020507" pitchFamily="18" charset="2"/>
              </a:rPr>
              <a:t>1</a:t>
            </a:r>
            <a:r>
              <a:rPr lang="it-IT" altLang="it-IT" sz="2400" b="1" dirty="0">
                <a:solidFill>
                  <a:srgbClr val="CC0099"/>
                </a:solidFill>
                <a:sym typeface="Symbol" panose="05050102010706020507" pitchFamily="18" charset="2"/>
              </a:rPr>
              <a:t>) </a:t>
            </a:r>
            <a:r>
              <a:rPr lang="it-IT" altLang="it-IT" sz="3200" b="1" dirty="0">
                <a:solidFill>
                  <a:srgbClr val="CC0099"/>
                </a:solidFill>
                <a:sym typeface="Symbol" panose="05050102010706020507" pitchFamily="18" charset="2"/>
              </a:rPr>
              <a:t></a:t>
            </a:r>
            <a:r>
              <a:rPr lang="it-IT" altLang="it-IT" sz="2400" b="1" dirty="0">
                <a:solidFill>
                  <a:srgbClr val="CC0099"/>
                </a:solidFill>
                <a:sym typeface="Symbol" panose="05050102010706020507" pitchFamily="18" charset="2"/>
              </a:rPr>
              <a:t> </a:t>
            </a:r>
            <a:r>
              <a:rPr lang="it-IT" altLang="it-IT" sz="2400" b="1" dirty="0">
                <a:solidFill>
                  <a:srgbClr val="CC0099"/>
                </a:solidFill>
              </a:rPr>
              <a:t>(</a:t>
            </a:r>
            <a:r>
              <a:rPr lang="it-IT" altLang="it-IT" sz="2400" b="1" dirty="0" err="1">
                <a:solidFill>
                  <a:srgbClr val="CC0099"/>
                </a:solidFill>
              </a:rPr>
              <a:t>d</a:t>
            </a:r>
            <a:r>
              <a:rPr lang="it-IT" altLang="it-IT" sz="2400" b="1" baseline="30000" dirty="0" err="1">
                <a:solidFill>
                  <a:srgbClr val="CC0099"/>
                </a:solidFill>
              </a:rPr>
              <a:t>E</a:t>
            </a:r>
            <a:r>
              <a:rPr lang="it-IT" altLang="it-IT" sz="2400" b="1" dirty="0">
                <a:solidFill>
                  <a:srgbClr val="CC0099"/>
                </a:solidFill>
              </a:rPr>
              <a:t>(r</a:t>
            </a:r>
            <a:r>
              <a:rPr lang="it-IT" altLang="it-IT" sz="2400" b="1" baseline="-25000" dirty="0">
                <a:solidFill>
                  <a:srgbClr val="CC0099"/>
                </a:solidFill>
              </a:rPr>
              <a:t>12</a:t>
            </a:r>
            <a:r>
              <a:rPr lang="it-IT" altLang="it-IT" sz="2400" b="1" dirty="0">
                <a:solidFill>
                  <a:srgbClr val="CC0099"/>
                </a:solidFill>
              </a:rPr>
              <a:t>,q</a:t>
            </a:r>
            <a:r>
              <a:rPr lang="it-IT" altLang="it-IT" sz="2400" b="1" baseline="-25000" dirty="0">
                <a:solidFill>
                  <a:srgbClr val="CC0099"/>
                </a:solidFill>
              </a:rPr>
              <a:t>12</a:t>
            </a:r>
            <a:r>
              <a:rPr lang="it-IT" altLang="it-IT" sz="2400" b="1" dirty="0">
                <a:solidFill>
                  <a:srgbClr val="CC0099"/>
                </a:solidFill>
              </a:rPr>
              <a:t>)&lt;=</a:t>
            </a:r>
            <a:r>
              <a:rPr lang="it-IT" altLang="it-IT" sz="2400" b="1" dirty="0">
                <a:solidFill>
                  <a:srgbClr val="CC0099"/>
                </a:solidFill>
                <a:sym typeface="Symbol" panose="05050102010706020507" pitchFamily="18" charset="2"/>
              </a:rPr>
              <a:t></a:t>
            </a:r>
            <a:r>
              <a:rPr lang="it-IT" altLang="it-IT" sz="2400" b="1" baseline="-25000" dirty="0">
                <a:solidFill>
                  <a:srgbClr val="CC0099"/>
                </a:solidFill>
                <a:sym typeface="Symbol" panose="05050102010706020507" pitchFamily="18" charset="2"/>
              </a:rPr>
              <a:t>2</a:t>
            </a:r>
            <a:r>
              <a:rPr lang="it-IT" altLang="it-IT" sz="2400" b="1" dirty="0">
                <a:solidFill>
                  <a:srgbClr val="CC0099"/>
                </a:solidFill>
                <a:sym typeface="Symbol" panose="05050102010706020507" pitchFamily="18" charset="2"/>
              </a:rPr>
              <a:t>) </a:t>
            </a:r>
            <a:r>
              <a:rPr lang="it-IT" altLang="it-IT" sz="3200" b="1" dirty="0">
                <a:solidFill>
                  <a:srgbClr val="CC0099"/>
                </a:solidFill>
                <a:sym typeface="Symbol" panose="05050102010706020507" pitchFamily="18" charset="2"/>
              </a:rPr>
              <a:t> … </a:t>
            </a:r>
            <a:r>
              <a:rPr lang="it-IT" altLang="it-IT" sz="2400" b="1" dirty="0">
                <a:solidFill>
                  <a:srgbClr val="CC0099"/>
                </a:solidFill>
                <a:sym typeface="Symbol" panose="05050102010706020507" pitchFamily="18" charset="2"/>
              </a:rPr>
              <a:t> </a:t>
            </a:r>
            <a:r>
              <a:rPr lang="it-IT" altLang="it-IT" sz="2400" b="1" dirty="0">
                <a:solidFill>
                  <a:srgbClr val="CC0099"/>
                </a:solidFill>
              </a:rPr>
              <a:t>(</a:t>
            </a:r>
            <a:r>
              <a:rPr lang="it-IT" altLang="it-IT" sz="2400" b="1" dirty="0" err="1">
                <a:solidFill>
                  <a:srgbClr val="CC0099"/>
                </a:solidFill>
              </a:rPr>
              <a:t>d</a:t>
            </a:r>
            <a:r>
              <a:rPr lang="it-IT" altLang="it-IT" sz="2400" b="1" baseline="30000" dirty="0" err="1">
                <a:solidFill>
                  <a:srgbClr val="CC0099"/>
                </a:solidFill>
              </a:rPr>
              <a:t>E</a:t>
            </a:r>
            <a:r>
              <a:rPr lang="it-IT" altLang="it-IT" sz="2400" b="1" dirty="0">
                <a:solidFill>
                  <a:srgbClr val="CC0099"/>
                </a:solidFill>
              </a:rPr>
              <a:t>(r</a:t>
            </a:r>
            <a:r>
              <a:rPr lang="it-IT" altLang="it-IT" sz="2400" b="1" baseline="-25000" dirty="0">
                <a:solidFill>
                  <a:srgbClr val="CC0099"/>
                </a:solidFill>
              </a:rPr>
              <a:t>1n</a:t>
            </a:r>
            <a:r>
              <a:rPr lang="it-IT" altLang="it-IT" sz="2400" b="1" dirty="0">
                <a:solidFill>
                  <a:srgbClr val="CC0099"/>
                </a:solidFill>
              </a:rPr>
              <a:t>,q</a:t>
            </a:r>
            <a:r>
              <a:rPr lang="it-IT" altLang="it-IT" sz="2400" b="1" baseline="-25000" dirty="0">
                <a:solidFill>
                  <a:srgbClr val="CC0099"/>
                </a:solidFill>
              </a:rPr>
              <a:t>1n</a:t>
            </a:r>
            <a:r>
              <a:rPr lang="it-IT" altLang="it-IT" sz="2400" b="1" dirty="0">
                <a:solidFill>
                  <a:srgbClr val="CC0099"/>
                </a:solidFill>
              </a:rPr>
              <a:t>)&lt;=</a:t>
            </a:r>
            <a:r>
              <a:rPr lang="it-IT" altLang="it-IT" sz="2400" b="1" dirty="0">
                <a:solidFill>
                  <a:srgbClr val="CC0099"/>
                </a:solidFill>
                <a:sym typeface="Symbol" panose="05050102010706020507" pitchFamily="18" charset="2"/>
              </a:rPr>
              <a:t></a:t>
            </a:r>
            <a:r>
              <a:rPr lang="it-IT" altLang="it-IT" sz="2400" b="1" baseline="-25000" dirty="0">
                <a:solidFill>
                  <a:srgbClr val="CC0099"/>
                </a:solidFill>
                <a:sym typeface="Symbol" panose="05050102010706020507" pitchFamily="18" charset="2"/>
              </a:rPr>
              <a:t>n</a:t>
            </a:r>
            <a:r>
              <a:rPr lang="it-IT" altLang="it-IT" sz="2400" b="1" dirty="0">
                <a:solidFill>
                  <a:srgbClr val="CC0099"/>
                </a:solidFill>
                <a:sym typeface="Symbol" panose="05050102010706020507" pitchFamily="18" charset="2"/>
              </a:rPr>
              <a:t>)</a:t>
            </a:r>
            <a:r>
              <a:rPr lang="it-IT" altLang="it-IT" sz="2400" dirty="0">
                <a:sym typeface="Symbol" panose="050501020107060205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66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5228721" cy="4006064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595959"/>
                </a:solidFill>
              </a:rPr>
              <a:t>Il trattamento di fonti Big per la statistica ufficiale comporta la necessità di utilizzare tecniche di </a:t>
            </a:r>
            <a:r>
              <a:rPr lang="it-IT" i="1" dirty="0" smtClean="0">
                <a:solidFill>
                  <a:srgbClr val="595959"/>
                </a:solidFill>
              </a:rPr>
              <a:t>private data </a:t>
            </a:r>
            <a:r>
              <a:rPr lang="it-IT" i="1" dirty="0" err="1" smtClean="0">
                <a:solidFill>
                  <a:srgbClr val="595959"/>
                </a:solidFill>
              </a:rPr>
              <a:t>sharing</a:t>
            </a:r>
            <a:r>
              <a:rPr lang="it-IT" i="1" dirty="0" smtClean="0">
                <a:solidFill>
                  <a:srgbClr val="595959"/>
                </a:solidFill>
              </a:rPr>
              <a:t> &amp; </a:t>
            </a:r>
            <a:r>
              <a:rPr lang="it-IT" i="1" dirty="0" err="1" smtClean="0">
                <a:solidFill>
                  <a:srgbClr val="595959"/>
                </a:solidFill>
              </a:rPr>
              <a:t>mining</a:t>
            </a:r>
            <a:r>
              <a:rPr lang="it-IT" dirty="0" smtClean="0">
                <a:solidFill>
                  <a:srgbClr val="595959"/>
                </a:solidFill>
              </a:rPr>
              <a:t>, che si aggiungono a quelle più classiche di SDC</a:t>
            </a:r>
          </a:p>
          <a:p>
            <a:pPr algn="l"/>
            <a:endParaRPr lang="it-IT" sz="2000" dirty="0">
              <a:solidFill>
                <a:srgbClr val="59595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it-IT" sz="1800" dirty="0">
              <a:solidFill>
                <a:srgbClr val="595959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Conclusioni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635083" y="195167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595959"/>
                </a:solidFill>
              </a:rPr>
              <a:t>Elementi da considerare nella selezione di  tali tecniche per fonti Big: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400" i="1" dirty="0">
                <a:solidFill>
                  <a:srgbClr val="595959"/>
                </a:solidFill>
              </a:rPr>
              <a:t>Costo computazionale </a:t>
            </a:r>
            <a:r>
              <a:rPr lang="it-IT" sz="2400" dirty="0">
                <a:solidFill>
                  <a:srgbClr val="595959"/>
                </a:solidFill>
              </a:rPr>
              <a:t>(SMC può essere molto costoso)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400" i="1" dirty="0" err="1" smtClean="0">
                <a:solidFill>
                  <a:srgbClr val="595959"/>
                </a:solidFill>
              </a:rPr>
              <a:t>Linkability</a:t>
            </a:r>
            <a:r>
              <a:rPr lang="it-IT" sz="2400" dirty="0" smtClean="0">
                <a:solidFill>
                  <a:srgbClr val="595959"/>
                </a:solidFill>
              </a:rPr>
              <a:t>: possibilità di linkare dati da più soggetti (come nel caso di </a:t>
            </a:r>
            <a:r>
              <a:rPr lang="it-IT" sz="2400" i="1" dirty="0" smtClean="0">
                <a:solidFill>
                  <a:srgbClr val="595959"/>
                </a:solidFill>
              </a:rPr>
              <a:t>private </a:t>
            </a:r>
            <a:r>
              <a:rPr lang="it-IT" sz="2400" i="1" dirty="0" err="1" smtClean="0">
                <a:solidFill>
                  <a:srgbClr val="595959"/>
                </a:solidFill>
              </a:rPr>
              <a:t>linkage</a:t>
            </a:r>
            <a:r>
              <a:rPr lang="it-IT" sz="2400" dirty="0" smtClean="0">
                <a:solidFill>
                  <a:srgbClr val="595959"/>
                </a:solidFill>
              </a:rPr>
              <a:t>)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srgbClr val="595959"/>
                </a:solidFill>
              </a:rPr>
              <a:t>metodi di SDC applicati indipendentemente limitano la </a:t>
            </a:r>
            <a:r>
              <a:rPr lang="it-IT" sz="2400" i="1" dirty="0" err="1" smtClean="0">
                <a:solidFill>
                  <a:srgbClr val="595959"/>
                </a:solidFill>
              </a:rPr>
              <a:t>linkability</a:t>
            </a:r>
            <a:endParaRPr lang="it-IT" sz="2400" i="1" dirty="0">
              <a:solidFill>
                <a:srgbClr val="595959"/>
              </a:solidFill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400" i="1" dirty="0" err="1" smtClean="0">
                <a:solidFill>
                  <a:srgbClr val="595959"/>
                </a:solidFill>
              </a:rPr>
              <a:t>Composability</a:t>
            </a:r>
            <a:r>
              <a:rPr lang="it-IT" sz="2400" dirty="0" smtClean="0">
                <a:solidFill>
                  <a:srgbClr val="595959"/>
                </a:solidFill>
              </a:rPr>
              <a:t>: garanzie di privacy a valle della </a:t>
            </a:r>
            <a:r>
              <a:rPr lang="it-IT" sz="2400" i="1" dirty="0" smtClean="0">
                <a:solidFill>
                  <a:srgbClr val="595959"/>
                </a:solidFill>
              </a:rPr>
              <a:t>fusion</a:t>
            </a:r>
            <a:r>
              <a:rPr lang="it-IT" sz="2400" dirty="0" smtClean="0">
                <a:solidFill>
                  <a:srgbClr val="595959"/>
                </a:solidFill>
              </a:rPr>
              <a:t> dei risultati</a:t>
            </a:r>
            <a:endParaRPr lang="it-IT" sz="2400" dirty="0">
              <a:solidFill>
                <a:srgbClr val="59595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58358" y="5151193"/>
            <a:ext cx="5807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chemeClr val="bg1">
                    <a:lumMod val="50000"/>
                  </a:schemeClr>
                </a:solidFill>
              </a:rPr>
              <a:t>Jordi </a:t>
            </a:r>
            <a:r>
              <a:rPr lang="it-IT" b="1" i="1" dirty="0" err="1">
                <a:solidFill>
                  <a:schemeClr val="bg1">
                    <a:lumMod val="50000"/>
                  </a:schemeClr>
                </a:solidFill>
              </a:rPr>
              <a:t>Soria-Comas</a:t>
            </a:r>
            <a:r>
              <a:rPr lang="it-IT" b="1" i="1" dirty="0">
                <a:solidFill>
                  <a:schemeClr val="bg1">
                    <a:lumMod val="50000"/>
                  </a:schemeClr>
                </a:solidFill>
              </a:rPr>
              <a:t>,· Josep Domingo-</a:t>
            </a:r>
            <a:r>
              <a:rPr lang="it-IT" b="1" i="1" dirty="0" err="1">
                <a:solidFill>
                  <a:schemeClr val="bg1">
                    <a:lumMod val="50000"/>
                  </a:schemeClr>
                </a:solidFill>
              </a:rPr>
              <a:t>Ferrer</a:t>
            </a:r>
            <a:r>
              <a:rPr lang="it-IT" b="1" i="1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Big Data Privacy: Challenges to Privacy Principles and Models,</a:t>
            </a:r>
          </a:p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Data Science and Engineering, Vol.1, March 2016</a:t>
            </a:r>
            <a:endParaRPr lang="it-IT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153688" y="1497589"/>
            <a:ext cx="1686001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sz="2000" dirty="0" smtClean="0">
                <a:solidFill>
                  <a:srgbClr val="505150"/>
                </a:solidFill>
              </a:rPr>
              <a:t>Indagini</a:t>
            </a:r>
            <a:endParaRPr lang="it-IT" sz="2000" dirty="0">
              <a:solidFill>
                <a:srgbClr val="5051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4" name="Documents"/>
          <p:cNvSpPr>
            <a:spLocks noEditPoints="1" noChangeArrowheads="1"/>
          </p:cNvSpPr>
          <p:nvPr/>
        </p:nvSpPr>
        <p:spPr bwMode="auto">
          <a:xfrm>
            <a:off x="3804522" y="1497590"/>
            <a:ext cx="1258619" cy="1308079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11" name="Gruppo 10"/>
          <p:cNvGrpSpPr/>
          <p:nvPr/>
        </p:nvGrpSpPr>
        <p:grpSpPr>
          <a:xfrm>
            <a:off x="3843940" y="3142592"/>
            <a:ext cx="1219200" cy="917448"/>
            <a:chOff x="3823855" y="2411972"/>
            <a:chExt cx="1219200" cy="917448"/>
          </a:xfrm>
        </p:grpSpPr>
        <p:sp>
          <p:nvSpPr>
            <p:cNvPr id="7" name="Disco magnetico 6"/>
            <p:cNvSpPr/>
            <p:nvPr/>
          </p:nvSpPr>
          <p:spPr>
            <a:xfrm>
              <a:off x="3823855" y="2411972"/>
              <a:ext cx="914400" cy="612648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Disco magnetico 7"/>
            <p:cNvSpPr/>
            <p:nvPr/>
          </p:nvSpPr>
          <p:spPr>
            <a:xfrm>
              <a:off x="3976255" y="2564372"/>
              <a:ext cx="914400" cy="612648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Disco magnetico 8"/>
            <p:cNvSpPr/>
            <p:nvPr/>
          </p:nvSpPr>
          <p:spPr>
            <a:xfrm>
              <a:off x="4128655" y="2716772"/>
              <a:ext cx="914400" cy="612648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2018985" y="3142592"/>
            <a:ext cx="1955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505150"/>
                </a:solidFill>
              </a:rPr>
              <a:t>Fonti amministrative</a:t>
            </a:r>
            <a:endParaRPr lang="it-IT" sz="2000" dirty="0">
              <a:solidFill>
                <a:srgbClr val="505150"/>
              </a:solidFill>
            </a:endParaRPr>
          </a:p>
        </p:txBody>
      </p:sp>
      <p:sp>
        <p:nvSpPr>
          <p:cNvPr id="13" name="AutoShape 6" descr="data:image/jpeg;base64,/9j/4AAQSkZJRgABAQAAAQABAAD/2wCEAAkGBxQSEhUUExQWFRUXGBgYFxgYFxkYHRgXFxUWFxgaGhcaHCggGB0nHBUVITEhJykrLi4uFyAzODMsNygxLisBCgoKDg0OGxAQGywkICQsLzQsLywsLCwsLCwsLCwsLCwsLCwsLCwvLCwsLCwsLCwsLCwsLCwsLCwsLCwsLCwsLP/AABEIALsBDQMBEQACEQEDEQH/xAAcAAEAAgMBAQEAAAAAAAAAAAAABQYDBAcCAQj/xABGEAACAQIDBAcFBgIHCAMBAAABAgMAEQQSIQUGMVEHEyJBYXGBMlKRobEjQmJygpIUM0NTorLBwtEVJESj0uHw8WOTsxb/xAAbAQEAAgMBAQAAAAAAAAAAAAAAAwQBAgUGB//EADYRAAIBAgQEAwcEAgEFAAAAAAABAgMRBBIhMQUTQVEyYdEUcYGRobHwIkLB4VLxIwYVM2Jy/9oADAMBAAIRAxEAPwDuNAKAUAoBQCgFAKAUAoBQHx2AFybAcSaAr+0N9sDDo06seSXf5qCPnU0cPUl0IpVoLqQ03SngxwSZv0qPq1SrBz7o09pj5nmPpWwh4xzr+lT9Ho8HPugsTHzJXAb/AGAlNhOEPKQFPmRb51FLD1F0N1Wg+pZIpVYBlIYHgQbg+RFQkp7oBQHiWUKCzEKo1JJsAOZJ4USvohsUrbfSZhoSViDTsO8dlP3Hj6CrUMJN6y0K8sRFbalRxvSni2/lrFGPylj8SbfKrCwlNb3ZC8RN7Ea/SHtA/wBPbyjj/wCmt/Z6XY151TuZYOknHrxkR/zRr/ltWHhab6GVXmT2zOltgQMRhwR3tE1v7DcfjUMsH/iySOJ7ovuwN58NjB9hKGYcUPZceanW3iNKqTpyhuixCpGWxMVobigFAKAUAoBQCgFAKAUAoBQCgFAKAUAoCvb4b1xYCMFu3K3sRg8fEnuWpqNF1H5EVSooI4xt7efE4tiZZDl7kXRB5L3+Zua6UKcIeFFKc5S3Ia9bmgoBQAigN/Y+28RhGzYeVk5rxRvzIdD58a0nTjPdG8ZuOx0TZ3Sk8q5eoRZQO1dzY+Krbh61DSwCnJrNY0xfEnh4qWS673Ps++2KP3o0H4UP+ZjVxcLpJatnJfHq8naEF9X6FI3g3rxGL7MkpaMHRbKoPiQoF/WoY0qcHeCOvnqSilUevW2xBVuYFAKAUAoD1FIyMHjYo6m6spsQfMViUU1ZmU2jtvRvvecdEyS2GIitntoHU+y4HdwsRz865dalkfkX6VTMi5VCSigFAKAUAoBQCgFAKAUAoBQCgFAKAUB+eN9ce0+PxLMfZkaNRyWM5QB8L+ZNdagkqaOdVd5shalIxQFmxW57hUaORXJyZgQFymQYfKLqzd+JXRgpspNiLXgVdX1X5r6ErpPp+beplh3MJMYMgW7xrIW4KHXDWyWBLMWxIAvYaa2o6/l+a+hnlfny9SrSrZiORI+BtU5E9zzQweDMY2SQcVYeoOhFYcsrUl0NZ01UhKD6otu1L9VJbjlP0rp1/wDxyt2PLYFpYiF+5U4zcDyrmo9YeqGCb2PJB1DK7Ro5lGcvGXY4fJYrCcjZJM1zfs/d1sDUc82bTt9fM3ja2v4iZ6/ZyI0YK9rNmKiR7X0HVvIub2Qp14MW7qitVbuSf8aVjyqbMSVSuRlEgDB2nIyEABkAXXUksGOlhblS9Zr/AELU0/8AZT3Gp4cTwuRx7idSPPWrJAeaAuHQ8GO03K3yrh2z8tZEyg/D5VSxbVrFrDo7jVEtigFAKAUAoBQCgFAKAUAoBQCgPLOBxIHrQH1WB4G9AfaA4b0p7vPhcU2JAJw85uWH9HKfaDcgx1B8SO6r+Gqq2VlOvTd7oqANXCsKA3V2viBlInmGUFV+0fsqQAQuug0Gg5DlWuSPZG2Z9z5HtWdTdZ5QeFxI4NrKOIPJEH6Rypkj2GZ9zTJrY1FAetm4U4iVbfy0IZm7iRwUc6zShzZpLZblbG4lYek/8nsv5LjXVPJrQqu1NmtCSyAtEdbDin/aubVoum7rWP2PT4LHwrpRm7T+/wDfkakcgbUG9RJp7F9prc9VkwKAUAoDGrM7ZIlzt4cB4k8q1zOTyw1YnKNOOeo7ItW70ZwP2iyZZSbs9+P4bfeXwPy0tZ9lpKnlqbvr6HG/7hiatfPh07Lp0+PT06F0PStGqC8LNJ96xCpfmCbnXlbTmeNct4J30eh6KOKvFNx1I6bpbk+7hkHm7H6AVssHHqx7S+x5j6W5fvYaM+TsPqDWHg49GPaZdiWwHSzh20mhkj8VIkH+B+VRywklszdYldUXLY+3sPiheCVJOYBsw81Oo+FV5QlHdE8ZxlsySrQ2FAKAUAoBQGptPaUWHjMkzhEHeefIDiT4CtoxcnZGspKKuzme3ulRySuFjCj33F2PiF4D1vV6GES8b+RVniW/CimY/ebFzfzMRIfAMVH7VsKsRpwjskQOcnuyKaQniSfWtzU+pKy6qzA8wSPpR67haExs/e7GwWyYmQj3XPWD4Ne3pUUqMJbokVWa6k7jOkiXEQmCeONA/Zd1GYMp7srXy+evhbjWtLC0ozvK9jTE167pNUks35t5+8rOJ3f+9h3AB1ytqvoeIq9LCdaT07HHpcWcXkxEdV1W/wAUR0uGmT24W817Q+VQSjUj4ov4anRp4nD1PDNfHT7mA4gDiGHmpqPmRW5YUb7agYgHgGPkppzYmcjW5niglf2In827I+dbpVJeGL+xBPEUKfjmvhr9iQw27zMR1z8eEacT68T6VL7M960rLsUZ8Tcnlw0HJ92v49S57N3WxBULHh2RO7NaMD0Yhvka3eOw9JZY/QqrhWNxEs9TS/Vv0uTMG4c59uSJPLM/+C1XlxZftj9S3D/p5/vqfJG7H0f+9iD6RgfVjUL4rU6RRZjwCgt5S+noaOM6I8NIb9bIre8oUfK1qrTxbk75UvcdGjg1SVlKTXnZ/wAXIfGdD0w/k4xWHKWO39pSfpRYqRI8OiIxnRhtFBdeol8Fcg/BwB863WKvuaPD22ISbdrEo2WUiJuRVgT5ZgL+Yq7Spyq+GUTl4jGLD+OnL6W+abM0O7af0js/h7I+AqzHBL98m/oc2pxmptTil9WZ8XiUw65I1AJ7gOHieZreco0lkgrGMNh54t82s219/Re4hJpmY3Yk1Ucm9ztxhGKslZGOsGwoBQCgPUMjIwdGZHGoZSQQfAisNJqzMptanWujnf04lhhcUR19vs34CUAXII4BwAT4gHlrzq9DJqti7Sq5tGdFqsTigFAKAGgPz7vnvI+OxDNc9UhKxL3BQbZrczx+XdXWoU1CPmc6rNykQFSkZnwuDklJEcbyEC5CIzWHMhQbCsNpbsyk3sa5YDjW1jFz3PGUYq4KsOIOhHfwPnWFrqg9NGeaAGgN7YWMKSCI+w98vgw1+BqbD1HCeXozncTwyqUnVW8fqv6LLXRPNigNzZeypsQfsULDgWPZQebnj5C58KqVsZSo6N69kdDDcMxGI1Ssu7LhszcNBY4iQufdS6L+72j5gr5Vyq3E6s/Dp9z0OG4Jh6es/wBT89vkWjA7NihFoo0TnlABPmeJ9a58pyk7ydzrQhGCtFWXkbVam4oBQCgFAKAw4rCpKpSRFdTxDAEfA1lNp3RiUVJWZSdv7klQXwtyOJiJuf0MeP5W+PdXVw3Emv01dV3ODjuCQmnKho+3R+n2OP4xyZZL3uHIsRYi2liDwqZyzSbJqNPl04xtayX9mKsEhNbtYbDN1zYokIioRYkHtSorZQoJZspNhwvx0qOo5q2U3go65jdg3bgdCRiCpCIzFhGFQvB1wzHPfLe0dwL5jw56OrJPb8vb+zZU01uZ33ShAJM7C0wjtkVmsWjGayMQLhyy66heBJ0xzn26GXSXcjN4tiLhghWTPmaRTw0yNYWse0CD7XC9xoQRW9Oo5bo1nBRISpSM9Yado5oHT21mjK255xp61HWtkdySnfNofp+uQdEUAoBQHmRbgjmLfGgPzHicI0EskDizxOVI8jofIixHnXYpyUlc5s45XY8VuaEnsXaiwCQNGzh+rPZk6sgxSrKNcjd6gd3nWk4ZrfH6m0ZWJxt9QwGbDgG0mbI4UEyEkkHJmS5NzY627+FRcjzJOd5GaXe+MYc9WrJMS/ZHAFklRWzZbHKGRhYAkqBoADWFQebXYy6v6dNyqbUxYmmklChA7s2UG+XMb2vYX+AqeKypIik7u5q1sanrZyF8TGo+5d28AOHzt8azTWarFLpqV8bUVPDTb66L4l3weEeVwkSF2PcO4cyeCjxNdCtXhSV5s83hsJVxMrU1730RedibkIlmxJEje4PYHn3yeunhXDxHEKlTSOi+p6rB8Ho0LSl+qXnt8EW1EAAAAAGgA0AHgK551z1QCgFAKAUAoBQCgFAKA5D0rboSJK2OgUujC86KLlSBbrAO8W48rX7za5h61v0srVqV9Uc6jkDC4N6vJp7FRqx6rJg+WoBlFZAArAPjuALk2FYbS3MpXLt0X7nviZ48ZMpXDxHNCGGssg9lre4p1B7yB41RxFa+iLdGlbVnbaplkUAoBQCgKZv9uGmPtLEwixKiwe3ZcDgsgHybiPGpaVVwI6lNSOM7Y2biMG2TFQtEeAe10b8rjQ+XGuhCtGRTlScTVRweBB8qlTT2I7WPVZMCgPDygcSBWHJLdmyi3sZMNhpZv5akL77aD050hGdXwL4sgr4mjh1/yPXst/6L5uVuY0gOS6pf7SYjViOIQd54+A77nStqleGEjlhrJ7/n8FKlha3EZqpV/TBbL8+r+R1fZWy4sOmSJco7zxLHmx4k1xqlSVSWaTuz0dKlClFQgrI3a0JBQCgFAKAUAoBQCgFAKAUB8IoDhm9e6UUeJlRLxkNdSvAowzDs+Fyv6a7uGpRr0lJaPZnmsbjKuDxDi/1ReqT6fH3+8rkuxcQvslJB+0/6Vs8NWW1mZp8Vw0vFeP1X09DAcHOOMJ9GBrTJVX7GWFjMM9qi+ps7P2Li52yRYZmaxNsyroCAT2iBxI+NRVJypq842J6MqdZtU5J27FjwHRhtCT+Z1MA78zZ2HolwfjVaWL7FpYfuXbd7otwmHYPMWxUg1HWABAfCMaH9RNVp1pSJ40oxL2BaoiQ+0AoDzJIFBLEADiSbAeppuCu4/frAxaGcOR3Rgv8AMC3zqeOGqS6EUq8F1IaXpVwg4Rzn9KD/AD1J7HPuiP2mPZiPpWwh4xzr+lD9Ho8HPujKxMezJTC777PxAyGZBm0KyqVB8DmGU/GopUKkehuq0H1Kbv5sLZ5dVggjV/bd4iVABHZUBTlJPHhoAOdXsDh5VbynsvucniuOWGSjTtmf0X9lSO7UXc0g/V/2ro+ww7v5nHXGq/WMfk/U+ru3F3mRvNv9BT2Gn1b+Zh8ZxHRRXw/s3MNsmFPZjW/M9r63qWGGpR2iVqvEMTU0lN/DT7Ft3U3bOKOeS6wA25GQj7qnuUd7eg7yKeOx3L/46e/2OnwrhXM/5qy06Lv5vy+50uGJUUKoCqBYACwAHAAd1cFu+rPVHugFAKAUAoBQCgFAKAUAoBQCgFAc76R4rYiNvejt+xz/ANddrhMtJL3Hmf8AqGP/AI5e/wDgqhNddtLc85GLk7JXMEmOjHFx9fpUbrQXUtxwGIl+356ElurvNh8PiBJI5C5HU2UniVI0A/DXPxz50Eob3OzwnD1MNUlKps17y+YbpA2e+n8QFP4ldfmVtXJeGqLoegVeD6k/gsfFMM0UiSDmjBvoahcWt0SJp7GzWDIoCsb6b4x4BQoAeZhdUvoBwzNyH1tU9Gg6nuIatVQ95xrbe8OIxbZppCw7l4KPJeHrxrpQhGHhRSlKUvEyOggeQ5UVnbjZVLGw46DWtm7bmEjFehi5nw2EkkNo0d9cvZUt2iCwGg42Vjbkp5VhtLcylfYwEVkwZcNiXj9hreB4H0raM5Rd4sirYenWVpq/3LDszaSzA/dccV/xHhV6jWVTTqedxmClh3feL2f8M3qnKJLbs7EOLlym4jSxkYfJAeZ+Q17xVDHYvkxyx8T+h1+E8P8AaJ55+FfV9vU6rDEqKFUBVUAADQADQACvON31PZnugFAKAUAoBQCgFAKAUAoBQCgFAKA5F0lbzRvOqQnOYlZWb7uYkEgHvtlrq4LNSi33ORj6FPEyipbRuUGfFM/tEmrDk3qzFOnCmrRVjDetTcUAoD1BK0bBo2ZGHBlJUj1FYaTVmZTtsX3dfpPlhITGfaxcOtA7aeLAe2Pn58KqVcKt4lmnXe0jruGxCyIrowZGAZWBuCDqCDVBq2jLadz86byY9p8XiJHNz1rqPBUYqo9ABXXpJKCSObUd5NkdUhoSm7u01w8pd1Z1KFWQZe2CytlbMDYXUaixBAI4WOlSOZWRvCWV3LA+9eGWRcsAkCpYMVQWJWC6quUEreJ75iSetbiNDDyZNb/mpJzY32/NDUG9aLYxxFDlAt9nZf8Adp4bJZL5c0qvrc9kituS3u/y6f8ARjmrovyxGbx7QSZ0MSqqhBmyrlBle8kx4A2zuVHgotpW9OLitfxdDSck3p+dyJqQ0EMxSWJh74U+IbQiillnGS7kVemqlGcX2f0LrFEzsqILsxCqOZJsPTx5V06tRU4OT6HlcPQlXqKnHdnXdibMXDQrEuttWb3nPtMf/NBYd1eVq1ZVZucup7+hRjRpqnDZHzb+2YsHA887ZUQa95JOgVR3knS1awg5vKiRuyObRdJO08TeTB7MLQ30Zs7ZgONiMov5ZreNW/Z6cdJS1Is8nsif3D6RVx8jYeaI4fEqCchJIbLowFwCrDvUi/nY2jrYd01mTujaM76HzfjpAbB4hMJhsOcTiXAOUXsoN7CygljYE20sNSaUaGeOaTsjMp2dkQmH6UcVhpo02pgjh0kOki5gAL2vla4YC4vZrjjbuqR4aMlenK5rzGvEi0dJO977Mw8c0cayl5RHZiQLGN3vcfk+dQ0KPNlZm05ZVcqkfSPtYgMNkSFSLghJtQddDkqb2el/n9vU05kuxa+j/flNprIOrMM0VusjJzaEkAhrC+qkEEAg/Goa1B02tbpm8J5ioy9KWObETw4fACfqZHQ5OsY2WRkBYKptfLU/ssFFOUrXNXUd7WNvZPStIMTHBj8E+F6wgBznFiTYEo6A5b6ZgTatZYVZc0JXCqa2aNjpF6SZdm4pYEgSQGJZLszA3Z3W1gPwfOsUMMqkczYnUyss2wd6Vn2aMcwCgRSO6g6KYswcXPihqGdJxqZDdSurlJ3N6WJsbjIMM+HjQSlgWDsSMsbvwI/DarFXCqEHJPY0jVzOx1mqRKKArHSRtVsNgJXQ2ZssYPLOwUkeNr1NQipTSZFWlaDscFFdU54oCZG7M5jikUKwlV2tmC5FUBruXIVQVOYa8Kj5sbtPob8uVkz1ht1sQxIKhf5gF2Q/aRBiYzZuwSVIu1hpejrRMqnJmNd2cUbfZcTYAugN8uc6Friy9o34CnNh3McuXYjcVhmido3Uq6EqwPcRxGlbppq6NWraMxVkwdJ6HdvlI8Rh3JKRMjR+AlDll8rrf9RrnYmCzXLtCWhXeknd5sFi3lsf4edi6t3JI2rI3LW5Hh5GpsPWTVmRVqbTuisVbK5tbLaMTRmYXiDr1g11S4zcNeF+FayvZ23No2vqT8WK2aY1LxEOWhMgUyiwtD1ojuTcXE/Fge0LE6Wiaq30fft52/g3vT7fn5czttDZ6rIEQDOUVh9scyLLhpDZ9CiERzXGXNci2lYy1b6/x5mc0On8+RWdqmMzSdT/ACsxyaEdnyOv/ndwqaN7K+5FK19DVJrYwZdjYUzyq9vsoze/vOOAHlxrahB1Zp9F9ynxHEqhScP3S+i6s630d7NzyvOw0j7CfnYXY+ikD9ZqLitbamvezXgOGtGVZ9dF/J0GuOejOS9Pchb+BhNxG8rltbajq0HykeruD/c/Ihq9EdA3h2tFs3BtMYyYoQihEsLKWWNQoJAsMw+FVoQdSdurJW7I5/sDfvZuL2jG6YGRcVKwQTNk0OUrfRzbs3FwLkVZnQqwptOWhGpxbNvf/c/GjHJtLZpBmCgOhyg3ClLrn7LAocpBIOlxqdMUasMnLnsJxd8yIPGb+yXSLbeywUDaMYyADaxKpJdX0vwapFQW9GRjO/3Ik+naVH2bhWjIMbTIUI4FDh5SpHha1aYNNVGn2/lGavhNfBdIG1UiRV2TIVVFCtlmNwFABsE1vx41l4ek34/sY5jtse+hJ43xGNlke2NlZmkhKFMimQsxF+PbYXH3bKDxpi72ilsupmnrfuVfdne9dm7R2i7QvN1k0q2QgWy4iQ3N/OpqlLmU4q9v9GinlkyR29j8TvBiMNFFhJIYY2JaR76BiuZs9gBYLooJJNaQjGhFtu7Mu82je6Q8Msu8ODjb2XijQ+TPOD9a1ou2Hk/P0E1+tFd2Zt44fYWPwjm0iYhYrcllPbH/ACZ/jUsqeavGS7fb8RhStFo2t2tnfw+2tmRkWYYeNmH43w0zt82NYnLNRm/P+UZirSXuO/VzCcUBVukzDLJs+ZGNicvV+MgYFR8jfkLnuqfDRlKolEr4qpCnSc57I4JG97g6MNGHI100ynpa62Z7rJgkf9u4jKV65spULlNiAqoYwFBFk7JI7Nr99605cextnl3MmJ3jxUilXmJBzX7KA9sMG1C31Dt5X0tRUoLZGXOT3Zlm3pxJlkkVwhlbMwCIb2XIFJYElQumUkisKlGyVtg6krtkRNKWYs2pYknQDU6nQAAeQqRKxqYZZAoJJsBWG0ldhK517og3ZaLDyYidLPiSrKjcViQEJcdxOZj5EVy69TNIv0oZUX/HYOOaNo5UV0YWZWFwR5VEnbYlauct3g6I2BLYCYAcepmuQPBZBcjyIPnVmGJa3K86CexStobsY+C/W4OWw+9GOtHn2L29asxxMWQSoSRESy5TZ1dDyZCD8CKk5sTTlyPiTZr5VZrcbKTanNiOWzYiwsz+zE3m3ZHzqRRqS8MX8dCvUxOHp+Ka+Gv2JDDbuk6zvce4ug9TxNTwwbetR/BHNr8YS0oR+L9CdwyrokYBtoFQXt6CreenTVrpI5PKr1pOWWUm/JnWN0MEYcJEpBDMM7AixBclrEcwCB6V5nE1OZVlLzPc4OjyaEIdl9ev1JmoCyVLpL3S/wBpYTq0IE0bZ4idATYgqT3Ag8e4gHuqehV5cr9DSccyKbgukTaGEjEGN2bNLIgC9YMwz20F7RsrHTipseVTyw9OTvGSNM8lujBsTZu0Np7Vg2hNhf4WKHKAGBUlELkABgGdiXPaygW+eZyp06bgndsJOUrm9vZHtHZ20mx2HSXFYaQdqIF2CXChlyi+TtKGDhbakHx1p8upTyS0Zl5k7oiN6N5sbtqIYODZ0kYZ1ZnfMQMpuO0UVUF+JJJtpbWt6dOFF55SNZNyVrEp0rbvyx7IwOGjV5mheNGyIzk5cPIpawBIF/qK1w1ROrKT0v6m008tkeMD0nY1I0jGx5zlVVvebXKoF7fw/hR4aDd86/PiFN9jY6ONjYufaU+08VCcMHUqsZBUkkIvsnWwWMXJAuTcVivOEaapxdxBNu7HRTgJY9p7TaSKRFZ2ysyMob/eJT2SRZtCDpzpiZJ04JP8sjMVqzq1UiQ5RvlgJW3iwMixSNGqRZnCMVW0kxN2AsOI+NXaUkqElf8ANCKSedMp+9+6Ez7ZkiWGUwT4iNiyo+S0pVnYsBlFi8nlrU9KtFUrt6pEcoPOXDauz5f/AOnw0gik6oIAXCNkH2EwsXtYcQOPfUEZL2Zq+v8AaJWv13Or1SJBQHL98dtfxM2VDeKK4Xkz8GfxHcPU99d/h2GyR5kt39jyXG8bzJ8mG0d/f/RUNp7ISbtew44MP8R31brYeNTXZlHCcQqYf9O8e3oQWI2dPHxTrB7ycf28apSpVYbq/uO5Sx2Hq7Ss+z9djTbFKPaup5MCKi5iLmW6uj7/ABae8Kznj3GVnwYtCbA3J4AAkmsOpEyoNk5srdXHYkjqsK6g/flHVqPHtan0BqGWJitiSNBs6Rul0WxQMs2LYYiVdVW1okPMKfbPibDwvrVOpWlIswpKJ0SoSUUAoBQCgNbaWCE0TxMSA6lSVtcA8rgitoScZKS6Gs4KcXF9SDg3Iwq+0JH/ADSEf3Moq1LH15fuKEOE4SH7L++7JHD7u4VPZw8V+ZUMfi1zVeVapLeT+ZchQpQ8EUvciSRAosAAOQFqjJT1QCgFAKAUAoBQCgFAKAUAoBQCgFAKApm++8eUHDQntEWlYfcUj2QfeI+A8SK6OAwfNeeXhX1ONxXiKw8eXB/qf0Xf39ihM4XiQPlXfcordnkoUalTwxb+BgbHRj76/GtOdDuTrAYh/t+3qef9oxe+PnWOfDubf9uxP+P1XqW3cXEYO7yTTQZj2ER2UWXQsbNzNh5L41yeI1JVJKMU7I9DwfCqhBynbM/ovz+C9R7JwjjMsEDDmI4z87VyrtHb0NyDCRp7CKv5VA+grBkzUAoBQCgFAKAUAoBQFM3l3nmw2LyJlaMRoSjC3aLPchxqDYLxuPCujhcEq9Nu9nc4+P4m8JWjG101r33JXY+9kE9lv1ch+49hc/hbg3le/hVethKtLxLTuXMNj6GIX6Hr2e5PVWLgoBQCgFAKAUAoBQCgFAKAUAoBQFI3634TDAwwkNNwYjUR/wCGbw7u/kbWHw+f9UtvuVq1bKrR3+xyPEbVka+tr6nmSdSSeJPjXV5jtZbHLhhaalmau3u3q/z3Gmzk8TWlyweawBQC1AZ8HjJITmikeM80Yr9ONYlFS3RlNrYumwOlHEQkLil6+PvZQFkA9Oy3y86q1MLF6x0LEMQ14tTrGxtrw4uISwOHQ/EHvDDip8DVGUXF2ZbjJSV0b1amRQCgFAKAUAoBQHLN9HvjZfDIv/LU/wCavQ8MVqHxPH8elfEpdor7sgyL8da6BxU2ndExsjeTEYewVs6e5ISR+lvaX5jwqhX4fSqax0Z2MLxqvS0n+pee/wA/Uu2x974JrKx6lz91yLE/hfgfI2PhXHr4OrS3V13R6TC8RoYjSD17Pf8APcWGqpeFAKAUAoBQCgFAKAUAoDxNKqKWYhVAuSTYAcyTwolcHON9d+26p1w11XgZODNfTsDio/EdeVuNdOlgXGHMqfBepyJ8TjUrKjR17v3dvU5SzE6nUnjVg2MuCwzSyJGtszsqLfQZmYKLnuFzWG7K7MpXdiTbdmfLmTJIuhBRjYj7UMczqoXKYXBzW7rXrTmx66fn9m3Lka67CxBvaJjZQ51XRWUsptfiVVmtxsCbWrPMj3MZJdjM+7WJX24ig7V2NiBkSRyDkuf6Jxw4ixtWObDozPLl1Rjl3exKkhoWBCliCU9kZr/e1tla4GotWebDuYyS7HzaOwcRBnMkdlRsrMCCL3A4g6i5AvwubcdKRqRlszLhJboja3NCw9Hu22wmOiAP2WIdYpF7iWNka3MMRryJ51WxME43J6E7SP0BXNLwoBQCgFAKAUAoDkW8r5sXiD/8hH7VVf8ALXpeHq2HieI4w74uXw+xHVdOYKA+EVgErsjeCfDWCPmQf0b3Zbfh709DbwqlXwFKpqtH5HWwvGa9HSX6l57/ADLrsjfOCWyyfYvyc9knwk4fGx8K49fBVaWtrruj0mF4nQxGidn2f5qWUGqZ0BQCgFAKAUAoBQFe21vfBBdVPXSD7qHQH8T8F8tT4VaoYOrW2Vl3KOL4jQw3id32W/8ARQdsbZmxTXlbsg3VF0VeRt94+J9LV3MPg6dHVavueVxvFK2J02j2X89yG2lhetiZO8jTzGoqetDPBorYOvyKym9uvuZU0fUqwsw0INcxPo9z1mjSa1TNjC4ho3SRDZkZWU8bMpBBseOoo1dWZlO2pKRbz4lWDKyjKQVAjQKpXrLFVC2Gs0hPMtretHSi0bcyQXejEhMgcBcix2yL7K5rd3Htt8acmF7meZIxneLEdrtjtZw3ZXXO0zN3c8RL+7wFZ5cfz4ehjOzKN6cVaResFpM+bsLr1hcv3aX6x/j4CscqG5nmSMW0N4Z5kaORgVZs5ARV7WhJ0HeRmPiTzrMaUYu6MObasyKrc0LH0abCfG46OUA9RhmEjP3NIuqIp7yDZj4DxFU8TVVrItUaet2d+qgWxQCgFAKAUAoBQHGdpvmnmPOWU/8AMavU4RWox9x4LiUs2KqPz+2hr1ZKQoBQCgFASOyduT4bSN+z/Vt2k9BxX9JHrVKvgaVXW1n5HUwvF69DRvMuz9S67I32hkssv2L/AIjdCfB+79QHrXHr4CrS13XkekwvFaGI0vZ9n/BZ1N9RwqkdI+0AoDVxu0YoReWRE/MwF/IcTW0YSk7RVzWU4wV5OyK3tDfyJdIUaU8z9mvzGb+z61epcNrT8WhysRxrDUtIvM/L1/2VPau8GIxFw72Q/cTsr663byJt4V1KPD6VPV6vzOFieM4itpH9K8t/n6ESWC8SAPQVccox3Zzo0qlTWKb+BiONjH31+Nac6HcmWBxD/YwuMjPB1+NFWh3MPBYhfsf3NbaGy459Tow4Op1/7itKtGFXXr3RLh8ZWwrytadn/BEpsDFFssUZxFhfse0AO8iufWUqHjasegwmJhik8iaa37fMj8SxiNpkkiPKRGU/MVoqsWWXTkjyMSh+8PjW2ePcxlfY+9cvvD4imePcZX2PLYtB94Vh1I9xkZJbO2NisR/Iws0n4suRf3tZfnUcsRFEkaMmXjYHRJI5DY6UBf6mE8fBpO7yHxqrUxLlsWIUEtzqmzsBHBGsUKLHGosqqLAf6nxqs3fcnSsbNYAoBQCgFAKAUAoDiOfN2ve7Xx1/xr1tFWpxXkj57i5Zq83/AOz+4qUrigFAKA8u4HEgedayko7skp0alTSCbNZ9pRD71/IXqJ14Itx4ZiH0S97MUW2Yw12uy+7Yr8WBv8LVXqVpS8MrfBep0KHD1DxwUn/9NfaJY9mdIKwII4Y4o1GoB61uPiWv86ovCQm7ym/kdP2uvTjaFJWXaXqjcbfnEyDsPEB+BL/3mP0qenw2i/3NlCvxrEw3pqPvv/RoYnbmJk9ueQ/lOT/8wtWoYGhH9t/ec6pxfFz/AHW92n9kdbW/eeJ7z5nvq1GKirJWKE6k6jvNt+93MGLxaxi7ce4d5rSpUUCfC4Sdd6aLuQmJ2s7cOyPD/Wqc60pHfo4CjS6Xfd/ljRZyeJqK5cseawBQH1HK6qSD4Gi02MSipK0lct+6G/74LsSxrJETdmUASDxJ4P5H41Xr0XUea+pNQnGkssUkvI7Hs3Hw4uFZIyskbcNL+YIPAjka5sk4uzL6aaujWn3XwT6vhMOx5mGP65aZpLqHFMwjc3AD/gsN/wDSn+lZzy7mMkexIYTY+Hi/lwRR/kjVfoKxdszY3awZFAKAUAoBQCgFAKAUBgx0uWN291WPwBNZW4OKwrZQOQH0r2CWh82m7ybMkSljlUFm91QWP7Vua0nVhDxNIlpYarV8EW/cjz/68iOIPI1ummrojnCUHlkrME0NUm3ZEPjtsd0f7v8ASqdTEN6RO/heGRis1XV9un9/YiJJSxuSTVZs6qikrI8VgyKAUAU2NwSDzGlA0mrMk8FtsqQJdV9/l51Yp4lx0nt3OViuFxms1HR9uj93b7E9mFr91r+lXbq1zgqDzZeuxUZ8QZGLHv4eA7q5bk5O7PYU6UaUVCOyPFYNzcwOzZJUldAMsK53ubaWJso7zZXa3JTyrVySaT6myi2m+xtw7sYpmy9S6mzHtAi5VDJlHiQNPMcL1q6sO5nly7GKTYWIAU9U5uXWwVrqyZ8wYW42ikOl9FNZ5ke5jJLsamMwjxNkkRkawNmFtDwP1+BrZSTV0YaadmYKyYLf0UbZbD45YL/ZYkMCvcJEUsGHmAR6jlVPFQVrlnDy1sdyqgXBQCgFAKAUAoBQCgFAKAUAoDDjcOJI3jJIDqykjiAwIuL9+tZTs7mGrqxCYLczCx8UMp5yNf8Asiy/KrNTG1p7y+WhSo8Nw1LwwXx1+5OwQKgyoqqOSgAfAVWbb3L1iI25uxDibsRkk/rE0J/MODDz15EVPQxVSi/0vTsVMVgqOJVqi179Tl2/mxpsFGoYqyyPkDqbX0JsVOqmw8R411FjlWjlSs+px6XCfZqudu66d7lKrBeNnZuEM00cQIBkdUBOtszBb29axKWVNmUruxKtupMWPVlXS5XPcC7DLdbKW17QNgTca+FR86PUk5T6HnF7rTIVGhazZhcDKytirqDftdnCSG/iBRVYv893qaum1+e/0Mp3OxAt7GYlAqZtWDiU3GnACGS/f2SResc+JtypELjsI0MjRuLMhsQDfx4jwIqWMlJXRG1Z2ZrkXrJgm92Zi0TIdcjFR5Ef+6t4R5oOL6HB4rBU68ai6q/xRBmMxs0bcVPxHcap2cXle6O5TqRqwVSOzPVZNiR2btqaBSsbAKWzMLA5roUs1+K2ZtPxGtJU4y1ZtGbjsZJt4JnDBurJYynMUFx16ZJQp7gRb4UVNL87GXNv87mwd7cV2rOoLXvZBxLs9xyN2YeTEVryYGebIjtrbTkxMnWSEFrW0vawJOlybak/Gt4QUVZGspOTuzTrY1LX0TbIbE7QE4H2OFDEt3NK6lQo52BLHlYcxVLE1FayLdCHVndqoloUAoBQCgFAKAUAoBQCgFAKAUAoBQCgKr0kbvNjcGVj/mxsJYx7zKCCvqpIHjapaM8krkdWGaJwVHvcEEMDZlOhUjQgg8Na6sZJnPasZoJmRldSVZSGUjiCDcEetZavownY3RtvEXv1z6tnOuhbIY7kcD2CV8q1yR7Gc0u59/27ie0evku4s3a4i7tb4ySfvPOscuHYZ5dz0d4MSTm697m1zf3SzDu5u/nna97mnLh2M55dyPmlLsWY3Ym5Pj6VulY1buYJZLWABZiQFUC5ZjoAAOOtaykoq5mMW2do3C3AjgwqHFR553JeQFmyqW4JlBymwsDx1vXPeJqK6i7IteyUpNSnFN+epLbz7i4XGRBMghdL9XJEoUpfwGjL4H5caijVkne5M6cWrHJNu7j4/CE3iOIjHCSEZjb8UftA+hHjV2GJT3KsqDWxWv4pb2JykcQwsR5g1OqkWQuLPYlXmPiK2zLuYswZl94fGmZdxlZ9wxMrZYUeVvdjUsfkKjlWijdU5Mu27vRfisQQ2LP8NF3oCGlYcu9U9bnwqrUxN9ETwodWdg2PsqLCxLDAgSNeAHzJJ1JPeTqaqN3d2WUrG7WDIoBQCgFAKAUAoBQCgFAKAUAoBQCgFAKAp++PR9h8cTICYMR/WoPa5dYnB/PQ+NS06soEc6akcw2tuBtHDk/YjEJ70JubeMZs1/IGrcMUnuVpYd9CtYlmiNpY5IjykRl+oqdVYsjdOSMP8dH7wrPMia5GZ8NmlNoo5JTyRGb6CtXWijZU5MsuydwNoYgj7IYdPemNjbwjF2v4ECoZ4pdCWOHfU6duf0e4fAkSkmfEf1rj2efVpqE89T41TnUcizCmolwqM3FAKA08fsqCcWmhil/Oiv8A3hWU2tjDSZEPuHs4/wDBw+iW+lZzy7mMkexkg3J2ehuMHBfxjVv7wNM8u4yR7E1h8OkYyoqoOSgKPgK1NjLQCgFAKAUAoBQCgFAKAUAoBQCgFAKAUAoBQCgFAKA+EXoDF/Cp7i/tFAZQLUB9oBQCgFAKAUAoBQCgFAKAUAoBQCgFAKAUAoD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2018985" y="1349397"/>
            <a:ext cx="3417933" cy="271064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/>
        </p:nvGrpSpPr>
        <p:grpSpPr>
          <a:xfrm>
            <a:off x="5436918" y="1465793"/>
            <a:ext cx="5094023" cy="4016514"/>
            <a:chOff x="5436918" y="1465793"/>
            <a:chExt cx="5094023" cy="4016514"/>
          </a:xfrm>
        </p:grpSpPr>
        <p:sp>
          <p:nvSpPr>
            <p:cNvPr id="14" name="Ovale 13"/>
            <p:cNvSpPr/>
            <p:nvPr/>
          </p:nvSpPr>
          <p:spPr>
            <a:xfrm>
              <a:off x="5781303" y="4257011"/>
              <a:ext cx="1543793" cy="612648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Design</a:t>
              </a:r>
            </a:p>
          </p:txBody>
        </p:sp>
        <p:sp>
          <p:nvSpPr>
            <p:cNvPr id="17" name="Ovale 16"/>
            <p:cNvSpPr/>
            <p:nvPr/>
          </p:nvSpPr>
          <p:spPr>
            <a:xfrm>
              <a:off x="6525486" y="4869659"/>
              <a:ext cx="1543793" cy="612648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Specify</a:t>
              </a:r>
              <a:r>
                <a:rPr lang="it-IT" dirty="0"/>
                <a:t> </a:t>
              </a:r>
              <a:r>
                <a:rPr lang="it-IT" dirty="0" err="1"/>
                <a:t>Needs</a:t>
              </a:r>
              <a:endParaRPr lang="it-IT" dirty="0"/>
            </a:p>
          </p:txBody>
        </p:sp>
        <p:sp>
          <p:nvSpPr>
            <p:cNvPr id="18" name="Ovale 17"/>
            <p:cNvSpPr/>
            <p:nvPr/>
          </p:nvSpPr>
          <p:spPr>
            <a:xfrm>
              <a:off x="5436918" y="3544154"/>
              <a:ext cx="1543793" cy="612648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Build</a:t>
              </a:r>
              <a:endParaRPr lang="it-IT" dirty="0"/>
            </a:p>
          </p:txBody>
        </p:sp>
        <p:sp>
          <p:nvSpPr>
            <p:cNvPr id="19" name="Ovale 18"/>
            <p:cNvSpPr/>
            <p:nvPr/>
          </p:nvSpPr>
          <p:spPr>
            <a:xfrm>
              <a:off x="5557648" y="2625182"/>
              <a:ext cx="1543793" cy="612648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Collect</a:t>
              </a:r>
              <a:endParaRPr lang="it-IT" dirty="0"/>
            </a:p>
          </p:txBody>
        </p:sp>
        <p:sp>
          <p:nvSpPr>
            <p:cNvPr id="20" name="Ovale 19"/>
            <p:cNvSpPr/>
            <p:nvPr/>
          </p:nvSpPr>
          <p:spPr>
            <a:xfrm>
              <a:off x="6329545" y="1772117"/>
              <a:ext cx="1543793" cy="612648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Process</a:t>
              </a:r>
              <a:endParaRPr lang="it-IT" dirty="0"/>
            </a:p>
          </p:txBody>
        </p:sp>
        <p:sp>
          <p:nvSpPr>
            <p:cNvPr id="21" name="Ovale 20"/>
            <p:cNvSpPr/>
            <p:nvPr/>
          </p:nvSpPr>
          <p:spPr>
            <a:xfrm>
              <a:off x="7924307" y="1465793"/>
              <a:ext cx="1543793" cy="612648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Analyse</a:t>
              </a:r>
              <a:endParaRPr lang="it-IT" dirty="0"/>
            </a:p>
          </p:txBody>
        </p:sp>
        <p:sp>
          <p:nvSpPr>
            <p:cNvPr id="22" name="Ovale 21"/>
            <p:cNvSpPr/>
            <p:nvPr/>
          </p:nvSpPr>
          <p:spPr>
            <a:xfrm>
              <a:off x="8405257" y="2205475"/>
              <a:ext cx="2125684" cy="612648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Disseminate</a:t>
              </a:r>
            </a:p>
          </p:txBody>
        </p:sp>
        <p:sp>
          <p:nvSpPr>
            <p:cNvPr id="24" name="Ovale 23"/>
            <p:cNvSpPr/>
            <p:nvPr/>
          </p:nvSpPr>
          <p:spPr>
            <a:xfrm>
              <a:off x="8940698" y="3263847"/>
              <a:ext cx="1543793" cy="612648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Evaluate</a:t>
              </a:r>
              <a:endParaRPr lang="it-IT" dirty="0"/>
            </a:p>
          </p:txBody>
        </p:sp>
        <p:sp>
          <p:nvSpPr>
            <p:cNvPr id="30" name="Arco 29"/>
            <p:cNvSpPr/>
            <p:nvPr/>
          </p:nvSpPr>
          <p:spPr>
            <a:xfrm rot="780393">
              <a:off x="7096860" y="2608501"/>
              <a:ext cx="1896466" cy="2039439"/>
            </a:xfrm>
            <a:prstGeom prst="arc">
              <a:avLst>
                <a:gd name="adj1" fmla="val 5488585"/>
                <a:gd name="adj2" fmla="val 1878840"/>
              </a:avLst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9311340" y="4751435"/>
              <a:ext cx="1132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rgbClr val="505150"/>
                  </a:solidFill>
                </a:rPr>
                <a:t>GSBPM</a:t>
              </a:r>
            </a:p>
          </p:txBody>
        </p:sp>
      </p:grpSp>
      <p:sp>
        <p:nvSpPr>
          <p:cNvPr id="34" name="Rettangolo 33"/>
          <p:cNvSpPr/>
          <p:nvPr/>
        </p:nvSpPr>
        <p:spPr>
          <a:xfrm>
            <a:off x="5436918" y="1349395"/>
            <a:ext cx="5197435" cy="426763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74" y="4192357"/>
            <a:ext cx="906137" cy="69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344" y="4381152"/>
            <a:ext cx="1504189" cy="43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7" y="4208233"/>
            <a:ext cx="1203643" cy="83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369" y="5330390"/>
            <a:ext cx="1133218" cy="84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1" y="5396086"/>
            <a:ext cx="868387" cy="8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CasellaDiTesto 32"/>
          <p:cNvSpPr txBox="1"/>
          <p:nvPr/>
        </p:nvSpPr>
        <p:spPr>
          <a:xfrm>
            <a:off x="570521" y="4949817"/>
            <a:ext cx="117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Retail data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1944023" y="4888433"/>
            <a:ext cx="183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Mobile data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3476345" y="4952906"/>
            <a:ext cx="167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Internet data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402315" y="6327471"/>
            <a:ext cx="1688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Transaction</a:t>
            </a:r>
            <a:r>
              <a:rPr lang="it-IT" dirty="0"/>
              <a:t> </a:t>
            </a:r>
            <a:r>
              <a:rPr lang="it-IT" dirty="0" err="1"/>
              <a:t>logs</a:t>
            </a:r>
            <a:endParaRPr lang="it-IT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2153688" y="6299692"/>
            <a:ext cx="128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Sensor data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322118" y="4060041"/>
            <a:ext cx="5114800" cy="271064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Fumetto 2 1"/>
          <p:cNvSpPr/>
          <p:nvPr/>
        </p:nvSpPr>
        <p:spPr>
          <a:xfrm>
            <a:off x="6252206" y="5813593"/>
            <a:ext cx="4278735" cy="965840"/>
          </a:xfrm>
          <a:prstGeom prst="wedgeRoundRectCallout">
            <a:avLst>
              <a:gd name="adj1" fmla="val 5127"/>
              <a:gd name="adj2" fmla="val -697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Generic</a:t>
            </a:r>
            <a:r>
              <a:rPr lang="it-IT" dirty="0" smtClean="0"/>
              <a:t> </a:t>
            </a:r>
            <a:r>
              <a:rPr lang="it-IT" dirty="0" err="1" smtClean="0"/>
              <a:t>Statistics</a:t>
            </a:r>
            <a:r>
              <a:rPr lang="it-IT" dirty="0" smtClean="0"/>
              <a:t> Business </a:t>
            </a:r>
            <a:r>
              <a:rPr lang="it-IT" dirty="0" err="1" smtClean="0"/>
              <a:t>Process</a:t>
            </a:r>
            <a:r>
              <a:rPr lang="it-IT" dirty="0" smtClean="0"/>
              <a:t> Model (GSBPM): Il processo di produzione dell’informazione statistica</a:t>
            </a:r>
            <a:endParaRPr lang="it-IT" dirty="0"/>
          </a:p>
        </p:txBody>
      </p:sp>
      <p:sp>
        <p:nvSpPr>
          <p:cNvPr id="41" name="Fumetto 2 40"/>
          <p:cNvSpPr/>
          <p:nvPr/>
        </p:nvSpPr>
        <p:spPr>
          <a:xfrm>
            <a:off x="218670" y="1398930"/>
            <a:ext cx="1649673" cy="965840"/>
          </a:xfrm>
          <a:prstGeom prst="wedgeRoundRectCallout">
            <a:avLst>
              <a:gd name="adj1" fmla="val 57256"/>
              <a:gd name="adj2" fmla="val -33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Fonti Tradizionali</a:t>
            </a:r>
            <a:endParaRPr lang="it-IT" dirty="0"/>
          </a:p>
        </p:txBody>
      </p:sp>
      <p:sp>
        <p:nvSpPr>
          <p:cNvPr id="42" name="Fumetto 2 41"/>
          <p:cNvSpPr/>
          <p:nvPr/>
        </p:nvSpPr>
        <p:spPr>
          <a:xfrm>
            <a:off x="265836" y="2780927"/>
            <a:ext cx="1649673" cy="965840"/>
          </a:xfrm>
          <a:prstGeom prst="wedgeRoundRectCallout">
            <a:avLst>
              <a:gd name="adj1" fmla="val 25361"/>
              <a:gd name="adj2" fmla="val 813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Fonti Big</a:t>
            </a:r>
            <a:endParaRPr lang="it-IT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3584736" y="5716825"/>
            <a:ext cx="128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44" name="Titolo 1"/>
          <p:cNvSpPr txBox="1">
            <a:spLocks/>
          </p:cNvSpPr>
          <p:nvPr/>
        </p:nvSpPr>
        <p:spPr>
          <a:xfrm>
            <a:off x="570521" y="989423"/>
            <a:ext cx="10064442" cy="13359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Statistica Ufficiale: Fonti e Processo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0" name="Ovale 39"/>
          <p:cNvSpPr/>
          <p:nvPr/>
        </p:nvSpPr>
        <p:spPr>
          <a:xfrm>
            <a:off x="7304230" y="2852591"/>
            <a:ext cx="1543793" cy="612648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Metadata</a:t>
            </a:r>
            <a:r>
              <a:rPr lang="it-IT" dirty="0" smtClean="0"/>
              <a:t> </a:t>
            </a:r>
            <a:r>
              <a:rPr lang="it-IT" dirty="0" err="1" smtClean="0"/>
              <a:t>Mgt</a:t>
            </a:r>
            <a:endParaRPr lang="it-IT" dirty="0"/>
          </a:p>
        </p:txBody>
      </p:sp>
      <p:sp>
        <p:nvSpPr>
          <p:cNvPr id="45" name="Ovale 44"/>
          <p:cNvSpPr/>
          <p:nvPr/>
        </p:nvSpPr>
        <p:spPr>
          <a:xfrm>
            <a:off x="7284065" y="3583654"/>
            <a:ext cx="1543793" cy="612648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Quality</a:t>
            </a:r>
            <a:r>
              <a:rPr lang="it-IT" dirty="0" smtClean="0"/>
              <a:t> </a:t>
            </a:r>
            <a:r>
              <a:rPr lang="it-IT" dirty="0" err="1" smtClean="0"/>
              <a:t>Mgt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007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6200324" y="2444814"/>
            <a:ext cx="5833730" cy="316868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3200" dirty="0" smtClean="0">
                <a:solidFill>
                  <a:schemeClr val="bg1">
                    <a:lumMod val="50000"/>
                  </a:schemeClr>
                </a:solidFill>
                <a:ea typeface="Signika Light" charset="0"/>
                <a:cs typeface="Signika Light" charset="0"/>
              </a:rPr>
              <a:t>Tecniche di Statistical </a:t>
            </a:r>
            <a:r>
              <a:rPr lang="it-IT" sz="3200" dirty="0" err="1" smtClean="0">
                <a:solidFill>
                  <a:schemeClr val="bg1">
                    <a:lumMod val="50000"/>
                  </a:schemeClr>
                </a:solidFill>
                <a:ea typeface="Signika Light" charset="0"/>
                <a:cs typeface="Signika Light" charset="0"/>
              </a:rPr>
              <a:t>Disclosure</a:t>
            </a:r>
            <a:r>
              <a:rPr lang="it-IT" sz="3200" dirty="0" smtClean="0">
                <a:solidFill>
                  <a:schemeClr val="bg1">
                    <a:lumMod val="50000"/>
                  </a:schemeClr>
                </a:solidFill>
                <a:ea typeface="Signika Light" charset="0"/>
                <a:cs typeface="Signika Light" charset="0"/>
              </a:rPr>
              <a:t> Control (SDC) utilizzate per anonimizzare i dati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chemeClr val="bg1">
                    <a:lumMod val="50000"/>
                  </a:schemeClr>
                </a:solidFill>
                <a:ea typeface="Signika Light" charset="0"/>
                <a:cs typeface="Signika Light" charset="0"/>
              </a:rPr>
              <a:t>Per le fonti tradizionali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ea typeface="Signika Light" charset="0"/>
                <a:cs typeface="Signika Light" charset="0"/>
                <a:sym typeface="Wingdings" panose="05000000000000000000" pitchFamily="2" charset="2"/>
              </a:rPr>
              <a:t> fasi di comunicazione e diffusione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chemeClr val="bg1">
                    <a:lumMod val="50000"/>
                  </a:schemeClr>
                </a:solidFill>
                <a:ea typeface="Signika Light" charset="0"/>
                <a:cs typeface="Signika Light" charset="0"/>
                <a:sym typeface="Wingdings" panose="05000000000000000000" pitchFamily="2" charset="2"/>
              </a:rPr>
              <a:t>Per le fonti Big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ea typeface="Signika Light" charset="0"/>
                <a:cs typeface="Signika Light" charset="0"/>
                <a:sym typeface="Wingdings" panose="05000000000000000000" pitchFamily="2" charset="2"/>
              </a:rPr>
              <a:t>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ea typeface="Signika Light" charset="0"/>
                <a:cs typeface="Signika Light" charset="0"/>
                <a:sym typeface="Wingdings" panose="05000000000000000000" pitchFamily="2" charset="2"/>
              </a:rPr>
              <a:t>anche raccolta dati,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  <a:ea typeface="Signika Light" charset="0"/>
                <a:cs typeface="Signika Light" charset="0"/>
                <a:sym typeface="Wingdings" panose="05000000000000000000" pitchFamily="2" charset="2"/>
              </a:rPr>
              <a:t>processamento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ea typeface="Signika Light" charset="0"/>
                <a:cs typeface="Signika Light" charset="0"/>
                <a:sym typeface="Wingdings" panose="05000000000000000000" pitchFamily="2" charset="2"/>
              </a:rPr>
              <a:t> e analisi </a:t>
            </a:r>
            <a:endParaRPr lang="it-IT" sz="3200" dirty="0">
              <a:ea typeface="Signika Light" charset="0"/>
              <a:cs typeface="Signika Light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508719" y="1644469"/>
            <a:ext cx="5226122" cy="4016514"/>
            <a:chOff x="5436918" y="1465793"/>
            <a:chExt cx="5226122" cy="4016514"/>
          </a:xfrm>
        </p:grpSpPr>
        <p:sp>
          <p:nvSpPr>
            <p:cNvPr id="7" name="Ovale 6"/>
            <p:cNvSpPr/>
            <p:nvPr/>
          </p:nvSpPr>
          <p:spPr>
            <a:xfrm>
              <a:off x="5781303" y="4257011"/>
              <a:ext cx="1543793" cy="612648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Design</a:t>
              </a:r>
            </a:p>
          </p:txBody>
        </p:sp>
        <p:sp>
          <p:nvSpPr>
            <p:cNvPr id="8" name="Ovale 7"/>
            <p:cNvSpPr/>
            <p:nvPr/>
          </p:nvSpPr>
          <p:spPr>
            <a:xfrm>
              <a:off x="6525486" y="4869659"/>
              <a:ext cx="1543793" cy="612648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Specify</a:t>
              </a:r>
              <a:r>
                <a:rPr lang="it-IT" dirty="0"/>
                <a:t> </a:t>
              </a:r>
              <a:r>
                <a:rPr lang="it-IT" dirty="0" err="1"/>
                <a:t>Needs</a:t>
              </a:r>
              <a:endParaRPr lang="it-IT" dirty="0"/>
            </a:p>
          </p:txBody>
        </p:sp>
        <p:sp>
          <p:nvSpPr>
            <p:cNvPr id="9" name="Ovale 8"/>
            <p:cNvSpPr/>
            <p:nvPr/>
          </p:nvSpPr>
          <p:spPr>
            <a:xfrm>
              <a:off x="5436918" y="3544154"/>
              <a:ext cx="1543793" cy="612648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Build</a:t>
              </a:r>
              <a:endParaRPr lang="it-IT" dirty="0"/>
            </a:p>
          </p:txBody>
        </p:sp>
        <p:sp>
          <p:nvSpPr>
            <p:cNvPr id="10" name="Ovale 9"/>
            <p:cNvSpPr/>
            <p:nvPr/>
          </p:nvSpPr>
          <p:spPr>
            <a:xfrm>
              <a:off x="5557648" y="2625182"/>
              <a:ext cx="1543793" cy="612648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Collect</a:t>
              </a:r>
              <a:endParaRPr lang="it-IT" dirty="0"/>
            </a:p>
          </p:txBody>
        </p:sp>
        <p:sp>
          <p:nvSpPr>
            <p:cNvPr id="11" name="Ovale 10"/>
            <p:cNvSpPr/>
            <p:nvPr/>
          </p:nvSpPr>
          <p:spPr>
            <a:xfrm>
              <a:off x="6329545" y="1772117"/>
              <a:ext cx="1543793" cy="612648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Process</a:t>
              </a:r>
              <a:endParaRPr lang="it-IT" dirty="0"/>
            </a:p>
          </p:txBody>
        </p:sp>
        <p:sp>
          <p:nvSpPr>
            <p:cNvPr id="14" name="Ovale 13"/>
            <p:cNvSpPr/>
            <p:nvPr/>
          </p:nvSpPr>
          <p:spPr>
            <a:xfrm>
              <a:off x="7924307" y="1465793"/>
              <a:ext cx="1543793" cy="612648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Analyse</a:t>
              </a:r>
              <a:endParaRPr lang="it-IT" dirty="0"/>
            </a:p>
          </p:txBody>
        </p:sp>
        <p:sp>
          <p:nvSpPr>
            <p:cNvPr id="15" name="Ovale 14"/>
            <p:cNvSpPr/>
            <p:nvPr/>
          </p:nvSpPr>
          <p:spPr>
            <a:xfrm>
              <a:off x="8405257" y="2205475"/>
              <a:ext cx="2125684" cy="612648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Disseminate</a:t>
              </a:r>
            </a:p>
          </p:txBody>
        </p:sp>
        <p:sp>
          <p:nvSpPr>
            <p:cNvPr id="16" name="Ovale 15"/>
            <p:cNvSpPr/>
            <p:nvPr/>
          </p:nvSpPr>
          <p:spPr>
            <a:xfrm>
              <a:off x="9119247" y="3287618"/>
              <a:ext cx="1543793" cy="612648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Evaluate</a:t>
              </a:r>
              <a:endParaRPr lang="it-IT" dirty="0"/>
            </a:p>
          </p:txBody>
        </p:sp>
        <p:sp>
          <p:nvSpPr>
            <p:cNvPr id="17" name="Arco 16"/>
            <p:cNvSpPr/>
            <p:nvPr/>
          </p:nvSpPr>
          <p:spPr>
            <a:xfrm rot="780393">
              <a:off x="7183828" y="2629575"/>
              <a:ext cx="1904999" cy="2039439"/>
            </a:xfrm>
            <a:prstGeom prst="arc">
              <a:avLst>
                <a:gd name="adj1" fmla="val 5488585"/>
                <a:gd name="adj2" fmla="val 1878840"/>
              </a:avLst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8902078" y="4701639"/>
              <a:ext cx="1132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rgbClr val="505150"/>
                  </a:solidFill>
                </a:rPr>
                <a:t>GSBPM</a:t>
              </a:r>
            </a:p>
          </p:txBody>
        </p:sp>
      </p:grpSp>
      <p:sp>
        <p:nvSpPr>
          <p:cNvPr id="2" name="Figura a mano libera 1"/>
          <p:cNvSpPr/>
          <p:nvPr/>
        </p:nvSpPr>
        <p:spPr>
          <a:xfrm>
            <a:off x="244622" y="1436427"/>
            <a:ext cx="5642491" cy="2265057"/>
          </a:xfrm>
          <a:custGeom>
            <a:avLst/>
            <a:gdLst>
              <a:gd name="connsiteX0" fmla="*/ 2004592 w 5642491"/>
              <a:gd name="connsiteY0" fmla="*/ 2126580 h 2265057"/>
              <a:gd name="connsiteX1" fmla="*/ 28647 w 5642491"/>
              <a:gd name="connsiteY1" fmla="*/ 2074028 h 2265057"/>
              <a:gd name="connsiteX2" fmla="*/ 1069171 w 5642491"/>
              <a:gd name="connsiteY2" fmla="*/ 276759 h 2265057"/>
              <a:gd name="connsiteX3" fmla="*/ 4211764 w 5642491"/>
              <a:gd name="connsiteY3" fmla="*/ 108594 h 2265057"/>
              <a:gd name="connsiteX4" fmla="*/ 5557088 w 5642491"/>
              <a:gd name="connsiteY4" fmla="*/ 1296263 h 2265057"/>
              <a:gd name="connsiteX5" fmla="*/ 1920509 w 5642491"/>
              <a:gd name="connsiteY5" fmla="*/ 2126580 h 2265057"/>
              <a:gd name="connsiteX6" fmla="*/ 1920509 w 5642491"/>
              <a:gd name="connsiteY6" fmla="*/ 2126580 h 226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42491" h="2265057">
                <a:moveTo>
                  <a:pt x="2004592" y="2126580"/>
                </a:moveTo>
                <a:cubicBezTo>
                  <a:pt x="1094571" y="2254455"/>
                  <a:pt x="184550" y="2382331"/>
                  <a:pt x="28647" y="2074028"/>
                </a:cubicBezTo>
                <a:cubicBezTo>
                  <a:pt x="-127256" y="1765725"/>
                  <a:pt x="371985" y="604331"/>
                  <a:pt x="1069171" y="276759"/>
                </a:cubicBezTo>
                <a:cubicBezTo>
                  <a:pt x="1766357" y="-50813"/>
                  <a:pt x="3463778" y="-61323"/>
                  <a:pt x="4211764" y="108594"/>
                </a:cubicBezTo>
                <a:cubicBezTo>
                  <a:pt x="4959750" y="278511"/>
                  <a:pt x="5938964" y="959932"/>
                  <a:pt x="5557088" y="1296263"/>
                </a:cubicBezTo>
                <a:cubicBezTo>
                  <a:pt x="5175212" y="1632594"/>
                  <a:pt x="1920509" y="2126580"/>
                  <a:pt x="1920509" y="2126580"/>
                </a:cubicBezTo>
                <a:lnTo>
                  <a:pt x="1920509" y="2126580"/>
                </a:ln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igura a mano libera 2"/>
          <p:cNvSpPr/>
          <p:nvPr/>
        </p:nvSpPr>
        <p:spPr>
          <a:xfrm>
            <a:off x="3142449" y="1608083"/>
            <a:ext cx="2911534" cy="1547774"/>
          </a:xfrm>
          <a:custGeom>
            <a:avLst/>
            <a:gdLst>
              <a:gd name="connsiteX0" fmla="*/ 2154765 w 2911534"/>
              <a:gd name="connsiteY0" fmla="*/ 0 h 1547774"/>
              <a:gd name="connsiteX1" fmla="*/ 144 w 2911534"/>
              <a:gd name="connsiteY1" fmla="*/ 1219200 h 1547774"/>
              <a:gd name="connsiteX2" fmla="*/ 2049661 w 2911534"/>
              <a:gd name="connsiteY2" fmla="*/ 1534510 h 1547774"/>
              <a:gd name="connsiteX3" fmla="*/ 2911510 w 2911534"/>
              <a:gd name="connsiteY3" fmla="*/ 893379 h 1547774"/>
              <a:gd name="connsiteX4" fmla="*/ 2081192 w 2911534"/>
              <a:gd name="connsiteY4" fmla="*/ 0 h 1547774"/>
              <a:gd name="connsiteX5" fmla="*/ 2081192 w 2911534"/>
              <a:gd name="connsiteY5" fmla="*/ 0 h 154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534" h="1547774">
                <a:moveTo>
                  <a:pt x="2154765" y="0"/>
                </a:moveTo>
                <a:cubicBezTo>
                  <a:pt x="1086213" y="481724"/>
                  <a:pt x="17661" y="963448"/>
                  <a:pt x="144" y="1219200"/>
                </a:cubicBezTo>
                <a:cubicBezTo>
                  <a:pt x="-17373" y="1474952"/>
                  <a:pt x="1564433" y="1588813"/>
                  <a:pt x="2049661" y="1534510"/>
                </a:cubicBezTo>
                <a:cubicBezTo>
                  <a:pt x="2534889" y="1480207"/>
                  <a:pt x="2906255" y="1149131"/>
                  <a:pt x="2911510" y="893379"/>
                </a:cubicBezTo>
                <a:cubicBezTo>
                  <a:pt x="2916765" y="637627"/>
                  <a:pt x="2081192" y="0"/>
                  <a:pt x="2081192" y="0"/>
                </a:cubicBezTo>
                <a:lnTo>
                  <a:pt x="2081192" y="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umetto 2 18"/>
          <p:cNvSpPr/>
          <p:nvPr/>
        </p:nvSpPr>
        <p:spPr>
          <a:xfrm>
            <a:off x="327577" y="1074857"/>
            <a:ext cx="2069008" cy="612648"/>
          </a:xfrm>
          <a:prstGeom prst="wedgeRoundRectCallout">
            <a:avLst>
              <a:gd name="adj1" fmla="val -17045"/>
              <a:gd name="adj2" fmla="val 7316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Fonti Big</a:t>
            </a:r>
            <a:endParaRPr lang="it-IT" dirty="0"/>
          </a:p>
        </p:txBody>
      </p:sp>
      <p:sp>
        <p:nvSpPr>
          <p:cNvPr id="20" name="Fumetto 2 19"/>
          <p:cNvSpPr/>
          <p:nvPr/>
        </p:nvSpPr>
        <p:spPr>
          <a:xfrm>
            <a:off x="4521788" y="994948"/>
            <a:ext cx="2069008" cy="612648"/>
          </a:xfrm>
          <a:prstGeom prst="wedgeRoundRect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Fonti tradizionali</a:t>
            </a:r>
            <a:endParaRPr lang="it-IT" dirty="0"/>
          </a:p>
        </p:txBody>
      </p:sp>
      <p:sp>
        <p:nvSpPr>
          <p:cNvPr id="21" name="Ovale 20"/>
          <p:cNvSpPr/>
          <p:nvPr/>
        </p:nvSpPr>
        <p:spPr>
          <a:xfrm>
            <a:off x="2521079" y="3231104"/>
            <a:ext cx="1543793" cy="612648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Metadata</a:t>
            </a:r>
            <a:r>
              <a:rPr lang="it-IT" dirty="0" smtClean="0"/>
              <a:t> </a:t>
            </a:r>
            <a:r>
              <a:rPr lang="it-IT" dirty="0" err="1" smtClean="0"/>
              <a:t>Mgt</a:t>
            </a:r>
            <a:endParaRPr lang="it-IT" dirty="0"/>
          </a:p>
        </p:txBody>
      </p:sp>
      <p:sp>
        <p:nvSpPr>
          <p:cNvPr id="22" name="Ovale 21"/>
          <p:cNvSpPr/>
          <p:nvPr/>
        </p:nvSpPr>
        <p:spPr>
          <a:xfrm>
            <a:off x="2500914" y="3962167"/>
            <a:ext cx="1543793" cy="612648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Quality</a:t>
            </a:r>
            <a:r>
              <a:rPr lang="it-IT" dirty="0" smtClean="0"/>
              <a:t> </a:t>
            </a:r>
            <a:r>
              <a:rPr lang="it-IT" dirty="0" err="1" smtClean="0"/>
              <a:t>Mgt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554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1201784" y="2015595"/>
            <a:ext cx="10418716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3200" b="1" i="1" dirty="0" smtClean="0">
                <a:solidFill>
                  <a:schemeClr val="bg1">
                    <a:lumMod val="50000"/>
                  </a:schemeClr>
                </a:solidFill>
              </a:rPr>
              <a:t>Acquisizione</a:t>
            </a:r>
            <a:r>
              <a:rPr lang="it-IT" sz="3200" dirty="0" smtClean="0">
                <a:solidFill>
                  <a:schemeClr val="bg1">
                    <a:lumMod val="50000"/>
                  </a:schemeClr>
                </a:solidFill>
              </a:rPr>
              <a:t> da parte di produttori di dati Big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Telecommunication Provider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Google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Social Media Provider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3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3200" dirty="0" smtClean="0">
                <a:solidFill>
                  <a:schemeClr val="bg1">
                    <a:lumMod val="50000"/>
                  </a:schemeClr>
                </a:solidFill>
              </a:rPr>
              <a:t>In aggiunta alle tecniche di Statistical </a:t>
            </a:r>
            <a:r>
              <a:rPr lang="it-IT" sz="3200" dirty="0" err="1" smtClean="0">
                <a:solidFill>
                  <a:schemeClr val="bg1">
                    <a:lumMod val="50000"/>
                  </a:schemeClr>
                </a:solidFill>
              </a:rPr>
              <a:t>Disclosure</a:t>
            </a:r>
            <a:r>
              <a:rPr lang="it-IT" sz="3200" dirty="0" smtClean="0">
                <a:solidFill>
                  <a:schemeClr val="bg1">
                    <a:lumMod val="50000"/>
                  </a:schemeClr>
                </a:solidFill>
              </a:rPr>
              <a:t> Control, tecniche di Privacy-</a:t>
            </a:r>
            <a:r>
              <a:rPr lang="it-IT" sz="3200" dirty="0" err="1" smtClean="0">
                <a:solidFill>
                  <a:schemeClr val="bg1">
                    <a:lumMod val="50000"/>
                  </a:schemeClr>
                </a:solidFill>
              </a:rPr>
              <a:t>preserving</a:t>
            </a:r>
            <a:r>
              <a:rPr lang="it-IT" sz="3200" dirty="0" smtClean="0">
                <a:solidFill>
                  <a:schemeClr val="bg1">
                    <a:lumMod val="50000"/>
                  </a:schemeClr>
                </a:solidFill>
              </a:rPr>
              <a:t> data </a:t>
            </a:r>
            <a:r>
              <a:rPr lang="it-IT" sz="3200" dirty="0" err="1" smtClean="0">
                <a:solidFill>
                  <a:schemeClr val="bg1">
                    <a:lumMod val="50000"/>
                  </a:schemeClr>
                </a:solidFill>
              </a:rPr>
              <a:t>sharing</a:t>
            </a:r>
            <a:r>
              <a:rPr lang="it-IT" sz="3200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it-IT" sz="3200" dirty="0" err="1" smtClean="0">
                <a:solidFill>
                  <a:schemeClr val="bg1">
                    <a:lumMod val="50000"/>
                  </a:schemeClr>
                </a:solidFill>
              </a:rPr>
              <a:t>mining</a:t>
            </a:r>
            <a:endParaRPr lang="it-IT" sz="32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726666" y="1069187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 Fonti Big nel Processo di Produzione dell’informazione Statistica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33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601664" y="1069187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 soluzioni tecniche: SDC e SMC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1664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Metodi di Statistical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Disclosure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Control (SDC)</a:t>
            </a: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Metriche di misura della privacy</a:t>
            </a: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Tipico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trade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-off: accuratezza-privacy</a:t>
            </a: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Esempi</a:t>
            </a:r>
            <a:r>
              <a:rPr lang="it-IT" sz="18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lvl="1"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k-</a:t>
            </a: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</a:rPr>
              <a:t>anonimity</a:t>
            </a:r>
            <a:endParaRPr lang="it-IT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t-</a:t>
            </a: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</a:rPr>
              <a:t>closeness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 e l-</a:t>
            </a: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</a:rPr>
              <a:t>diversity</a:t>
            </a:r>
            <a:endParaRPr lang="it-IT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</a:rPr>
              <a:t>Differential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 privacy</a:t>
            </a:r>
          </a:p>
          <a:p>
            <a:pPr lvl="1"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Random </a:t>
            </a: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</a:rPr>
              <a:t>noise</a:t>
            </a:r>
            <a:endParaRPr lang="it-IT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… </a:t>
            </a:r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800" dirty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None/>
            </a:pPr>
            <a:endParaRPr lang="it-IT" sz="12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6508633" y="2013204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Secure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Multi-party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Computation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(SMC)</a:t>
            </a: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Metodi di crittografia</a:t>
            </a:r>
            <a:endParaRPr lang="it-IT" sz="2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chemeClr val="bg1">
                    <a:lumMod val="50000"/>
                  </a:schemeClr>
                </a:solidFill>
              </a:rPr>
              <a:t>Tipico </a:t>
            </a:r>
            <a:r>
              <a:rPr lang="it-IT" sz="2400" b="1" dirty="0" err="1">
                <a:solidFill>
                  <a:schemeClr val="bg1">
                    <a:lumMod val="50000"/>
                  </a:schemeClr>
                </a:solidFill>
              </a:rPr>
              <a:t>trade</a:t>
            </a:r>
            <a:r>
              <a:rPr lang="it-IT" sz="2400" b="1" dirty="0">
                <a:solidFill>
                  <a:schemeClr val="bg1">
                    <a:lumMod val="50000"/>
                  </a:schemeClr>
                </a:solidFill>
              </a:rPr>
              <a:t>-off: 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costo-privacy</a:t>
            </a:r>
            <a:endParaRPr lang="it-IT" sz="2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Building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</a:rPr>
              <a:t>block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 di SMC</a:t>
            </a:r>
            <a:r>
              <a:rPr lang="it-IT" sz="18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it-IT" sz="18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</a:rPr>
              <a:t>Homomorphic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</a:rPr>
              <a:t>encryption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  <a:p>
            <a:pPr lvl="2"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Processameneti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effettuati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cybertext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2"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risultati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crittografrati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quando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de-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crittografati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coincidono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con I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risultati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delle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operazioni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effettuate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plaintext</a:t>
            </a:r>
            <a:endParaRPr lang="it-IT" sz="1800" dirty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2400" dirty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None/>
            </a:pP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169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901632" y="1069187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Mobile Phone Data Scenario 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Risultati immagini per telecommunication provi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768" y="2258178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256768" y="5628271"/>
            <a:ext cx="255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Call </a:t>
            </a:r>
            <a:r>
              <a:rPr lang="it-IT" dirty="0" err="1" smtClean="0"/>
              <a:t>Detail</a:t>
            </a:r>
            <a:r>
              <a:rPr lang="it-IT" dirty="0" smtClean="0"/>
              <a:t> </a:t>
            </a:r>
            <a:r>
              <a:rPr lang="it-IT" dirty="0" err="1" smtClean="0"/>
              <a:t>records</a:t>
            </a:r>
            <a:r>
              <a:rPr lang="it-IT" dirty="0" smtClean="0"/>
              <a:t> (</a:t>
            </a:r>
            <a:r>
              <a:rPr lang="it-IT" dirty="0" err="1" smtClean="0"/>
              <a:t>CDRs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51" y="4383583"/>
            <a:ext cx="4651858" cy="91950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364" y="1703899"/>
            <a:ext cx="1389936" cy="86530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5211" y="1801741"/>
            <a:ext cx="1229030" cy="61840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4138" y="2569202"/>
            <a:ext cx="4644897" cy="2961963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8098859" y="5742632"/>
            <a:ext cx="259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Official</a:t>
            </a:r>
            <a:r>
              <a:rPr lang="it-IT" dirty="0" smtClean="0"/>
              <a:t> </a:t>
            </a:r>
            <a:r>
              <a:rPr lang="it-IT" dirty="0" err="1" smtClean="0"/>
              <a:t>Statistics</a:t>
            </a:r>
            <a:r>
              <a:rPr lang="it-IT" dirty="0" smtClean="0"/>
              <a:t> </a:t>
            </a:r>
            <a:r>
              <a:rPr lang="it-IT" dirty="0" err="1" smtClean="0"/>
              <a:t>Domains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6150" y="3273738"/>
            <a:ext cx="1385926" cy="1109845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332551" y="1788467"/>
            <a:ext cx="150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Telco</a:t>
            </a:r>
            <a:r>
              <a:rPr lang="it-IT" dirty="0" smtClean="0"/>
              <a:t> Provider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322118" y="1601252"/>
            <a:ext cx="4828092" cy="516943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4138" y="1690640"/>
            <a:ext cx="4846740" cy="442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4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0010A340-12F8-42AD-81F7-CDFA93CE07B8}" type="slidenum">
              <a:rPr lang="en-GB" altLang="it-IT"/>
              <a:pPr/>
              <a:t>7</a:t>
            </a:fld>
            <a:endParaRPr lang="en-GB" altLang="it-IT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845" y="943973"/>
            <a:ext cx="10479443" cy="1143000"/>
          </a:xfrm>
        </p:spPr>
        <p:txBody>
          <a:bodyPr/>
          <a:lstStyle/>
          <a:p>
            <a:pPr eaLnBrk="1" hangingPunct="1"/>
            <a:r>
              <a:rPr lang="it-IT" altLang="it-IT" sz="2800" dirty="0" smtClean="0">
                <a:solidFill>
                  <a:schemeClr val="bg1">
                    <a:lumMod val="50000"/>
                  </a:schemeClr>
                </a:solidFill>
              </a:rPr>
              <a:t>Mobile Phone Data Scenario: Private Record </a:t>
            </a:r>
            <a:r>
              <a:rPr lang="it-IT" altLang="it-IT" sz="2800" dirty="0" err="1" smtClean="0">
                <a:solidFill>
                  <a:schemeClr val="bg1">
                    <a:lumMod val="50000"/>
                  </a:schemeClr>
                </a:solidFill>
              </a:rPr>
              <a:t>Linkage</a:t>
            </a:r>
            <a:endParaRPr lang="it-IT" altLang="it-IT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6462" y="1369378"/>
            <a:ext cx="7924800" cy="152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altLang="it-IT" sz="2400" dirty="0" smtClean="0">
                <a:solidFill>
                  <a:schemeClr val="bg1">
                    <a:lumMod val="50000"/>
                  </a:schemeClr>
                </a:solidFill>
              </a:rPr>
              <a:t>Link delle fonti senza rivelare nulla se non il risultato del </a:t>
            </a:r>
            <a:r>
              <a:rPr lang="it-IT" altLang="it-IT" sz="2400" dirty="0" err="1" smtClean="0">
                <a:solidFill>
                  <a:schemeClr val="bg1">
                    <a:lumMod val="50000"/>
                  </a:schemeClr>
                </a:solidFill>
              </a:rPr>
              <a:t>linkage</a:t>
            </a:r>
            <a:r>
              <a:rPr lang="it-IT" altLang="it-IT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altLang="it-IT" sz="2000" dirty="0" err="1" smtClean="0">
                <a:solidFill>
                  <a:schemeClr val="bg1">
                    <a:lumMod val="50000"/>
                  </a:schemeClr>
                </a:solidFill>
              </a:rPr>
              <a:t>Exact</a:t>
            </a:r>
            <a:r>
              <a:rPr lang="it-IT" altLang="it-IT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altLang="it-IT" sz="2000" dirty="0" err="1" smtClean="0">
                <a:solidFill>
                  <a:schemeClr val="bg1">
                    <a:lumMod val="50000"/>
                  </a:schemeClr>
                </a:solidFill>
              </a:rPr>
              <a:t>linkage</a:t>
            </a:r>
            <a:endParaRPr lang="it-IT" altLang="it-IT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altLang="it-IT" sz="2000" dirty="0" err="1" smtClean="0">
                <a:solidFill>
                  <a:schemeClr val="bg1">
                    <a:lumMod val="50000"/>
                  </a:schemeClr>
                </a:solidFill>
              </a:rPr>
              <a:t>Approximate</a:t>
            </a:r>
            <a:r>
              <a:rPr lang="it-IT" altLang="it-IT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altLang="it-IT" sz="2000" dirty="0" err="1" smtClean="0">
                <a:solidFill>
                  <a:schemeClr val="bg1">
                    <a:lumMod val="50000"/>
                  </a:schemeClr>
                </a:solidFill>
              </a:rPr>
              <a:t>linkage</a:t>
            </a:r>
            <a:endParaRPr lang="it-IT" alt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284" name="Group 140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34233010"/>
              </p:ext>
            </p:extLst>
          </p:nvPr>
        </p:nvGraphicFramePr>
        <p:xfrm>
          <a:off x="320313" y="3135871"/>
          <a:ext cx="3785524" cy="1616562"/>
        </p:xfrm>
        <a:graphic>
          <a:graphicData uri="http://schemas.openxmlformats.org/drawingml/2006/table">
            <a:tbl>
              <a:tblPr/>
              <a:tblGrid>
                <a:gridCol w="867104">
                  <a:extLst>
                    <a:ext uri="{9D8B030D-6E8A-4147-A177-3AD203B41FA5}">
                      <a16:colId xmlns:a16="http://schemas.microsoft.com/office/drawing/2014/main" val="4104815885"/>
                    </a:ext>
                  </a:extLst>
                </a:gridCol>
                <a:gridCol w="861848">
                  <a:extLst>
                    <a:ext uri="{9D8B030D-6E8A-4147-A177-3AD203B41FA5}">
                      <a16:colId xmlns:a16="http://schemas.microsoft.com/office/drawing/2014/main" val="762059780"/>
                    </a:ext>
                  </a:extLst>
                </a:gridCol>
                <a:gridCol w="956441">
                  <a:extLst>
                    <a:ext uri="{9D8B030D-6E8A-4147-A177-3AD203B41FA5}">
                      <a16:colId xmlns:a16="http://schemas.microsoft.com/office/drawing/2014/main" val="1212703748"/>
                    </a:ext>
                  </a:extLst>
                </a:gridCol>
                <a:gridCol w="1100131">
                  <a:extLst>
                    <a:ext uri="{9D8B030D-6E8A-4147-A177-3AD203B41FA5}">
                      <a16:colId xmlns:a16="http://schemas.microsoft.com/office/drawing/2014/main" val="1069170275"/>
                    </a:ext>
                  </a:extLst>
                </a:gridCol>
              </a:tblGrid>
              <a:tr h="185738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kumimoji="0" lang="it-IT" altLang="it-IT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TELCO PROVIDER</a:t>
                      </a:r>
                      <a:endParaRPr kumimoji="0" lang="it-IT" altLang="it-IT" sz="1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629601"/>
                  </a:ext>
                </a:extLst>
              </a:tr>
              <a:tr h="165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Nome Chiamante</a:t>
                      </a:r>
                      <a:endParaRPr kumimoji="0" lang="it-IT" altLang="it-IT" sz="9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Cognome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Chiamante</a:t>
                      </a:r>
                      <a:endParaRPr kumimoji="0" lang="it-IT" altLang="it-IT" sz="1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Numero telefono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Chiamante</a:t>
                      </a:r>
                      <a:endParaRPr kumimoji="0" lang="it-IT" altLang="it-IT" sz="1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Location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756411"/>
                  </a:ext>
                </a:extLst>
              </a:tr>
              <a:tr h="2602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mario</a:t>
                      </a:r>
                      <a:endParaRPr kumimoji="0" lang="it-IT" alt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rossi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33344455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966353"/>
                  </a:ext>
                </a:extLst>
              </a:tr>
              <a:tr h="185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anna</a:t>
                      </a:r>
                      <a:endParaRPr kumimoji="0" lang="it-IT" altLang="it-IT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bianchi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11134222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YYY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850385"/>
                  </a:ext>
                </a:extLst>
              </a:tr>
              <a:tr h="242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claudio</a:t>
                      </a:r>
                      <a:r>
                        <a:rPr kumimoji="0" lang="it-IT" alt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verdi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22334455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ZZZ</a:t>
                      </a:r>
                      <a:endParaRPr kumimoji="0" lang="it-IT" alt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284494"/>
                  </a:ext>
                </a:extLst>
              </a:tr>
            </a:tbl>
          </a:graphicData>
        </a:graphic>
      </p:graphicFrame>
      <p:graphicFrame>
        <p:nvGraphicFramePr>
          <p:cNvPr id="6283" name="Group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860058"/>
              </p:ext>
            </p:extLst>
          </p:nvPr>
        </p:nvGraphicFramePr>
        <p:xfrm>
          <a:off x="5638800" y="2895601"/>
          <a:ext cx="3200400" cy="3460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31464207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7718889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58250773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981657580"/>
                    </a:ext>
                  </a:extLst>
                </a:gridCol>
              </a:tblGrid>
              <a:tr h="346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mario</a:t>
                      </a:r>
                      <a:endParaRPr kumimoji="0" lang="it-IT" alt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rossi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33344455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261917"/>
                  </a:ext>
                </a:extLst>
              </a:tr>
            </a:tbl>
          </a:graphicData>
        </a:graphic>
      </p:graphicFrame>
      <p:sp>
        <p:nvSpPr>
          <p:cNvPr id="6575" name="Text Box 431"/>
          <p:cNvSpPr txBox="1">
            <a:spLocks noChangeArrowheads="1"/>
          </p:cNvSpPr>
          <p:nvPr/>
        </p:nvSpPr>
        <p:spPr bwMode="auto">
          <a:xfrm>
            <a:off x="6250676" y="6098437"/>
            <a:ext cx="20551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 dirty="0"/>
              <a:t>R</a:t>
            </a:r>
            <a:r>
              <a:rPr lang="it-IT" altLang="it-IT" sz="2400" b="1" baseline="-25000" dirty="0"/>
              <a:t>P</a:t>
            </a:r>
            <a:r>
              <a:rPr lang="it-IT" altLang="it-IT" sz="2400" b="1" dirty="0"/>
              <a:t>“</a:t>
            </a:r>
            <a:r>
              <a:rPr lang="it-IT" altLang="it-IT" sz="2400" b="1" dirty="0">
                <a:sym typeface="Symbol" panose="05050102010706020507" pitchFamily="18" charset="2"/>
              </a:rPr>
              <a:t></a:t>
            </a:r>
            <a:r>
              <a:rPr lang="it-IT" altLang="it-IT" sz="2400" b="1" dirty="0"/>
              <a:t>” R</a:t>
            </a:r>
            <a:r>
              <a:rPr lang="it-IT" altLang="it-IT" sz="2400" b="1" baseline="-25000" dirty="0"/>
              <a:t>Q</a:t>
            </a:r>
            <a:endParaRPr lang="it-IT" altLang="it-IT" sz="3200" b="1" dirty="0"/>
          </a:p>
        </p:txBody>
      </p:sp>
      <p:sp>
        <p:nvSpPr>
          <p:cNvPr id="6592" name="AutoShape 448"/>
          <p:cNvSpPr>
            <a:spLocks noChangeArrowheads="1"/>
          </p:cNvSpPr>
          <p:nvPr/>
        </p:nvSpPr>
        <p:spPr bwMode="auto">
          <a:xfrm rot="1789492">
            <a:off x="4267200" y="41910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it-IT"/>
          </a:p>
        </p:txBody>
      </p:sp>
      <p:sp>
        <p:nvSpPr>
          <p:cNvPr id="6593" name="AutoShape 449"/>
          <p:cNvSpPr>
            <a:spLocks noChangeArrowheads="1"/>
          </p:cNvSpPr>
          <p:nvPr/>
        </p:nvSpPr>
        <p:spPr bwMode="auto">
          <a:xfrm rot="20157479">
            <a:off x="4267201" y="4800600"/>
            <a:ext cx="1020763" cy="304800"/>
          </a:xfrm>
          <a:prstGeom prst="rightArrow">
            <a:avLst>
              <a:gd name="adj1" fmla="val 50000"/>
              <a:gd name="adj2" fmla="val 837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it-IT"/>
          </a:p>
        </p:txBody>
      </p:sp>
      <p:sp>
        <p:nvSpPr>
          <p:cNvPr id="6603" name="Text Box 459"/>
          <p:cNvSpPr txBox="1">
            <a:spLocks noChangeArrowheads="1"/>
          </p:cNvSpPr>
          <p:nvPr/>
        </p:nvSpPr>
        <p:spPr bwMode="auto">
          <a:xfrm>
            <a:off x="6715541" y="5694623"/>
            <a:ext cx="184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 dirty="0"/>
              <a:t>R</a:t>
            </a:r>
            <a:r>
              <a:rPr lang="it-IT" altLang="it-IT" sz="2400" b="1" baseline="-25000" dirty="0"/>
              <a:t>P </a:t>
            </a:r>
            <a:r>
              <a:rPr lang="it-IT" altLang="it-IT" sz="2400" b="1" dirty="0"/>
              <a:t>“</a:t>
            </a:r>
            <a:r>
              <a:rPr lang="it-IT" altLang="it-IT" sz="2400" b="1" dirty="0">
                <a:sym typeface="Symbol" panose="05050102010706020507" pitchFamily="18" charset="2"/>
              </a:rPr>
              <a:t></a:t>
            </a:r>
            <a:r>
              <a:rPr lang="it-IT" altLang="it-IT" sz="2400" b="1" dirty="0"/>
              <a:t>”</a:t>
            </a:r>
            <a:r>
              <a:rPr lang="it-IT" altLang="it-IT" dirty="0"/>
              <a:t> </a:t>
            </a:r>
            <a:r>
              <a:rPr lang="it-IT" altLang="it-IT" sz="2400" b="1" dirty="0"/>
              <a:t>R</a:t>
            </a:r>
            <a:r>
              <a:rPr lang="it-IT" altLang="it-IT" sz="2400" b="1" baseline="-25000" dirty="0"/>
              <a:t>Q</a:t>
            </a:r>
            <a:endParaRPr lang="it-IT" altLang="it-IT" sz="3200" b="1" dirty="0"/>
          </a:p>
        </p:txBody>
      </p:sp>
      <p:sp>
        <p:nvSpPr>
          <p:cNvPr id="6604" name="AutoShape 460"/>
          <p:cNvSpPr>
            <a:spLocks noChangeArrowheads="1"/>
          </p:cNvSpPr>
          <p:nvPr/>
        </p:nvSpPr>
        <p:spPr bwMode="auto">
          <a:xfrm rot="9088461">
            <a:off x="4191000" y="32766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it-IT"/>
          </a:p>
        </p:txBody>
      </p:sp>
      <p:sp>
        <p:nvSpPr>
          <p:cNvPr id="6605" name="AutoShape 461"/>
          <p:cNvSpPr>
            <a:spLocks noChangeArrowheads="1"/>
          </p:cNvSpPr>
          <p:nvPr/>
        </p:nvSpPr>
        <p:spPr bwMode="auto">
          <a:xfrm rot="9579354">
            <a:off x="4191000" y="53340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it-IT"/>
          </a:p>
        </p:txBody>
      </p:sp>
      <p:grpSp>
        <p:nvGrpSpPr>
          <p:cNvPr id="2" name="Gruppo 1"/>
          <p:cNvGrpSpPr/>
          <p:nvPr/>
        </p:nvGrpSpPr>
        <p:grpSpPr>
          <a:xfrm>
            <a:off x="5029200" y="2362200"/>
            <a:ext cx="5933088" cy="4435476"/>
            <a:chOff x="5029200" y="2362200"/>
            <a:chExt cx="5933088" cy="4114800"/>
          </a:xfrm>
        </p:grpSpPr>
        <p:sp>
          <p:nvSpPr>
            <p:cNvPr id="6573" name="Freeform 429"/>
            <p:cNvSpPr>
              <a:spLocks/>
            </p:cNvSpPr>
            <p:nvPr/>
          </p:nvSpPr>
          <p:spPr bwMode="auto">
            <a:xfrm>
              <a:off x="5029200" y="2362200"/>
              <a:ext cx="5933088" cy="4114800"/>
            </a:xfrm>
            <a:custGeom>
              <a:avLst/>
              <a:gdLst>
                <a:gd name="T0" fmla="*/ 288 w 2968"/>
                <a:gd name="T1" fmla="*/ 168 h 2600"/>
                <a:gd name="T2" fmla="*/ 1872 w 2968"/>
                <a:gd name="T3" fmla="*/ 72 h 2600"/>
                <a:gd name="T4" fmla="*/ 2640 w 2968"/>
                <a:gd name="T5" fmla="*/ 360 h 2600"/>
                <a:gd name="T6" fmla="*/ 2784 w 2968"/>
                <a:gd name="T7" fmla="*/ 1704 h 2600"/>
                <a:gd name="T8" fmla="*/ 2688 w 2968"/>
                <a:gd name="T9" fmla="*/ 2280 h 2600"/>
                <a:gd name="T10" fmla="*/ 1104 w 2968"/>
                <a:gd name="T11" fmla="*/ 2424 h 2600"/>
                <a:gd name="T12" fmla="*/ 288 w 2968"/>
                <a:gd name="T13" fmla="*/ 2376 h 2600"/>
                <a:gd name="T14" fmla="*/ 144 w 2968"/>
                <a:gd name="T15" fmla="*/ 1080 h 2600"/>
                <a:gd name="T16" fmla="*/ 288 w 2968"/>
                <a:gd name="T17" fmla="*/ 168 h 2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68"/>
                <a:gd name="T28" fmla="*/ 0 h 2600"/>
                <a:gd name="T29" fmla="*/ 2968 w 2968"/>
                <a:gd name="T30" fmla="*/ 2600 h 2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68" h="2600">
                  <a:moveTo>
                    <a:pt x="288" y="168"/>
                  </a:moveTo>
                  <a:cubicBezTo>
                    <a:pt x="576" y="0"/>
                    <a:pt x="1480" y="40"/>
                    <a:pt x="1872" y="72"/>
                  </a:cubicBezTo>
                  <a:cubicBezTo>
                    <a:pt x="2264" y="104"/>
                    <a:pt x="2488" y="88"/>
                    <a:pt x="2640" y="360"/>
                  </a:cubicBezTo>
                  <a:cubicBezTo>
                    <a:pt x="2792" y="632"/>
                    <a:pt x="2776" y="1384"/>
                    <a:pt x="2784" y="1704"/>
                  </a:cubicBezTo>
                  <a:cubicBezTo>
                    <a:pt x="2792" y="2024"/>
                    <a:pt x="2968" y="2160"/>
                    <a:pt x="2688" y="2280"/>
                  </a:cubicBezTo>
                  <a:cubicBezTo>
                    <a:pt x="2408" y="2400"/>
                    <a:pt x="1504" y="2408"/>
                    <a:pt x="1104" y="2424"/>
                  </a:cubicBezTo>
                  <a:cubicBezTo>
                    <a:pt x="704" y="2440"/>
                    <a:pt x="448" y="2600"/>
                    <a:pt x="288" y="2376"/>
                  </a:cubicBezTo>
                  <a:cubicBezTo>
                    <a:pt x="128" y="2152"/>
                    <a:pt x="144" y="1448"/>
                    <a:pt x="144" y="1080"/>
                  </a:cubicBezTo>
                  <a:cubicBezTo>
                    <a:pt x="144" y="712"/>
                    <a:pt x="0" y="336"/>
                    <a:pt x="288" y="168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it-IT"/>
            </a:p>
          </p:txBody>
        </p:sp>
        <p:sp>
          <p:nvSpPr>
            <p:cNvPr id="6594" name="Lock"/>
            <p:cNvSpPr>
              <a:spLocks noChangeAspect="1" noEditPoints="1" noChangeArrowheads="1"/>
            </p:cNvSpPr>
            <p:nvPr/>
          </p:nvSpPr>
          <p:spPr bwMode="auto">
            <a:xfrm>
              <a:off x="9340622" y="4545943"/>
              <a:ext cx="1112838" cy="1397000"/>
            </a:xfrm>
            <a:custGeom>
              <a:avLst/>
              <a:gdLst>
                <a:gd name="T0" fmla="*/ 556419 w 21600"/>
                <a:gd name="T1" fmla="*/ 0 h 21600"/>
                <a:gd name="T2" fmla="*/ 1112838 w 21600"/>
                <a:gd name="T3" fmla="*/ 621277 h 21600"/>
                <a:gd name="T4" fmla="*/ 556419 w 21600"/>
                <a:gd name="T5" fmla="*/ 1397000 h 21600"/>
                <a:gd name="T6" fmla="*/ 0 w 21600"/>
                <a:gd name="T7" fmla="*/ 62127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4 w 21600"/>
                <a:gd name="T13" fmla="*/ 9904 h 21600"/>
                <a:gd name="T14" fmla="*/ 21134 w 21600"/>
                <a:gd name="T15" fmla="*/ 153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it-IT"/>
            </a:p>
          </p:txBody>
        </p:sp>
      </p:grpSp>
      <p:sp>
        <p:nvSpPr>
          <p:cNvPr id="6285" name="Rectangle 141"/>
          <p:cNvSpPr>
            <a:spLocks noChangeArrowheads="1"/>
          </p:cNvSpPr>
          <p:nvPr/>
        </p:nvSpPr>
        <p:spPr bwMode="auto">
          <a:xfrm>
            <a:off x="4191000" y="39624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24" name="Group 1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418592"/>
              </p:ext>
            </p:extLst>
          </p:nvPr>
        </p:nvGraphicFramePr>
        <p:xfrm>
          <a:off x="382664" y="5322015"/>
          <a:ext cx="3577244" cy="1341120"/>
        </p:xfrm>
        <a:graphic>
          <a:graphicData uri="http://schemas.openxmlformats.org/drawingml/2006/table">
            <a:tbl>
              <a:tblPr/>
              <a:tblGrid>
                <a:gridCol w="734516">
                  <a:extLst>
                    <a:ext uri="{9D8B030D-6E8A-4147-A177-3AD203B41FA5}">
                      <a16:colId xmlns:a16="http://schemas.microsoft.com/office/drawing/2014/main" val="4104815885"/>
                    </a:ext>
                  </a:extLst>
                </a:gridCol>
                <a:gridCol w="779859">
                  <a:extLst>
                    <a:ext uri="{9D8B030D-6E8A-4147-A177-3AD203B41FA5}">
                      <a16:colId xmlns:a16="http://schemas.microsoft.com/office/drawing/2014/main" val="762059780"/>
                    </a:ext>
                  </a:extLst>
                </a:gridCol>
                <a:gridCol w="975216">
                  <a:extLst>
                    <a:ext uri="{9D8B030D-6E8A-4147-A177-3AD203B41FA5}">
                      <a16:colId xmlns:a16="http://schemas.microsoft.com/office/drawing/2014/main" val="1867729040"/>
                    </a:ext>
                  </a:extLst>
                </a:gridCol>
                <a:gridCol w="1087653">
                  <a:extLst>
                    <a:ext uri="{9D8B030D-6E8A-4147-A177-3AD203B41FA5}">
                      <a16:colId xmlns:a16="http://schemas.microsoft.com/office/drawing/2014/main" val="1069170275"/>
                    </a:ext>
                  </a:extLst>
                </a:gridCol>
              </a:tblGrid>
              <a:tr h="185738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it-IT" altLang="it-IT" sz="1200" b="1" i="0" u="none" strike="noStrike" kern="1200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Q</a:t>
                      </a:r>
                      <a:r>
                        <a:rPr kumimoji="0" lang="it-IT" alt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: ISTAT&amp;ESS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629601"/>
                  </a:ext>
                </a:extLst>
              </a:tr>
              <a:tr h="165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Cognome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Numero telefono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Dati socio demografici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756411"/>
                  </a:ext>
                </a:extLst>
              </a:tr>
              <a:tr h="2602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mario</a:t>
                      </a:r>
                      <a:endParaRPr kumimoji="0" lang="it-IT" altLang="it-IT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rossi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33344455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aaaa</a:t>
                      </a:r>
                      <a:endParaRPr kumimoji="0" lang="it-IT" altLang="it-IT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966353"/>
                  </a:ext>
                </a:extLst>
              </a:tr>
              <a:tr h="1281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giulio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bianchi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77889900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bbbb</a:t>
                      </a:r>
                      <a:endParaRPr kumimoji="0" lang="it-IT" altLang="it-IT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850385"/>
                  </a:ext>
                </a:extLst>
              </a:tr>
            </a:tbl>
          </a:graphicData>
        </a:graphic>
      </p:graphicFrame>
      <p:graphicFrame>
        <p:nvGraphicFramePr>
          <p:cNvPr id="26" name="Group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055791"/>
              </p:ext>
            </p:extLst>
          </p:nvPr>
        </p:nvGraphicFramePr>
        <p:xfrm>
          <a:off x="5646738" y="3381377"/>
          <a:ext cx="3200400" cy="42672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31464207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7718889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58250773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981657580"/>
                    </a:ext>
                  </a:extLst>
                </a:gridCol>
              </a:tblGrid>
              <a:tr h="346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anna</a:t>
                      </a:r>
                      <a:r>
                        <a:rPr kumimoji="0" lang="it-IT" alt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bianchi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11134222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YYY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261917"/>
                  </a:ext>
                </a:extLst>
              </a:tr>
            </a:tbl>
          </a:graphicData>
        </a:graphic>
      </p:graphicFrame>
      <p:graphicFrame>
        <p:nvGraphicFramePr>
          <p:cNvPr id="27" name="Group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628946"/>
              </p:ext>
            </p:extLst>
          </p:nvPr>
        </p:nvGraphicFramePr>
        <p:xfrm>
          <a:off x="5638800" y="3978067"/>
          <a:ext cx="3200400" cy="42672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31464207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7718889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58250773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981657580"/>
                    </a:ext>
                  </a:extLst>
                </a:gridCol>
              </a:tblGrid>
              <a:tr h="346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claudio</a:t>
                      </a:r>
                      <a:endParaRPr kumimoji="0" lang="it-IT" alt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verdi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22334455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ZZZ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261917"/>
                  </a:ext>
                </a:extLst>
              </a:tr>
            </a:tbl>
          </a:graphicData>
        </a:graphic>
      </p:graphicFrame>
      <p:graphicFrame>
        <p:nvGraphicFramePr>
          <p:cNvPr id="28" name="Group 4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651331"/>
              </p:ext>
            </p:extLst>
          </p:nvPr>
        </p:nvGraphicFramePr>
        <p:xfrm>
          <a:off x="5635095" y="5300112"/>
          <a:ext cx="3196698" cy="426720"/>
        </p:xfrm>
        <a:graphic>
          <a:graphicData uri="http://schemas.openxmlformats.org/drawingml/2006/table">
            <a:tbl>
              <a:tblPr/>
              <a:tblGrid>
                <a:gridCol w="639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53">
                  <a:extLst>
                    <a:ext uri="{9D8B030D-6E8A-4147-A177-3AD203B41FA5}">
                      <a16:colId xmlns:a16="http://schemas.microsoft.com/office/drawing/2014/main" val="3565542097"/>
                    </a:ext>
                  </a:extLst>
                </a:gridCol>
                <a:gridCol w="852453">
                  <a:extLst>
                    <a:ext uri="{9D8B030D-6E8A-4147-A177-3AD203B41FA5}">
                      <a16:colId xmlns:a16="http://schemas.microsoft.com/office/drawing/2014/main" val="138626609"/>
                    </a:ext>
                  </a:extLst>
                </a:gridCol>
              </a:tblGrid>
              <a:tr h="2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giulio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bianchi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77889900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bbbb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Group 4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330665"/>
              </p:ext>
            </p:extLst>
          </p:nvPr>
        </p:nvGraphicFramePr>
        <p:xfrm>
          <a:off x="5635095" y="4776392"/>
          <a:ext cx="3238477" cy="426720"/>
        </p:xfrm>
        <a:graphic>
          <a:graphicData uri="http://schemas.openxmlformats.org/drawingml/2006/table">
            <a:tbl>
              <a:tblPr/>
              <a:tblGrid>
                <a:gridCol w="647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594">
                  <a:extLst>
                    <a:ext uri="{9D8B030D-6E8A-4147-A177-3AD203B41FA5}">
                      <a16:colId xmlns:a16="http://schemas.microsoft.com/office/drawing/2014/main" val="3565542097"/>
                    </a:ext>
                  </a:extLst>
                </a:gridCol>
                <a:gridCol w="863594">
                  <a:extLst>
                    <a:ext uri="{9D8B030D-6E8A-4147-A177-3AD203B41FA5}">
                      <a16:colId xmlns:a16="http://schemas.microsoft.com/office/drawing/2014/main" val="138626609"/>
                    </a:ext>
                  </a:extLst>
                </a:gridCol>
              </a:tblGrid>
              <a:tr h="2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mario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rossi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33344455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aaaa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27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5" grpId="0"/>
      <p:bldP spid="6603" grpId="0"/>
      <p:bldP spid="6604" grpId="0" animBg="1"/>
      <p:bldP spid="66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0010A340-12F8-42AD-81F7-CDFA93CE07B8}" type="slidenum">
              <a:rPr lang="en-GB" altLang="it-IT"/>
              <a:pPr/>
              <a:t>8</a:t>
            </a:fld>
            <a:endParaRPr lang="en-GB" altLang="it-IT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845" y="943973"/>
            <a:ext cx="10479443" cy="1143000"/>
          </a:xfrm>
        </p:spPr>
        <p:txBody>
          <a:bodyPr/>
          <a:lstStyle/>
          <a:p>
            <a:pPr eaLnBrk="1" hangingPunct="1"/>
            <a:r>
              <a:rPr lang="it-IT" altLang="it-IT" sz="2800" dirty="0" smtClean="0">
                <a:solidFill>
                  <a:schemeClr val="bg1">
                    <a:lumMod val="50000"/>
                  </a:schemeClr>
                </a:solidFill>
              </a:rPr>
              <a:t>Mobile Phone Data Scenario: Private Record </a:t>
            </a:r>
            <a:r>
              <a:rPr lang="it-IT" altLang="it-IT" sz="2800" dirty="0" err="1" smtClean="0">
                <a:solidFill>
                  <a:schemeClr val="bg1">
                    <a:lumMod val="50000"/>
                  </a:schemeClr>
                </a:solidFill>
              </a:rPr>
              <a:t>Linkage</a:t>
            </a:r>
            <a:endParaRPr lang="it-IT" altLang="it-IT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6462" y="1369378"/>
            <a:ext cx="7924800" cy="152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altLang="it-IT" sz="2400" dirty="0" smtClean="0">
                <a:solidFill>
                  <a:schemeClr val="bg1">
                    <a:lumMod val="50000"/>
                  </a:schemeClr>
                </a:solidFill>
              </a:rPr>
              <a:t>Data Fusion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altLang="it-IT" sz="2000" dirty="0" smtClean="0">
                <a:solidFill>
                  <a:schemeClr val="bg1">
                    <a:lumMod val="50000"/>
                  </a:schemeClr>
                </a:solidFill>
              </a:rPr>
              <a:t>Restituzione alle parti di un record anonimo risultante dal merge delle informazioni di location e sociodemografiche</a:t>
            </a:r>
            <a:endParaRPr lang="it-IT" alt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283" name="Group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595986"/>
              </p:ext>
            </p:extLst>
          </p:nvPr>
        </p:nvGraphicFramePr>
        <p:xfrm>
          <a:off x="6323767" y="2812139"/>
          <a:ext cx="3200400" cy="3460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31464207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7718889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58250773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981657580"/>
                    </a:ext>
                  </a:extLst>
                </a:gridCol>
              </a:tblGrid>
              <a:tr h="346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mario</a:t>
                      </a:r>
                      <a:endParaRPr kumimoji="0" lang="it-IT" alt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rossi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33344455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261917"/>
                  </a:ext>
                </a:extLst>
              </a:tr>
            </a:tbl>
          </a:graphicData>
        </a:graphic>
      </p:graphicFrame>
      <p:sp>
        <p:nvSpPr>
          <p:cNvPr id="6592" name="AutoShape 448"/>
          <p:cNvSpPr>
            <a:spLocks noChangeArrowheads="1"/>
          </p:cNvSpPr>
          <p:nvPr/>
        </p:nvSpPr>
        <p:spPr bwMode="auto">
          <a:xfrm rot="1789492">
            <a:off x="4267200" y="41910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it-IT"/>
          </a:p>
        </p:txBody>
      </p:sp>
      <p:sp>
        <p:nvSpPr>
          <p:cNvPr id="6593" name="AutoShape 449"/>
          <p:cNvSpPr>
            <a:spLocks noChangeArrowheads="1"/>
          </p:cNvSpPr>
          <p:nvPr/>
        </p:nvSpPr>
        <p:spPr bwMode="auto">
          <a:xfrm rot="20157479">
            <a:off x="4267201" y="4800600"/>
            <a:ext cx="1020763" cy="304800"/>
          </a:xfrm>
          <a:prstGeom prst="rightArrow">
            <a:avLst>
              <a:gd name="adj1" fmla="val 50000"/>
              <a:gd name="adj2" fmla="val 837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it-IT"/>
          </a:p>
        </p:txBody>
      </p:sp>
      <p:sp>
        <p:nvSpPr>
          <p:cNvPr id="6605" name="AutoShape 461"/>
          <p:cNvSpPr>
            <a:spLocks noChangeArrowheads="1"/>
          </p:cNvSpPr>
          <p:nvPr/>
        </p:nvSpPr>
        <p:spPr bwMode="auto">
          <a:xfrm rot="9579354">
            <a:off x="4973164" y="5278024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it-IT"/>
          </a:p>
        </p:txBody>
      </p:sp>
      <p:sp>
        <p:nvSpPr>
          <p:cNvPr id="6285" name="Rectangle 141"/>
          <p:cNvSpPr>
            <a:spLocks noChangeArrowheads="1"/>
          </p:cNvSpPr>
          <p:nvPr/>
        </p:nvSpPr>
        <p:spPr bwMode="auto">
          <a:xfrm>
            <a:off x="4191000" y="39624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22" name="Group 4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999009"/>
              </p:ext>
            </p:extLst>
          </p:nvPr>
        </p:nvGraphicFramePr>
        <p:xfrm>
          <a:off x="5342415" y="3473661"/>
          <a:ext cx="3238477" cy="426720"/>
        </p:xfrm>
        <a:graphic>
          <a:graphicData uri="http://schemas.openxmlformats.org/drawingml/2006/table">
            <a:tbl>
              <a:tblPr/>
              <a:tblGrid>
                <a:gridCol w="647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594">
                  <a:extLst>
                    <a:ext uri="{9D8B030D-6E8A-4147-A177-3AD203B41FA5}">
                      <a16:colId xmlns:a16="http://schemas.microsoft.com/office/drawing/2014/main" val="3565542097"/>
                    </a:ext>
                  </a:extLst>
                </a:gridCol>
                <a:gridCol w="863594">
                  <a:extLst>
                    <a:ext uri="{9D8B030D-6E8A-4147-A177-3AD203B41FA5}">
                      <a16:colId xmlns:a16="http://schemas.microsoft.com/office/drawing/2014/main" val="138626609"/>
                    </a:ext>
                  </a:extLst>
                </a:gridCol>
              </a:tblGrid>
              <a:tr h="2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mario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rossi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33344455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aaaa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8342914" y="4721953"/>
            <a:ext cx="914400" cy="326817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XXX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7414951" y="4723034"/>
            <a:ext cx="914400" cy="32681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aaa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6504454" y="4712025"/>
            <a:ext cx="914400" cy="326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ID_1111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8857152" y="3318386"/>
            <a:ext cx="299486" cy="1287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7879943" y="3958954"/>
            <a:ext cx="207403" cy="646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5029200" y="2362200"/>
            <a:ext cx="5933088" cy="4435476"/>
            <a:chOff x="5029200" y="2362200"/>
            <a:chExt cx="5933088" cy="4114800"/>
          </a:xfrm>
        </p:grpSpPr>
        <p:sp>
          <p:nvSpPr>
            <p:cNvPr id="6573" name="Freeform 429"/>
            <p:cNvSpPr>
              <a:spLocks/>
            </p:cNvSpPr>
            <p:nvPr/>
          </p:nvSpPr>
          <p:spPr bwMode="auto">
            <a:xfrm>
              <a:off x="5029200" y="2362200"/>
              <a:ext cx="5933088" cy="4114800"/>
            </a:xfrm>
            <a:custGeom>
              <a:avLst/>
              <a:gdLst>
                <a:gd name="T0" fmla="*/ 288 w 2968"/>
                <a:gd name="T1" fmla="*/ 168 h 2600"/>
                <a:gd name="T2" fmla="*/ 1872 w 2968"/>
                <a:gd name="T3" fmla="*/ 72 h 2600"/>
                <a:gd name="T4" fmla="*/ 2640 w 2968"/>
                <a:gd name="T5" fmla="*/ 360 h 2600"/>
                <a:gd name="T6" fmla="*/ 2784 w 2968"/>
                <a:gd name="T7" fmla="*/ 1704 h 2600"/>
                <a:gd name="T8" fmla="*/ 2688 w 2968"/>
                <a:gd name="T9" fmla="*/ 2280 h 2600"/>
                <a:gd name="T10" fmla="*/ 1104 w 2968"/>
                <a:gd name="T11" fmla="*/ 2424 h 2600"/>
                <a:gd name="T12" fmla="*/ 288 w 2968"/>
                <a:gd name="T13" fmla="*/ 2376 h 2600"/>
                <a:gd name="T14" fmla="*/ 144 w 2968"/>
                <a:gd name="T15" fmla="*/ 1080 h 2600"/>
                <a:gd name="T16" fmla="*/ 288 w 2968"/>
                <a:gd name="T17" fmla="*/ 168 h 2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68"/>
                <a:gd name="T28" fmla="*/ 0 h 2600"/>
                <a:gd name="T29" fmla="*/ 2968 w 2968"/>
                <a:gd name="T30" fmla="*/ 2600 h 2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68" h="2600">
                  <a:moveTo>
                    <a:pt x="288" y="168"/>
                  </a:moveTo>
                  <a:cubicBezTo>
                    <a:pt x="576" y="0"/>
                    <a:pt x="1480" y="40"/>
                    <a:pt x="1872" y="72"/>
                  </a:cubicBezTo>
                  <a:cubicBezTo>
                    <a:pt x="2264" y="104"/>
                    <a:pt x="2488" y="88"/>
                    <a:pt x="2640" y="360"/>
                  </a:cubicBezTo>
                  <a:cubicBezTo>
                    <a:pt x="2792" y="632"/>
                    <a:pt x="2776" y="1384"/>
                    <a:pt x="2784" y="1704"/>
                  </a:cubicBezTo>
                  <a:cubicBezTo>
                    <a:pt x="2792" y="2024"/>
                    <a:pt x="2968" y="2160"/>
                    <a:pt x="2688" y="2280"/>
                  </a:cubicBezTo>
                  <a:cubicBezTo>
                    <a:pt x="2408" y="2400"/>
                    <a:pt x="1504" y="2408"/>
                    <a:pt x="1104" y="2424"/>
                  </a:cubicBezTo>
                  <a:cubicBezTo>
                    <a:pt x="704" y="2440"/>
                    <a:pt x="448" y="2600"/>
                    <a:pt x="288" y="2376"/>
                  </a:cubicBezTo>
                  <a:cubicBezTo>
                    <a:pt x="128" y="2152"/>
                    <a:pt x="144" y="1448"/>
                    <a:pt x="144" y="1080"/>
                  </a:cubicBezTo>
                  <a:cubicBezTo>
                    <a:pt x="144" y="712"/>
                    <a:pt x="0" y="336"/>
                    <a:pt x="288" y="168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it-IT"/>
            </a:p>
          </p:txBody>
        </p:sp>
        <p:sp>
          <p:nvSpPr>
            <p:cNvPr id="6594" name="Lock"/>
            <p:cNvSpPr>
              <a:spLocks noChangeAspect="1" noEditPoints="1" noChangeArrowheads="1"/>
            </p:cNvSpPr>
            <p:nvPr/>
          </p:nvSpPr>
          <p:spPr bwMode="auto">
            <a:xfrm>
              <a:off x="9340622" y="4545943"/>
              <a:ext cx="1112838" cy="1397000"/>
            </a:xfrm>
            <a:custGeom>
              <a:avLst/>
              <a:gdLst>
                <a:gd name="T0" fmla="*/ 556419 w 21600"/>
                <a:gd name="T1" fmla="*/ 0 h 21600"/>
                <a:gd name="T2" fmla="*/ 1112838 w 21600"/>
                <a:gd name="T3" fmla="*/ 621277 h 21600"/>
                <a:gd name="T4" fmla="*/ 556419 w 21600"/>
                <a:gd name="T5" fmla="*/ 1397000 h 21600"/>
                <a:gd name="T6" fmla="*/ 0 w 21600"/>
                <a:gd name="T7" fmla="*/ 62127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4 w 21600"/>
                <a:gd name="T13" fmla="*/ 9904 h 21600"/>
                <a:gd name="T14" fmla="*/ 21134 w 21600"/>
                <a:gd name="T15" fmla="*/ 153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it-IT"/>
            </a:p>
          </p:txBody>
        </p:sp>
      </p:grpSp>
      <p:sp>
        <p:nvSpPr>
          <p:cNvPr id="6604" name="AutoShape 460"/>
          <p:cNvSpPr>
            <a:spLocks noChangeArrowheads="1"/>
          </p:cNvSpPr>
          <p:nvPr/>
        </p:nvSpPr>
        <p:spPr bwMode="auto">
          <a:xfrm rot="11437896">
            <a:off x="4955753" y="4545236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it-IT"/>
          </a:p>
        </p:txBody>
      </p:sp>
      <p:graphicFrame>
        <p:nvGraphicFramePr>
          <p:cNvPr id="6284" name="Group 140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96630946"/>
              </p:ext>
            </p:extLst>
          </p:nvPr>
        </p:nvGraphicFramePr>
        <p:xfrm>
          <a:off x="1025953" y="3128941"/>
          <a:ext cx="3785524" cy="1586082"/>
        </p:xfrm>
        <a:graphic>
          <a:graphicData uri="http://schemas.openxmlformats.org/drawingml/2006/table">
            <a:tbl>
              <a:tblPr/>
              <a:tblGrid>
                <a:gridCol w="867104">
                  <a:extLst>
                    <a:ext uri="{9D8B030D-6E8A-4147-A177-3AD203B41FA5}">
                      <a16:colId xmlns:a16="http://schemas.microsoft.com/office/drawing/2014/main" val="4104815885"/>
                    </a:ext>
                  </a:extLst>
                </a:gridCol>
                <a:gridCol w="861848">
                  <a:extLst>
                    <a:ext uri="{9D8B030D-6E8A-4147-A177-3AD203B41FA5}">
                      <a16:colId xmlns:a16="http://schemas.microsoft.com/office/drawing/2014/main" val="762059780"/>
                    </a:ext>
                  </a:extLst>
                </a:gridCol>
                <a:gridCol w="956441">
                  <a:extLst>
                    <a:ext uri="{9D8B030D-6E8A-4147-A177-3AD203B41FA5}">
                      <a16:colId xmlns:a16="http://schemas.microsoft.com/office/drawing/2014/main" val="1212703748"/>
                    </a:ext>
                  </a:extLst>
                </a:gridCol>
                <a:gridCol w="1100131">
                  <a:extLst>
                    <a:ext uri="{9D8B030D-6E8A-4147-A177-3AD203B41FA5}">
                      <a16:colId xmlns:a16="http://schemas.microsoft.com/office/drawing/2014/main" val="1069170275"/>
                    </a:ext>
                  </a:extLst>
                </a:gridCol>
              </a:tblGrid>
              <a:tr h="185738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TELCO PROVIDER</a:t>
                      </a:r>
                      <a:endParaRPr kumimoji="0" lang="it-IT" altLang="it-IT" sz="1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629601"/>
                  </a:ext>
                </a:extLst>
              </a:tr>
              <a:tr h="165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Nome Chiamante</a:t>
                      </a:r>
                      <a:endParaRPr kumimoji="0" lang="it-IT" altLang="it-IT" sz="9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Cognome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Chiamante</a:t>
                      </a:r>
                      <a:endParaRPr kumimoji="0" lang="it-IT" altLang="it-IT" sz="1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Numero telefono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Chiamante</a:t>
                      </a:r>
                      <a:endParaRPr kumimoji="0" lang="it-IT" altLang="it-IT" sz="1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Location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756411"/>
                  </a:ext>
                </a:extLst>
              </a:tr>
              <a:tr h="2602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mario</a:t>
                      </a:r>
                      <a:endParaRPr kumimoji="0" lang="it-IT" alt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rossi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33344455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966353"/>
                  </a:ext>
                </a:extLst>
              </a:tr>
              <a:tr h="185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anna</a:t>
                      </a:r>
                      <a:endParaRPr kumimoji="0" lang="it-IT" altLang="it-IT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bianchi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11134222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YYY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850385"/>
                  </a:ext>
                </a:extLst>
              </a:tr>
              <a:tr h="242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claudio</a:t>
                      </a:r>
                      <a:r>
                        <a:rPr kumimoji="0" lang="it-IT" alt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verdi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22334455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ZZZ</a:t>
                      </a:r>
                      <a:endParaRPr kumimoji="0" lang="it-IT" alt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284494"/>
                  </a:ext>
                </a:extLst>
              </a:tr>
            </a:tbl>
          </a:graphicData>
        </a:graphic>
      </p:graphicFrame>
      <p:graphicFrame>
        <p:nvGraphicFramePr>
          <p:cNvPr id="24" name="Group 1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322089"/>
              </p:ext>
            </p:extLst>
          </p:nvPr>
        </p:nvGraphicFramePr>
        <p:xfrm>
          <a:off x="1131403" y="5107961"/>
          <a:ext cx="3577244" cy="1310640"/>
        </p:xfrm>
        <a:graphic>
          <a:graphicData uri="http://schemas.openxmlformats.org/drawingml/2006/table">
            <a:tbl>
              <a:tblPr/>
              <a:tblGrid>
                <a:gridCol w="734516">
                  <a:extLst>
                    <a:ext uri="{9D8B030D-6E8A-4147-A177-3AD203B41FA5}">
                      <a16:colId xmlns:a16="http://schemas.microsoft.com/office/drawing/2014/main" val="4104815885"/>
                    </a:ext>
                  </a:extLst>
                </a:gridCol>
                <a:gridCol w="779859">
                  <a:extLst>
                    <a:ext uri="{9D8B030D-6E8A-4147-A177-3AD203B41FA5}">
                      <a16:colId xmlns:a16="http://schemas.microsoft.com/office/drawing/2014/main" val="762059780"/>
                    </a:ext>
                  </a:extLst>
                </a:gridCol>
                <a:gridCol w="975216">
                  <a:extLst>
                    <a:ext uri="{9D8B030D-6E8A-4147-A177-3AD203B41FA5}">
                      <a16:colId xmlns:a16="http://schemas.microsoft.com/office/drawing/2014/main" val="1867729040"/>
                    </a:ext>
                  </a:extLst>
                </a:gridCol>
                <a:gridCol w="1087653">
                  <a:extLst>
                    <a:ext uri="{9D8B030D-6E8A-4147-A177-3AD203B41FA5}">
                      <a16:colId xmlns:a16="http://schemas.microsoft.com/office/drawing/2014/main" val="1069170275"/>
                    </a:ext>
                  </a:extLst>
                </a:gridCol>
              </a:tblGrid>
              <a:tr h="185738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ISTAT&amp;ESS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629601"/>
                  </a:ext>
                </a:extLst>
              </a:tr>
              <a:tr h="165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Cognome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Numero telefono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Dati socio demografici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756411"/>
                  </a:ext>
                </a:extLst>
              </a:tr>
              <a:tr h="2602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mario</a:t>
                      </a:r>
                      <a:endParaRPr kumimoji="0" lang="it-IT" altLang="it-IT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rossi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33344455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aaaa</a:t>
                      </a:r>
                      <a:endParaRPr kumimoji="0" lang="it-IT" altLang="it-IT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966353"/>
                  </a:ext>
                </a:extLst>
              </a:tr>
              <a:tr h="1281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giulio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bianchi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77889900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bbbb</a:t>
                      </a:r>
                      <a:endParaRPr kumimoji="0" lang="it-IT" altLang="it-IT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850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58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5" grpId="0" animBg="1"/>
      <p:bldP spid="3" grpId="0" animBg="1"/>
      <p:bldP spid="30" grpId="0" animBg="1"/>
      <p:bldP spid="31" grpId="0" animBg="1"/>
      <p:bldP spid="4" grpId="0" animBg="1"/>
      <p:bldP spid="5" grpId="0" animBg="1"/>
      <p:bldP spid="66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601664" y="1069187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Un esempio di tecnica di private 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ecord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linkage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1664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it-IT" sz="2400" b="1" dirty="0" smtClean="0"/>
              <a:t>Idea chiave: </a:t>
            </a: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Funzioni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crittografiche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preservano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la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distanza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per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loro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natura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Embedding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dei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record da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linkare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uno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spazio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euclideo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tramite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un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metodo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che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assicura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la privacy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None/>
            </a:pPr>
            <a:endParaRPr lang="it-IT" sz="12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6508633" y="2013204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en-US" sz="2400" b="1" dirty="0" smtClean="0"/>
              <a:t>La </a:t>
            </a:r>
            <a:r>
              <a:rPr lang="en-US" sz="2400" b="1" dirty="0" err="1" smtClean="0"/>
              <a:t>tecnica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consente</a:t>
            </a:r>
            <a:r>
              <a:rPr lang="en-US" sz="2400" b="1" dirty="0" smtClean="0"/>
              <a:t> schema e data matching tale </a:t>
            </a:r>
            <a:r>
              <a:rPr lang="en-US" sz="2400" b="1" dirty="0" err="1" smtClean="0"/>
              <a:t>che</a:t>
            </a:r>
            <a:r>
              <a:rPr lang="en-US" sz="2400" b="1" dirty="0" smtClean="0"/>
              <a:t> :</a:t>
            </a:r>
            <a:endParaRPr lang="en-US" sz="2400" b="1" dirty="0"/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Assicura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la privacy in un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contesto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honest-but-curious </a:t>
            </a:r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Effettua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schema matching</a:t>
            </a:r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L’efficacia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dell’</a:t>
            </a:r>
            <a:r>
              <a:rPr lang="en-US" sz="2400" i="1" dirty="0" err="1" smtClean="0">
                <a:solidFill>
                  <a:schemeClr val="bg1">
                    <a:lumMod val="50000"/>
                  </a:schemeClr>
                </a:solidFill>
              </a:rPr>
              <a:t>approximate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  data matching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è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confrontabile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quella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di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tecniche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che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considerano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la privacy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DA304A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L’efficienza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del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data matching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è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maggiore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dei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protocolli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di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secure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set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intersection (parte di SMC)</a:t>
            </a:r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DA304A"/>
              </a:buClr>
              <a:buSzPct val="160000"/>
            </a:pPr>
            <a:endParaRPr lang="it-IT" sz="1800" dirty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2400" dirty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None/>
            </a:pPr>
            <a:endParaRPr lang="it-IT" sz="1200" dirty="0"/>
          </a:p>
        </p:txBody>
      </p:sp>
      <p:sp>
        <p:nvSpPr>
          <p:cNvPr id="2" name="Rettangolo 1"/>
          <p:cNvSpPr/>
          <p:nvPr/>
        </p:nvSpPr>
        <p:spPr>
          <a:xfrm>
            <a:off x="0" y="5308139"/>
            <a:ext cx="6144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chemeClr val="bg1">
                    <a:lumMod val="50000"/>
                  </a:schemeClr>
                </a:solidFill>
              </a:rPr>
              <a:t>Monica Scannapieco, </a:t>
            </a:r>
            <a:r>
              <a:rPr lang="it-IT" b="1" i="1" dirty="0" err="1">
                <a:solidFill>
                  <a:schemeClr val="bg1">
                    <a:lumMod val="50000"/>
                  </a:schemeClr>
                </a:solidFill>
              </a:rPr>
              <a:t>Ilya</a:t>
            </a:r>
            <a:r>
              <a:rPr lang="it-IT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i="1" dirty="0" err="1">
                <a:solidFill>
                  <a:schemeClr val="bg1">
                    <a:lumMod val="50000"/>
                  </a:schemeClr>
                </a:solidFill>
              </a:rPr>
              <a:t>Figotin</a:t>
            </a:r>
            <a:r>
              <a:rPr lang="it-IT" b="1" i="1" dirty="0">
                <a:solidFill>
                  <a:schemeClr val="bg1">
                    <a:lumMod val="50000"/>
                  </a:schemeClr>
                </a:solidFill>
              </a:rPr>
              <a:t>, Elisa Bertino, Ahmed K. </a:t>
            </a:r>
            <a:r>
              <a:rPr lang="it-IT" b="1" i="1" dirty="0" err="1">
                <a:solidFill>
                  <a:schemeClr val="bg1">
                    <a:lumMod val="50000"/>
                  </a:schemeClr>
                </a:solidFill>
              </a:rPr>
              <a:t>Elmagarmid</a:t>
            </a:r>
            <a:r>
              <a:rPr lang="it-IT" b="1" i="1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it-IT" b="1" i="1" dirty="0">
                <a:solidFill>
                  <a:schemeClr val="bg1">
                    <a:lumMod val="50000"/>
                  </a:schemeClr>
                </a:solidFill>
              </a:rPr>
              <a:t>Privacy </a:t>
            </a:r>
            <a:r>
              <a:rPr lang="it-IT" b="1" i="1" dirty="0" err="1">
                <a:solidFill>
                  <a:schemeClr val="bg1">
                    <a:lumMod val="50000"/>
                  </a:schemeClr>
                </a:solidFill>
              </a:rPr>
              <a:t>preserving</a:t>
            </a:r>
            <a:r>
              <a:rPr lang="it-IT" b="1" i="1" dirty="0">
                <a:solidFill>
                  <a:schemeClr val="bg1">
                    <a:lumMod val="50000"/>
                  </a:schemeClr>
                </a:solidFill>
              </a:rPr>
              <a:t> schema and data </a:t>
            </a:r>
            <a:r>
              <a:rPr lang="it-IT" b="1" i="1" dirty="0" err="1">
                <a:solidFill>
                  <a:schemeClr val="bg1">
                    <a:lumMod val="50000"/>
                  </a:schemeClr>
                </a:solidFill>
              </a:rPr>
              <a:t>matching</a:t>
            </a:r>
            <a:r>
              <a:rPr lang="it-IT" b="1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it-IT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b="1" i="1" dirty="0" smtClean="0">
                <a:solidFill>
                  <a:schemeClr val="bg1">
                    <a:lumMod val="50000"/>
                  </a:schemeClr>
                </a:solidFill>
              </a:rPr>
              <a:t>SIGMOD </a:t>
            </a:r>
            <a:r>
              <a:rPr lang="it-IT" b="1" i="1" dirty="0">
                <a:solidFill>
                  <a:schemeClr val="bg1">
                    <a:lumMod val="50000"/>
                  </a:schemeClr>
                </a:solidFill>
              </a:rPr>
              <a:t>Conference 2007: 653-664</a:t>
            </a:r>
          </a:p>
        </p:txBody>
      </p:sp>
    </p:spTree>
    <p:extLst>
      <p:ext uri="{BB962C8B-B14F-4D97-AF65-F5344CB8AC3E}">
        <p14:creationId xmlns:p14="http://schemas.microsoft.com/office/powerpoint/2010/main" val="20899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955</Words>
  <Application>Microsoft Office PowerPoint</Application>
  <PresentationFormat>Widescreen</PresentationFormat>
  <Paragraphs>283</Paragraphs>
  <Slides>13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Signika</vt:lpstr>
      <vt:lpstr>Signika Light</vt:lpstr>
      <vt:lpstr>Symbol</vt:lpstr>
      <vt:lpstr>Wingdings</vt:lpstr>
      <vt:lpstr>Personalizza struttura</vt:lpstr>
      <vt:lpstr>COMPORTAMENTI INDIVIDUALI  E RELAZIONI SOCIALI  IN TRASFORMAZIONE  UNA SFIDA PER LA  STATISTICA UFFICIALE </vt:lpstr>
      <vt:lpstr>Presentazione standard di PowerPoint</vt:lpstr>
      <vt:lpstr>Presentazione standard di PowerPoint</vt:lpstr>
      <vt:lpstr>Le Fonti Big nel Processo di Produzione dell’informazione Statistica</vt:lpstr>
      <vt:lpstr>Le soluzioni tecniche: SDC e SMC</vt:lpstr>
      <vt:lpstr>Mobile Phone Data Scenario </vt:lpstr>
      <vt:lpstr>Mobile Phone Data Scenario: Private Record Linkage</vt:lpstr>
      <vt:lpstr>Mobile Phone Data Scenario: Private Record Linkage</vt:lpstr>
      <vt:lpstr>Un esempio di tecnica di private record linkage</vt:lpstr>
      <vt:lpstr>Presentazione standard di PowerPoint</vt:lpstr>
      <vt:lpstr>Presentazione standard di PowerPoint</vt:lpstr>
      <vt:lpstr>Fase 3 della tecnica</vt:lpstr>
      <vt:lpstr>Conclusioni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Monica Scannapieco</cp:lastModifiedBy>
  <cp:revision>93</cp:revision>
  <cp:lastPrinted>2016-03-21T17:06:08Z</cp:lastPrinted>
  <dcterms:created xsi:type="dcterms:W3CDTF">2016-03-11T16:10:26Z</dcterms:created>
  <dcterms:modified xsi:type="dcterms:W3CDTF">2016-06-23T04:46:01Z</dcterms:modified>
</cp:coreProperties>
</file>