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3"/>
  </p:notesMasterIdLst>
  <p:sldIdLst>
    <p:sldId id="256" r:id="rId2"/>
    <p:sldId id="298" r:id="rId3"/>
    <p:sldId id="316" r:id="rId4"/>
    <p:sldId id="297" r:id="rId5"/>
    <p:sldId id="274" r:id="rId6"/>
    <p:sldId id="267" r:id="rId7"/>
    <p:sldId id="313" r:id="rId8"/>
    <p:sldId id="280" r:id="rId9"/>
    <p:sldId id="281" r:id="rId10"/>
    <p:sldId id="284" r:id="rId11"/>
    <p:sldId id="283" r:id="rId12"/>
    <p:sldId id="294" r:id="rId13"/>
    <p:sldId id="257" r:id="rId14"/>
    <p:sldId id="302" r:id="rId15"/>
    <p:sldId id="303" r:id="rId16"/>
    <p:sldId id="311" r:id="rId17"/>
    <p:sldId id="317" r:id="rId18"/>
    <p:sldId id="315" r:id="rId19"/>
    <p:sldId id="314" r:id="rId20"/>
    <p:sldId id="277" r:id="rId21"/>
    <p:sldId id="31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9190"/>
    <a:srgbClr val="484384"/>
    <a:srgbClr val="1C385A"/>
    <a:srgbClr val="BE1520"/>
    <a:srgbClr val="CF1E24"/>
    <a:srgbClr val="C72A31"/>
    <a:srgbClr val="DA304A"/>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199" autoAdjust="0"/>
    <p:restoredTop sz="94693" autoAdjust="0"/>
  </p:normalViewPr>
  <p:slideViewPr>
    <p:cSldViewPr snapToGrid="0" snapToObjects="1">
      <p:cViewPr>
        <p:scale>
          <a:sx n="75" d="100"/>
          <a:sy n="75" d="100"/>
        </p:scale>
        <p:origin x="-1184" y="-928"/>
      </p:cViewPr>
      <p:guideLst>
        <p:guide orient="horz" pos="907"/>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pPr/>
              <a:t>21-06-2016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pPr/>
              <a:t>‹n.›</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pPr/>
              <a:t>1</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846578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round/>
            <a:headEnd/>
            <a:tailEnd/>
          </a:ln>
        </p:spPr>
        <p:txBody>
          <a:bodyPr/>
          <a:lstStyle/>
          <a:p>
            <a:pPr>
              <a:buFont typeface="Times New Roman" pitchFamily="-65" charset="0"/>
              <a:buNone/>
            </a:pPr>
            <a:fld id="{4085F9E9-FA52-8C43-9AC2-695401B7C6FA}" type="slidenum">
              <a:rPr lang="it-IT">
                <a:latin typeface="Times New Roman" pitchFamily="-65" charset="0"/>
                <a:ea typeface="Arial Unicode MS" pitchFamily="-65" charset="0"/>
                <a:cs typeface="Arial Unicode MS" pitchFamily="-65" charset="0"/>
              </a:rPr>
              <a:pPr>
                <a:buFont typeface="Times New Roman" pitchFamily="-65" charset="0"/>
                <a:buNone/>
              </a:pPr>
              <a:t>14</a:t>
            </a:fld>
            <a:endParaRPr lang="it-IT">
              <a:latin typeface="Times New Roman" pitchFamily="-65" charset="0"/>
              <a:ea typeface="Arial Unicode MS" pitchFamily="-65" charset="0"/>
              <a:cs typeface="Arial Unicode MS" pitchFamily="-65" charset="0"/>
            </a:endParaRPr>
          </a:p>
        </p:txBody>
      </p:sp>
      <p:sp>
        <p:nvSpPr>
          <p:cNvPr id="37891" name="Rectangle 1"/>
          <p:cNvSpPr>
            <a:spLocks noGrp="1" noChangeArrowheads="1"/>
          </p:cNvSpPr>
          <p:nvPr>
            <p:ph type="body"/>
          </p:nvPr>
        </p:nvSpPr>
        <p:spPr>
          <a:xfrm>
            <a:off x="0" y="0"/>
            <a:ext cx="1018" cy="1920"/>
          </a:xfrm>
          <a:noFill/>
        </p:spPr>
        <p:txBody>
          <a:bodyPr wrap="none" anchor="ctr"/>
          <a:lstStyle/>
          <a:p>
            <a:pPr eaLnBrk="1">
              <a:spcBef>
                <a:spcPct val="0"/>
              </a:spcBef>
            </a:pPr>
            <a:endParaRPr lang="it-IT" sz="2000">
              <a:latin typeface="Arial" pitchFamily="-65" charset="0"/>
              <a:ea typeface="Microsoft YaHei" charset="-122"/>
              <a:cs typeface="Microsoft YaHei"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ln>
            <a:round/>
            <a:headEnd/>
            <a:tailEnd/>
          </a:ln>
        </p:spPr>
        <p:txBody>
          <a:bodyPr/>
          <a:lstStyle/>
          <a:p>
            <a:pPr>
              <a:buFont typeface="Times New Roman" pitchFamily="-65" charset="0"/>
              <a:buNone/>
            </a:pPr>
            <a:fld id="{F767623B-2320-E94B-937F-CD266A95DDF0}" type="slidenum">
              <a:rPr lang="it-IT">
                <a:latin typeface="Times New Roman" pitchFamily="-65" charset="0"/>
                <a:ea typeface="Arial Unicode MS" pitchFamily="-65" charset="0"/>
                <a:cs typeface="Arial Unicode MS" pitchFamily="-65" charset="0"/>
              </a:rPr>
              <a:pPr>
                <a:buFont typeface="Times New Roman" pitchFamily="-65" charset="0"/>
                <a:buNone/>
              </a:pPr>
              <a:t>15</a:t>
            </a:fld>
            <a:endParaRPr lang="it-IT">
              <a:latin typeface="Times New Roman" pitchFamily="-65" charset="0"/>
              <a:ea typeface="Arial Unicode MS" pitchFamily="-65" charset="0"/>
              <a:cs typeface="Arial Unicode MS" pitchFamily="-65" charset="0"/>
            </a:endParaRPr>
          </a:p>
        </p:txBody>
      </p:sp>
      <p:sp>
        <p:nvSpPr>
          <p:cNvPr id="39939" name="Rectangle 1"/>
          <p:cNvSpPr>
            <a:spLocks noGrp="1" noChangeArrowheads="1"/>
          </p:cNvSpPr>
          <p:nvPr>
            <p:ph type="body"/>
          </p:nvPr>
        </p:nvSpPr>
        <p:spPr>
          <a:xfrm>
            <a:off x="0" y="0"/>
            <a:ext cx="1018" cy="1920"/>
          </a:xfrm>
          <a:noFill/>
        </p:spPr>
        <p:txBody>
          <a:bodyPr wrap="none" anchor="ctr"/>
          <a:lstStyle/>
          <a:p>
            <a:pPr eaLnBrk="1">
              <a:spcBef>
                <a:spcPct val="0"/>
              </a:spcBef>
            </a:pPr>
            <a:endParaRPr lang="it-IT" sz="2000">
              <a:latin typeface="Arial" pitchFamily="-65" charset="0"/>
              <a:ea typeface="Microsoft YaHei" charset="-122"/>
              <a:cs typeface="Microsoft YaHei"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a:round/>
            <a:headEnd/>
            <a:tailEnd/>
          </a:ln>
        </p:spPr>
        <p:txBody>
          <a:bodyPr/>
          <a:lstStyle/>
          <a:p>
            <a:pPr>
              <a:buFont typeface="Times New Roman" pitchFamily="-65" charset="0"/>
              <a:buNone/>
            </a:pPr>
            <a:fld id="{A423B9F6-EA92-A048-AB20-46C5A2B11B56}" type="slidenum">
              <a:rPr lang="it-IT">
                <a:latin typeface="Times New Roman" pitchFamily="-65" charset="0"/>
                <a:ea typeface="Arial Unicode MS" pitchFamily="-65" charset="0"/>
                <a:cs typeface="Arial Unicode MS" pitchFamily="-65" charset="0"/>
              </a:rPr>
              <a:pPr>
                <a:buFont typeface="Times New Roman" pitchFamily="-65" charset="0"/>
                <a:buNone/>
              </a:pPr>
              <a:t>16</a:t>
            </a:fld>
            <a:endParaRPr lang="it-IT">
              <a:latin typeface="Times New Roman" pitchFamily="-65" charset="0"/>
              <a:ea typeface="Arial Unicode MS" pitchFamily="-65" charset="0"/>
              <a:cs typeface="Arial Unicode MS" pitchFamily="-65" charset="0"/>
            </a:endParaRPr>
          </a:p>
        </p:txBody>
      </p:sp>
      <p:sp>
        <p:nvSpPr>
          <p:cNvPr id="56323" name="Rectangle 1"/>
          <p:cNvSpPr>
            <a:spLocks noGrp="1" noChangeArrowheads="1"/>
          </p:cNvSpPr>
          <p:nvPr>
            <p:ph type="body"/>
          </p:nvPr>
        </p:nvSpPr>
        <p:spPr>
          <a:xfrm>
            <a:off x="686207" y="4343592"/>
            <a:ext cx="5486604" cy="4113264"/>
          </a:xfrm>
          <a:noFill/>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it-IT" sz="2000">
              <a:latin typeface="Arial" pitchFamily="-65" charset="0"/>
              <a:ea typeface="Microsoft YaHei" charset="-122"/>
              <a:cs typeface="Microsoft YaHei"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915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609600" y="1600201"/>
            <a:ext cx="109728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r>
              <a:rPr lang="it-IT" smtClean="0"/>
              <a:t>29/02/2016</a:t>
            </a:r>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r>
              <a:rPr lang="it-IT" dirty="0" smtClean="0"/>
              <a:t>www.amfm.it</a:t>
            </a:r>
            <a:endParaRPr lang="it-IT" dirty="0"/>
          </a:p>
        </p:txBody>
      </p:sp>
      <p:sp>
        <p:nvSpPr>
          <p:cNvPr id="6" name="Segnaposto numero diapositiva 5"/>
          <p:cNvSpPr>
            <a:spLocks noGrp="1"/>
          </p:cNvSpPr>
          <p:nvPr>
            <p:ph type="sldNum" sz="quarter" idx="12"/>
          </p:nvPr>
        </p:nvSpPr>
        <p:spPr/>
        <p:txBody>
          <a:bodyPr/>
          <a:lstStyle/>
          <a:p>
            <a:fld id="{FED4EA4D-23AD-3847-9CA7-2AFA4786246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1"/>
            <a:ext cx="2844800" cy="365125"/>
          </a:xfrm>
          <a:prstGeom prst="rect">
            <a:avLst/>
          </a:prstGeom>
        </p:spPr>
        <p:txBody>
          <a:bodyPr/>
          <a:lstStyle/>
          <a:p>
            <a:r>
              <a:rPr lang="it-IT" smtClean="0"/>
              <a:t>29/02/2016</a:t>
            </a:r>
            <a:endParaRPr lang="it-IT"/>
          </a:p>
        </p:txBody>
      </p:sp>
      <p:sp>
        <p:nvSpPr>
          <p:cNvPr id="3" name="Segnaposto piè di pagina 2"/>
          <p:cNvSpPr>
            <a:spLocks noGrp="1"/>
          </p:cNvSpPr>
          <p:nvPr>
            <p:ph type="ftr" sz="quarter" idx="11"/>
          </p:nvPr>
        </p:nvSpPr>
        <p:spPr>
          <a:xfrm>
            <a:off x="4165600" y="6356351"/>
            <a:ext cx="3860800" cy="365125"/>
          </a:xfrm>
          <a:prstGeom prst="rect">
            <a:avLst/>
          </a:prstGeom>
        </p:spPr>
        <p:txBody>
          <a:bodyPr/>
          <a:lstStyle/>
          <a:p>
            <a:r>
              <a:rPr lang="it-IT" smtClean="0"/>
              <a:t>www.maurosalvemini.org</a:t>
            </a:r>
            <a:endParaRPr lang="it-IT"/>
          </a:p>
        </p:txBody>
      </p:sp>
      <p:sp>
        <p:nvSpPr>
          <p:cNvPr id="4" name="Segnaposto numero diapositiva 3"/>
          <p:cNvSpPr>
            <a:spLocks noGrp="1"/>
          </p:cNvSpPr>
          <p:nvPr>
            <p:ph type="sldNum" sz="quarter" idx="12"/>
          </p:nvPr>
        </p:nvSpPr>
        <p:spPr/>
        <p:txBody>
          <a:bodyPr/>
          <a:lstStyle/>
          <a:p>
            <a:fld id="{FED4EA4D-23AD-3847-9CA7-2AFA4786246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814" r="74033" b="37508"/>
          <a:stretch/>
        </p:blipFill>
        <p:spPr>
          <a:xfrm>
            <a:off x="10647499" y="5776731"/>
            <a:ext cx="1544501" cy="1081270"/>
          </a:xfrm>
          <a:prstGeom prst="rect">
            <a:avLst/>
          </a:prstGeom>
        </p:spPr>
      </p:pic>
      <p:pic>
        <p:nvPicPr>
          <p:cNvPr id="2" name="Immagine 1"/>
          <p:cNvPicPr>
            <a:picLocks noChangeAspect="1"/>
          </p:cNvPicPr>
          <p:nvPr userDrawn="1"/>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71615" y="179460"/>
            <a:ext cx="1975884" cy="788958"/>
          </a:xfrm>
          <a:prstGeom prst="rect">
            <a:avLst/>
          </a:prstGeom>
        </p:spPr>
      </p:pic>
      <p:sp>
        <p:nvSpPr>
          <p:cNvPr id="11" name="Titolo 1"/>
          <p:cNvSpPr txBox="1">
            <a:spLocks/>
          </p:cNvSpPr>
          <p:nvPr userDrawn="1"/>
        </p:nvSpPr>
        <p:spPr>
          <a:xfrm>
            <a:off x="601662" y="353490"/>
            <a:ext cx="7627989" cy="545876"/>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a:t>
            </a:r>
            <a:r>
              <a:rPr lang="it-IT" sz="1100" b="1" dirty="0" smtClean="0">
                <a:solidFill>
                  <a:schemeClr val="tx1">
                    <a:lumMod val="65000"/>
                    <a:lumOff val="35000"/>
                  </a:schemeClr>
                </a:solidFill>
                <a:latin typeface="Calibri"/>
                <a:ea typeface="Signika" charset="0"/>
                <a:cs typeface="Calibri"/>
              </a:rPr>
              <a:t> </a:t>
            </a:r>
            <a:r>
              <a:rPr lang="it-IT" sz="1100" b="1" baseline="0" dirty="0" smtClean="0">
                <a:solidFill>
                  <a:schemeClr val="tx1">
                    <a:lumMod val="65000"/>
                    <a:lumOff val="35000"/>
                  </a:schemeClr>
                </a:solidFill>
                <a:latin typeface="Calibri"/>
                <a:ea typeface="Signika" charset="0"/>
                <a:cs typeface="Calibri"/>
              </a:rPr>
              <a:t> 23 </a:t>
            </a:r>
            <a:r>
              <a:rPr lang="it-IT" sz="1100" b="1" dirty="0" smtClean="0">
                <a:solidFill>
                  <a:schemeClr val="tx1">
                    <a:lumMod val="65000"/>
                    <a:lumOff val="35000"/>
                  </a:schemeClr>
                </a:solidFill>
                <a:latin typeface="Calibri"/>
                <a:ea typeface="Signika" charset="0"/>
                <a:cs typeface="Calibri"/>
              </a:rPr>
              <a:t>GIUGNO </a:t>
            </a:r>
            <a:r>
              <a:rPr lang="it-IT" sz="1100" b="1" dirty="0" smtClean="0">
                <a:solidFill>
                  <a:schemeClr val="tx1">
                    <a:lumMod val="65000"/>
                    <a:lumOff val="35000"/>
                  </a:schemeClr>
                </a:solidFill>
                <a:latin typeface="Calibri"/>
                <a:ea typeface="Signika" charset="0"/>
                <a:cs typeface="Calibri"/>
              </a:rPr>
              <a:t>2016 </a:t>
            </a:r>
          </a:p>
          <a:p>
            <a:pPr>
              <a:lnSpc>
                <a:spcPts val="1080"/>
              </a:lnSpc>
              <a:spcAft>
                <a:spcPts val="0"/>
              </a:spcAft>
            </a:pPr>
            <a:r>
              <a:rPr lang="it-IT" sz="1100" b="1" dirty="0" smtClean="0">
                <a:solidFill>
                  <a:srgbClr val="009190"/>
                </a:solidFill>
                <a:latin typeface="+mn-lt"/>
                <a:ea typeface="Signika Light" charset="0"/>
                <a:cs typeface="Calibri"/>
              </a:rPr>
              <a:t>AREA TEMATICA 3. </a:t>
            </a:r>
            <a:r>
              <a:rPr lang="it-IT" sz="1100" b="1" dirty="0" smtClean="0">
                <a:solidFill>
                  <a:schemeClr val="tx1"/>
                </a:solidFill>
                <a:latin typeface="+mn-lt"/>
                <a:ea typeface="Signika Light" charset="0"/>
                <a:cs typeface="Calibri"/>
              </a:rPr>
              <a:t>INNOVAZIONI E SPERIMENTAZIONI</a:t>
            </a:r>
            <a:endParaRPr lang="it-IT" sz="1100" b="1" dirty="0" smtClean="0">
              <a:solidFill>
                <a:schemeClr val="tx1"/>
              </a:solidFill>
              <a:latin typeface="+mn-lt"/>
              <a:ea typeface="Signika Light" charset="0"/>
              <a:cs typeface="Calibri"/>
            </a:endParaRPr>
          </a:p>
          <a:p>
            <a:pPr>
              <a:lnSpc>
                <a:spcPts val="1080"/>
              </a:lnSpc>
              <a:spcBef>
                <a:spcPts val="300"/>
              </a:spcBef>
              <a:spcAft>
                <a:spcPts val="600"/>
              </a:spcAft>
            </a:pPr>
            <a:r>
              <a:rPr lang="it-IT" sz="1200" dirty="0" err="1" smtClean="0">
                <a:solidFill>
                  <a:schemeClr val="tx1"/>
                </a:solidFill>
                <a:latin typeface="+mn-lt"/>
                <a:ea typeface="Signika Light" charset="0"/>
                <a:cs typeface="Arial"/>
              </a:rPr>
              <a:t>Geo-arricchimento</a:t>
            </a:r>
            <a:r>
              <a:rPr lang="it-IT" sz="1200" dirty="0" smtClean="0">
                <a:solidFill>
                  <a:schemeClr val="tx1"/>
                </a:solidFill>
                <a:latin typeface="+mn-lt"/>
                <a:ea typeface="Signika Light" charset="0"/>
                <a:cs typeface="Arial"/>
              </a:rPr>
              <a:t> dei dati statistici per un beneficio diretto dei cittadini</a:t>
            </a: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27924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amfm.it" TargetMode="External"/><Relationship Id="rId1" Type="http://schemas.openxmlformats.org/officeDocument/2006/relationships/slideLayout" Target="../slideLayouts/slideLayout3.xml"/><Relationship Id="rId2" Type="http://schemas.openxmlformats.org/officeDocument/2006/relationships/image" Target="../media/image1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amfm.i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uro.salvemini@uniroma1.it" TargetMode="External"/><Relationship Id="rId3" Type="http://schemas.openxmlformats.org/officeDocument/2006/relationships/hyperlink" Target="http://www.amfm.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009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221860" cy="2003112"/>
          </a:xfrm>
          <a:prstGeom prst="rect">
            <a:avLst/>
          </a:prstGeom>
          <a:noFill/>
        </p:spPr>
        <p:txBody>
          <a:bodyPr wrap="square" lIns="0" tIns="0" rIns="0" bIns="0" rtlCol="0">
            <a:spAutoFit/>
          </a:bodyPr>
          <a:lstStyle/>
          <a:p>
            <a:pPr>
              <a:lnSpc>
                <a:spcPts val="1880"/>
              </a:lnSpc>
            </a:pPr>
            <a:r>
              <a:rPr lang="it-IT" sz="2800" dirty="0" smtClean="0">
                <a:solidFill>
                  <a:schemeClr val="bg1"/>
                </a:solidFill>
                <a:latin typeface="+mj-lt"/>
                <a:ea typeface="Signika Light" charset="0"/>
                <a:cs typeface="Arial"/>
              </a:rPr>
              <a:t>INNOVAZIONI E SPERIMENTAZIONI</a:t>
            </a:r>
            <a:endParaRPr lang="it-IT" sz="1200" dirty="0">
              <a:solidFill>
                <a:schemeClr val="bg1"/>
              </a:solidFill>
              <a:latin typeface="+mj-lt"/>
              <a:ea typeface="Signika Light" charset="0"/>
              <a:cs typeface="Arial"/>
            </a:endParaRPr>
          </a:p>
          <a:p>
            <a:pPr>
              <a:lnSpc>
                <a:spcPts val="2160"/>
              </a:lnSpc>
            </a:pPr>
            <a:endParaRPr lang="it-IT" sz="2800" dirty="0" smtClean="0">
              <a:solidFill>
                <a:schemeClr val="bg1"/>
              </a:solidFill>
              <a:latin typeface="+mj-lt"/>
              <a:ea typeface="Signika Light" charset="0"/>
              <a:cs typeface="Arial"/>
            </a:endParaRPr>
          </a:p>
          <a:p>
            <a:r>
              <a:rPr lang="it-IT" sz="3200" dirty="0" err="1" smtClean="0"/>
              <a:t>Geo-arricchimento</a:t>
            </a:r>
            <a:r>
              <a:rPr lang="it-IT" sz="3200" dirty="0" smtClean="0"/>
              <a:t> dei dati statistici per un beneficio diretto dei cittadini</a:t>
            </a:r>
          </a:p>
          <a:p>
            <a:pPr>
              <a:lnSpc>
                <a:spcPts val="3200"/>
              </a:lnSpc>
            </a:pPr>
            <a:endParaRPr lang="it-IT" sz="3200" dirty="0">
              <a:solidFill>
                <a:schemeClr val="bg1"/>
              </a:solidFill>
              <a:latin typeface="+mj-lt"/>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pic>
        <p:nvPicPr>
          <p:cNvPr id="3" name="Immagine 2"/>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742" y="214878"/>
            <a:ext cx="11427622" cy="2895775"/>
          </a:xfrm>
          <a:prstGeom prst="rect">
            <a:avLst/>
          </a:prstGeom>
        </p:spPr>
      </p:pic>
      <p:sp>
        <p:nvSpPr>
          <p:cNvPr id="14" name="Rettangolo 13"/>
          <p:cNvSpPr/>
          <p:nvPr/>
        </p:nvSpPr>
        <p:spPr>
          <a:xfrm>
            <a:off x="125412" y="4357526"/>
            <a:ext cx="2772274" cy="843821"/>
          </a:xfrm>
          <a:prstGeom prst="rect">
            <a:avLst/>
          </a:prstGeom>
        </p:spPr>
        <p:txBody>
          <a:bodyPr wrap="square">
            <a:spAutoFit/>
          </a:bodyPr>
          <a:lstStyle/>
          <a:p>
            <a:pPr algn="r">
              <a:lnSpc>
                <a:spcPts val="2900"/>
              </a:lnSpc>
            </a:pPr>
            <a:r>
              <a:rPr lang="it-IT" dirty="0" smtClean="0">
                <a:solidFill>
                  <a:schemeClr val="bg1"/>
                </a:solidFill>
                <a:ea typeface="Signika Light" charset="0"/>
                <a:cs typeface="Arial"/>
              </a:rPr>
              <a:t>23 GIUGNO 2016 </a:t>
            </a:r>
          </a:p>
          <a:p>
            <a:pPr algn="r">
              <a:lnSpc>
                <a:spcPts val="2900"/>
              </a:lnSpc>
            </a:pPr>
            <a:r>
              <a:rPr lang="it-IT" dirty="0" smtClean="0">
                <a:solidFill>
                  <a:schemeClr val="bg1"/>
                </a:solidFill>
                <a:ea typeface="Signika Light" charset="0"/>
                <a:cs typeface="Arial"/>
              </a:rPr>
              <a:t>11.15 |</a:t>
            </a:r>
            <a:r>
              <a:rPr lang="it-IT" dirty="0" smtClean="0">
                <a:solidFill>
                  <a:schemeClr val="bg1"/>
                </a:solidFill>
                <a:ea typeface="Signika Light" charset="0"/>
                <a:cs typeface="Arial"/>
              </a:rPr>
              <a:t> </a:t>
            </a:r>
            <a:r>
              <a:rPr lang="it-IT" dirty="0" smtClean="0">
                <a:solidFill>
                  <a:schemeClr val="bg1"/>
                </a:solidFill>
                <a:ea typeface="Signika Light" charset="0"/>
                <a:cs typeface="Arial"/>
              </a:rPr>
              <a:t>12</a:t>
            </a:r>
            <a:r>
              <a:rPr lang="it-IT" dirty="0" smtClean="0">
                <a:solidFill>
                  <a:schemeClr val="bg1"/>
                </a:solidFill>
                <a:ea typeface="Signika Light" charset="0"/>
                <a:cs typeface="Arial"/>
              </a:rPr>
              <a:t>.45</a:t>
            </a:r>
            <a:endParaRPr lang="it-IT" dirty="0">
              <a:solidFill>
                <a:schemeClr val="bg1"/>
              </a:solidFill>
              <a:ea typeface="Signika Light" charset="0"/>
              <a:cs typeface="Arial"/>
            </a:endParaRPr>
          </a:p>
        </p:txBody>
      </p:sp>
      <p:pic>
        <p:nvPicPr>
          <p:cNvPr id="12" name="Immagine 11" descr="Logo12esimaOk-21.eps"/>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16714" y="5859742"/>
            <a:ext cx="480972" cy="625265"/>
          </a:xfrm>
          <a:prstGeom prst="rect">
            <a:avLst/>
          </a:prstGeom>
        </p:spPr>
      </p:pic>
      <p:pic>
        <p:nvPicPr>
          <p:cNvPr id="13" name="Immagine 12" descr="Logo12esimaOk-22.eps"/>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26186" y="3683343"/>
            <a:ext cx="571500" cy="609600"/>
          </a:xfrm>
          <a:prstGeom prst="rect">
            <a:avLst/>
          </a:prstGeom>
        </p:spPr>
      </p:pic>
      <p:sp>
        <p:nvSpPr>
          <p:cNvPr id="17" name="CasellaDiTesto 16"/>
          <p:cNvSpPr txBox="1"/>
          <p:nvPr/>
        </p:nvSpPr>
        <p:spPr>
          <a:xfrm>
            <a:off x="3173412" y="6056410"/>
            <a:ext cx="8221860" cy="393270"/>
          </a:xfrm>
          <a:prstGeom prst="rect">
            <a:avLst/>
          </a:prstGeom>
          <a:noFill/>
        </p:spPr>
        <p:txBody>
          <a:bodyPr wrap="square" lIns="0" tIns="0" rIns="0" bIns="0" rtlCol="0">
            <a:spAutoFit/>
          </a:bodyPr>
          <a:lstStyle/>
          <a:p>
            <a:pPr>
              <a:lnSpc>
                <a:spcPts val="3200"/>
              </a:lnSpc>
            </a:pPr>
            <a:r>
              <a:rPr lang="it-IT" sz="2000" dirty="0" smtClean="0">
                <a:solidFill>
                  <a:schemeClr val="bg1"/>
                </a:solidFill>
                <a:latin typeface="+mj-lt"/>
                <a:ea typeface="Signika Light" charset="0"/>
                <a:cs typeface="Arial"/>
              </a:rPr>
              <a:t>Mauro Salvemini  | AM-FM GIS Italia </a:t>
            </a:r>
            <a:r>
              <a:rPr lang="it-IT" sz="2000" dirty="0" smtClean="0">
                <a:solidFill>
                  <a:schemeClr val="bg1"/>
                </a:solidFill>
                <a:ea typeface="Signika Light" charset="0"/>
                <a:cs typeface="Arial"/>
              </a:rPr>
              <a:t>| Sapienza Università Roma</a:t>
            </a:r>
            <a:r>
              <a:rPr lang="it-IT" sz="2000" dirty="0" smtClean="0">
                <a:solidFill>
                  <a:schemeClr val="bg1"/>
                </a:solidFill>
                <a:latin typeface="+mj-lt"/>
                <a:ea typeface="Signika Light" charset="0"/>
                <a:cs typeface="Arial"/>
              </a:rPr>
              <a:t>  </a:t>
            </a:r>
            <a:endParaRPr lang="it-IT" sz="2000" dirty="0">
              <a:solidFill>
                <a:schemeClr val="bg1"/>
              </a:solidFill>
              <a:latin typeface="+mj-lt"/>
              <a:ea typeface="Signika Light" charset="0"/>
              <a:cs typeface="Arial"/>
            </a:endParaRPr>
          </a:p>
        </p:txBody>
      </p:sp>
      <p:cxnSp>
        <p:nvCxnSpPr>
          <p:cNvPr id="19" name="Connettore 1 18"/>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705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29/02/2016</a:t>
            </a:r>
            <a:endParaRPr lang="it-IT"/>
          </a:p>
        </p:txBody>
      </p:sp>
      <p:sp>
        <p:nvSpPr>
          <p:cNvPr id="3" name="Segnaposto piè di pagina 2"/>
          <p:cNvSpPr>
            <a:spLocks noGrp="1"/>
          </p:cNvSpPr>
          <p:nvPr>
            <p:ph type="ftr" sz="quarter" idx="11"/>
          </p:nvPr>
        </p:nvSpPr>
        <p:spPr/>
        <p:txBody>
          <a:bodyPr/>
          <a:lstStyle/>
          <a:p>
            <a:r>
              <a:rPr lang="it-IT" smtClean="0"/>
              <a:t>www.maurosalvemini.org</a:t>
            </a:r>
            <a:endParaRPr lang="it-IT"/>
          </a:p>
        </p:txBody>
      </p:sp>
      <p:sp>
        <p:nvSpPr>
          <p:cNvPr id="4" name="Segnaposto numero diapositiva 3"/>
          <p:cNvSpPr>
            <a:spLocks noGrp="1"/>
          </p:cNvSpPr>
          <p:nvPr>
            <p:ph type="sldNum" sz="quarter" idx="12"/>
          </p:nvPr>
        </p:nvSpPr>
        <p:spPr/>
        <p:txBody>
          <a:bodyPr/>
          <a:lstStyle/>
          <a:p>
            <a:fld id="{FED4EA4D-23AD-3847-9CA7-2AFA4786246C}" type="slidenum">
              <a:rPr lang="it-IT" smtClean="0"/>
              <a:pPr/>
              <a:t>10</a:t>
            </a:fld>
            <a:endParaRPr lang="it-IT"/>
          </a:p>
        </p:txBody>
      </p:sp>
      <p:pic>
        <p:nvPicPr>
          <p:cNvPr id="5" name="Immagine 4" descr="terrilogio2.jpg"/>
          <p:cNvPicPr>
            <a:picLocks noChangeAspect="1"/>
          </p:cNvPicPr>
          <p:nvPr/>
        </p:nvPicPr>
        <p:blipFill>
          <a:blip r:embed="rId2"/>
          <a:stretch>
            <a:fillRect/>
          </a:stretch>
        </p:blipFill>
        <p:spPr>
          <a:xfrm>
            <a:off x="0" y="861646"/>
            <a:ext cx="12192000" cy="51347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FED4EA4D-23AD-3847-9CA7-2AFA4786246C}" type="slidenum">
              <a:rPr lang="it-IT" smtClean="0"/>
              <a:pPr/>
              <a:t>11</a:t>
            </a:fld>
            <a:endParaRPr lang="it-IT"/>
          </a:p>
        </p:txBody>
      </p:sp>
      <p:pic>
        <p:nvPicPr>
          <p:cNvPr id="5" name="Immagine 4" descr="terrilogio.jpg"/>
          <p:cNvPicPr>
            <a:picLocks noChangeAspect="1"/>
          </p:cNvPicPr>
          <p:nvPr/>
        </p:nvPicPr>
        <p:blipFill>
          <a:blip r:embed="rId2"/>
          <a:stretch>
            <a:fillRect/>
          </a:stretch>
        </p:blipFill>
        <p:spPr>
          <a:xfrm>
            <a:off x="0" y="861646"/>
            <a:ext cx="12192000" cy="51347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FED4EA4D-23AD-3847-9CA7-2AFA4786246C}" type="slidenum">
              <a:rPr lang="it-IT" smtClean="0"/>
              <a:pPr/>
              <a:t>12</a:t>
            </a:fld>
            <a:endParaRPr lang="it-IT"/>
          </a:p>
        </p:txBody>
      </p:sp>
      <p:sp>
        <p:nvSpPr>
          <p:cNvPr id="5" name="CasellaDiTesto 4"/>
          <p:cNvSpPr txBox="1"/>
          <p:nvPr/>
        </p:nvSpPr>
        <p:spPr>
          <a:xfrm>
            <a:off x="1222925" y="1216084"/>
            <a:ext cx="10359476" cy="4093429"/>
          </a:xfrm>
          <a:prstGeom prst="rect">
            <a:avLst/>
          </a:prstGeom>
          <a:noFill/>
        </p:spPr>
        <p:txBody>
          <a:bodyPr wrap="square" rtlCol="0">
            <a:spAutoFit/>
          </a:bodyPr>
          <a:lstStyle/>
          <a:p>
            <a:r>
              <a:rPr lang="it-IT" dirty="0" smtClean="0"/>
              <a:t>			</a:t>
            </a:r>
          </a:p>
          <a:p>
            <a:endParaRPr lang="it-IT" dirty="0" smtClean="0"/>
          </a:p>
          <a:p>
            <a:r>
              <a:rPr lang="it-IT" sz="2800" dirty="0" smtClean="0"/>
              <a:t>Le persone pensano ed agiscono per luoghi non per coordinate.</a:t>
            </a:r>
            <a:endParaRPr lang="it-IT" sz="2800" dirty="0" smtClean="0"/>
          </a:p>
          <a:p>
            <a:endParaRPr lang="it-IT" sz="2800" dirty="0" smtClean="0"/>
          </a:p>
          <a:p>
            <a:r>
              <a:rPr lang="it-IT" sz="2800" dirty="0" smtClean="0"/>
              <a:t>Le coordinate spaziali servono ( oggi) per</a:t>
            </a:r>
            <a:r>
              <a:rPr lang="it-IT" sz="2800" dirty="0" smtClean="0"/>
              <a:t> facilitare e regolare </a:t>
            </a:r>
            <a:r>
              <a:rPr lang="it-IT" sz="2800" dirty="0" smtClean="0"/>
              <a:t>il vivere civile, rilevarle e conservarle e gestirle è oneroso e complesso,  come tutti i dati del resto.</a:t>
            </a:r>
          </a:p>
          <a:p>
            <a:endParaRPr lang="it-IT" sz="2800" dirty="0" smtClean="0"/>
          </a:p>
          <a:p>
            <a:r>
              <a:rPr lang="it-IT" sz="2800" dirty="0" smtClean="0"/>
              <a:t>Si potrà sviluppare una tecnica di localizzazione che abbia al suo interno la possibilità di gestire i dati spaziali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C7FE145-5F5F-9146-8268-470DD024125C}" type="slidenum">
              <a:rPr lang="it-IT" smtClean="0"/>
              <a:pPr/>
              <a:t>13</a:t>
            </a:fld>
            <a:endParaRPr lang="it-IT" dirty="0"/>
          </a:p>
        </p:txBody>
      </p:sp>
      <p:pic>
        <p:nvPicPr>
          <p:cNvPr id="5" name="Immagine 4" descr="schemino.tiff"/>
          <p:cNvPicPr>
            <a:picLocks noChangeAspect="1"/>
          </p:cNvPicPr>
          <p:nvPr/>
        </p:nvPicPr>
        <p:blipFill>
          <a:blip r:embed="rId2"/>
          <a:stretch>
            <a:fillRect/>
          </a:stretch>
        </p:blipFill>
        <p:spPr>
          <a:xfrm>
            <a:off x="5905500" y="1099609"/>
            <a:ext cx="6286500" cy="2882900"/>
          </a:xfrm>
          <a:prstGeom prst="rect">
            <a:avLst/>
          </a:prstGeom>
        </p:spPr>
      </p:pic>
      <p:pic>
        <p:nvPicPr>
          <p:cNvPr id="8" name="Immagine 7" descr="ITA_A4.jpg"/>
          <p:cNvPicPr>
            <a:picLocks noChangeAspect="1"/>
          </p:cNvPicPr>
          <p:nvPr/>
        </p:nvPicPr>
        <p:blipFill>
          <a:blip r:embed="rId3"/>
          <a:stretch>
            <a:fillRect/>
          </a:stretch>
        </p:blipFill>
        <p:spPr>
          <a:xfrm>
            <a:off x="659241" y="1099609"/>
            <a:ext cx="4028217" cy="5698067"/>
          </a:xfrm>
          <a:prstGeom prst="rect">
            <a:avLst/>
          </a:prstGeom>
        </p:spPr>
      </p:pic>
      <p:sp>
        <p:nvSpPr>
          <p:cNvPr id="9" name="CasellaDiTesto 8"/>
          <p:cNvSpPr txBox="1"/>
          <p:nvPr/>
        </p:nvSpPr>
        <p:spPr>
          <a:xfrm>
            <a:off x="4910667" y="3998308"/>
            <a:ext cx="7071783" cy="1815882"/>
          </a:xfrm>
          <a:prstGeom prst="rect">
            <a:avLst/>
          </a:prstGeom>
          <a:noFill/>
        </p:spPr>
        <p:txBody>
          <a:bodyPr wrap="square" rtlCol="0">
            <a:spAutoFit/>
          </a:bodyPr>
          <a:lstStyle/>
          <a:p>
            <a:r>
              <a:rPr lang="it-IT" sz="3200" b="1" dirty="0" smtClean="0">
                <a:solidFill>
                  <a:srgbClr val="DA304A"/>
                </a:solidFill>
              </a:rPr>
              <a:t>La </a:t>
            </a:r>
            <a:r>
              <a:rPr lang="it-IT" sz="3200" b="1" dirty="0" err="1" smtClean="0">
                <a:solidFill>
                  <a:srgbClr val="DA304A"/>
                </a:solidFill>
              </a:rPr>
              <a:t>white</a:t>
            </a:r>
            <a:r>
              <a:rPr lang="it-IT" sz="3200" b="1" dirty="0" smtClean="0">
                <a:solidFill>
                  <a:srgbClr val="DA304A"/>
                </a:solidFill>
              </a:rPr>
              <a:t> </a:t>
            </a:r>
            <a:r>
              <a:rPr lang="it-IT" sz="3200" b="1" dirty="0" err="1" smtClean="0">
                <a:solidFill>
                  <a:srgbClr val="DA304A"/>
                </a:solidFill>
              </a:rPr>
              <a:t>paper</a:t>
            </a:r>
            <a:r>
              <a:rPr lang="it-IT" sz="3200" b="1" dirty="0" smtClean="0">
                <a:solidFill>
                  <a:srgbClr val="DA304A"/>
                </a:solidFill>
              </a:rPr>
              <a:t> su </a:t>
            </a:r>
            <a:r>
              <a:rPr lang="it-IT" sz="3200" b="1" dirty="0" err="1" smtClean="0">
                <a:solidFill>
                  <a:srgbClr val="DA304A"/>
                </a:solidFill>
              </a:rPr>
              <a:t>geo-localizzazione</a:t>
            </a:r>
            <a:r>
              <a:rPr lang="it-IT" sz="3200" b="1" dirty="0" smtClean="0">
                <a:solidFill>
                  <a:srgbClr val="DA304A"/>
                </a:solidFill>
              </a:rPr>
              <a:t> si trova a : </a:t>
            </a:r>
            <a:endParaRPr lang="it-IT" sz="2400" dirty="0" smtClean="0">
              <a:solidFill>
                <a:srgbClr val="DA304A"/>
              </a:solidFill>
            </a:endParaRPr>
          </a:p>
          <a:p>
            <a:r>
              <a:rPr lang="it-IT" sz="2400" dirty="0" smtClean="0">
                <a:solidFill>
                  <a:srgbClr val="DA304A"/>
                </a:solidFill>
              </a:rPr>
              <a:t>http</a:t>
            </a:r>
            <a:r>
              <a:rPr lang="it-IT" sz="2400" dirty="0" smtClean="0">
                <a:solidFill>
                  <a:srgbClr val="DA304A"/>
                </a:solidFill>
              </a:rPr>
              <a:t>://www.amfm.it/</a:t>
            </a:r>
            <a:r>
              <a:rPr lang="it-IT" sz="2400" dirty="0" err="1" smtClean="0">
                <a:solidFill>
                  <a:srgbClr val="DA304A"/>
                </a:solidFill>
              </a:rPr>
              <a:t>wp-content</a:t>
            </a:r>
            <a:r>
              <a:rPr lang="it-IT" sz="2400" dirty="0" smtClean="0">
                <a:solidFill>
                  <a:srgbClr val="DA304A"/>
                </a:solidFill>
              </a:rPr>
              <a:t>/</a:t>
            </a:r>
            <a:r>
              <a:rPr lang="it-IT" sz="2400" dirty="0" err="1" smtClean="0">
                <a:solidFill>
                  <a:srgbClr val="DA304A"/>
                </a:solidFill>
              </a:rPr>
              <a:t>uploads</a:t>
            </a:r>
            <a:r>
              <a:rPr lang="it-IT" sz="2400" dirty="0" smtClean="0">
                <a:solidFill>
                  <a:srgbClr val="DA304A"/>
                </a:solidFill>
              </a:rPr>
              <a:t>/2014/01/images_pdf_140615_annuncio_WP_it_0922.pdf</a:t>
            </a:r>
            <a:endParaRPr lang="it-IT" sz="2400" dirty="0">
              <a:solidFill>
                <a:srgbClr val="DA304A"/>
              </a:solidFill>
            </a:endParaRPr>
          </a:p>
        </p:txBody>
      </p:sp>
      <p:sp>
        <p:nvSpPr>
          <p:cNvPr id="10" name="Esplosione 2 9"/>
          <p:cNvSpPr/>
          <p:nvPr/>
        </p:nvSpPr>
        <p:spPr>
          <a:xfrm>
            <a:off x="4485216" y="2352420"/>
            <a:ext cx="2421467" cy="2128229"/>
          </a:xfrm>
          <a:prstGeom prst="irregularSeal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C</a:t>
            </a:r>
            <a:r>
              <a:rPr lang="it-IT" dirty="0" err="1" smtClean="0">
                <a:solidFill>
                  <a:schemeClr val="tx1"/>
                </a:solidFill>
              </a:rPr>
              <a:t>usate</a:t>
            </a:r>
            <a:r>
              <a:rPr lang="it-IT" dirty="0" smtClean="0">
                <a:solidFill>
                  <a:schemeClr val="tx1"/>
                </a:solidFill>
              </a:rPr>
              <a:t> il </a:t>
            </a:r>
            <a:r>
              <a:rPr lang="it-IT" dirty="0" err="1" smtClean="0">
                <a:solidFill>
                  <a:schemeClr val="tx1"/>
                </a:solidFill>
              </a:rPr>
              <a:t>find</a:t>
            </a:r>
            <a:r>
              <a:rPr lang="it-IT" dirty="0" smtClean="0">
                <a:solidFill>
                  <a:schemeClr val="tx1"/>
                </a:solidFill>
              </a:rPr>
              <a:t> del sito </a:t>
            </a:r>
            <a:endParaRPr lang="it-IT" dirty="0"/>
          </a:p>
        </p:txBody>
      </p:sp>
      <p:sp>
        <p:nvSpPr>
          <p:cNvPr id="11" name="CasellaDiTesto 10"/>
          <p:cNvSpPr txBox="1"/>
          <p:nvPr/>
        </p:nvSpPr>
        <p:spPr>
          <a:xfrm>
            <a:off x="5429649" y="6028235"/>
            <a:ext cx="4865818" cy="769441"/>
          </a:xfrm>
          <a:prstGeom prst="rect">
            <a:avLst/>
          </a:prstGeom>
          <a:noFill/>
        </p:spPr>
        <p:txBody>
          <a:bodyPr wrap="square" rtlCol="0">
            <a:spAutoFit/>
          </a:bodyPr>
          <a:lstStyle/>
          <a:p>
            <a:r>
              <a:rPr lang="it-IT" sz="4400" dirty="0" smtClean="0">
                <a:hlinkClick r:id="rId4"/>
              </a:rPr>
              <a:t>www.amfm.it</a:t>
            </a:r>
            <a:r>
              <a:rPr lang="it-IT" dirty="0" smtClean="0"/>
              <a:t> </a:t>
            </a:r>
            <a:endParaRPr lang="it-IT"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554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638923" y="1286045"/>
            <a:ext cx="6179259" cy="830997"/>
          </a:xfrm>
          <a:prstGeom prst="rect">
            <a:avLst/>
          </a:prstGeom>
          <a:noFill/>
          <a:ln w="9525">
            <a:noFill/>
            <a:round/>
            <a:headEnd/>
            <a:tailEnd/>
          </a:ln>
        </p:spPr>
        <p:txBody>
          <a:bodyPr lIns="0" tIns="0" rIns="0" bIns="0">
            <a:prstTxWarp prst="textNoShape">
              <a:avLst/>
            </a:prstTxWarp>
            <a:spAutoFit/>
          </a:bodyPr>
          <a:lstStyle/>
          <a:p>
            <a:pPr algn="ctr" eaLnBrk="1">
              <a:buClr>
                <a:srgbClr val="000000"/>
              </a:buClr>
              <a:buSzPct val="100000"/>
              <a:buFont typeface="Times New Roman" pitchFamily="-65" charset="0"/>
              <a:buNone/>
              <a:tabLst>
                <a:tab pos="723900" algn="l"/>
                <a:tab pos="1447800" algn="l"/>
                <a:tab pos="2171700" algn="l"/>
                <a:tab pos="2895600" algn="l"/>
                <a:tab pos="3619500" algn="l"/>
                <a:tab pos="4343400" algn="l"/>
                <a:tab pos="5067300" algn="l"/>
              </a:tabLst>
            </a:pPr>
            <a:r>
              <a:rPr lang="it-IT" b="1" dirty="0">
                <a:solidFill>
                  <a:srgbClr val="007FC4"/>
                </a:solidFill>
                <a:latin typeface="Tahoma" pitchFamily="-65" charset="0"/>
              </a:rPr>
              <a:t>Workshop/Conferenza 2014</a:t>
            </a:r>
          </a:p>
          <a:p>
            <a:pPr algn="ctr" eaLnBrk="1">
              <a:buClr>
                <a:srgbClr val="000000"/>
              </a:buClr>
              <a:buSzPct val="100000"/>
              <a:buFont typeface="Times New Roman" pitchFamily="-65" charset="0"/>
              <a:buNone/>
              <a:tabLst>
                <a:tab pos="723900" algn="l"/>
                <a:tab pos="1447800" algn="l"/>
                <a:tab pos="2171700" algn="l"/>
                <a:tab pos="2895600" algn="l"/>
                <a:tab pos="3619500" algn="l"/>
                <a:tab pos="4343400" algn="l"/>
                <a:tab pos="5067300" algn="l"/>
              </a:tabLst>
            </a:pPr>
            <a:r>
              <a:rPr lang="it-IT" b="1" dirty="0">
                <a:solidFill>
                  <a:srgbClr val="007FC4"/>
                </a:solidFill>
                <a:latin typeface="Tahoma" pitchFamily="-65" charset="0"/>
              </a:rPr>
              <a:t>La </a:t>
            </a:r>
            <a:r>
              <a:rPr lang="it-IT" b="1" dirty="0" err="1">
                <a:solidFill>
                  <a:srgbClr val="007FC4"/>
                </a:solidFill>
                <a:latin typeface="Tahoma" pitchFamily="-65" charset="0"/>
              </a:rPr>
              <a:t>geolocalizzazione</a:t>
            </a:r>
            <a:r>
              <a:rPr lang="it-IT" b="1" dirty="0">
                <a:solidFill>
                  <a:srgbClr val="007FC4"/>
                </a:solidFill>
                <a:latin typeface="Tahoma" pitchFamily="-65" charset="0"/>
              </a:rPr>
              <a:t> come elemento unificante</a:t>
            </a:r>
          </a:p>
          <a:p>
            <a:pPr algn="ctr" eaLnBrk="1">
              <a:buClr>
                <a:srgbClr val="000000"/>
              </a:buClr>
              <a:buSzPct val="100000"/>
              <a:buFont typeface="Times New Roman" pitchFamily="-65" charset="0"/>
              <a:buNone/>
              <a:tabLst>
                <a:tab pos="723900" algn="l"/>
                <a:tab pos="1447800" algn="l"/>
                <a:tab pos="2171700" algn="l"/>
                <a:tab pos="2895600" algn="l"/>
                <a:tab pos="3619500" algn="l"/>
                <a:tab pos="4343400" algn="l"/>
                <a:tab pos="5067300" algn="l"/>
              </a:tabLst>
            </a:pPr>
            <a:r>
              <a:rPr lang="it-IT" b="1" dirty="0">
                <a:solidFill>
                  <a:srgbClr val="007CBD"/>
                </a:solidFill>
                <a:latin typeface="Tahoma" pitchFamily="-65" charset="0"/>
              </a:rPr>
              <a:t>dei servizi ai cittadini</a:t>
            </a:r>
          </a:p>
        </p:txBody>
      </p:sp>
      <p:pic>
        <p:nvPicPr>
          <p:cNvPr id="36867" name="Immagine 2"/>
          <p:cNvPicPr>
            <a:picLocks noChangeAspect="1"/>
          </p:cNvPicPr>
          <p:nvPr/>
        </p:nvPicPr>
        <p:blipFill>
          <a:blip r:embed="rId3"/>
          <a:srcRect/>
          <a:stretch>
            <a:fillRect/>
          </a:stretch>
        </p:blipFill>
        <p:spPr bwMode="auto">
          <a:xfrm>
            <a:off x="638923" y="2117042"/>
            <a:ext cx="10371164" cy="4249542"/>
          </a:xfrm>
          <a:prstGeom prst="rect">
            <a:avLst/>
          </a:prstGeom>
          <a:noFill/>
          <a:ln w="9525">
            <a:noFill/>
            <a:miter lim="800000"/>
            <a:headEnd/>
            <a:tailEnd/>
          </a:ln>
        </p:spPr>
      </p:pic>
      <p:sp>
        <p:nvSpPr>
          <p:cNvPr id="4" name="Rettangolo 3"/>
          <p:cNvSpPr/>
          <p:nvPr/>
        </p:nvSpPr>
        <p:spPr>
          <a:xfrm>
            <a:off x="880533" y="5232401"/>
            <a:ext cx="10129554" cy="1134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38923" y="226009"/>
            <a:ext cx="6179259" cy="830997"/>
          </a:xfrm>
          <a:prstGeom prst="rect">
            <a:avLst/>
          </a:prstGeom>
          <a:noFill/>
          <a:ln w="9525">
            <a:noFill/>
            <a:round/>
            <a:headEnd/>
            <a:tailEnd/>
          </a:ln>
        </p:spPr>
        <p:txBody>
          <a:bodyPr lIns="0" tIns="0" rIns="0" bIns="0">
            <a:prstTxWarp prst="textNoShape">
              <a:avLst/>
            </a:prstTxWarp>
            <a:spAutoFit/>
          </a:bodyPr>
          <a:lstStyle/>
          <a:p>
            <a:pPr algn="ctr" eaLnBrk="1">
              <a:buClr>
                <a:srgbClr val="000000"/>
              </a:buClr>
              <a:buSzPct val="100000"/>
              <a:buFont typeface="Times New Roman" pitchFamily="-65" charset="0"/>
              <a:buNone/>
              <a:tabLst>
                <a:tab pos="723900" algn="l"/>
                <a:tab pos="1447800" algn="l"/>
                <a:tab pos="2171700" algn="l"/>
                <a:tab pos="2895600" algn="l"/>
                <a:tab pos="3619500" algn="l"/>
                <a:tab pos="4343400" algn="l"/>
                <a:tab pos="5067300" algn="l"/>
              </a:tabLst>
            </a:pPr>
            <a:r>
              <a:rPr lang="it-IT" b="1">
                <a:solidFill>
                  <a:srgbClr val="007FC4"/>
                </a:solidFill>
                <a:latin typeface="Tahoma" pitchFamily="-65" charset="0"/>
              </a:rPr>
              <a:t>Workshop/Conferenza 2014</a:t>
            </a:r>
          </a:p>
          <a:p>
            <a:pPr algn="ctr" eaLnBrk="1">
              <a:buClr>
                <a:srgbClr val="000000"/>
              </a:buClr>
              <a:buSzPct val="100000"/>
              <a:buFont typeface="Times New Roman" pitchFamily="-65" charset="0"/>
              <a:buNone/>
              <a:tabLst>
                <a:tab pos="723900" algn="l"/>
                <a:tab pos="1447800" algn="l"/>
                <a:tab pos="2171700" algn="l"/>
                <a:tab pos="2895600" algn="l"/>
                <a:tab pos="3619500" algn="l"/>
                <a:tab pos="4343400" algn="l"/>
                <a:tab pos="5067300" algn="l"/>
              </a:tabLst>
            </a:pPr>
            <a:r>
              <a:rPr lang="it-IT" b="1">
                <a:solidFill>
                  <a:srgbClr val="007FC4"/>
                </a:solidFill>
                <a:latin typeface="Tahoma" pitchFamily="-65" charset="0"/>
              </a:rPr>
              <a:t>La geolocalizzazione come elemento unificante</a:t>
            </a:r>
          </a:p>
          <a:p>
            <a:pPr algn="ctr" eaLnBrk="1">
              <a:buClr>
                <a:srgbClr val="000000"/>
              </a:buClr>
              <a:buSzPct val="100000"/>
              <a:buFont typeface="Times New Roman" pitchFamily="-65" charset="0"/>
              <a:buNone/>
              <a:tabLst>
                <a:tab pos="723900" algn="l"/>
                <a:tab pos="1447800" algn="l"/>
                <a:tab pos="2171700" algn="l"/>
                <a:tab pos="2895600" algn="l"/>
                <a:tab pos="3619500" algn="l"/>
                <a:tab pos="4343400" algn="l"/>
                <a:tab pos="5067300" algn="l"/>
              </a:tabLst>
            </a:pPr>
            <a:r>
              <a:rPr lang="it-IT" b="1">
                <a:solidFill>
                  <a:srgbClr val="007CBD"/>
                </a:solidFill>
                <a:latin typeface="Tahoma" pitchFamily="-65" charset="0"/>
              </a:rPr>
              <a:t>dei servizi ai cittadini</a:t>
            </a:r>
          </a:p>
        </p:txBody>
      </p:sp>
      <p:sp>
        <p:nvSpPr>
          <p:cNvPr id="38915" name="Rectangle 2"/>
          <p:cNvSpPr>
            <a:spLocks noChangeArrowheads="1"/>
          </p:cNvSpPr>
          <p:nvPr/>
        </p:nvSpPr>
        <p:spPr bwMode="auto">
          <a:xfrm>
            <a:off x="506794" y="1959223"/>
            <a:ext cx="5116803" cy="4616647"/>
          </a:xfrm>
          <a:prstGeom prst="rect">
            <a:avLst/>
          </a:prstGeom>
          <a:noFill/>
          <a:ln w="9525">
            <a:noFill/>
            <a:round/>
            <a:headEnd/>
            <a:tailEnd/>
          </a:ln>
        </p:spPr>
        <p:txBody>
          <a:bodyPr lIns="0" tIns="0" rIns="0" bIns="0">
            <a:prstTxWarp prst="textNoShape">
              <a:avLst/>
            </a:prstTxWarp>
            <a:spAutoFit/>
          </a:bodyPr>
          <a:lstStyle/>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geo-posizionamento</a:t>
            </a:r>
            <a:r>
              <a:rPr lang="it-IT" sz="1200" dirty="0">
                <a:solidFill>
                  <a:srgbClr val="231F20"/>
                </a:solidFill>
                <a:latin typeface="Tahoma" pitchFamily="-65" charset="0"/>
              </a:rPr>
              <a:t> e </a:t>
            </a:r>
            <a:r>
              <a:rPr lang="it-IT" sz="1200" dirty="0" err="1">
                <a:solidFill>
                  <a:srgbClr val="231F20"/>
                </a:solidFill>
                <a:latin typeface="Tahoma" pitchFamily="-65" charset="0"/>
              </a:rPr>
              <a:t>geo-localizzazione</a:t>
            </a:r>
            <a:endParaRPr lang="it-IT" sz="1200" dirty="0">
              <a:solidFill>
                <a:srgbClr val="231F20"/>
              </a:solidFill>
              <a:latin typeface="Tahoma" pitchFamily="-65" charset="0"/>
            </a:endParaRP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infomobilita</a:t>
            </a:r>
            <a:r>
              <a:rPr lang="it-IT" sz="1200" dirty="0">
                <a:solidFill>
                  <a:srgbClr val="231F20"/>
                </a:solidFill>
                <a:latin typeface="Tahoma" pitchFamily="-65" charset="0"/>
              </a:rPr>
              <a:t>’</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all’interno</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all’esterno</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comunita’</a:t>
            </a:r>
            <a:r>
              <a:rPr lang="it-IT" sz="1200" dirty="0">
                <a:solidFill>
                  <a:srgbClr val="231F20"/>
                </a:solidFill>
                <a:latin typeface="Tahoma" pitchFamily="-65" charset="0"/>
              </a:rPr>
              <a:t> intelligenti e </a:t>
            </a:r>
            <a:r>
              <a:rPr lang="it-IT" sz="1200" dirty="0" err="1">
                <a:solidFill>
                  <a:srgbClr val="231F20"/>
                </a:solidFill>
                <a:latin typeface="Tahoma" pitchFamily="-65" charset="0"/>
              </a:rPr>
              <a:t>geo-localizzazione</a:t>
            </a:r>
            <a:endParaRPr lang="it-IT" sz="1200" dirty="0">
              <a:solidFill>
                <a:srgbClr val="231F20"/>
              </a:solidFill>
              <a:latin typeface="Tahoma" pitchFamily="-65" charset="0"/>
            </a:endParaRP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migrazione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ed urbanistica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a:solidFill>
                  <a:srgbClr val="231F20"/>
                </a:solidFill>
                <a:latin typeface="Tahoma" pitchFamily="-65" charset="0"/>
              </a:rPr>
              <a:t>produttore, consumatore e </a:t>
            </a:r>
            <a:r>
              <a:rPr lang="it-IT" sz="1200" dirty="0" err="1">
                <a:solidFill>
                  <a:srgbClr val="231F20"/>
                </a:solidFill>
                <a:latin typeface="Tahoma" pitchFamily="-65" charset="0"/>
              </a:rPr>
              <a:t>prosumatore</a:t>
            </a:r>
            <a:r>
              <a:rPr lang="it-IT" sz="1200" dirty="0">
                <a:solidFill>
                  <a:srgbClr val="231F20"/>
                </a:solidFill>
                <a:latin typeface="Tahoma" pitchFamily="-65" charset="0"/>
              </a:rPr>
              <a:t> di GI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come integratore di differenti livelli di PA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protezione delle </a:t>
            </a:r>
            <a:r>
              <a:rPr lang="it-IT" sz="1200" dirty="0" err="1">
                <a:solidFill>
                  <a:srgbClr val="231F20"/>
                </a:solidFill>
                <a:latin typeface="Tahoma" pitchFamily="-65" charset="0"/>
              </a:rPr>
              <a:t>identita’</a:t>
            </a:r>
            <a:r>
              <a:rPr lang="it-IT" sz="1200" dirty="0">
                <a:solidFill>
                  <a:srgbClr val="231F20"/>
                </a:solidFill>
                <a:latin typeface="Tahoma" pitchFamily="-65" charset="0"/>
              </a:rPr>
              <a:t> locali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salute pubblica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categorie di cittadini diversamente abili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divario economico</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open data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ed ambiente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beni culturali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a:t>
            </a:r>
            <a:r>
              <a:rPr lang="it-IT" sz="1200" dirty="0" err="1">
                <a:solidFill>
                  <a:srgbClr val="231F20"/>
                </a:solidFill>
                <a:latin typeface="Tahoma" pitchFamily="-65" charset="0"/>
              </a:rPr>
              <a:t>interoperabilita’</a:t>
            </a:r>
            <a:endParaRPr lang="it-IT" sz="1200" dirty="0">
              <a:solidFill>
                <a:srgbClr val="231F20"/>
              </a:solidFill>
              <a:latin typeface="Tahoma" pitchFamily="-65" charset="0"/>
            </a:endParaRP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energia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storia degli insediamenti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protezione marina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3d</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risorse umane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sale operative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per la piccola e media impresa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qualità della vita</a:t>
            </a:r>
          </a:p>
        </p:txBody>
      </p:sp>
      <p:sp>
        <p:nvSpPr>
          <p:cNvPr id="38916" name="Rectangle 3"/>
          <p:cNvSpPr>
            <a:spLocks noChangeArrowheads="1"/>
          </p:cNvSpPr>
          <p:nvPr/>
        </p:nvSpPr>
        <p:spPr bwMode="auto">
          <a:xfrm>
            <a:off x="1005725" y="1266725"/>
            <a:ext cx="3733980" cy="461665"/>
          </a:xfrm>
          <a:prstGeom prst="rect">
            <a:avLst/>
          </a:prstGeom>
          <a:noFill/>
          <a:ln w="9525">
            <a:noFill/>
            <a:round/>
            <a:headEnd/>
            <a:tailEnd/>
          </a:ln>
        </p:spPr>
        <p:txBody>
          <a:bodyPr lIns="0" tIns="0" rIns="0" bIns="0">
            <a:prstTxWarp prst="textNoShape">
              <a:avLst/>
            </a:prstTxWarp>
            <a:spAutoFit/>
          </a:bodyPr>
          <a:lstStyle/>
          <a:p>
            <a:pPr eaLnBrk="1">
              <a:buClr>
                <a:srgbClr val="000000"/>
              </a:buClr>
              <a:buSzPct val="100000"/>
              <a:buFont typeface="Times New Roman" pitchFamily="-65" charset="0"/>
              <a:buNone/>
              <a:tabLst>
                <a:tab pos="723900" algn="l"/>
                <a:tab pos="1447800" algn="l"/>
                <a:tab pos="2171700" algn="l"/>
                <a:tab pos="2895600" algn="l"/>
              </a:tabLst>
            </a:pPr>
            <a:r>
              <a:rPr lang="it-IT" sz="3000" b="1" dirty="0">
                <a:solidFill>
                  <a:srgbClr val="231F20"/>
                </a:solidFill>
                <a:latin typeface="Tahoma" pitchFamily="-65" charset="0"/>
              </a:rPr>
              <a:t>25 temi della WP</a:t>
            </a:r>
          </a:p>
        </p:txBody>
      </p:sp>
      <p:sp>
        <p:nvSpPr>
          <p:cNvPr id="38917" name="Rectangle 4"/>
          <p:cNvSpPr>
            <a:spLocks noChangeArrowheads="1"/>
          </p:cNvSpPr>
          <p:nvPr/>
        </p:nvSpPr>
        <p:spPr bwMode="auto">
          <a:xfrm>
            <a:off x="5324951" y="3164123"/>
            <a:ext cx="4257064" cy="461665"/>
          </a:xfrm>
          <a:prstGeom prst="rect">
            <a:avLst/>
          </a:prstGeom>
          <a:noFill/>
          <a:ln w="9525">
            <a:noFill/>
            <a:round/>
            <a:headEnd/>
            <a:tailEnd/>
          </a:ln>
        </p:spPr>
        <p:txBody>
          <a:bodyPr lIns="0" tIns="0" rIns="0" bIns="0">
            <a:prstTxWarp prst="textNoShape">
              <a:avLst/>
            </a:prstTxWarp>
            <a:spAutoFit/>
          </a:bodyPr>
          <a:lstStyle/>
          <a:p>
            <a:pPr eaLnBrk="1">
              <a:buClr>
                <a:srgbClr val="000000"/>
              </a:buClr>
              <a:buSzPct val="100000"/>
              <a:buFont typeface="Times New Roman" pitchFamily="-65" charset="0"/>
              <a:buNone/>
              <a:tabLst>
                <a:tab pos="723900" algn="l"/>
                <a:tab pos="1447800" algn="l"/>
                <a:tab pos="2171700" algn="l"/>
                <a:tab pos="2895600" algn="l"/>
                <a:tab pos="3619500" algn="l"/>
              </a:tabLst>
            </a:pPr>
            <a:r>
              <a:rPr lang="it-IT" sz="3000" b="1" dirty="0" err="1">
                <a:solidFill>
                  <a:srgbClr val="231F20"/>
                </a:solidFill>
                <a:latin typeface="Tahoma" pitchFamily="-65" charset="0"/>
              </a:rPr>
              <a:t>9</a:t>
            </a:r>
            <a:r>
              <a:rPr lang="it-IT" sz="3000" b="1" dirty="0">
                <a:solidFill>
                  <a:srgbClr val="231F20"/>
                </a:solidFill>
                <a:latin typeface="Tahoma" pitchFamily="-65" charset="0"/>
              </a:rPr>
              <a:t> Raccomandazioni</a:t>
            </a:r>
          </a:p>
        </p:txBody>
      </p:sp>
      <p:pic>
        <p:nvPicPr>
          <p:cNvPr id="38918" name="Picture 5"/>
          <p:cNvPicPr>
            <a:picLocks noChangeAspect="1" noChangeArrowheads="1"/>
          </p:cNvPicPr>
          <p:nvPr/>
        </p:nvPicPr>
        <p:blipFill>
          <a:blip r:embed="rId3"/>
          <a:srcRect/>
          <a:stretch>
            <a:fillRect/>
          </a:stretch>
        </p:blipFill>
        <p:spPr bwMode="auto">
          <a:xfrm>
            <a:off x="5324951" y="1728390"/>
            <a:ext cx="597292" cy="1204900"/>
          </a:xfrm>
          <a:prstGeom prst="rect">
            <a:avLst/>
          </a:prstGeom>
          <a:noFill/>
          <a:ln w="9525">
            <a:noFill/>
            <a:round/>
            <a:headEnd/>
            <a:tailEnd/>
          </a:ln>
        </p:spPr>
      </p:pic>
      <p:sp>
        <p:nvSpPr>
          <p:cNvPr id="7" name="CasellaDiTesto 6"/>
          <p:cNvSpPr txBox="1"/>
          <p:nvPr/>
        </p:nvSpPr>
        <p:spPr>
          <a:xfrm>
            <a:off x="4739705" y="4233333"/>
            <a:ext cx="6944295" cy="2062103"/>
          </a:xfrm>
          <a:prstGeom prst="rect">
            <a:avLst/>
          </a:prstGeom>
          <a:noFill/>
        </p:spPr>
        <p:txBody>
          <a:bodyPr wrap="square" rtlCol="0">
            <a:spAutoFit/>
          </a:bodyPr>
          <a:lstStyle/>
          <a:p>
            <a:r>
              <a:rPr lang="it-IT" sz="2800" dirty="0" smtClean="0">
                <a:solidFill>
                  <a:srgbClr val="DA304A"/>
                </a:solidFill>
              </a:rPr>
              <a:t>Le raccomandazioni si trovano a  :</a:t>
            </a:r>
          </a:p>
          <a:p>
            <a:endParaRPr lang="it-IT" sz="2800" dirty="0" smtClean="0">
              <a:solidFill>
                <a:srgbClr val="DA304A"/>
              </a:solidFill>
            </a:endParaRPr>
          </a:p>
          <a:p>
            <a:r>
              <a:rPr lang="it-IT" sz="2400" dirty="0" smtClean="0">
                <a:solidFill>
                  <a:srgbClr val="DA304A"/>
                </a:solidFill>
              </a:rPr>
              <a:t>http://www.amfm.it/</a:t>
            </a:r>
            <a:r>
              <a:rPr lang="it-IT" sz="2400" dirty="0" err="1" smtClean="0">
                <a:solidFill>
                  <a:srgbClr val="DA304A"/>
                </a:solidFill>
              </a:rPr>
              <a:t>wp-content</a:t>
            </a:r>
            <a:r>
              <a:rPr lang="it-IT" sz="2400" dirty="0" smtClean="0">
                <a:solidFill>
                  <a:srgbClr val="DA304A"/>
                </a:solidFill>
              </a:rPr>
              <a:t>/</a:t>
            </a:r>
            <a:r>
              <a:rPr lang="it-IT" sz="2400" dirty="0" err="1" smtClean="0">
                <a:solidFill>
                  <a:srgbClr val="DA304A"/>
                </a:solidFill>
              </a:rPr>
              <a:t>uploads</a:t>
            </a:r>
            <a:r>
              <a:rPr lang="it-IT" sz="2400" dirty="0" smtClean="0">
                <a:solidFill>
                  <a:srgbClr val="DA304A"/>
                </a:solidFill>
              </a:rPr>
              <a:t>/2014/01/images_pdf_140925_Conferenza_2014_raccomandazioni_post_conf.pdf</a:t>
            </a:r>
            <a:endParaRPr lang="it-IT" sz="2400" dirty="0">
              <a:solidFill>
                <a:srgbClr val="DA304A"/>
              </a:solidFill>
            </a:endParaRPr>
          </a:p>
        </p:txBody>
      </p:sp>
      <p:sp>
        <p:nvSpPr>
          <p:cNvPr id="8" name="Esplosione 2 7"/>
          <p:cNvSpPr/>
          <p:nvPr/>
        </p:nvSpPr>
        <p:spPr>
          <a:xfrm>
            <a:off x="9262533" y="3164123"/>
            <a:ext cx="2421467" cy="2128229"/>
          </a:xfrm>
          <a:prstGeom prst="irregularSeal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C</a:t>
            </a:r>
            <a:r>
              <a:rPr lang="it-IT" dirty="0" err="1" smtClean="0">
                <a:solidFill>
                  <a:schemeClr val="tx1"/>
                </a:solidFill>
              </a:rPr>
              <a:t>usate</a:t>
            </a:r>
            <a:r>
              <a:rPr lang="it-IT" dirty="0" smtClean="0">
                <a:solidFill>
                  <a:schemeClr val="tx1"/>
                </a:solidFill>
              </a:rPr>
              <a:t> il </a:t>
            </a:r>
            <a:r>
              <a:rPr lang="it-IT" dirty="0" err="1" smtClean="0">
                <a:solidFill>
                  <a:schemeClr val="tx1"/>
                </a:solidFill>
              </a:rPr>
              <a:t>find</a:t>
            </a:r>
            <a:r>
              <a:rPr lang="it-IT" dirty="0" smtClean="0">
                <a:solidFill>
                  <a:schemeClr val="tx1"/>
                </a:solidFill>
              </a:rPr>
              <a:t> del sito </a:t>
            </a:r>
            <a:endParaRPr lang="it-IT" dirty="0"/>
          </a:p>
        </p:txBody>
      </p:sp>
      <p:sp>
        <p:nvSpPr>
          <p:cNvPr id="9" name="CasellaDiTesto 8"/>
          <p:cNvSpPr txBox="1"/>
          <p:nvPr/>
        </p:nvSpPr>
        <p:spPr>
          <a:xfrm>
            <a:off x="6818182" y="1266725"/>
            <a:ext cx="4865818" cy="769441"/>
          </a:xfrm>
          <a:prstGeom prst="rect">
            <a:avLst/>
          </a:prstGeom>
          <a:noFill/>
        </p:spPr>
        <p:txBody>
          <a:bodyPr wrap="square" rtlCol="0">
            <a:spAutoFit/>
          </a:bodyPr>
          <a:lstStyle/>
          <a:p>
            <a:r>
              <a:rPr lang="it-IT" sz="4400" dirty="0" smtClean="0">
                <a:hlinkClick r:id="rId4"/>
              </a:rPr>
              <a:t>www.amfm.it</a:t>
            </a:r>
            <a:r>
              <a:rPr lang="it-IT" dirty="0" smtClean="0"/>
              <a:t> </a:t>
            </a:r>
            <a:endParaRPr lang="it-IT"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6704152" y="1286954"/>
            <a:ext cx="4801868" cy="4616649"/>
          </a:xfrm>
          <a:prstGeom prst="rect">
            <a:avLst/>
          </a:prstGeom>
          <a:noFill/>
          <a:ln w="9525">
            <a:noFill/>
            <a:round/>
            <a:headEnd/>
            <a:tailEnd/>
          </a:ln>
        </p:spPr>
        <p:txBody>
          <a:bodyPr lIns="0" tIns="0" rIns="0" bIns="0">
            <a:prstTxWarp prst="textNoShape">
              <a:avLst/>
            </a:prstTxWarp>
            <a:spAutoFit/>
          </a:bodyPr>
          <a:lstStyle/>
          <a:p>
            <a:pPr eaLnBrk="1">
              <a:buClr>
                <a:srgbClr val="000000"/>
              </a:buClr>
              <a:buSzPct val="100000"/>
              <a:buFont typeface="Times New Roman" pitchFamily="-65" charset="0"/>
              <a:buNone/>
              <a:tabLst>
                <a:tab pos="723900" algn="l"/>
                <a:tab pos="1447800" algn="l"/>
                <a:tab pos="2171700" algn="l"/>
                <a:tab pos="2895600" algn="l"/>
              </a:tabLst>
            </a:pPr>
            <a:endParaRPr lang="it-IT" sz="3000" dirty="0">
              <a:solidFill>
                <a:srgbClr val="231F20"/>
              </a:solidFill>
              <a:latin typeface="Tahoma" pitchFamily="-65" charset="0"/>
            </a:endParaRPr>
          </a:p>
          <a:p>
            <a:pPr>
              <a:tabLst>
                <a:tab pos="723900" algn="l"/>
                <a:tab pos="1447800" algn="l"/>
                <a:tab pos="2171700" algn="l"/>
                <a:tab pos="2895600" algn="l"/>
              </a:tabLst>
            </a:pPr>
            <a:r>
              <a:rPr lang="it-IT" sz="3000" b="1" dirty="0" err="1">
                <a:solidFill>
                  <a:srgbClr val="231F20"/>
                </a:solidFill>
                <a:latin typeface="Tahoma" pitchFamily="-65" charset="0"/>
              </a:rPr>
              <a:t>8</a:t>
            </a:r>
            <a:r>
              <a:rPr lang="it-IT" dirty="0">
                <a:solidFill>
                  <a:srgbClr val="231F20"/>
                </a:solidFill>
                <a:latin typeface="Tahoma" pitchFamily="-65" charset="0"/>
              </a:rPr>
              <a:t>.	</a:t>
            </a:r>
            <a:r>
              <a:rPr lang="it-IT" sz="1600" dirty="0"/>
              <a:t>Tra i vari dati </a:t>
            </a:r>
            <a:r>
              <a:rPr lang="it-IT" sz="1600" dirty="0" err="1"/>
              <a:t>geo-localizzati</a:t>
            </a:r>
            <a:r>
              <a:rPr lang="it-IT" sz="1600" dirty="0"/>
              <a:t> sono fondamentali quelli </a:t>
            </a:r>
            <a:r>
              <a:rPr lang="it-IT" sz="1600" b="1" dirty="0"/>
              <a:t>delle coordinate geografiche dei numeri civici degli edifici nelle aree urbane e nelle località produttive </a:t>
            </a:r>
            <a:r>
              <a:rPr lang="it-IT" sz="1600" dirty="0"/>
              <a:t>. Essi rappresentano un patrimonio fondamentale per il funzionamento della Pubblica Amministrazione, per l'erogazione dei servizi ai cittadini e per lo sviluppo delle attività produttive ed innovative. Deve quindi essere garantita, nella necessità di definire un processo di avvicinamento alla </a:t>
            </a:r>
            <a:r>
              <a:rPr lang="it-IT" sz="1600" dirty="0" err="1"/>
              <a:t>geo</a:t>
            </a:r>
            <a:r>
              <a:rPr lang="it-IT" sz="1600" dirty="0"/>
              <a:t> localizzazione puntuale degli indirizzi, la diffusione gratuita dei numeri civici </a:t>
            </a:r>
            <a:r>
              <a:rPr lang="it-IT" sz="1600" dirty="0" err="1"/>
              <a:t>geo</a:t>
            </a:r>
            <a:r>
              <a:rPr lang="it-IT" sz="1600" dirty="0"/>
              <a:t> referenziati in formati anche elaborabili o acquisibili con sistemi </a:t>
            </a:r>
            <a:r>
              <a:rPr lang="it-IT" sz="1600" i="1" dirty="0" err="1"/>
              <a:t>machine</a:t>
            </a:r>
            <a:r>
              <a:rPr lang="it-IT" sz="1600" i="1" dirty="0"/>
              <a:t> </a:t>
            </a:r>
            <a:r>
              <a:rPr lang="it-IT" sz="1600" i="1" dirty="0" err="1"/>
              <a:t>to</a:t>
            </a:r>
            <a:r>
              <a:rPr lang="it-IT" sz="1600" i="1" dirty="0"/>
              <a:t> </a:t>
            </a:r>
            <a:r>
              <a:rPr lang="it-IT" sz="1600" i="1" dirty="0" err="1"/>
              <a:t>machine</a:t>
            </a:r>
            <a:r>
              <a:rPr lang="it-IT" sz="1600" dirty="0"/>
              <a:t>. L’accrescimento di questo indispensabile patrimonio potrebbe avvenire anche attraverso il coinvolgimento di privati cittadini, imprese, associazioni ecc. e attraverso l’uso dei moderni strumenti di comunicazione mobile (</a:t>
            </a:r>
            <a:r>
              <a:rPr lang="it-IT" sz="1600" dirty="0" err="1"/>
              <a:t>smartphone</a:t>
            </a:r>
            <a:r>
              <a:rPr lang="it-IT" sz="1600" dirty="0"/>
              <a:t>, </a:t>
            </a:r>
            <a:r>
              <a:rPr lang="it-IT" sz="1600" dirty="0" err="1"/>
              <a:t>tablet</a:t>
            </a:r>
            <a:r>
              <a:rPr lang="it-IT" sz="1600" dirty="0"/>
              <a:t>, ecc.).</a:t>
            </a:r>
          </a:p>
        </p:txBody>
      </p:sp>
      <p:sp>
        <p:nvSpPr>
          <p:cNvPr id="55300" name="Rectangle 3"/>
          <p:cNvSpPr>
            <a:spLocks noChangeArrowheads="1"/>
          </p:cNvSpPr>
          <p:nvPr/>
        </p:nvSpPr>
        <p:spPr bwMode="auto">
          <a:xfrm>
            <a:off x="506794" y="1286955"/>
            <a:ext cx="5927873" cy="4801313"/>
          </a:xfrm>
          <a:prstGeom prst="rect">
            <a:avLst/>
          </a:prstGeom>
          <a:noFill/>
          <a:ln w="9525">
            <a:noFill/>
            <a:round/>
            <a:headEnd/>
            <a:tailEnd/>
          </a:ln>
        </p:spPr>
        <p:txBody>
          <a:bodyPr wrap="square" lIns="0" tIns="0" rIns="0" bIns="0">
            <a:prstTxWarp prst="textNoShape">
              <a:avLst/>
            </a:prstTxWarp>
            <a:spAutoFit/>
          </a:bodyPr>
          <a:lstStyle/>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geo-posizionamento</a:t>
            </a:r>
            <a:r>
              <a:rPr lang="it-IT" sz="1200" dirty="0">
                <a:solidFill>
                  <a:srgbClr val="231F20"/>
                </a:solidFill>
                <a:latin typeface="Tahoma" pitchFamily="-65" charset="0"/>
              </a:rPr>
              <a:t> e </a:t>
            </a:r>
            <a:r>
              <a:rPr lang="it-IT" sz="1200" dirty="0" err="1">
                <a:solidFill>
                  <a:srgbClr val="231F20"/>
                </a:solidFill>
                <a:latin typeface="Tahoma" pitchFamily="-65" charset="0"/>
              </a:rPr>
              <a:t>geo-localizzazione</a:t>
            </a:r>
            <a:endParaRPr lang="it-IT" sz="1200" dirty="0">
              <a:solidFill>
                <a:srgbClr val="231F20"/>
              </a:solidFill>
              <a:latin typeface="Tahoma" pitchFamily="-65" charset="0"/>
            </a:endParaRP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infomobilita</a:t>
            </a:r>
            <a:r>
              <a:rPr lang="it-IT" sz="1200" dirty="0">
                <a:solidFill>
                  <a:srgbClr val="231F20"/>
                </a:solidFill>
                <a:latin typeface="Tahoma" pitchFamily="-65" charset="0"/>
              </a:rPr>
              <a:t>’</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all’interno</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all’esterno</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400" b="1" dirty="0" err="1">
                <a:solidFill>
                  <a:srgbClr val="231F20"/>
                </a:solidFill>
                <a:latin typeface="Tahoma" pitchFamily="-65" charset="0"/>
              </a:rPr>
              <a:t>comunita’</a:t>
            </a:r>
            <a:r>
              <a:rPr lang="it-IT" sz="1400" b="1" dirty="0">
                <a:solidFill>
                  <a:srgbClr val="231F20"/>
                </a:solidFill>
                <a:latin typeface="Tahoma" pitchFamily="-65" charset="0"/>
              </a:rPr>
              <a:t> intelligenti e </a:t>
            </a:r>
            <a:r>
              <a:rPr lang="it-IT" sz="1400" b="1" dirty="0" err="1">
                <a:solidFill>
                  <a:srgbClr val="231F20"/>
                </a:solidFill>
                <a:latin typeface="Tahoma" pitchFamily="-65" charset="0"/>
              </a:rPr>
              <a:t>geo-localizzazione</a:t>
            </a:r>
            <a:endParaRPr lang="it-IT" sz="1400" b="1" dirty="0">
              <a:solidFill>
                <a:srgbClr val="231F20"/>
              </a:solidFill>
              <a:latin typeface="Tahoma" pitchFamily="-65" charset="0"/>
            </a:endParaRP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migrazione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400" b="1" dirty="0" err="1">
                <a:solidFill>
                  <a:srgbClr val="231F20"/>
                </a:solidFill>
                <a:latin typeface="Tahoma" pitchFamily="-65" charset="0"/>
              </a:rPr>
              <a:t>geo-localizzazione</a:t>
            </a:r>
            <a:r>
              <a:rPr lang="it-IT" sz="1400" b="1" dirty="0">
                <a:solidFill>
                  <a:srgbClr val="231F20"/>
                </a:solidFill>
                <a:latin typeface="Tahoma" pitchFamily="-65" charset="0"/>
              </a:rPr>
              <a:t> ed urbanistica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a:solidFill>
                  <a:srgbClr val="231F20"/>
                </a:solidFill>
                <a:latin typeface="Tahoma" pitchFamily="-65" charset="0"/>
              </a:rPr>
              <a:t>produttore, consumatore e </a:t>
            </a:r>
            <a:r>
              <a:rPr lang="it-IT" sz="1200" dirty="0" err="1">
                <a:solidFill>
                  <a:srgbClr val="231F20"/>
                </a:solidFill>
                <a:latin typeface="Tahoma" pitchFamily="-65" charset="0"/>
              </a:rPr>
              <a:t>prosumatore</a:t>
            </a:r>
            <a:r>
              <a:rPr lang="it-IT" sz="1200" dirty="0">
                <a:solidFill>
                  <a:srgbClr val="231F20"/>
                </a:solidFill>
                <a:latin typeface="Tahoma" pitchFamily="-65" charset="0"/>
              </a:rPr>
              <a:t> di GI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400" b="1" dirty="0" err="1">
                <a:solidFill>
                  <a:srgbClr val="231F20"/>
                </a:solidFill>
                <a:latin typeface="Tahoma" pitchFamily="-65" charset="0"/>
              </a:rPr>
              <a:t>geo-localizzazione</a:t>
            </a:r>
            <a:r>
              <a:rPr lang="it-IT" sz="1400" b="1" dirty="0">
                <a:solidFill>
                  <a:srgbClr val="231F20"/>
                </a:solidFill>
                <a:latin typeface="Tahoma" pitchFamily="-65" charset="0"/>
              </a:rPr>
              <a:t> come integratore di differenti livelli di PA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protezione delle </a:t>
            </a:r>
            <a:r>
              <a:rPr lang="it-IT" sz="1200" dirty="0" err="1">
                <a:solidFill>
                  <a:srgbClr val="231F20"/>
                </a:solidFill>
                <a:latin typeface="Tahoma" pitchFamily="-65" charset="0"/>
              </a:rPr>
              <a:t>identita’</a:t>
            </a:r>
            <a:r>
              <a:rPr lang="it-IT" sz="1200" dirty="0">
                <a:solidFill>
                  <a:srgbClr val="231F20"/>
                </a:solidFill>
                <a:latin typeface="Tahoma" pitchFamily="-65" charset="0"/>
              </a:rPr>
              <a:t> locali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salute pubblica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categorie di cittadini diversamente abili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divario economico</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400" b="1" dirty="0" err="1">
                <a:solidFill>
                  <a:srgbClr val="231F20"/>
                </a:solidFill>
                <a:latin typeface="Tahoma" pitchFamily="-65" charset="0"/>
              </a:rPr>
              <a:t>geo-localizzazione</a:t>
            </a:r>
            <a:r>
              <a:rPr lang="it-IT" sz="1400" b="1" dirty="0">
                <a:solidFill>
                  <a:srgbClr val="231F20"/>
                </a:solidFill>
                <a:latin typeface="Tahoma" pitchFamily="-65" charset="0"/>
              </a:rPr>
              <a:t> e open data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ed ambiente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beni culturali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a:t>
            </a:r>
            <a:r>
              <a:rPr lang="it-IT" sz="1200" dirty="0" err="1">
                <a:solidFill>
                  <a:srgbClr val="231F20"/>
                </a:solidFill>
                <a:latin typeface="Tahoma" pitchFamily="-65" charset="0"/>
              </a:rPr>
              <a:t>interoperabilita’</a:t>
            </a:r>
            <a:endParaRPr lang="it-IT" sz="1200" dirty="0">
              <a:solidFill>
                <a:srgbClr val="231F20"/>
              </a:solidFill>
              <a:latin typeface="Tahoma" pitchFamily="-65" charset="0"/>
            </a:endParaRP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energia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storia degli insediamenti</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protezione marina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3d</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400" b="1" dirty="0" err="1">
                <a:solidFill>
                  <a:srgbClr val="231F20"/>
                </a:solidFill>
                <a:latin typeface="Tahoma" pitchFamily="-65" charset="0"/>
              </a:rPr>
              <a:t>geo-localizzazione</a:t>
            </a:r>
            <a:r>
              <a:rPr lang="it-IT" sz="1400" b="1" dirty="0">
                <a:solidFill>
                  <a:srgbClr val="231F20"/>
                </a:solidFill>
                <a:latin typeface="Tahoma" pitchFamily="-65" charset="0"/>
              </a:rPr>
              <a:t> e risorse umane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sale operative</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400" b="1" dirty="0" err="1">
                <a:solidFill>
                  <a:srgbClr val="231F20"/>
                </a:solidFill>
                <a:latin typeface="Tahoma" pitchFamily="-65" charset="0"/>
              </a:rPr>
              <a:t>geo-localizzazione</a:t>
            </a:r>
            <a:r>
              <a:rPr lang="it-IT" sz="1400" b="1" dirty="0">
                <a:solidFill>
                  <a:srgbClr val="231F20"/>
                </a:solidFill>
                <a:latin typeface="Tahoma" pitchFamily="-65" charset="0"/>
              </a:rPr>
              <a:t> per la piccola e media impresa</a:t>
            </a:r>
          </a:p>
          <a:p>
            <a:pPr marL="468313" indent="-455613" eaLnBrk="1">
              <a:buClr>
                <a:srgbClr val="231F20"/>
              </a:buClr>
              <a:buSzPct val="100000"/>
              <a:buFont typeface="Times New Roman" pitchFamily="-65" charset="0"/>
              <a:buAutoNum type="arabicPeriod"/>
              <a:tabLst>
                <a:tab pos="936625" algn="l"/>
                <a:tab pos="1447800" algn="l"/>
                <a:tab pos="2171700" algn="l"/>
                <a:tab pos="2895600" algn="l"/>
                <a:tab pos="3619500" algn="l"/>
                <a:tab pos="4343400" algn="l"/>
                <a:tab pos="5067300" algn="l"/>
              </a:tabLst>
            </a:pPr>
            <a:r>
              <a:rPr lang="it-IT" sz="1200" dirty="0" err="1">
                <a:solidFill>
                  <a:srgbClr val="231F20"/>
                </a:solidFill>
                <a:latin typeface="Tahoma" pitchFamily="-65" charset="0"/>
              </a:rPr>
              <a:t>geo-localizzazione</a:t>
            </a:r>
            <a:r>
              <a:rPr lang="it-IT" sz="1200" dirty="0">
                <a:solidFill>
                  <a:srgbClr val="231F20"/>
                </a:solidFill>
                <a:latin typeface="Tahoma" pitchFamily="-65" charset="0"/>
              </a:rPr>
              <a:t> e qualità della vita</a:t>
            </a:r>
          </a:p>
        </p:txBody>
      </p:sp>
      <p:sp>
        <p:nvSpPr>
          <p:cNvPr id="5" name="CasellaDiTesto 4"/>
          <p:cNvSpPr txBox="1"/>
          <p:nvPr/>
        </p:nvSpPr>
        <p:spPr>
          <a:xfrm>
            <a:off x="5063067" y="1286954"/>
            <a:ext cx="6442953" cy="369332"/>
          </a:xfrm>
          <a:prstGeom prst="rect">
            <a:avLst/>
          </a:prstGeom>
          <a:noFill/>
        </p:spPr>
        <p:txBody>
          <a:bodyPr wrap="square" rtlCol="0">
            <a:spAutoFit/>
          </a:bodyPr>
          <a:lstStyle/>
          <a:p>
            <a:r>
              <a:rPr lang="it-IT" dirty="0" smtClean="0"/>
              <a:t>Raccomandazione n.</a:t>
            </a:r>
            <a:r>
              <a:rPr lang="it-IT" dirty="0" err="1" smtClean="0"/>
              <a:t>8</a:t>
            </a:r>
            <a:r>
              <a:rPr lang="it-IT" dirty="0" smtClean="0"/>
              <a:t> </a:t>
            </a:r>
            <a:endParaRPr lang="it-IT"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FED4EA4D-23AD-3847-9CA7-2AFA4786246C}" type="slidenum">
              <a:rPr lang="it-IT" smtClean="0"/>
              <a:pPr/>
              <a:t>17</a:t>
            </a:fld>
            <a:endParaRPr lang="it-IT"/>
          </a:p>
        </p:txBody>
      </p:sp>
      <p:sp>
        <p:nvSpPr>
          <p:cNvPr id="5" name="Rettangolo 4"/>
          <p:cNvSpPr/>
          <p:nvPr/>
        </p:nvSpPr>
        <p:spPr>
          <a:xfrm>
            <a:off x="1337733" y="1165366"/>
            <a:ext cx="7806267" cy="5632310"/>
          </a:xfrm>
          <a:prstGeom prst="rect">
            <a:avLst/>
          </a:prstGeom>
        </p:spPr>
        <p:txBody>
          <a:bodyPr wrap="square">
            <a:spAutoFit/>
          </a:bodyPr>
          <a:lstStyle/>
          <a:p>
            <a:pPr>
              <a:tabLst>
                <a:tab pos="723900" algn="l"/>
                <a:tab pos="1447800" algn="l"/>
                <a:tab pos="2171700" algn="l"/>
                <a:tab pos="2895600" algn="l"/>
              </a:tabLst>
            </a:pPr>
            <a:r>
              <a:rPr lang="it-IT" sz="2400" dirty="0" smtClean="0"/>
              <a:t>Tra i vari dati </a:t>
            </a:r>
            <a:r>
              <a:rPr lang="it-IT" sz="2400" dirty="0" err="1" smtClean="0"/>
              <a:t>geo-localizzati</a:t>
            </a:r>
            <a:r>
              <a:rPr lang="it-IT" sz="2400" dirty="0" smtClean="0"/>
              <a:t> sono fondamentali quelli </a:t>
            </a:r>
            <a:r>
              <a:rPr lang="it-IT" sz="2400" b="1" dirty="0" smtClean="0"/>
              <a:t>delle coordinate geografiche dei numeri civici degli edifici nelle aree urbane e nelle località produttive </a:t>
            </a:r>
            <a:r>
              <a:rPr lang="it-IT" sz="2400" dirty="0" smtClean="0"/>
              <a:t>. Essi rappresentano un patrimonio fondamentale per il funzionamento della Pubblica Amministrazione, per l'erogazione dei servizi ai cittadini e per lo sviluppo delle attività produttive ed innovative. Deve quindi essere garantita, nella necessità di definire un processo di avvicinamento alla </a:t>
            </a:r>
            <a:r>
              <a:rPr lang="it-IT" sz="2400" dirty="0" err="1" smtClean="0"/>
              <a:t>geo</a:t>
            </a:r>
            <a:r>
              <a:rPr lang="it-IT" sz="2400" dirty="0" smtClean="0"/>
              <a:t> localizzazione puntuale degli indirizzi, la diffusione gratuita dei numeri civici </a:t>
            </a:r>
            <a:r>
              <a:rPr lang="it-IT" sz="2400" dirty="0" err="1" smtClean="0"/>
              <a:t>geo</a:t>
            </a:r>
            <a:r>
              <a:rPr lang="it-IT" sz="2400" dirty="0" smtClean="0"/>
              <a:t> referenziati in formati anche elaborabili o acquisibili con sistemi </a:t>
            </a:r>
            <a:r>
              <a:rPr lang="it-IT" sz="2400" i="1" dirty="0" err="1" smtClean="0"/>
              <a:t>machine</a:t>
            </a:r>
            <a:r>
              <a:rPr lang="it-IT" sz="2400" i="1" dirty="0" smtClean="0"/>
              <a:t> </a:t>
            </a:r>
            <a:r>
              <a:rPr lang="it-IT" sz="2400" i="1" dirty="0" err="1" smtClean="0"/>
              <a:t>to</a:t>
            </a:r>
            <a:r>
              <a:rPr lang="it-IT" sz="2400" i="1" dirty="0" smtClean="0"/>
              <a:t> </a:t>
            </a:r>
            <a:r>
              <a:rPr lang="it-IT" sz="2400" i="1" dirty="0" err="1" smtClean="0"/>
              <a:t>machine</a:t>
            </a:r>
            <a:r>
              <a:rPr lang="it-IT" sz="2400" dirty="0" smtClean="0"/>
              <a:t>. L’accrescimento di questo indispensabile patrimonio potrebbe avvenire anche attraverso il coinvolgimento di privati cittadini, imprese, associazioni ecc. e attraverso l’uso dei moderni strumenti di comunicazione mobile (</a:t>
            </a:r>
            <a:r>
              <a:rPr lang="it-IT" sz="2400" dirty="0" err="1" smtClean="0"/>
              <a:t>smartphone</a:t>
            </a:r>
            <a:r>
              <a:rPr lang="it-IT" sz="2400" dirty="0" smtClean="0"/>
              <a:t>, </a:t>
            </a:r>
            <a:r>
              <a:rPr lang="it-IT" sz="2400" dirty="0" err="1" smtClean="0"/>
              <a:t>tablet</a:t>
            </a:r>
            <a:r>
              <a:rPr lang="it-IT" sz="2400" dirty="0" smtClean="0"/>
              <a:t>, ecc.).</a:t>
            </a:r>
            <a:endParaRPr lang="it-IT" sz="24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113365"/>
            <a:ext cx="10972800" cy="1955799"/>
          </a:xfrm>
        </p:spPr>
        <p:txBody>
          <a:bodyPr/>
          <a:lstStyle/>
          <a:p>
            <a:pPr>
              <a:buNone/>
            </a:pPr>
            <a:r>
              <a:rPr lang="it-IT" dirty="0" smtClean="0"/>
              <a:t>Tra le considerazioni e le politiche di UNGGIM e di EUROGEOGRAPHICS , proteggere la funzione ed il funzionamento delle NMA :</a:t>
            </a:r>
          </a:p>
          <a:p>
            <a:pPr>
              <a:buNone/>
            </a:pPr>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fld id="{FED4EA4D-23AD-3847-9CA7-2AFA4786246C}" type="slidenum">
              <a:rPr lang="it-IT" smtClean="0"/>
              <a:pPr/>
              <a:t>18</a:t>
            </a:fld>
            <a:endParaRPr lang="it-IT"/>
          </a:p>
        </p:txBody>
      </p:sp>
      <p:pic>
        <p:nvPicPr>
          <p:cNvPr id="5" name="Immagine 4"/>
          <p:cNvPicPr>
            <a:picLocks noChangeAspect="1"/>
          </p:cNvPicPr>
          <p:nvPr/>
        </p:nvPicPr>
        <p:blipFill>
          <a:blip r:embed="rId2"/>
          <a:stretch>
            <a:fillRect/>
          </a:stretch>
        </p:blipFill>
        <p:spPr>
          <a:xfrm>
            <a:off x="609600" y="2091265"/>
            <a:ext cx="9922933" cy="1176867"/>
          </a:xfrm>
          <a:prstGeom prst="rect">
            <a:avLst/>
          </a:prstGeom>
        </p:spPr>
      </p:pic>
      <p:sp>
        <p:nvSpPr>
          <p:cNvPr id="6" name="CasellaDiTesto 5"/>
          <p:cNvSpPr txBox="1"/>
          <p:nvPr/>
        </p:nvSpPr>
        <p:spPr>
          <a:xfrm>
            <a:off x="609600" y="3556000"/>
            <a:ext cx="10380133" cy="2277547"/>
          </a:xfrm>
          <a:prstGeom prst="rect">
            <a:avLst/>
          </a:prstGeom>
          <a:noFill/>
        </p:spPr>
        <p:txBody>
          <a:bodyPr wrap="square" rtlCol="0">
            <a:spAutoFit/>
          </a:bodyPr>
          <a:lstStyle/>
          <a:p>
            <a:pPr>
              <a:buFont typeface="Arial"/>
              <a:buChar char="•"/>
            </a:pPr>
            <a:r>
              <a:rPr lang="it-IT" sz="3200" dirty="0" smtClean="0"/>
              <a:t>Dati ufficiali </a:t>
            </a:r>
          </a:p>
          <a:p>
            <a:pPr>
              <a:buFont typeface="Arial"/>
              <a:buChar char="•"/>
            </a:pPr>
            <a:r>
              <a:rPr lang="it-IT" sz="2800" dirty="0" smtClean="0"/>
              <a:t>Dati prodotti da autorità cartografica  (NMA) - in Italia </a:t>
            </a:r>
            <a:r>
              <a:rPr lang="it-IT" sz="2800" dirty="0" err="1" smtClean="0"/>
              <a:t>5</a:t>
            </a:r>
            <a:r>
              <a:rPr lang="it-IT" sz="2800" dirty="0" smtClean="0"/>
              <a:t> + </a:t>
            </a:r>
            <a:r>
              <a:rPr lang="it-IT" sz="2800" dirty="0" err="1" smtClean="0"/>
              <a:t>X</a:t>
            </a:r>
            <a:r>
              <a:rPr lang="it-IT" sz="2800" dirty="0" smtClean="0"/>
              <a:t> ( de facto)</a:t>
            </a:r>
          </a:p>
          <a:p>
            <a:pPr>
              <a:buFont typeface="Arial"/>
              <a:buChar char="•"/>
            </a:pPr>
            <a:r>
              <a:rPr lang="it-IT" sz="3200" dirty="0" smtClean="0"/>
              <a:t>Dati privati </a:t>
            </a:r>
          </a:p>
          <a:p>
            <a:pPr>
              <a:buFont typeface="Arial"/>
              <a:buChar char="•"/>
            </a:pPr>
            <a:r>
              <a:rPr lang="it-IT" sz="3200" dirty="0" smtClean="0"/>
              <a:t>Dati spontaneamente prodotti </a:t>
            </a:r>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016000"/>
            <a:ext cx="10972800" cy="5128684"/>
          </a:xfrm>
        </p:spPr>
        <p:txBody>
          <a:bodyPr/>
          <a:lstStyle/>
          <a:p>
            <a:pPr>
              <a:buNone/>
            </a:pPr>
            <a:endParaRPr lang="it-IT" dirty="0" smtClean="0"/>
          </a:p>
          <a:p>
            <a:pPr>
              <a:buNone/>
            </a:pPr>
            <a:r>
              <a:rPr lang="it-IT" b="1" dirty="0" smtClean="0"/>
              <a:t>Temi caldi : </a:t>
            </a:r>
          </a:p>
          <a:p>
            <a:pPr>
              <a:buNone/>
            </a:pPr>
            <a:r>
              <a:rPr lang="it-IT" dirty="0" smtClean="0"/>
              <a:t>Triage </a:t>
            </a:r>
            <a:r>
              <a:rPr lang="it-IT" dirty="0" smtClean="0"/>
              <a:t>e validazione del dato di </a:t>
            </a:r>
            <a:r>
              <a:rPr lang="it-IT" dirty="0" err="1" smtClean="0"/>
              <a:t>geo-localizzazione</a:t>
            </a:r>
            <a:r>
              <a:rPr lang="it-IT" dirty="0" smtClean="0"/>
              <a:t> spontaneo </a:t>
            </a:r>
            <a:endParaRPr lang="it-IT" dirty="0" smtClean="0"/>
          </a:p>
          <a:p>
            <a:pPr>
              <a:buNone/>
            </a:pPr>
            <a:r>
              <a:rPr lang="it-IT" dirty="0" smtClean="0"/>
              <a:t>Dati “ statistici” utili ai cittadini </a:t>
            </a:r>
          </a:p>
          <a:p>
            <a:pPr>
              <a:buNone/>
            </a:pPr>
            <a:r>
              <a:rPr lang="it-IT" dirty="0" smtClean="0"/>
              <a:t>Quanto deve essere aggregato l’indirizzo geografico per essere utile ai cittadini ?</a:t>
            </a:r>
          </a:p>
          <a:p>
            <a:pPr>
              <a:buNone/>
            </a:pPr>
            <a:r>
              <a:rPr lang="it-IT" dirty="0" smtClean="0"/>
              <a:t>Indirizzo geografico  &lt;  &gt;  open data </a:t>
            </a:r>
          </a:p>
          <a:p>
            <a:pPr>
              <a:buNone/>
            </a:pPr>
            <a:r>
              <a:rPr lang="it-IT" dirty="0" smtClean="0"/>
              <a:t>			modello concettuale di rappresentazione della realtà</a:t>
            </a:r>
          </a:p>
          <a:p>
            <a:pPr>
              <a:buNone/>
            </a:pPr>
            <a:r>
              <a:rPr lang="it-IT" dirty="0" smtClean="0"/>
              <a:t>			modello fisico dei dati </a:t>
            </a:r>
          </a:p>
          <a:p>
            <a:pPr>
              <a:buNone/>
            </a:pPr>
            <a:r>
              <a:rPr lang="it-IT" dirty="0" smtClean="0"/>
              <a:t>Open Data </a:t>
            </a:r>
          </a:p>
          <a:p>
            <a:pPr>
              <a:buNone/>
            </a:pPr>
            <a:r>
              <a:rPr lang="it-IT" dirty="0" smtClean="0"/>
              <a:t>“porta aperta dei dati” per chi ?  come entrare ? Perché ? </a:t>
            </a:r>
          </a:p>
          <a:p>
            <a:pPr>
              <a:buNone/>
            </a:pPr>
            <a:endParaRPr lang="it-IT" dirty="0" smtClean="0"/>
          </a:p>
          <a:p>
            <a:pPr>
              <a:buNone/>
            </a:pPr>
            <a:endParaRPr lang="it-IT" dirty="0" smtClean="0"/>
          </a:p>
          <a:p>
            <a:pPr>
              <a:buNone/>
            </a:pPr>
            <a:r>
              <a:rPr lang="it-IT" dirty="0" smtClean="0"/>
              <a:t> </a:t>
            </a:r>
            <a:endParaRPr lang="it-IT" dirty="0"/>
          </a:p>
        </p:txBody>
      </p:sp>
      <p:sp>
        <p:nvSpPr>
          <p:cNvPr id="4" name="Segnaposto numero diapositiva 3"/>
          <p:cNvSpPr>
            <a:spLocks noGrp="1"/>
          </p:cNvSpPr>
          <p:nvPr>
            <p:ph type="sldNum" sz="quarter" idx="12"/>
          </p:nvPr>
        </p:nvSpPr>
        <p:spPr/>
        <p:txBody>
          <a:bodyPr/>
          <a:lstStyle/>
          <a:p>
            <a:fld id="{FED4EA4D-23AD-3847-9CA7-2AFA4786246C}"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olo 1"/>
          <p:cNvSpPr>
            <a:spLocks noGrp="1"/>
          </p:cNvSpPr>
          <p:nvPr>
            <p:ph type="title"/>
          </p:nvPr>
        </p:nvSpPr>
        <p:spPr>
          <a:xfrm>
            <a:off x="188237" y="1482733"/>
            <a:ext cx="10970267" cy="1143000"/>
          </a:xfrm>
        </p:spPr>
        <p:txBody>
          <a:bodyPr/>
          <a:lstStyle/>
          <a:p>
            <a:pPr algn="l"/>
            <a:r>
              <a:rPr lang="it-IT" sz="2400" b="1" dirty="0" smtClean="0">
                <a:latin typeface="Tahoma" pitchFamily="-65" charset="0"/>
                <a:ea typeface="Tahoma" pitchFamily="-65" charset="0"/>
                <a:cs typeface="Tahoma" pitchFamily="-65" charset="0"/>
              </a:rPr>
              <a:t>La </a:t>
            </a:r>
            <a:r>
              <a:rPr lang="it-IT" sz="2400" b="1" dirty="0" err="1" smtClean="0">
                <a:latin typeface="Tahoma" pitchFamily="-65" charset="0"/>
                <a:ea typeface="Tahoma" pitchFamily="-65" charset="0"/>
                <a:cs typeface="Tahoma" pitchFamily="-65" charset="0"/>
              </a:rPr>
              <a:t>geo-localizzazione</a:t>
            </a:r>
            <a:r>
              <a:rPr lang="it-IT" sz="2400" b="1" dirty="0" smtClean="0">
                <a:latin typeface="Tahoma" pitchFamily="-65" charset="0"/>
                <a:ea typeface="Tahoma" pitchFamily="-65" charset="0"/>
                <a:cs typeface="Tahoma" pitchFamily="-65" charset="0"/>
              </a:rPr>
              <a:t> come elemento unificante </a:t>
            </a:r>
            <a:br>
              <a:rPr lang="it-IT" sz="2400" b="1" dirty="0" smtClean="0">
                <a:latin typeface="Tahoma" pitchFamily="-65" charset="0"/>
                <a:ea typeface="Tahoma" pitchFamily="-65" charset="0"/>
                <a:cs typeface="Tahoma" pitchFamily="-65" charset="0"/>
              </a:rPr>
            </a:br>
            <a:r>
              <a:rPr lang="it-IT" sz="2400" b="1" dirty="0" smtClean="0">
                <a:latin typeface="Tahoma" pitchFamily="-65" charset="0"/>
                <a:ea typeface="Tahoma" pitchFamily="-65" charset="0"/>
                <a:cs typeface="Tahoma" pitchFamily="-65" charset="0"/>
              </a:rPr>
              <a:t>le azioni e le informazioni per i servizi ai cittadini</a:t>
            </a:r>
            <a:endParaRPr lang="it-IT" sz="2400" dirty="0" smtClean="0"/>
          </a:p>
        </p:txBody>
      </p:sp>
      <p:pic>
        <p:nvPicPr>
          <p:cNvPr id="30724" name="Immagine 4"/>
          <p:cNvPicPr>
            <a:picLocks noChangeAspect="1"/>
          </p:cNvPicPr>
          <p:nvPr/>
        </p:nvPicPr>
        <p:blipFill>
          <a:blip r:embed="rId2"/>
          <a:srcRect/>
          <a:stretch>
            <a:fillRect/>
          </a:stretch>
        </p:blipFill>
        <p:spPr bwMode="auto">
          <a:xfrm>
            <a:off x="-14480" y="2625733"/>
            <a:ext cx="12206480" cy="4232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en-GB" dirty="0" smtClean="0"/>
              <a:t>By singing the songs in the appropriate sequence, indigenous peoples could navigate vast distances (often travelling through the deserts of Australia's interiority). </a:t>
            </a:r>
            <a:r>
              <a:rPr lang="en-GB" dirty="0" smtClean="0">
                <a:solidFill>
                  <a:srgbClr val="FF0000"/>
                </a:solidFill>
              </a:rPr>
              <a:t>The continent of Australia is a system-reticulum of </a:t>
            </a:r>
            <a:r>
              <a:rPr lang="en-GB" dirty="0" err="1" smtClean="0">
                <a:solidFill>
                  <a:srgbClr val="FF0000"/>
                </a:solidFill>
              </a:rPr>
              <a:t>songlines</a:t>
            </a:r>
            <a:r>
              <a:rPr lang="en-GB" dirty="0" smtClean="0">
                <a:solidFill>
                  <a:srgbClr val="FF0000"/>
                </a:solidFill>
              </a:rPr>
              <a:t>, some of which are of a few kilometres, whilst others traverse hundreds of kilometres through disparate terrain and lands of many different indigenous peoples</a:t>
            </a:r>
            <a:r>
              <a:rPr lang="en-GB" dirty="0" smtClean="0"/>
              <a:t> ~ peoples who may speak markedly different languages and champion significantly different cultural traditions. An interesting feature of the paths is that, as they span the lands of several different language groups, different parts of the song are said to be in those different languages. Thus the whole song can only be fully understood by a person speaking all the relevant languages.</a:t>
            </a:r>
          </a:p>
          <a:p>
            <a:endParaRPr lang="it-IT" dirty="0"/>
          </a:p>
        </p:txBody>
      </p:sp>
      <p:sp>
        <p:nvSpPr>
          <p:cNvPr id="4" name="CasellaDiTesto 3"/>
          <p:cNvSpPr txBox="1"/>
          <p:nvPr/>
        </p:nvSpPr>
        <p:spPr>
          <a:xfrm>
            <a:off x="609600" y="1230869"/>
            <a:ext cx="10972800" cy="369332"/>
          </a:xfrm>
          <a:prstGeom prst="rect">
            <a:avLst/>
          </a:prstGeom>
          <a:noFill/>
        </p:spPr>
        <p:txBody>
          <a:bodyPr wrap="square" rtlCol="0">
            <a:spAutoFit/>
          </a:bodyPr>
          <a:lstStyle/>
          <a:p>
            <a:r>
              <a:rPr lang="it-IT" dirty="0" smtClean="0"/>
              <a:t>La  via dei canti  Bruce </a:t>
            </a:r>
            <a:r>
              <a:rPr lang="it-IT" dirty="0" err="1" smtClean="0"/>
              <a:t>Chatwin</a:t>
            </a:r>
            <a:r>
              <a:rPr lang="it-IT" dirty="0" smtClean="0"/>
              <a:t>  </a:t>
            </a:r>
            <a:endParaRPr lang="it-IT" dirty="0"/>
          </a:p>
        </p:txBody>
      </p:sp>
      <p:sp>
        <p:nvSpPr>
          <p:cNvPr id="6" name="Segnaposto numero diapositiva 5"/>
          <p:cNvSpPr>
            <a:spLocks noGrp="1"/>
          </p:cNvSpPr>
          <p:nvPr>
            <p:ph type="sldNum" sz="quarter" idx="12"/>
          </p:nvPr>
        </p:nvSpPr>
        <p:spPr/>
        <p:txBody>
          <a:bodyPr/>
          <a:lstStyle/>
          <a:p>
            <a:fld id="{FED4EA4D-23AD-3847-9CA7-2AFA4786246C}" type="slidenum">
              <a:rPr lang="it-IT" smtClean="0"/>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2692400"/>
            <a:ext cx="10972800" cy="1430866"/>
          </a:xfrm>
        </p:spPr>
        <p:txBody>
          <a:bodyPr/>
          <a:lstStyle/>
          <a:p>
            <a:pPr algn="ctr">
              <a:buNone/>
            </a:pPr>
            <a:r>
              <a:rPr lang="it-IT" dirty="0" smtClean="0">
                <a:hlinkClick r:id="rId2"/>
              </a:rPr>
              <a:t>mauro.salvemini@uniroma1.it</a:t>
            </a:r>
            <a:endParaRPr lang="it-IT" dirty="0" smtClean="0"/>
          </a:p>
          <a:p>
            <a:pPr algn="ctr">
              <a:buNone/>
            </a:pPr>
            <a:r>
              <a:rPr lang="it-IT" dirty="0" smtClean="0">
                <a:hlinkClick r:id="rId3"/>
              </a:rPr>
              <a:t>www.amfm.it</a:t>
            </a:r>
            <a:r>
              <a:rPr lang="it-IT" dirty="0" smtClean="0"/>
              <a:t> </a:t>
            </a:r>
          </a:p>
          <a:p>
            <a:endParaRPr lang="it-IT" dirty="0"/>
          </a:p>
        </p:txBody>
      </p:sp>
      <p:sp>
        <p:nvSpPr>
          <p:cNvPr id="4" name="Segnaposto numero diapositiva 3"/>
          <p:cNvSpPr>
            <a:spLocks noGrp="1"/>
          </p:cNvSpPr>
          <p:nvPr>
            <p:ph type="sldNum" sz="quarter" idx="12"/>
          </p:nvPr>
        </p:nvSpPr>
        <p:spPr/>
        <p:txBody>
          <a:bodyPr/>
          <a:lstStyle/>
          <a:p>
            <a:fld id="{FED4EA4D-23AD-3847-9CA7-2AFA4786246C}" type="slidenum">
              <a:rPr lang="it-IT" smtClean="0"/>
              <a:pPr/>
              <a:t>21</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117600"/>
            <a:ext cx="10972800" cy="5360988"/>
          </a:xfrm>
        </p:spPr>
        <p:txBody>
          <a:bodyPr/>
          <a:lstStyle/>
          <a:p>
            <a:r>
              <a:rPr lang="it-IT" dirty="0" smtClean="0"/>
              <a:t>Dimensione </a:t>
            </a:r>
            <a:r>
              <a:rPr lang="it-IT" dirty="0" err="1" smtClean="0"/>
              <a:t>geo</a:t>
            </a:r>
            <a:r>
              <a:rPr lang="it-IT" dirty="0" smtClean="0"/>
              <a:t> dei  dati in P.A. per cittadini  NON esperti </a:t>
            </a:r>
          </a:p>
          <a:p>
            <a:pPr lvl="1"/>
            <a:r>
              <a:rPr lang="it-IT" dirty="0" smtClean="0"/>
              <a:t>Rilevamento</a:t>
            </a:r>
          </a:p>
          <a:p>
            <a:pPr lvl="1"/>
            <a:r>
              <a:rPr lang="it-IT" dirty="0" smtClean="0"/>
              <a:t>Analisi e studio </a:t>
            </a:r>
          </a:p>
          <a:p>
            <a:pPr lvl="1"/>
            <a:r>
              <a:rPr lang="it-IT" dirty="0" smtClean="0"/>
              <a:t>Pianificazione, controllo e regolazion</a:t>
            </a:r>
            <a:r>
              <a:rPr lang="it-IT" dirty="0" smtClean="0"/>
              <a:t>e</a:t>
            </a:r>
            <a:endParaRPr lang="it-IT" dirty="0" smtClean="0"/>
          </a:p>
          <a:p>
            <a:pPr lvl="1"/>
            <a:r>
              <a:rPr lang="it-IT" dirty="0" smtClean="0"/>
              <a:t>Intervento </a:t>
            </a:r>
          </a:p>
          <a:p>
            <a:pPr lvl="1"/>
            <a:r>
              <a:rPr lang="it-IT" dirty="0" smtClean="0"/>
              <a:t>Comodità e semplificazione </a:t>
            </a:r>
          </a:p>
          <a:p>
            <a:pPr lvl="1"/>
            <a:endParaRPr lang="it-IT" dirty="0" smtClean="0"/>
          </a:p>
          <a:p>
            <a:pPr marL="228600" lvl="1"/>
            <a:r>
              <a:rPr lang="it-IT" sz="2800" dirty="0" err="1" smtClean="0"/>
              <a:t>Geo</a:t>
            </a:r>
            <a:r>
              <a:rPr lang="it-IT" sz="2800" dirty="0" smtClean="0"/>
              <a:t> localizzazione ed erogazione di servizi ( da 1990 in poi )  </a:t>
            </a:r>
          </a:p>
          <a:p>
            <a:pPr marL="685800" lvl="2"/>
            <a:r>
              <a:rPr lang="it-IT" sz="2400" dirty="0" smtClean="0"/>
              <a:t>Generazione di “ Pagine gialle” </a:t>
            </a:r>
          </a:p>
          <a:p>
            <a:pPr marL="685800" lvl="2"/>
            <a:r>
              <a:rPr lang="it-IT" sz="2400" dirty="0" smtClean="0"/>
              <a:t>Generazione di “ ....... MAPS “ </a:t>
            </a:r>
          </a:p>
          <a:p>
            <a:pPr marL="685800" lvl="2"/>
            <a:r>
              <a:rPr lang="it-IT" sz="2400" dirty="0" smtClean="0"/>
              <a:t>G</a:t>
            </a:r>
            <a:r>
              <a:rPr lang="it-IT" sz="2400" dirty="0" smtClean="0"/>
              <a:t>enerazione di  “ indirizzo integrato” ( outdoor </a:t>
            </a:r>
            <a:r>
              <a:rPr lang="it-IT" sz="2400" dirty="0" err="1" smtClean="0"/>
              <a:t>–</a:t>
            </a:r>
            <a:r>
              <a:rPr lang="it-IT" sz="2400" dirty="0" smtClean="0"/>
              <a:t> indoor) </a:t>
            </a:r>
          </a:p>
          <a:p>
            <a:pPr marL="685800" lvl="2"/>
            <a:endParaRPr lang="it-IT" dirty="0" smtClean="0"/>
          </a:p>
          <a:p>
            <a:pPr marL="228600" lvl="1"/>
            <a:endParaRPr lang="it-IT" dirty="0" smtClean="0"/>
          </a:p>
          <a:p>
            <a:pPr lvl="1"/>
            <a:endParaRPr lang="it-IT" dirty="0" smtClean="0"/>
          </a:p>
        </p:txBody>
      </p:sp>
      <p:sp>
        <p:nvSpPr>
          <p:cNvPr id="4" name="Segnaposto numero diapositiva 3"/>
          <p:cNvSpPr>
            <a:spLocks noGrp="1"/>
          </p:cNvSpPr>
          <p:nvPr>
            <p:ph type="sldNum" sz="quarter" idx="12"/>
          </p:nvPr>
        </p:nvSpPr>
        <p:spPr/>
        <p:txBody>
          <a:bodyPr/>
          <a:lstStyle/>
          <a:p>
            <a:fld id="{FED4EA4D-23AD-3847-9CA7-2AFA4786246C}" type="slidenum">
              <a:rPr lang="it-IT" smtClean="0"/>
              <a:pPr/>
              <a:t>3</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Segnaposto contenuto 2"/>
          <p:cNvSpPr>
            <a:spLocks noGrp="1"/>
          </p:cNvSpPr>
          <p:nvPr>
            <p:ph idx="1"/>
          </p:nvPr>
        </p:nvSpPr>
        <p:spPr>
          <a:xfrm>
            <a:off x="609600" y="1354666"/>
            <a:ext cx="10972800" cy="4893733"/>
          </a:xfrm>
        </p:spPr>
        <p:txBody>
          <a:bodyPr/>
          <a:lstStyle/>
          <a:p>
            <a:pPr>
              <a:buNone/>
            </a:pPr>
            <a:r>
              <a:rPr lang="en-GB" sz="4400" b="1" dirty="0" smtClean="0">
                <a:solidFill>
                  <a:srgbClr val="FF0000"/>
                </a:solidFill>
              </a:rPr>
              <a:t>	</a:t>
            </a:r>
            <a:r>
              <a:rPr lang="en-GB" b="1" dirty="0" smtClean="0">
                <a:solidFill>
                  <a:srgbClr val="FF0000"/>
                </a:solidFill>
              </a:rPr>
              <a:t>	</a:t>
            </a:r>
            <a:r>
              <a:rPr lang="en-GB" sz="3200" b="1" dirty="0" err="1" smtClean="0">
                <a:solidFill>
                  <a:schemeClr val="accent1"/>
                </a:solidFill>
              </a:rPr>
              <a:t>trasmissione</a:t>
            </a:r>
            <a:r>
              <a:rPr lang="en-GB" sz="3200" b="1" dirty="0" smtClean="0">
                <a:solidFill>
                  <a:schemeClr val="accent1"/>
                </a:solidFill>
              </a:rPr>
              <a:t> per </a:t>
            </a:r>
            <a:r>
              <a:rPr lang="en-GB" sz="3200" b="1" dirty="0" err="1" smtClean="0">
                <a:solidFill>
                  <a:schemeClr val="accent1"/>
                </a:solidFill>
              </a:rPr>
              <a:t>segni</a:t>
            </a:r>
            <a:r>
              <a:rPr lang="en-GB" sz="3200" b="1" dirty="0" smtClean="0">
                <a:solidFill>
                  <a:schemeClr val="accent1"/>
                </a:solidFill>
              </a:rPr>
              <a:t> , per </a:t>
            </a:r>
            <a:r>
              <a:rPr lang="en-GB" sz="3200" b="1" dirty="0" smtClean="0">
                <a:solidFill>
                  <a:schemeClr val="accent1"/>
                </a:solidFill>
              </a:rPr>
              <a:t>voce, per </a:t>
            </a:r>
            <a:r>
              <a:rPr lang="en-GB" sz="3200" b="1" dirty="0" err="1" smtClean="0">
                <a:solidFill>
                  <a:schemeClr val="accent1"/>
                </a:solidFill>
              </a:rPr>
              <a:t>oggetti/icone</a:t>
            </a:r>
            <a:endParaRPr lang="en-GB" sz="3200" b="1" dirty="0" smtClean="0">
              <a:solidFill>
                <a:schemeClr val="accent1"/>
              </a:solidFill>
            </a:endParaRPr>
          </a:p>
          <a:p>
            <a:pPr>
              <a:buNone/>
            </a:pPr>
            <a:r>
              <a:rPr lang="en-GB" sz="4400" b="1" dirty="0" err="1" smtClean="0">
                <a:solidFill>
                  <a:srgbClr val="FF0000"/>
                </a:solidFill>
              </a:rPr>
              <a:t>Carta</a:t>
            </a:r>
            <a:r>
              <a:rPr lang="en-GB" sz="4400" b="1" dirty="0" smtClean="0">
                <a:solidFill>
                  <a:srgbClr val="FF0000"/>
                </a:solidFill>
              </a:rPr>
              <a:t> </a:t>
            </a:r>
            <a:r>
              <a:rPr lang="en-GB" sz="4400" b="1" dirty="0" smtClean="0">
                <a:solidFill>
                  <a:srgbClr val="FF0000"/>
                </a:solidFill>
              </a:rPr>
              <a:t>,</a:t>
            </a:r>
            <a:r>
              <a:rPr lang="en-GB" sz="4400" b="1" dirty="0" err="1" smtClean="0">
                <a:solidFill>
                  <a:srgbClr val="FF0000"/>
                </a:solidFill>
              </a:rPr>
              <a:t>mappa</a:t>
            </a:r>
            <a:r>
              <a:rPr lang="en-GB" sz="4400" b="1" dirty="0" smtClean="0">
                <a:solidFill>
                  <a:srgbClr val="FF0000"/>
                </a:solidFill>
              </a:rPr>
              <a:t> </a:t>
            </a:r>
            <a:endParaRPr lang="en-GB" sz="4400" b="1" dirty="0" smtClean="0">
              <a:solidFill>
                <a:srgbClr val="FF0000"/>
              </a:solidFill>
            </a:endParaRPr>
          </a:p>
          <a:p>
            <a:pPr>
              <a:buNone/>
            </a:pPr>
            <a:r>
              <a:rPr lang="en-GB" sz="3200" b="1" dirty="0" smtClean="0"/>
              <a:t>	</a:t>
            </a:r>
            <a:r>
              <a:rPr lang="en-GB" sz="3200" b="1" dirty="0" err="1" smtClean="0"/>
              <a:t>Cartografia</a:t>
            </a:r>
            <a:r>
              <a:rPr lang="en-GB" sz="3200" b="1" dirty="0" smtClean="0"/>
              <a:t> </a:t>
            </a:r>
            <a:r>
              <a:rPr lang="en-GB" sz="3200" b="1" dirty="0" err="1" smtClean="0"/>
              <a:t>automatica</a:t>
            </a:r>
            <a:r>
              <a:rPr lang="en-GB" sz="3200" b="1" dirty="0" smtClean="0"/>
              <a:t> </a:t>
            </a:r>
            <a:endParaRPr lang="en-GB" sz="3200" b="1" dirty="0" smtClean="0"/>
          </a:p>
          <a:p>
            <a:pPr>
              <a:buNone/>
            </a:pPr>
            <a:r>
              <a:rPr lang="en-GB" sz="3200" b="1" dirty="0" smtClean="0"/>
              <a:t>		</a:t>
            </a:r>
            <a:r>
              <a:rPr lang="en-GB" sz="3200" b="1" dirty="0" err="1" smtClean="0"/>
              <a:t>Sistema</a:t>
            </a:r>
            <a:r>
              <a:rPr lang="en-GB" sz="3200" b="1" dirty="0" smtClean="0"/>
              <a:t> </a:t>
            </a:r>
            <a:r>
              <a:rPr lang="en-GB" sz="3200" b="1" dirty="0" err="1" smtClean="0"/>
              <a:t>informativo</a:t>
            </a:r>
            <a:r>
              <a:rPr lang="en-GB" sz="3200" b="1" dirty="0" smtClean="0"/>
              <a:t> </a:t>
            </a:r>
            <a:r>
              <a:rPr lang="en-GB" sz="3200" b="1" dirty="0" err="1" smtClean="0"/>
              <a:t>territoriale</a:t>
            </a:r>
            <a:r>
              <a:rPr lang="en-GB" sz="3200" b="1" dirty="0" smtClean="0"/>
              <a:t> </a:t>
            </a:r>
            <a:endParaRPr lang="en-GB" sz="3200" b="1" dirty="0" smtClean="0"/>
          </a:p>
          <a:p>
            <a:pPr>
              <a:buNone/>
            </a:pPr>
            <a:r>
              <a:rPr lang="en-GB" sz="3200" b="1" dirty="0" smtClean="0"/>
              <a:t>	</a:t>
            </a:r>
            <a:r>
              <a:rPr lang="en-GB" sz="3200" b="1" dirty="0" smtClean="0"/>
              <a:t>	</a:t>
            </a:r>
            <a:r>
              <a:rPr lang="en-GB" sz="3200" b="1" dirty="0" smtClean="0"/>
              <a:t>	Geo </a:t>
            </a:r>
            <a:r>
              <a:rPr lang="en-GB" sz="3200" b="1" dirty="0" err="1" smtClean="0"/>
              <a:t>referenziazione</a:t>
            </a:r>
            <a:r>
              <a:rPr lang="en-GB" sz="3200" b="1" dirty="0" smtClean="0"/>
              <a:t> </a:t>
            </a:r>
            <a:endParaRPr lang="en-GB" sz="3200" b="1" dirty="0" smtClean="0"/>
          </a:p>
          <a:p>
            <a:pPr>
              <a:buNone/>
            </a:pPr>
            <a:r>
              <a:rPr lang="en-GB" sz="3200" b="1" dirty="0" smtClean="0"/>
              <a:t>	</a:t>
            </a:r>
            <a:r>
              <a:rPr lang="en-GB" sz="3200" b="1" dirty="0" smtClean="0"/>
              <a:t>			</a:t>
            </a:r>
            <a:r>
              <a:rPr lang="en-GB" sz="3200" b="1" dirty="0" err="1" smtClean="0"/>
              <a:t>Infrastrutture</a:t>
            </a:r>
            <a:r>
              <a:rPr lang="en-GB" sz="3200" b="1" dirty="0" smtClean="0"/>
              <a:t> </a:t>
            </a:r>
            <a:r>
              <a:rPr lang="en-GB" sz="3200" b="1" dirty="0" err="1" smtClean="0"/>
              <a:t>di</a:t>
            </a:r>
            <a:r>
              <a:rPr lang="en-GB" sz="3200" b="1" dirty="0" smtClean="0"/>
              <a:t> </a:t>
            </a:r>
            <a:r>
              <a:rPr lang="en-GB" sz="3200" b="1" dirty="0" err="1" smtClean="0"/>
              <a:t>dati</a:t>
            </a:r>
            <a:r>
              <a:rPr lang="en-GB" sz="3200" b="1" dirty="0" smtClean="0"/>
              <a:t> </a:t>
            </a:r>
            <a:r>
              <a:rPr lang="en-GB" sz="3200" b="1" dirty="0" err="1" smtClean="0"/>
              <a:t>territoriali</a:t>
            </a:r>
            <a:r>
              <a:rPr lang="en-GB" sz="3200" b="1" dirty="0" smtClean="0"/>
              <a:t> </a:t>
            </a:r>
            <a:endParaRPr lang="en-GB" sz="3200" b="1" dirty="0" smtClean="0"/>
          </a:p>
          <a:p>
            <a:pPr>
              <a:buNone/>
            </a:pPr>
            <a:r>
              <a:rPr lang="en-GB" sz="3200" b="1" dirty="0" smtClean="0"/>
              <a:t>	</a:t>
            </a:r>
            <a:r>
              <a:rPr lang="en-GB" sz="3200" b="1" dirty="0" smtClean="0"/>
              <a:t>				Geo </a:t>
            </a:r>
            <a:r>
              <a:rPr lang="en-GB" sz="3200" b="1" dirty="0" err="1" smtClean="0"/>
              <a:t>localizzazione</a:t>
            </a:r>
            <a:r>
              <a:rPr lang="en-GB" sz="3200" b="1" dirty="0" smtClean="0"/>
              <a:t> </a:t>
            </a:r>
            <a:r>
              <a:rPr lang="en-GB" sz="3200" b="1" dirty="0" err="1" smtClean="0"/>
              <a:t>distribuita</a:t>
            </a:r>
            <a:r>
              <a:rPr lang="en-GB" sz="3200" b="1" dirty="0" smtClean="0"/>
              <a:t>  </a:t>
            </a:r>
            <a:endParaRPr lang="en-GB" sz="32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431341"/>
            <a:ext cx="10972800" cy="5942901"/>
          </a:xfrm>
        </p:spPr>
        <p:txBody>
          <a:bodyPr/>
          <a:lstStyle/>
          <a:p>
            <a:endParaRPr lang="it-IT" dirty="0" smtClean="0"/>
          </a:p>
          <a:p>
            <a:endParaRPr lang="it-IT" dirty="0" smtClean="0"/>
          </a:p>
          <a:p>
            <a:r>
              <a:rPr lang="it-IT" dirty="0" smtClean="0"/>
              <a:t>Mondo reale </a:t>
            </a:r>
          </a:p>
          <a:p>
            <a:r>
              <a:rPr lang="it-IT" dirty="0" smtClean="0"/>
              <a:t>Disegno e rappresentazione </a:t>
            </a:r>
          </a:p>
          <a:p>
            <a:r>
              <a:rPr lang="it-IT" dirty="0" smtClean="0"/>
              <a:t>Legenda </a:t>
            </a:r>
          </a:p>
          <a:p>
            <a:r>
              <a:rPr lang="it-IT" dirty="0" smtClean="0"/>
              <a:t>Data base  &lt;- - &gt; rappresentazione </a:t>
            </a:r>
            <a:endParaRPr lang="it-IT" dirty="0"/>
          </a:p>
        </p:txBody>
      </p:sp>
      <p:sp>
        <p:nvSpPr>
          <p:cNvPr id="8" name="Figura a mano libera 7"/>
          <p:cNvSpPr/>
          <p:nvPr/>
        </p:nvSpPr>
        <p:spPr>
          <a:xfrm>
            <a:off x="303503" y="1607444"/>
            <a:ext cx="8547771" cy="1459094"/>
          </a:xfrm>
          <a:custGeom>
            <a:avLst/>
            <a:gdLst>
              <a:gd name="connsiteX0" fmla="*/ 311489 w 6410828"/>
              <a:gd name="connsiteY0" fmla="*/ 296874 h 1459094"/>
              <a:gd name="connsiteX1" fmla="*/ 1317838 w 6410828"/>
              <a:gd name="connsiteY1" fmla="*/ 284892 h 1459094"/>
              <a:gd name="connsiteX2" fmla="*/ 2587755 w 6410828"/>
              <a:gd name="connsiteY2" fmla="*/ 332819 h 1459094"/>
              <a:gd name="connsiteX3" fmla="*/ 2995086 w 6410828"/>
              <a:gd name="connsiteY3" fmla="*/ 392727 h 1459094"/>
              <a:gd name="connsiteX4" fmla="*/ 3258654 w 6410828"/>
              <a:gd name="connsiteY4" fmla="*/ 248947 h 1459094"/>
              <a:gd name="connsiteX5" fmla="*/ 3462320 w 6410828"/>
              <a:gd name="connsiteY5" fmla="*/ 165076 h 1459094"/>
              <a:gd name="connsiteX6" fmla="*/ 3546182 w 6410828"/>
              <a:gd name="connsiteY6" fmla="*/ 129131 h 1459094"/>
              <a:gd name="connsiteX7" fmla="*/ 3713907 w 6410828"/>
              <a:gd name="connsiteY7" fmla="*/ 81204 h 1459094"/>
              <a:gd name="connsiteX8" fmla="*/ 3809750 w 6410828"/>
              <a:gd name="connsiteY8" fmla="*/ 45259 h 1459094"/>
              <a:gd name="connsiteX9" fmla="*/ 3869652 w 6410828"/>
              <a:gd name="connsiteY9" fmla="*/ 33277 h 1459094"/>
              <a:gd name="connsiteX10" fmla="*/ 4001436 w 6410828"/>
              <a:gd name="connsiteY10" fmla="*/ 9314 h 1459094"/>
              <a:gd name="connsiteX11" fmla="*/ 4217082 w 6410828"/>
              <a:gd name="connsiteY11" fmla="*/ 45259 h 1459094"/>
              <a:gd name="connsiteX12" fmla="*/ 4229062 w 6410828"/>
              <a:gd name="connsiteY12" fmla="*/ 81204 h 1459094"/>
              <a:gd name="connsiteX13" fmla="*/ 4265003 w 6410828"/>
              <a:gd name="connsiteY13" fmla="*/ 105167 h 1459094"/>
              <a:gd name="connsiteX14" fmla="*/ 4336885 w 6410828"/>
              <a:gd name="connsiteY14" fmla="*/ 153094 h 1459094"/>
              <a:gd name="connsiteX15" fmla="*/ 4840060 w 6410828"/>
              <a:gd name="connsiteY15" fmla="*/ 177057 h 1459094"/>
              <a:gd name="connsiteX16" fmla="*/ 4995804 w 6410828"/>
              <a:gd name="connsiteY16" fmla="*/ 201021 h 1459094"/>
              <a:gd name="connsiteX17" fmla="*/ 5163529 w 6410828"/>
              <a:gd name="connsiteY17" fmla="*/ 213002 h 1459094"/>
              <a:gd name="connsiteX18" fmla="*/ 5630763 w 6410828"/>
              <a:gd name="connsiteY18" fmla="*/ 236966 h 1459094"/>
              <a:gd name="connsiteX19" fmla="*/ 5942252 w 6410828"/>
              <a:gd name="connsiteY19" fmla="*/ 284892 h 1459094"/>
              <a:gd name="connsiteX20" fmla="*/ 6002154 w 6410828"/>
              <a:gd name="connsiteY20" fmla="*/ 296874 h 1459094"/>
              <a:gd name="connsiteX21" fmla="*/ 6074036 w 6410828"/>
              <a:gd name="connsiteY21" fmla="*/ 308856 h 1459094"/>
              <a:gd name="connsiteX22" fmla="*/ 6193839 w 6410828"/>
              <a:gd name="connsiteY22" fmla="*/ 332819 h 1459094"/>
              <a:gd name="connsiteX23" fmla="*/ 6325623 w 6410828"/>
              <a:gd name="connsiteY23" fmla="*/ 356782 h 1459094"/>
              <a:gd name="connsiteX24" fmla="*/ 6349584 w 6410828"/>
              <a:gd name="connsiteY24" fmla="*/ 392727 h 1459094"/>
              <a:gd name="connsiteX25" fmla="*/ 6385525 w 6410828"/>
              <a:gd name="connsiteY25" fmla="*/ 440654 h 1459094"/>
              <a:gd name="connsiteX26" fmla="*/ 6397505 w 6410828"/>
              <a:gd name="connsiteY26" fmla="*/ 476599 h 1459094"/>
              <a:gd name="connsiteX27" fmla="*/ 6409485 w 6410828"/>
              <a:gd name="connsiteY27" fmla="*/ 560470 h 1459094"/>
              <a:gd name="connsiteX28" fmla="*/ 6385525 w 6410828"/>
              <a:gd name="connsiteY28" fmla="*/ 728213 h 1459094"/>
              <a:gd name="connsiteX29" fmla="*/ 6169878 w 6410828"/>
              <a:gd name="connsiteY29" fmla="*/ 943883 h 1459094"/>
              <a:gd name="connsiteX30" fmla="*/ 6002154 w 6410828"/>
              <a:gd name="connsiteY30" fmla="*/ 1063700 h 1459094"/>
              <a:gd name="connsiteX31" fmla="*/ 5906311 w 6410828"/>
              <a:gd name="connsiteY31" fmla="*/ 1099645 h 1459094"/>
              <a:gd name="connsiteX32" fmla="*/ 5822448 w 6410828"/>
              <a:gd name="connsiteY32" fmla="*/ 1135590 h 1459094"/>
              <a:gd name="connsiteX33" fmla="*/ 5582841 w 6410828"/>
              <a:gd name="connsiteY33" fmla="*/ 1207480 h 1459094"/>
              <a:gd name="connsiteX34" fmla="*/ 5463038 w 6410828"/>
              <a:gd name="connsiteY34" fmla="*/ 1219461 h 1459094"/>
              <a:gd name="connsiteX35" fmla="*/ 5331254 w 6410828"/>
              <a:gd name="connsiteY35" fmla="*/ 1243425 h 1459094"/>
              <a:gd name="connsiteX36" fmla="*/ 5079667 w 6410828"/>
              <a:gd name="connsiteY36" fmla="*/ 1267388 h 1459094"/>
              <a:gd name="connsiteX37" fmla="*/ 4959863 w 6410828"/>
              <a:gd name="connsiteY37" fmla="*/ 1279370 h 1459094"/>
              <a:gd name="connsiteX38" fmla="*/ 4564512 w 6410828"/>
              <a:gd name="connsiteY38" fmla="*/ 1267388 h 1459094"/>
              <a:gd name="connsiteX39" fmla="*/ 3893612 w 6410828"/>
              <a:gd name="connsiteY39" fmla="*/ 1231443 h 1459094"/>
              <a:gd name="connsiteX40" fmla="*/ 3809750 w 6410828"/>
              <a:gd name="connsiteY40" fmla="*/ 1195498 h 1459094"/>
              <a:gd name="connsiteX41" fmla="*/ 3749848 w 6410828"/>
              <a:gd name="connsiteY41" fmla="*/ 1183516 h 1459094"/>
              <a:gd name="connsiteX42" fmla="*/ 3689947 w 6410828"/>
              <a:gd name="connsiteY42" fmla="*/ 1147571 h 1459094"/>
              <a:gd name="connsiteX43" fmla="*/ 3594104 w 6410828"/>
              <a:gd name="connsiteY43" fmla="*/ 1135590 h 1459094"/>
              <a:gd name="connsiteX44" fmla="*/ 3090929 w 6410828"/>
              <a:gd name="connsiteY44" fmla="*/ 1111626 h 1459094"/>
              <a:gd name="connsiteX45" fmla="*/ 3007067 w 6410828"/>
              <a:gd name="connsiteY45" fmla="*/ 1087663 h 1459094"/>
              <a:gd name="connsiteX46" fmla="*/ 2959145 w 6410828"/>
              <a:gd name="connsiteY46" fmla="*/ 1075681 h 1459094"/>
              <a:gd name="connsiteX47" fmla="*/ 2899244 w 6410828"/>
              <a:gd name="connsiteY47" fmla="*/ 1051718 h 1459094"/>
              <a:gd name="connsiteX48" fmla="*/ 2827362 w 6410828"/>
              <a:gd name="connsiteY48" fmla="*/ 1039737 h 1459094"/>
              <a:gd name="connsiteX49" fmla="*/ 2791420 w 6410828"/>
              <a:gd name="connsiteY49" fmla="*/ 1027755 h 1459094"/>
              <a:gd name="connsiteX50" fmla="*/ 2707558 w 6410828"/>
              <a:gd name="connsiteY50" fmla="*/ 1051718 h 1459094"/>
              <a:gd name="connsiteX51" fmla="*/ 2659637 w 6410828"/>
              <a:gd name="connsiteY51" fmla="*/ 1099645 h 1459094"/>
              <a:gd name="connsiteX52" fmla="*/ 2623696 w 6410828"/>
              <a:gd name="connsiteY52" fmla="*/ 1123608 h 1459094"/>
              <a:gd name="connsiteX53" fmla="*/ 2527853 w 6410828"/>
              <a:gd name="connsiteY53" fmla="*/ 1171535 h 1459094"/>
              <a:gd name="connsiteX54" fmla="*/ 2479931 w 6410828"/>
              <a:gd name="connsiteY54" fmla="*/ 1195498 h 1459094"/>
              <a:gd name="connsiteX55" fmla="*/ 2420030 w 6410828"/>
              <a:gd name="connsiteY55" fmla="*/ 1219461 h 1459094"/>
              <a:gd name="connsiteX56" fmla="*/ 2300226 w 6410828"/>
              <a:gd name="connsiteY56" fmla="*/ 1267388 h 1459094"/>
              <a:gd name="connsiteX57" fmla="*/ 2192403 w 6410828"/>
              <a:gd name="connsiteY57" fmla="*/ 1339278 h 1459094"/>
              <a:gd name="connsiteX58" fmla="*/ 2144482 w 6410828"/>
              <a:gd name="connsiteY58" fmla="*/ 1375223 h 1459094"/>
              <a:gd name="connsiteX59" fmla="*/ 2108541 w 6410828"/>
              <a:gd name="connsiteY59" fmla="*/ 1387205 h 1459094"/>
              <a:gd name="connsiteX60" fmla="*/ 2012698 w 6410828"/>
              <a:gd name="connsiteY60" fmla="*/ 1411168 h 1459094"/>
              <a:gd name="connsiteX61" fmla="*/ 1210015 w 6410828"/>
              <a:gd name="connsiteY61" fmla="*/ 1423149 h 1459094"/>
              <a:gd name="connsiteX62" fmla="*/ 766742 w 6410828"/>
              <a:gd name="connsiteY62" fmla="*/ 1447113 h 1459094"/>
              <a:gd name="connsiteX63" fmla="*/ 622978 w 6410828"/>
              <a:gd name="connsiteY63" fmla="*/ 1459094 h 1459094"/>
              <a:gd name="connsiteX64" fmla="*/ 275548 w 6410828"/>
              <a:gd name="connsiteY64" fmla="*/ 1435131 h 1459094"/>
              <a:gd name="connsiteX65" fmla="*/ 239607 w 6410828"/>
              <a:gd name="connsiteY65" fmla="*/ 1423149 h 1459094"/>
              <a:gd name="connsiteX66" fmla="*/ 191685 w 6410828"/>
              <a:gd name="connsiteY66" fmla="*/ 1387205 h 1459094"/>
              <a:gd name="connsiteX67" fmla="*/ 131783 w 6410828"/>
              <a:gd name="connsiteY67" fmla="*/ 1327296 h 1459094"/>
              <a:gd name="connsiteX68" fmla="*/ 71882 w 6410828"/>
              <a:gd name="connsiteY68" fmla="*/ 1255406 h 1459094"/>
              <a:gd name="connsiteX69" fmla="*/ 23960 w 6410828"/>
              <a:gd name="connsiteY69" fmla="*/ 1159553 h 1459094"/>
              <a:gd name="connsiteX70" fmla="*/ 0 w 6410828"/>
              <a:gd name="connsiteY70" fmla="*/ 1111626 h 1459094"/>
              <a:gd name="connsiteX71" fmla="*/ 11980 w 6410828"/>
              <a:gd name="connsiteY71" fmla="*/ 860012 h 1459094"/>
              <a:gd name="connsiteX72" fmla="*/ 35941 w 6410828"/>
              <a:gd name="connsiteY72" fmla="*/ 776140 h 1459094"/>
              <a:gd name="connsiteX73" fmla="*/ 47921 w 6410828"/>
              <a:gd name="connsiteY73" fmla="*/ 728213 h 1459094"/>
              <a:gd name="connsiteX74" fmla="*/ 83862 w 6410828"/>
              <a:gd name="connsiteY74" fmla="*/ 680287 h 1459094"/>
              <a:gd name="connsiteX75" fmla="*/ 107823 w 6410828"/>
              <a:gd name="connsiteY75" fmla="*/ 644342 h 1459094"/>
              <a:gd name="connsiteX76" fmla="*/ 119803 w 6410828"/>
              <a:gd name="connsiteY76" fmla="*/ 608397 h 1459094"/>
              <a:gd name="connsiteX77" fmla="*/ 143764 w 6410828"/>
              <a:gd name="connsiteY77" fmla="*/ 500562 h 1459094"/>
              <a:gd name="connsiteX78" fmla="*/ 191685 w 6410828"/>
              <a:gd name="connsiteY78" fmla="*/ 428672 h 1459094"/>
              <a:gd name="connsiteX79" fmla="*/ 239607 w 6410828"/>
              <a:gd name="connsiteY79" fmla="*/ 356782 h 1459094"/>
              <a:gd name="connsiteX80" fmla="*/ 299508 w 6410828"/>
              <a:gd name="connsiteY80" fmla="*/ 308856 h 1459094"/>
              <a:gd name="connsiteX81" fmla="*/ 311489 w 6410828"/>
              <a:gd name="connsiteY81" fmla="*/ 296874 h 145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410828" h="1459094">
                <a:moveTo>
                  <a:pt x="311489" y="296874"/>
                </a:moveTo>
                <a:cubicBezTo>
                  <a:pt x="646939" y="292880"/>
                  <a:pt x="982406" y="279595"/>
                  <a:pt x="1317838" y="284892"/>
                </a:cubicBezTo>
                <a:cubicBezTo>
                  <a:pt x="1741392" y="291580"/>
                  <a:pt x="2164752" y="310213"/>
                  <a:pt x="2587755" y="332819"/>
                </a:cubicBezTo>
                <a:cubicBezTo>
                  <a:pt x="2791282" y="343696"/>
                  <a:pt x="2837635" y="357734"/>
                  <a:pt x="2995086" y="392727"/>
                </a:cubicBezTo>
                <a:cubicBezTo>
                  <a:pt x="3092165" y="319911"/>
                  <a:pt x="3086067" y="320020"/>
                  <a:pt x="3258654" y="248947"/>
                </a:cubicBezTo>
                <a:lnTo>
                  <a:pt x="3462320" y="165076"/>
                </a:lnTo>
                <a:cubicBezTo>
                  <a:pt x="3490394" y="153377"/>
                  <a:pt x="3516939" y="137487"/>
                  <a:pt x="3546182" y="129131"/>
                </a:cubicBezTo>
                <a:cubicBezTo>
                  <a:pt x="3602090" y="113155"/>
                  <a:pt x="3659464" y="101622"/>
                  <a:pt x="3713907" y="81204"/>
                </a:cubicBezTo>
                <a:cubicBezTo>
                  <a:pt x="3745855" y="69222"/>
                  <a:pt x="3777139" y="55294"/>
                  <a:pt x="3809750" y="45259"/>
                </a:cubicBezTo>
                <a:cubicBezTo>
                  <a:pt x="3829212" y="39270"/>
                  <a:pt x="3849618" y="36920"/>
                  <a:pt x="3869652" y="33277"/>
                </a:cubicBezTo>
                <a:cubicBezTo>
                  <a:pt x="4038260" y="2618"/>
                  <a:pt x="3853469" y="38911"/>
                  <a:pt x="4001436" y="9314"/>
                </a:cubicBezTo>
                <a:cubicBezTo>
                  <a:pt x="4021270" y="10731"/>
                  <a:pt x="4171827" y="0"/>
                  <a:pt x="4217082" y="45259"/>
                </a:cubicBezTo>
                <a:cubicBezTo>
                  <a:pt x="4226012" y="54190"/>
                  <a:pt x="4221173" y="71341"/>
                  <a:pt x="4229062" y="81204"/>
                </a:cubicBezTo>
                <a:cubicBezTo>
                  <a:pt x="4238056" y="92448"/>
                  <a:pt x="4253760" y="96171"/>
                  <a:pt x="4265003" y="105167"/>
                </a:cubicBezTo>
                <a:cubicBezTo>
                  <a:pt x="4290596" y="125644"/>
                  <a:pt x="4296245" y="149560"/>
                  <a:pt x="4336885" y="153094"/>
                </a:cubicBezTo>
                <a:cubicBezTo>
                  <a:pt x="4504169" y="167642"/>
                  <a:pt x="4672335" y="169069"/>
                  <a:pt x="4840060" y="177057"/>
                </a:cubicBezTo>
                <a:cubicBezTo>
                  <a:pt x="4891975" y="185045"/>
                  <a:pt x="4943600" y="195220"/>
                  <a:pt x="4995804" y="201021"/>
                </a:cubicBezTo>
                <a:cubicBezTo>
                  <a:pt x="5051512" y="207211"/>
                  <a:pt x="5107643" y="208703"/>
                  <a:pt x="5163529" y="213002"/>
                </a:cubicBezTo>
                <a:cubicBezTo>
                  <a:pt x="5455227" y="235442"/>
                  <a:pt x="5168569" y="219845"/>
                  <a:pt x="5630763" y="236966"/>
                </a:cubicBezTo>
                <a:cubicBezTo>
                  <a:pt x="5859585" y="282735"/>
                  <a:pt x="5637616" y="241368"/>
                  <a:pt x="5942252" y="284892"/>
                </a:cubicBezTo>
                <a:cubicBezTo>
                  <a:pt x="5962410" y="287772"/>
                  <a:pt x="5982120" y="293231"/>
                  <a:pt x="6002154" y="296874"/>
                </a:cubicBezTo>
                <a:cubicBezTo>
                  <a:pt x="6026053" y="301220"/>
                  <a:pt x="6050161" y="304379"/>
                  <a:pt x="6074036" y="308856"/>
                </a:cubicBezTo>
                <a:cubicBezTo>
                  <a:pt x="6114064" y="316362"/>
                  <a:pt x="6153668" y="326123"/>
                  <a:pt x="6193839" y="332819"/>
                </a:cubicBezTo>
                <a:cubicBezTo>
                  <a:pt x="6285807" y="348148"/>
                  <a:pt x="6241902" y="340035"/>
                  <a:pt x="6325623" y="356782"/>
                </a:cubicBezTo>
                <a:cubicBezTo>
                  <a:pt x="6333610" y="368764"/>
                  <a:pt x="6341215" y="381009"/>
                  <a:pt x="6349584" y="392727"/>
                </a:cubicBezTo>
                <a:cubicBezTo>
                  <a:pt x="6361190" y="408977"/>
                  <a:pt x="6375619" y="423316"/>
                  <a:pt x="6385525" y="440654"/>
                </a:cubicBezTo>
                <a:cubicBezTo>
                  <a:pt x="6391790" y="451620"/>
                  <a:pt x="6393512" y="464617"/>
                  <a:pt x="6397505" y="476599"/>
                </a:cubicBezTo>
                <a:cubicBezTo>
                  <a:pt x="6401498" y="504556"/>
                  <a:pt x="6410828" y="532261"/>
                  <a:pt x="6409485" y="560470"/>
                </a:cubicBezTo>
                <a:cubicBezTo>
                  <a:pt x="6406799" y="616888"/>
                  <a:pt x="6401753" y="674113"/>
                  <a:pt x="6385525" y="728213"/>
                </a:cubicBezTo>
                <a:cubicBezTo>
                  <a:pt x="6362480" y="805037"/>
                  <a:pt x="6191419" y="925417"/>
                  <a:pt x="6169878" y="943883"/>
                </a:cubicBezTo>
                <a:cubicBezTo>
                  <a:pt x="6097110" y="1006263"/>
                  <a:pt x="6086906" y="1024144"/>
                  <a:pt x="6002154" y="1063700"/>
                </a:cubicBezTo>
                <a:cubicBezTo>
                  <a:pt x="5971235" y="1078130"/>
                  <a:pt x="5937991" y="1086972"/>
                  <a:pt x="5906311" y="1099645"/>
                </a:cubicBezTo>
                <a:cubicBezTo>
                  <a:pt x="5878073" y="1110941"/>
                  <a:pt x="5850794" y="1124566"/>
                  <a:pt x="5822448" y="1135590"/>
                </a:cubicBezTo>
                <a:cubicBezTo>
                  <a:pt x="5728510" y="1172125"/>
                  <a:pt x="5679229" y="1192259"/>
                  <a:pt x="5582841" y="1207480"/>
                </a:cubicBezTo>
                <a:cubicBezTo>
                  <a:pt x="5543199" y="1213740"/>
                  <a:pt x="5502768" y="1213785"/>
                  <a:pt x="5463038" y="1219461"/>
                </a:cubicBezTo>
                <a:cubicBezTo>
                  <a:pt x="5418838" y="1225776"/>
                  <a:pt x="5375558" y="1237886"/>
                  <a:pt x="5331254" y="1243425"/>
                </a:cubicBezTo>
                <a:cubicBezTo>
                  <a:pt x="5247663" y="1253875"/>
                  <a:pt x="5163517" y="1259273"/>
                  <a:pt x="5079667" y="1267388"/>
                </a:cubicBezTo>
                <a:lnTo>
                  <a:pt x="4959863" y="1279370"/>
                </a:lnTo>
                <a:lnTo>
                  <a:pt x="4564512" y="1267388"/>
                </a:lnTo>
                <a:cubicBezTo>
                  <a:pt x="3989240" y="1246079"/>
                  <a:pt x="4174463" y="1266554"/>
                  <a:pt x="3893612" y="1231443"/>
                </a:cubicBezTo>
                <a:cubicBezTo>
                  <a:pt x="3865658" y="1219461"/>
                  <a:pt x="3838603" y="1205117"/>
                  <a:pt x="3809750" y="1195498"/>
                </a:cubicBezTo>
                <a:cubicBezTo>
                  <a:pt x="3790432" y="1189058"/>
                  <a:pt x="3768754" y="1191079"/>
                  <a:pt x="3749848" y="1183516"/>
                </a:cubicBezTo>
                <a:cubicBezTo>
                  <a:pt x="3728228" y="1174867"/>
                  <a:pt x="3712203" y="1154420"/>
                  <a:pt x="3689947" y="1147571"/>
                </a:cubicBezTo>
                <a:cubicBezTo>
                  <a:pt x="3659175" y="1138102"/>
                  <a:pt x="3626243" y="1137519"/>
                  <a:pt x="3594104" y="1135590"/>
                </a:cubicBezTo>
                <a:cubicBezTo>
                  <a:pt x="3426490" y="1125532"/>
                  <a:pt x="3258654" y="1119614"/>
                  <a:pt x="3090929" y="1111626"/>
                </a:cubicBezTo>
                <a:cubicBezTo>
                  <a:pt x="2941159" y="1074181"/>
                  <a:pt x="3127347" y="1122033"/>
                  <a:pt x="3007067" y="1087663"/>
                </a:cubicBezTo>
                <a:cubicBezTo>
                  <a:pt x="2991235" y="1083139"/>
                  <a:pt x="2974766" y="1080888"/>
                  <a:pt x="2959145" y="1075681"/>
                </a:cubicBezTo>
                <a:cubicBezTo>
                  <a:pt x="2938743" y="1068880"/>
                  <a:pt x="2919992" y="1057377"/>
                  <a:pt x="2899244" y="1051718"/>
                </a:cubicBezTo>
                <a:cubicBezTo>
                  <a:pt x="2875809" y="1045326"/>
                  <a:pt x="2851323" y="1043731"/>
                  <a:pt x="2827362" y="1039737"/>
                </a:cubicBezTo>
                <a:cubicBezTo>
                  <a:pt x="2815381" y="1035743"/>
                  <a:pt x="2803986" y="1026498"/>
                  <a:pt x="2791420" y="1027755"/>
                </a:cubicBezTo>
                <a:cubicBezTo>
                  <a:pt x="2762491" y="1030648"/>
                  <a:pt x="2733080" y="1037795"/>
                  <a:pt x="2707558" y="1051718"/>
                </a:cubicBezTo>
                <a:cubicBezTo>
                  <a:pt x="2687725" y="1062537"/>
                  <a:pt x="2676789" y="1084942"/>
                  <a:pt x="2659637" y="1099645"/>
                </a:cubicBezTo>
                <a:cubicBezTo>
                  <a:pt x="2648705" y="1109016"/>
                  <a:pt x="2636337" y="1116712"/>
                  <a:pt x="2623696" y="1123608"/>
                </a:cubicBezTo>
                <a:cubicBezTo>
                  <a:pt x="2592339" y="1140714"/>
                  <a:pt x="2559801" y="1155559"/>
                  <a:pt x="2527853" y="1171535"/>
                </a:cubicBezTo>
                <a:cubicBezTo>
                  <a:pt x="2511879" y="1179523"/>
                  <a:pt x="2496513" y="1188864"/>
                  <a:pt x="2479931" y="1195498"/>
                </a:cubicBezTo>
                <a:cubicBezTo>
                  <a:pt x="2459964" y="1203486"/>
                  <a:pt x="2439682" y="1210726"/>
                  <a:pt x="2420030" y="1219461"/>
                </a:cubicBezTo>
                <a:cubicBezTo>
                  <a:pt x="2314262" y="1266475"/>
                  <a:pt x="2438909" y="1221156"/>
                  <a:pt x="2300226" y="1267388"/>
                </a:cubicBezTo>
                <a:cubicBezTo>
                  <a:pt x="2264285" y="1291351"/>
                  <a:pt x="2226959" y="1313358"/>
                  <a:pt x="2192403" y="1339278"/>
                </a:cubicBezTo>
                <a:cubicBezTo>
                  <a:pt x="2176429" y="1351260"/>
                  <a:pt x="2161818" y="1365315"/>
                  <a:pt x="2144482" y="1375223"/>
                </a:cubicBezTo>
                <a:cubicBezTo>
                  <a:pt x="2133518" y="1381489"/>
                  <a:pt x="2120724" y="1383882"/>
                  <a:pt x="2108541" y="1387205"/>
                </a:cubicBezTo>
                <a:cubicBezTo>
                  <a:pt x="2076771" y="1395871"/>
                  <a:pt x="2045625" y="1410677"/>
                  <a:pt x="2012698" y="1411168"/>
                </a:cubicBezTo>
                <a:lnTo>
                  <a:pt x="1210015" y="1423149"/>
                </a:lnTo>
                <a:cubicBezTo>
                  <a:pt x="993792" y="1454042"/>
                  <a:pt x="1212511" y="1425884"/>
                  <a:pt x="766742" y="1447113"/>
                </a:cubicBezTo>
                <a:cubicBezTo>
                  <a:pt x="718709" y="1449401"/>
                  <a:pt x="670899" y="1455100"/>
                  <a:pt x="622978" y="1459094"/>
                </a:cubicBezTo>
                <a:cubicBezTo>
                  <a:pt x="507168" y="1451106"/>
                  <a:pt x="391126" y="1445968"/>
                  <a:pt x="275548" y="1435131"/>
                </a:cubicBezTo>
                <a:cubicBezTo>
                  <a:pt x="262975" y="1433952"/>
                  <a:pt x="250571" y="1429415"/>
                  <a:pt x="239607" y="1423149"/>
                </a:cubicBezTo>
                <a:cubicBezTo>
                  <a:pt x="222270" y="1413241"/>
                  <a:pt x="206609" y="1400472"/>
                  <a:pt x="191685" y="1387205"/>
                </a:cubicBezTo>
                <a:cubicBezTo>
                  <a:pt x="170579" y="1368443"/>
                  <a:pt x="151750" y="1347266"/>
                  <a:pt x="131783" y="1327296"/>
                </a:cubicBezTo>
                <a:cubicBezTo>
                  <a:pt x="101359" y="1296868"/>
                  <a:pt x="91899" y="1292107"/>
                  <a:pt x="71882" y="1255406"/>
                </a:cubicBezTo>
                <a:cubicBezTo>
                  <a:pt x="54778" y="1224045"/>
                  <a:pt x="39934" y="1191504"/>
                  <a:pt x="23960" y="1159553"/>
                </a:cubicBezTo>
                <a:lnTo>
                  <a:pt x="0" y="1111626"/>
                </a:lnTo>
                <a:cubicBezTo>
                  <a:pt x="3993" y="1027755"/>
                  <a:pt x="5285" y="943711"/>
                  <a:pt x="11980" y="860012"/>
                </a:cubicBezTo>
                <a:cubicBezTo>
                  <a:pt x="14061" y="833992"/>
                  <a:pt x="28694" y="801508"/>
                  <a:pt x="35941" y="776140"/>
                </a:cubicBezTo>
                <a:cubicBezTo>
                  <a:pt x="40464" y="760306"/>
                  <a:pt x="40557" y="742942"/>
                  <a:pt x="47921" y="728213"/>
                </a:cubicBezTo>
                <a:cubicBezTo>
                  <a:pt x="56850" y="710352"/>
                  <a:pt x="72256" y="696537"/>
                  <a:pt x="83862" y="680287"/>
                </a:cubicBezTo>
                <a:cubicBezTo>
                  <a:pt x="92231" y="668569"/>
                  <a:pt x="99836" y="656324"/>
                  <a:pt x="107823" y="644342"/>
                </a:cubicBezTo>
                <a:cubicBezTo>
                  <a:pt x="111816" y="632360"/>
                  <a:pt x="116740" y="620650"/>
                  <a:pt x="119803" y="608397"/>
                </a:cubicBezTo>
                <a:cubicBezTo>
                  <a:pt x="128733" y="572675"/>
                  <a:pt x="130090" y="534751"/>
                  <a:pt x="143764" y="500562"/>
                </a:cubicBezTo>
                <a:cubicBezTo>
                  <a:pt x="154459" y="473822"/>
                  <a:pt x="191685" y="428672"/>
                  <a:pt x="191685" y="428672"/>
                </a:cubicBezTo>
                <a:cubicBezTo>
                  <a:pt x="219199" y="318600"/>
                  <a:pt x="179434" y="432005"/>
                  <a:pt x="239607" y="356782"/>
                </a:cubicBezTo>
                <a:cubicBezTo>
                  <a:pt x="286871" y="297696"/>
                  <a:pt x="200122" y="333704"/>
                  <a:pt x="299508" y="308856"/>
                </a:cubicBezTo>
                <a:lnTo>
                  <a:pt x="311489" y="296874"/>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igura a mano libera 8"/>
          <p:cNvSpPr/>
          <p:nvPr/>
        </p:nvSpPr>
        <p:spPr>
          <a:xfrm>
            <a:off x="303503" y="2524698"/>
            <a:ext cx="8865411" cy="1299550"/>
          </a:xfrm>
          <a:custGeom>
            <a:avLst/>
            <a:gdLst>
              <a:gd name="connsiteX0" fmla="*/ 511790 w 6649058"/>
              <a:gd name="connsiteY0" fmla="*/ 1107844 h 1299550"/>
              <a:gd name="connsiteX1" fmla="*/ 415948 w 6649058"/>
              <a:gd name="connsiteY1" fmla="*/ 1095862 h 1299550"/>
              <a:gd name="connsiteX2" fmla="*/ 236242 w 6649058"/>
              <a:gd name="connsiteY2" fmla="*/ 964064 h 1299550"/>
              <a:gd name="connsiteX3" fmla="*/ 140400 w 6649058"/>
              <a:gd name="connsiteY3" fmla="*/ 772358 h 1299550"/>
              <a:gd name="connsiteX4" fmla="*/ 104459 w 6649058"/>
              <a:gd name="connsiteY4" fmla="*/ 724431 h 1299550"/>
              <a:gd name="connsiteX5" fmla="*/ 44557 w 6649058"/>
              <a:gd name="connsiteY5" fmla="*/ 640559 h 1299550"/>
              <a:gd name="connsiteX6" fmla="*/ 20596 w 6649058"/>
              <a:gd name="connsiteY6" fmla="*/ 556688 h 1299550"/>
              <a:gd name="connsiteX7" fmla="*/ 8616 w 6649058"/>
              <a:gd name="connsiteY7" fmla="*/ 424890 h 1299550"/>
              <a:gd name="connsiteX8" fmla="*/ 32577 w 6649058"/>
              <a:gd name="connsiteY8" fmla="*/ 173275 h 1299550"/>
              <a:gd name="connsiteX9" fmla="*/ 56537 w 6649058"/>
              <a:gd name="connsiteY9" fmla="*/ 137330 h 1299550"/>
              <a:gd name="connsiteX10" fmla="*/ 128419 w 6649058"/>
              <a:gd name="connsiteY10" fmla="*/ 113367 h 1299550"/>
              <a:gd name="connsiteX11" fmla="*/ 164360 w 6649058"/>
              <a:gd name="connsiteY11" fmla="*/ 101385 h 1299550"/>
              <a:gd name="connsiteX12" fmla="*/ 200301 w 6649058"/>
              <a:gd name="connsiteY12" fmla="*/ 89403 h 1299550"/>
              <a:gd name="connsiteX13" fmla="*/ 248223 w 6649058"/>
              <a:gd name="connsiteY13" fmla="*/ 65440 h 1299550"/>
              <a:gd name="connsiteX14" fmla="*/ 296144 w 6649058"/>
              <a:gd name="connsiteY14" fmla="*/ 53458 h 1299550"/>
              <a:gd name="connsiteX15" fmla="*/ 332085 w 6649058"/>
              <a:gd name="connsiteY15" fmla="*/ 41477 h 1299550"/>
              <a:gd name="connsiteX16" fmla="*/ 391987 w 6649058"/>
              <a:gd name="connsiteY16" fmla="*/ 29495 h 1299550"/>
              <a:gd name="connsiteX17" fmla="*/ 499810 w 6649058"/>
              <a:gd name="connsiteY17" fmla="*/ 5532 h 1299550"/>
              <a:gd name="connsiteX18" fmla="*/ 1218631 w 6649058"/>
              <a:gd name="connsiteY18" fmla="*/ 17513 h 1299550"/>
              <a:gd name="connsiteX19" fmla="*/ 1266552 w 6649058"/>
              <a:gd name="connsiteY19" fmla="*/ 29495 h 1299550"/>
              <a:gd name="connsiteX20" fmla="*/ 1326454 w 6649058"/>
              <a:gd name="connsiteY20" fmla="*/ 41477 h 1299550"/>
              <a:gd name="connsiteX21" fmla="*/ 1482199 w 6649058"/>
              <a:gd name="connsiteY21" fmla="*/ 53458 h 1299550"/>
              <a:gd name="connsiteX22" fmla="*/ 1542100 w 6649058"/>
              <a:gd name="connsiteY22" fmla="*/ 65440 h 1299550"/>
              <a:gd name="connsiteX23" fmla="*/ 1590022 w 6649058"/>
              <a:gd name="connsiteY23" fmla="*/ 77422 h 1299550"/>
              <a:gd name="connsiteX24" fmla="*/ 1769727 w 6649058"/>
              <a:gd name="connsiteY24" fmla="*/ 101385 h 1299550"/>
              <a:gd name="connsiteX25" fmla="*/ 1841609 w 6649058"/>
              <a:gd name="connsiteY25" fmla="*/ 113367 h 1299550"/>
              <a:gd name="connsiteX26" fmla="*/ 1937452 w 6649058"/>
              <a:gd name="connsiteY26" fmla="*/ 125348 h 1299550"/>
              <a:gd name="connsiteX27" fmla="*/ 2021314 w 6649058"/>
              <a:gd name="connsiteY27" fmla="*/ 149311 h 1299550"/>
              <a:gd name="connsiteX28" fmla="*/ 2129137 w 6649058"/>
              <a:gd name="connsiteY28" fmla="*/ 161293 h 1299550"/>
              <a:gd name="connsiteX29" fmla="*/ 2392705 w 6649058"/>
              <a:gd name="connsiteY29" fmla="*/ 197238 h 1299550"/>
              <a:gd name="connsiteX30" fmla="*/ 2788056 w 6649058"/>
              <a:gd name="connsiteY30" fmla="*/ 245165 h 1299550"/>
              <a:gd name="connsiteX31" fmla="*/ 2955781 w 6649058"/>
              <a:gd name="connsiteY31" fmla="*/ 293091 h 1299550"/>
              <a:gd name="connsiteX32" fmla="*/ 3135487 w 6649058"/>
              <a:gd name="connsiteY32" fmla="*/ 353000 h 1299550"/>
              <a:gd name="connsiteX33" fmla="*/ 3231329 w 6649058"/>
              <a:gd name="connsiteY33" fmla="*/ 364981 h 1299550"/>
              <a:gd name="connsiteX34" fmla="*/ 3315192 w 6649058"/>
              <a:gd name="connsiteY34" fmla="*/ 388945 h 1299550"/>
              <a:gd name="connsiteX35" fmla="*/ 3399054 w 6649058"/>
              <a:gd name="connsiteY35" fmla="*/ 400926 h 1299550"/>
              <a:gd name="connsiteX36" fmla="*/ 3590740 w 6649058"/>
              <a:gd name="connsiteY36" fmla="*/ 460835 h 1299550"/>
              <a:gd name="connsiteX37" fmla="*/ 3674602 w 6649058"/>
              <a:gd name="connsiteY37" fmla="*/ 508761 h 1299550"/>
              <a:gd name="connsiteX38" fmla="*/ 3818366 w 6649058"/>
              <a:gd name="connsiteY38" fmla="*/ 544706 h 1299550"/>
              <a:gd name="connsiteX39" fmla="*/ 3890248 w 6649058"/>
              <a:gd name="connsiteY39" fmla="*/ 568669 h 1299550"/>
              <a:gd name="connsiteX40" fmla="*/ 4081934 w 6649058"/>
              <a:gd name="connsiteY40" fmla="*/ 592633 h 1299550"/>
              <a:gd name="connsiteX41" fmla="*/ 4393423 w 6649058"/>
              <a:gd name="connsiteY41" fmla="*/ 604614 h 1299550"/>
              <a:gd name="connsiteX42" fmla="*/ 6406121 w 6649058"/>
              <a:gd name="connsiteY42" fmla="*/ 568669 h 1299550"/>
              <a:gd name="connsiteX43" fmla="*/ 6561866 w 6649058"/>
              <a:gd name="connsiteY43" fmla="*/ 604614 h 1299550"/>
              <a:gd name="connsiteX44" fmla="*/ 6585827 w 6649058"/>
              <a:gd name="connsiteY44" fmla="*/ 628578 h 1299550"/>
              <a:gd name="connsiteX45" fmla="*/ 6621768 w 6649058"/>
              <a:gd name="connsiteY45" fmla="*/ 652541 h 1299550"/>
              <a:gd name="connsiteX46" fmla="*/ 6645728 w 6649058"/>
              <a:gd name="connsiteY46" fmla="*/ 688486 h 1299550"/>
              <a:gd name="connsiteX47" fmla="*/ 6633748 w 6649058"/>
              <a:gd name="connsiteY47" fmla="*/ 868211 h 1299550"/>
              <a:gd name="connsiteX48" fmla="*/ 6549885 w 6649058"/>
              <a:gd name="connsiteY48" fmla="*/ 976046 h 1299550"/>
              <a:gd name="connsiteX49" fmla="*/ 6513944 w 6649058"/>
              <a:gd name="connsiteY49" fmla="*/ 1011991 h 1299550"/>
              <a:gd name="connsiteX50" fmla="*/ 6370180 w 6649058"/>
              <a:gd name="connsiteY50" fmla="*/ 1095862 h 1299550"/>
              <a:gd name="connsiteX51" fmla="*/ 6310279 w 6649058"/>
              <a:gd name="connsiteY51" fmla="*/ 1143789 h 1299550"/>
              <a:gd name="connsiteX52" fmla="*/ 6214436 w 6649058"/>
              <a:gd name="connsiteY52" fmla="*/ 1167752 h 1299550"/>
              <a:gd name="connsiteX53" fmla="*/ 6166514 w 6649058"/>
              <a:gd name="connsiteY53" fmla="*/ 1191715 h 1299550"/>
              <a:gd name="connsiteX54" fmla="*/ 5843045 w 6649058"/>
              <a:gd name="connsiteY54" fmla="*/ 1227660 h 1299550"/>
              <a:gd name="connsiteX55" fmla="*/ 5339870 w 6649058"/>
              <a:gd name="connsiteY55" fmla="*/ 1215679 h 1299550"/>
              <a:gd name="connsiteX56" fmla="*/ 5004421 w 6649058"/>
              <a:gd name="connsiteY56" fmla="*/ 1167752 h 1299550"/>
              <a:gd name="connsiteX57" fmla="*/ 4776794 w 6649058"/>
              <a:gd name="connsiteY57" fmla="*/ 1155771 h 1299550"/>
              <a:gd name="connsiteX58" fmla="*/ 4141836 w 6649058"/>
              <a:gd name="connsiteY58" fmla="*/ 1143789 h 1299550"/>
              <a:gd name="connsiteX59" fmla="*/ 4010052 w 6649058"/>
              <a:gd name="connsiteY59" fmla="*/ 1155771 h 1299550"/>
              <a:gd name="connsiteX60" fmla="*/ 3950150 w 6649058"/>
              <a:gd name="connsiteY60" fmla="*/ 1179734 h 1299550"/>
              <a:gd name="connsiteX61" fmla="*/ 3267270 w 6649058"/>
              <a:gd name="connsiteY61" fmla="*/ 1203697 h 1299550"/>
              <a:gd name="connsiteX62" fmla="*/ 2320823 w 6649058"/>
              <a:gd name="connsiteY62" fmla="*/ 1179734 h 1299550"/>
              <a:gd name="connsiteX63" fmla="*/ 1949432 w 6649058"/>
              <a:gd name="connsiteY63" fmla="*/ 1179734 h 1299550"/>
              <a:gd name="connsiteX64" fmla="*/ 1805668 w 6649058"/>
              <a:gd name="connsiteY64" fmla="*/ 1203697 h 1299550"/>
              <a:gd name="connsiteX65" fmla="*/ 1769727 w 6649058"/>
              <a:gd name="connsiteY65" fmla="*/ 1215679 h 1299550"/>
              <a:gd name="connsiteX66" fmla="*/ 1290513 w 6649058"/>
              <a:gd name="connsiteY66" fmla="*/ 1239642 h 1299550"/>
              <a:gd name="connsiteX67" fmla="*/ 1194670 w 6649058"/>
              <a:gd name="connsiteY67" fmla="*/ 1263605 h 1299550"/>
              <a:gd name="connsiteX68" fmla="*/ 1170710 w 6649058"/>
              <a:gd name="connsiteY68" fmla="*/ 1299550 h 1299550"/>
              <a:gd name="connsiteX69" fmla="*/ 1062886 w 6649058"/>
              <a:gd name="connsiteY69" fmla="*/ 1263605 h 1299550"/>
              <a:gd name="connsiteX70" fmla="*/ 1026945 w 6649058"/>
              <a:gd name="connsiteY70" fmla="*/ 1251624 h 1299550"/>
              <a:gd name="connsiteX71" fmla="*/ 931103 w 6649058"/>
              <a:gd name="connsiteY71" fmla="*/ 1227660 h 1299550"/>
              <a:gd name="connsiteX72" fmla="*/ 859221 w 6649058"/>
              <a:gd name="connsiteY72" fmla="*/ 1203697 h 1299550"/>
              <a:gd name="connsiteX73" fmla="*/ 775358 w 6649058"/>
              <a:gd name="connsiteY73" fmla="*/ 1191715 h 1299550"/>
              <a:gd name="connsiteX74" fmla="*/ 619614 w 6649058"/>
              <a:gd name="connsiteY74" fmla="*/ 1167752 h 1299550"/>
              <a:gd name="connsiteX75" fmla="*/ 583673 w 6649058"/>
              <a:gd name="connsiteY75" fmla="*/ 1155771 h 1299550"/>
              <a:gd name="connsiteX76" fmla="*/ 523771 w 6649058"/>
              <a:gd name="connsiteY76" fmla="*/ 1119826 h 1299550"/>
              <a:gd name="connsiteX77" fmla="*/ 499810 w 6649058"/>
              <a:gd name="connsiteY77" fmla="*/ 1095862 h 1299550"/>
              <a:gd name="connsiteX78" fmla="*/ 511790 w 6649058"/>
              <a:gd name="connsiteY78" fmla="*/ 1107844 h 129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49058" h="1299550">
                <a:moveTo>
                  <a:pt x="511790" y="1107844"/>
                </a:moveTo>
                <a:cubicBezTo>
                  <a:pt x="497813" y="1107844"/>
                  <a:pt x="446678" y="1105466"/>
                  <a:pt x="415948" y="1095862"/>
                </a:cubicBezTo>
                <a:cubicBezTo>
                  <a:pt x="320526" y="1066039"/>
                  <a:pt x="305756" y="1033586"/>
                  <a:pt x="236242" y="964064"/>
                </a:cubicBezTo>
                <a:cubicBezTo>
                  <a:pt x="204295" y="900162"/>
                  <a:pt x="183263" y="829515"/>
                  <a:pt x="140400" y="772358"/>
                </a:cubicBezTo>
                <a:cubicBezTo>
                  <a:pt x="128420" y="756382"/>
                  <a:pt x="116065" y="740681"/>
                  <a:pt x="104459" y="724431"/>
                </a:cubicBezTo>
                <a:cubicBezTo>
                  <a:pt x="16867" y="601789"/>
                  <a:pt x="162017" y="797191"/>
                  <a:pt x="44557" y="640559"/>
                </a:cubicBezTo>
                <a:cubicBezTo>
                  <a:pt x="36345" y="615921"/>
                  <a:pt x="23938" y="581756"/>
                  <a:pt x="20596" y="556688"/>
                </a:cubicBezTo>
                <a:cubicBezTo>
                  <a:pt x="14766" y="512961"/>
                  <a:pt x="12609" y="468823"/>
                  <a:pt x="8616" y="424890"/>
                </a:cubicBezTo>
                <a:cubicBezTo>
                  <a:pt x="8918" y="419457"/>
                  <a:pt x="0" y="238437"/>
                  <a:pt x="32577" y="173275"/>
                </a:cubicBezTo>
                <a:cubicBezTo>
                  <a:pt x="39016" y="160395"/>
                  <a:pt x="44327" y="144962"/>
                  <a:pt x="56537" y="137330"/>
                </a:cubicBezTo>
                <a:cubicBezTo>
                  <a:pt x="77954" y="123943"/>
                  <a:pt x="104458" y="121355"/>
                  <a:pt x="128419" y="113367"/>
                </a:cubicBezTo>
                <a:lnTo>
                  <a:pt x="164360" y="101385"/>
                </a:lnTo>
                <a:cubicBezTo>
                  <a:pt x="176340" y="97391"/>
                  <a:pt x="189006" y="95051"/>
                  <a:pt x="200301" y="89403"/>
                </a:cubicBezTo>
                <a:cubicBezTo>
                  <a:pt x="216275" y="81415"/>
                  <a:pt x="231501" y="71712"/>
                  <a:pt x="248223" y="65440"/>
                </a:cubicBezTo>
                <a:cubicBezTo>
                  <a:pt x="263640" y="59658"/>
                  <a:pt x="280312" y="57982"/>
                  <a:pt x="296144" y="53458"/>
                </a:cubicBezTo>
                <a:cubicBezTo>
                  <a:pt x="308286" y="49988"/>
                  <a:pt x="319834" y="44540"/>
                  <a:pt x="332085" y="41477"/>
                </a:cubicBezTo>
                <a:cubicBezTo>
                  <a:pt x="351840" y="36538"/>
                  <a:pt x="372232" y="34434"/>
                  <a:pt x="391987" y="29495"/>
                </a:cubicBezTo>
                <a:cubicBezTo>
                  <a:pt x="509949" y="0"/>
                  <a:pt x="302029" y="38497"/>
                  <a:pt x="499810" y="5532"/>
                </a:cubicBezTo>
                <a:lnTo>
                  <a:pt x="1218631" y="17513"/>
                </a:lnTo>
                <a:cubicBezTo>
                  <a:pt x="1235088" y="18027"/>
                  <a:pt x="1250479" y="25923"/>
                  <a:pt x="1266552" y="29495"/>
                </a:cubicBezTo>
                <a:cubicBezTo>
                  <a:pt x="1286430" y="33913"/>
                  <a:pt x="1306216" y="39228"/>
                  <a:pt x="1326454" y="41477"/>
                </a:cubicBezTo>
                <a:cubicBezTo>
                  <a:pt x="1378204" y="47228"/>
                  <a:pt x="1430284" y="49464"/>
                  <a:pt x="1482199" y="53458"/>
                </a:cubicBezTo>
                <a:cubicBezTo>
                  <a:pt x="1502166" y="57452"/>
                  <a:pt x="1522222" y="61022"/>
                  <a:pt x="1542100" y="65440"/>
                </a:cubicBezTo>
                <a:cubicBezTo>
                  <a:pt x="1558174" y="69012"/>
                  <a:pt x="1573822" y="74476"/>
                  <a:pt x="1590022" y="77422"/>
                </a:cubicBezTo>
                <a:cubicBezTo>
                  <a:pt x="1639790" y="86472"/>
                  <a:pt x="1721079" y="94434"/>
                  <a:pt x="1769727" y="101385"/>
                </a:cubicBezTo>
                <a:cubicBezTo>
                  <a:pt x="1793774" y="104821"/>
                  <a:pt x="1817562" y="109931"/>
                  <a:pt x="1841609" y="113367"/>
                </a:cubicBezTo>
                <a:cubicBezTo>
                  <a:pt x="1873482" y="117921"/>
                  <a:pt x="1905504" y="121354"/>
                  <a:pt x="1937452" y="125348"/>
                </a:cubicBezTo>
                <a:cubicBezTo>
                  <a:pt x="1964294" y="134296"/>
                  <a:pt x="1993371" y="145012"/>
                  <a:pt x="2021314" y="149311"/>
                </a:cubicBezTo>
                <a:cubicBezTo>
                  <a:pt x="2057056" y="154810"/>
                  <a:pt x="2093196" y="157299"/>
                  <a:pt x="2129137" y="161293"/>
                </a:cubicBezTo>
                <a:cubicBezTo>
                  <a:pt x="2261952" y="214424"/>
                  <a:pt x="2136669" y="171631"/>
                  <a:pt x="2392705" y="197238"/>
                </a:cubicBezTo>
                <a:cubicBezTo>
                  <a:pt x="2524795" y="210449"/>
                  <a:pt x="2656272" y="229189"/>
                  <a:pt x="2788056" y="245165"/>
                </a:cubicBezTo>
                <a:cubicBezTo>
                  <a:pt x="2843964" y="261140"/>
                  <a:pt x="2900402" y="275368"/>
                  <a:pt x="2955781" y="293091"/>
                </a:cubicBezTo>
                <a:cubicBezTo>
                  <a:pt x="3001043" y="307576"/>
                  <a:pt x="3078148" y="343442"/>
                  <a:pt x="3135487" y="353000"/>
                </a:cubicBezTo>
                <a:cubicBezTo>
                  <a:pt x="3167245" y="358293"/>
                  <a:pt x="3199382" y="360987"/>
                  <a:pt x="3231329" y="364981"/>
                </a:cubicBezTo>
                <a:cubicBezTo>
                  <a:pt x="3259283" y="372969"/>
                  <a:pt x="3286764" y="382853"/>
                  <a:pt x="3315192" y="388945"/>
                </a:cubicBezTo>
                <a:cubicBezTo>
                  <a:pt x="3342803" y="394862"/>
                  <a:pt x="3371731" y="393797"/>
                  <a:pt x="3399054" y="400926"/>
                </a:cubicBezTo>
                <a:cubicBezTo>
                  <a:pt x="3463829" y="417826"/>
                  <a:pt x="3528400" y="436439"/>
                  <a:pt x="3590740" y="460835"/>
                </a:cubicBezTo>
                <a:cubicBezTo>
                  <a:pt x="3620723" y="472569"/>
                  <a:pt x="3645369" y="495268"/>
                  <a:pt x="3674602" y="508761"/>
                </a:cubicBezTo>
                <a:cubicBezTo>
                  <a:pt x="3751642" y="544322"/>
                  <a:pt x="3738773" y="524806"/>
                  <a:pt x="3818366" y="544706"/>
                </a:cubicBezTo>
                <a:cubicBezTo>
                  <a:pt x="3842869" y="550832"/>
                  <a:pt x="3865745" y="562543"/>
                  <a:pt x="3890248" y="568669"/>
                </a:cubicBezTo>
                <a:cubicBezTo>
                  <a:pt x="3934028" y="579615"/>
                  <a:pt x="4049795" y="590847"/>
                  <a:pt x="4081934" y="592633"/>
                </a:cubicBezTo>
                <a:cubicBezTo>
                  <a:pt x="4185680" y="598397"/>
                  <a:pt x="4289593" y="600620"/>
                  <a:pt x="4393423" y="604614"/>
                </a:cubicBezTo>
                <a:lnTo>
                  <a:pt x="6406121" y="568669"/>
                </a:lnTo>
                <a:cubicBezTo>
                  <a:pt x="6459401" y="568669"/>
                  <a:pt x="6511321" y="587764"/>
                  <a:pt x="6561866" y="604614"/>
                </a:cubicBezTo>
                <a:cubicBezTo>
                  <a:pt x="6572582" y="608186"/>
                  <a:pt x="6577007" y="621521"/>
                  <a:pt x="6585827" y="628578"/>
                </a:cubicBezTo>
                <a:cubicBezTo>
                  <a:pt x="6597070" y="637574"/>
                  <a:pt x="6609788" y="644553"/>
                  <a:pt x="6621768" y="652541"/>
                </a:cubicBezTo>
                <a:cubicBezTo>
                  <a:pt x="6629755" y="664523"/>
                  <a:pt x="6644929" y="674109"/>
                  <a:pt x="6645728" y="688486"/>
                </a:cubicBezTo>
                <a:cubicBezTo>
                  <a:pt x="6649058" y="748435"/>
                  <a:pt x="6643111" y="808904"/>
                  <a:pt x="6633748" y="868211"/>
                </a:cubicBezTo>
                <a:cubicBezTo>
                  <a:pt x="6626888" y="911663"/>
                  <a:pt x="6575410" y="950518"/>
                  <a:pt x="6549885" y="976046"/>
                </a:cubicBezTo>
                <a:cubicBezTo>
                  <a:pt x="6537905" y="988028"/>
                  <a:pt x="6528042" y="1002592"/>
                  <a:pt x="6513944" y="1011991"/>
                </a:cubicBezTo>
                <a:cubicBezTo>
                  <a:pt x="6419773" y="1074778"/>
                  <a:pt x="6467819" y="1047037"/>
                  <a:pt x="6370180" y="1095862"/>
                </a:cubicBezTo>
                <a:cubicBezTo>
                  <a:pt x="6352975" y="1113070"/>
                  <a:pt x="6334031" y="1135151"/>
                  <a:pt x="6310279" y="1143789"/>
                </a:cubicBezTo>
                <a:cubicBezTo>
                  <a:pt x="6279331" y="1155044"/>
                  <a:pt x="6214436" y="1167752"/>
                  <a:pt x="6214436" y="1167752"/>
                </a:cubicBezTo>
                <a:cubicBezTo>
                  <a:pt x="6198462" y="1175740"/>
                  <a:pt x="6183840" y="1187383"/>
                  <a:pt x="6166514" y="1191715"/>
                </a:cubicBezTo>
                <a:cubicBezTo>
                  <a:pt x="6055790" y="1219399"/>
                  <a:pt x="5957220" y="1220048"/>
                  <a:pt x="5843045" y="1227660"/>
                </a:cubicBezTo>
                <a:cubicBezTo>
                  <a:pt x="5675320" y="1223666"/>
                  <a:pt x="5507433" y="1224058"/>
                  <a:pt x="5339870" y="1215679"/>
                </a:cubicBezTo>
                <a:cubicBezTo>
                  <a:pt x="4764727" y="1186919"/>
                  <a:pt x="5374782" y="1206068"/>
                  <a:pt x="5004421" y="1167752"/>
                </a:cubicBezTo>
                <a:cubicBezTo>
                  <a:pt x="4928844" y="1159933"/>
                  <a:pt x="4852745" y="1157881"/>
                  <a:pt x="4776794" y="1155771"/>
                </a:cubicBezTo>
                <a:lnTo>
                  <a:pt x="4141836" y="1143789"/>
                </a:lnTo>
                <a:cubicBezTo>
                  <a:pt x="4097908" y="1147783"/>
                  <a:pt x="4053406" y="1147641"/>
                  <a:pt x="4010052" y="1155771"/>
                </a:cubicBezTo>
                <a:cubicBezTo>
                  <a:pt x="3988915" y="1159735"/>
                  <a:pt x="3971611" y="1178349"/>
                  <a:pt x="3950150" y="1179734"/>
                </a:cubicBezTo>
                <a:cubicBezTo>
                  <a:pt x="3722856" y="1194400"/>
                  <a:pt x="3494897" y="1195709"/>
                  <a:pt x="3267270" y="1203697"/>
                </a:cubicBezTo>
                <a:lnTo>
                  <a:pt x="2320823" y="1179734"/>
                </a:lnTo>
                <a:cubicBezTo>
                  <a:pt x="1936553" y="1166632"/>
                  <a:pt x="2708868" y="1145209"/>
                  <a:pt x="1949432" y="1179734"/>
                </a:cubicBezTo>
                <a:cubicBezTo>
                  <a:pt x="1901511" y="1187722"/>
                  <a:pt x="1853307" y="1194168"/>
                  <a:pt x="1805668" y="1203697"/>
                </a:cubicBezTo>
                <a:cubicBezTo>
                  <a:pt x="1793285" y="1206174"/>
                  <a:pt x="1782325" y="1214800"/>
                  <a:pt x="1769727" y="1215679"/>
                </a:cubicBezTo>
                <a:cubicBezTo>
                  <a:pt x="1610177" y="1226812"/>
                  <a:pt x="1450251" y="1231654"/>
                  <a:pt x="1290513" y="1239642"/>
                </a:cubicBezTo>
                <a:cubicBezTo>
                  <a:pt x="1287533" y="1240238"/>
                  <a:pt x="1206948" y="1253782"/>
                  <a:pt x="1194670" y="1263605"/>
                </a:cubicBezTo>
                <a:cubicBezTo>
                  <a:pt x="1183426" y="1272601"/>
                  <a:pt x="1178697" y="1287568"/>
                  <a:pt x="1170710" y="1299550"/>
                </a:cubicBezTo>
                <a:lnTo>
                  <a:pt x="1062886" y="1263605"/>
                </a:lnTo>
                <a:cubicBezTo>
                  <a:pt x="1050906" y="1259611"/>
                  <a:pt x="1039196" y="1254687"/>
                  <a:pt x="1026945" y="1251624"/>
                </a:cubicBezTo>
                <a:cubicBezTo>
                  <a:pt x="994998" y="1243636"/>
                  <a:pt x="962344" y="1238075"/>
                  <a:pt x="931103" y="1227660"/>
                </a:cubicBezTo>
                <a:cubicBezTo>
                  <a:pt x="907142" y="1219672"/>
                  <a:pt x="884224" y="1207269"/>
                  <a:pt x="859221" y="1203697"/>
                </a:cubicBezTo>
                <a:lnTo>
                  <a:pt x="775358" y="1191715"/>
                </a:lnTo>
                <a:cubicBezTo>
                  <a:pt x="559245" y="1158464"/>
                  <a:pt x="862808" y="1202499"/>
                  <a:pt x="619614" y="1167752"/>
                </a:cubicBezTo>
                <a:cubicBezTo>
                  <a:pt x="607634" y="1163758"/>
                  <a:pt x="594502" y="1162269"/>
                  <a:pt x="583673" y="1155771"/>
                </a:cubicBezTo>
                <a:cubicBezTo>
                  <a:pt x="501448" y="1106431"/>
                  <a:pt x="625582" y="1153765"/>
                  <a:pt x="523771" y="1119826"/>
                </a:cubicBezTo>
                <a:cubicBezTo>
                  <a:pt x="515784" y="1111838"/>
                  <a:pt x="511106" y="1095862"/>
                  <a:pt x="499810" y="1095862"/>
                </a:cubicBezTo>
                <a:cubicBezTo>
                  <a:pt x="488514" y="1095862"/>
                  <a:pt x="525767" y="1107844"/>
                  <a:pt x="511790" y="1107844"/>
                </a:cubicBez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8610317" y="4287477"/>
            <a:ext cx="3378483" cy="369332"/>
          </a:xfrm>
          <a:prstGeom prst="rect">
            <a:avLst/>
          </a:prstGeom>
          <a:noFill/>
        </p:spPr>
        <p:txBody>
          <a:bodyPr wrap="square" rtlCol="0">
            <a:spAutoFit/>
          </a:bodyPr>
          <a:lstStyle/>
          <a:p>
            <a:endParaRPr lang="it-IT" dirty="0"/>
          </a:p>
        </p:txBody>
      </p:sp>
      <p:sp>
        <p:nvSpPr>
          <p:cNvPr id="14" name="CasellaDiTesto 13"/>
          <p:cNvSpPr txBox="1"/>
          <p:nvPr/>
        </p:nvSpPr>
        <p:spPr>
          <a:xfrm>
            <a:off x="8339720" y="1967659"/>
            <a:ext cx="3242681" cy="369332"/>
          </a:xfrm>
          <a:prstGeom prst="rect">
            <a:avLst/>
          </a:prstGeom>
          <a:noFill/>
        </p:spPr>
        <p:txBody>
          <a:bodyPr wrap="square" rtlCol="0">
            <a:spAutoFit/>
          </a:bodyPr>
          <a:lstStyle/>
          <a:p>
            <a:r>
              <a:rPr lang="it-IT" dirty="0" smtClean="0"/>
              <a:t>Mondo antico </a:t>
            </a:r>
            <a:endParaRPr lang="it-IT" dirty="0"/>
          </a:p>
        </p:txBody>
      </p:sp>
      <p:sp>
        <p:nvSpPr>
          <p:cNvPr id="15" name="CasellaDiTesto 14"/>
          <p:cNvSpPr txBox="1"/>
          <p:nvPr/>
        </p:nvSpPr>
        <p:spPr>
          <a:xfrm>
            <a:off x="8542920" y="3824248"/>
            <a:ext cx="3242681" cy="369332"/>
          </a:xfrm>
          <a:prstGeom prst="rect">
            <a:avLst/>
          </a:prstGeom>
          <a:noFill/>
        </p:spPr>
        <p:txBody>
          <a:bodyPr wrap="square" rtlCol="0">
            <a:spAutoFit/>
          </a:bodyPr>
          <a:lstStyle/>
          <a:p>
            <a:r>
              <a:rPr lang="it-IT" dirty="0" smtClean="0"/>
              <a:t>Mondo  di GOOGLE </a:t>
            </a:r>
            <a:r>
              <a:rPr lang="it-IT" dirty="0" err="1" smtClean="0"/>
              <a:t>Maps</a:t>
            </a:r>
            <a:r>
              <a:rPr lang="it-IT" dirty="0" smtClean="0"/>
              <a:t>  </a:t>
            </a:r>
            <a:endParaRPr lang="it-IT" dirty="0"/>
          </a:p>
        </p:txBody>
      </p:sp>
      <p:sp>
        <p:nvSpPr>
          <p:cNvPr id="10" name="Segnaposto data 9"/>
          <p:cNvSpPr>
            <a:spLocks noGrp="1"/>
          </p:cNvSpPr>
          <p:nvPr>
            <p:ph type="dt" sz="half" idx="10"/>
          </p:nvPr>
        </p:nvSpPr>
        <p:spPr/>
        <p:txBody>
          <a:bodyPr/>
          <a:lstStyle/>
          <a:p>
            <a:r>
              <a:rPr lang="it-IT" smtClean="0"/>
              <a:t>29/02/2016</a:t>
            </a:r>
            <a:endParaRPr lang="it-IT"/>
          </a:p>
        </p:txBody>
      </p:sp>
      <p:sp>
        <p:nvSpPr>
          <p:cNvPr id="11" name="Segnaposto numero diapositiva 10"/>
          <p:cNvSpPr>
            <a:spLocks noGrp="1"/>
          </p:cNvSpPr>
          <p:nvPr>
            <p:ph type="sldNum" sz="quarter" idx="12"/>
          </p:nvPr>
        </p:nvSpPr>
        <p:spPr/>
        <p:txBody>
          <a:bodyPr/>
          <a:lstStyle/>
          <a:p>
            <a:fld id="{FED4EA4D-23AD-3847-9CA7-2AFA4786246C}" type="slidenum">
              <a:rPr lang="it-IT" smtClean="0"/>
              <a:pPr/>
              <a:t>5</a:t>
            </a:fld>
            <a:endParaRPr lang="it-IT"/>
          </a:p>
        </p:txBody>
      </p:sp>
      <p:sp>
        <p:nvSpPr>
          <p:cNvPr id="12" name="Segnaposto piè di pagina 11"/>
          <p:cNvSpPr>
            <a:spLocks noGrp="1"/>
          </p:cNvSpPr>
          <p:nvPr>
            <p:ph type="ftr" sz="quarter" idx="11"/>
          </p:nvPr>
        </p:nvSpPr>
        <p:spPr/>
        <p:txBody>
          <a:bodyPr/>
          <a:lstStyle/>
          <a:p>
            <a:r>
              <a:rPr lang="it-IT" smtClean="0"/>
              <a:t>www.maurosalvemini.org</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032933"/>
            <a:ext cx="10972800" cy="6121185"/>
          </a:xfrm>
        </p:spPr>
        <p:txBody>
          <a:bodyPr/>
          <a:lstStyle/>
          <a:p>
            <a:r>
              <a:rPr lang="it-IT" dirty="0" smtClean="0"/>
              <a:t>Le mappe sono iniziate senza legenda, per la loro utilizzazione si usavano le leggende circa i luoghi  --</a:t>
            </a:r>
            <a:r>
              <a:rPr lang="it-IT" dirty="0" smtClean="0">
                <a:sym typeface="Wingdings"/>
              </a:rPr>
              <a:t></a:t>
            </a:r>
            <a:r>
              <a:rPr lang="it-IT" b="1" dirty="0" smtClean="0">
                <a:sym typeface="Wingdings"/>
              </a:rPr>
              <a:t> localizzazione </a:t>
            </a:r>
            <a:endParaRPr lang="it-IT" b="1" dirty="0" smtClean="0"/>
          </a:p>
          <a:p>
            <a:r>
              <a:rPr lang="it-IT" dirty="0" smtClean="0"/>
              <a:t>Le mappe si sono evolute con la legenda ed hanno rappresentato lo </a:t>
            </a:r>
            <a:r>
              <a:rPr lang="it-IT" b="1" dirty="0" smtClean="0"/>
              <a:t>spazio </a:t>
            </a:r>
          </a:p>
          <a:p>
            <a:r>
              <a:rPr lang="it-IT" dirty="0" smtClean="0"/>
              <a:t>I SIT/GIS richiedono semplificazioni, astrazioni, interpretazioni per produrre mappe e gestiscono </a:t>
            </a:r>
            <a:r>
              <a:rPr lang="it-IT" b="1" dirty="0" smtClean="0"/>
              <a:t>dati spaziali</a:t>
            </a:r>
          </a:p>
          <a:p>
            <a:r>
              <a:rPr lang="it-IT" dirty="0" smtClean="0"/>
              <a:t>La società oggi chiede ed usa la </a:t>
            </a:r>
            <a:r>
              <a:rPr lang="it-IT" b="1" dirty="0" smtClean="0"/>
              <a:t>localizzazione</a:t>
            </a:r>
            <a:r>
              <a:rPr lang="it-IT" dirty="0" smtClean="0"/>
              <a:t> sulle mappe </a:t>
            </a:r>
            <a:r>
              <a:rPr lang="it-IT" b="1" dirty="0" smtClean="0"/>
              <a:t> </a:t>
            </a:r>
            <a:r>
              <a:rPr lang="it-IT" dirty="0" smtClean="0"/>
              <a:t>senza legenda</a:t>
            </a:r>
            <a:endParaRPr lang="it-IT" b="1" dirty="0" smtClean="0"/>
          </a:p>
          <a:p>
            <a:r>
              <a:rPr lang="it-IT" b="1" dirty="0" smtClean="0"/>
              <a:t>Legenda latente</a:t>
            </a:r>
            <a:r>
              <a:rPr lang="it-IT" b="1" dirty="0" smtClean="0"/>
              <a:t> </a:t>
            </a:r>
          </a:p>
          <a:p>
            <a:pPr lvl="6"/>
            <a:r>
              <a:rPr lang="it-IT" sz="3200" dirty="0" smtClean="0">
                <a:solidFill>
                  <a:srgbClr val="DA304A"/>
                </a:solidFill>
              </a:rPr>
              <a:t>Latenza della Legenda &lt;&gt; Latenza della Legge </a:t>
            </a:r>
          </a:p>
          <a:p>
            <a:pPr lvl="6"/>
            <a:endParaRPr lang="it-IT" b="1" dirty="0" smtClean="0"/>
          </a:p>
        </p:txBody>
      </p:sp>
      <p:sp>
        <p:nvSpPr>
          <p:cNvPr id="4" name="Segnaposto data 3"/>
          <p:cNvSpPr>
            <a:spLocks noGrp="1"/>
          </p:cNvSpPr>
          <p:nvPr>
            <p:ph type="dt" sz="half" idx="10"/>
          </p:nvPr>
        </p:nvSpPr>
        <p:spPr/>
        <p:txBody>
          <a:bodyPr/>
          <a:lstStyle/>
          <a:p>
            <a:r>
              <a:rPr lang="it-IT" smtClean="0"/>
              <a:t>29/02/2016</a:t>
            </a:r>
            <a:endParaRPr lang="it-IT"/>
          </a:p>
        </p:txBody>
      </p:sp>
      <p:sp>
        <p:nvSpPr>
          <p:cNvPr id="5" name="Segnaposto piè di pagina 4"/>
          <p:cNvSpPr>
            <a:spLocks noGrp="1"/>
          </p:cNvSpPr>
          <p:nvPr>
            <p:ph type="ftr" sz="quarter" idx="11"/>
          </p:nvPr>
        </p:nvSpPr>
        <p:spPr/>
        <p:txBody>
          <a:bodyPr/>
          <a:lstStyle/>
          <a:p>
            <a:pPr lvl="0"/>
            <a:r>
              <a:rPr lang="it-IT" sz="1800" dirty="0" err="1" smtClean="0">
                <a:solidFill>
                  <a:prstClr val="black">
                    <a:tint val="75000"/>
                  </a:prstClr>
                </a:solidFill>
              </a:rPr>
              <a:t>©www.maurosalvemini.org</a:t>
            </a:r>
            <a:endParaRPr lang="it-IT" sz="1800"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FED4EA4D-23AD-3847-9CA7-2AFA4786246C}" type="slidenum">
              <a:rPr lang="it-IT" smtClean="0"/>
              <a:pPr/>
              <a:t>6</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2" y="2624667"/>
            <a:ext cx="5113867" cy="1422400"/>
          </a:xfrm>
        </p:spPr>
        <p:txBody>
          <a:bodyPr/>
          <a:lstStyle/>
          <a:p>
            <a:r>
              <a:rPr lang="it-IT" dirty="0" smtClean="0"/>
              <a:t>http://what3words.com/</a:t>
            </a:r>
            <a:r>
              <a:rPr lang="it-IT" dirty="0" err="1" smtClean="0"/>
              <a:t>it</a:t>
            </a:r>
            <a:r>
              <a:rPr lang="it-IT" dirty="0" smtClean="0"/>
              <a:t>/</a:t>
            </a:r>
            <a:endParaRPr lang="it-IT" dirty="0"/>
          </a:p>
        </p:txBody>
      </p:sp>
      <p:sp>
        <p:nvSpPr>
          <p:cNvPr id="4" name="Segnaposto numero diapositiva 3"/>
          <p:cNvSpPr>
            <a:spLocks noGrp="1"/>
          </p:cNvSpPr>
          <p:nvPr>
            <p:ph type="sldNum" sz="quarter" idx="12"/>
          </p:nvPr>
        </p:nvSpPr>
        <p:spPr/>
        <p:txBody>
          <a:bodyPr/>
          <a:lstStyle/>
          <a:p>
            <a:fld id="{FED4EA4D-23AD-3847-9CA7-2AFA4786246C}" type="slidenum">
              <a:rPr lang="it-IT" smtClean="0"/>
              <a:pPr/>
              <a:t>7</a:t>
            </a:fld>
            <a:endParaRPr lang="it-IT"/>
          </a:p>
        </p:txBody>
      </p:sp>
      <p:pic>
        <p:nvPicPr>
          <p:cNvPr id="5" name="Immagine 4"/>
          <p:cNvPicPr>
            <a:picLocks noChangeAspect="1"/>
          </p:cNvPicPr>
          <p:nvPr/>
        </p:nvPicPr>
        <p:blipFill>
          <a:blip r:embed="rId2"/>
          <a:stretch>
            <a:fillRect/>
          </a:stretch>
        </p:blipFill>
        <p:spPr>
          <a:xfrm>
            <a:off x="1066800" y="574676"/>
            <a:ext cx="2540000" cy="6223000"/>
          </a:xfrm>
          <a:prstGeom prst="rect">
            <a:avLst/>
          </a:prstGeom>
        </p:spPr>
      </p:pic>
      <p:pic>
        <p:nvPicPr>
          <p:cNvPr id="6" name="Immagine 5"/>
          <p:cNvPicPr>
            <a:picLocks noChangeAspect="1"/>
          </p:cNvPicPr>
          <p:nvPr/>
        </p:nvPicPr>
        <p:blipFill>
          <a:blip r:embed="rId3"/>
          <a:stretch>
            <a:fillRect/>
          </a:stretch>
        </p:blipFill>
        <p:spPr>
          <a:xfrm>
            <a:off x="4034367" y="841376"/>
            <a:ext cx="2463800" cy="5956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magine 1" descr="peutig map.jpg"/>
          <p:cNvPicPr>
            <a:picLocks noChangeAspect="1"/>
          </p:cNvPicPr>
          <p:nvPr/>
        </p:nvPicPr>
        <p:blipFill>
          <a:blip r:embed="rId2"/>
          <a:stretch>
            <a:fillRect/>
          </a:stretch>
        </p:blipFill>
        <p:spPr>
          <a:xfrm>
            <a:off x="0" y="0"/>
            <a:ext cx="12192000" cy="4002390"/>
          </a:xfrm>
          <a:prstGeom prst="rect">
            <a:avLst/>
          </a:prstGeom>
        </p:spPr>
      </p:pic>
      <p:pic>
        <p:nvPicPr>
          <p:cNvPr id="3" name="Immagine 2" descr="mappa stradale .jpg"/>
          <p:cNvPicPr>
            <a:picLocks noChangeAspect="1"/>
          </p:cNvPicPr>
          <p:nvPr/>
        </p:nvPicPr>
        <p:blipFill>
          <a:blip r:embed="rId3"/>
          <a:stretch>
            <a:fillRect/>
          </a:stretch>
        </p:blipFill>
        <p:spPr>
          <a:xfrm>
            <a:off x="2757649" y="4002390"/>
            <a:ext cx="6975376" cy="2881932"/>
          </a:xfrm>
          <a:prstGeom prst="rect">
            <a:avLst/>
          </a:prstGeom>
        </p:spPr>
      </p:pic>
      <p:sp>
        <p:nvSpPr>
          <p:cNvPr id="5" name="Segnaposto numero diapositiva 4"/>
          <p:cNvSpPr>
            <a:spLocks noGrp="1"/>
          </p:cNvSpPr>
          <p:nvPr>
            <p:ph type="sldNum" sz="quarter" idx="12"/>
          </p:nvPr>
        </p:nvSpPr>
        <p:spPr/>
        <p:txBody>
          <a:bodyPr/>
          <a:lstStyle/>
          <a:p>
            <a:fld id="{FED4EA4D-23AD-3847-9CA7-2AFA4786246C}" type="slidenum">
              <a:rPr lang="it-IT" smtClean="0"/>
              <a:pPr/>
              <a:t>8</a:t>
            </a:fld>
            <a:endParaRPr lang="it-IT"/>
          </a:p>
        </p:txBody>
      </p:sp>
      <p:sp>
        <p:nvSpPr>
          <p:cNvPr id="6" name="Segnaposto piè di pagina 5"/>
          <p:cNvSpPr>
            <a:spLocks noGrp="1"/>
          </p:cNvSpPr>
          <p:nvPr>
            <p:ph type="ftr" sz="quarter" idx="11"/>
          </p:nvPr>
        </p:nvSpPr>
        <p:spPr/>
        <p:txBody>
          <a:bodyPr/>
          <a:lstStyle/>
          <a:p>
            <a:r>
              <a:rPr lang="it-IT" dirty="0" smtClean="0"/>
              <a:t>www.maurosalvemini.org</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FED4EA4D-23AD-3847-9CA7-2AFA4786246C}" type="slidenum">
              <a:rPr lang="it-IT" smtClean="0"/>
              <a:pPr/>
              <a:t>9</a:t>
            </a:fld>
            <a:endParaRPr lang="it-IT"/>
          </a:p>
        </p:txBody>
      </p:sp>
      <p:sp>
        <p:nvSpPr>
          <p:cNvPr id="5" name="CasellaDiTesto 4"/>
          <p:cNvSpPr txBox="1"/>
          <p:nvPr/>
        </p:nvSpPr>
        <p:spPr>
          <a:xfrm>
            <a:off x="609601" y="925875"/>
            <a:ext cx="6005692" cy="369332"/>
          </a:xfrm>
          <a:prstGeom prst="rect">
            <a:avLst/>
          </a:prstGeom>
          <a:noFill/>
        </p:spPr>
        <p:txBody>
          <a:bodyPr wrap="square" rtlCol="0">
            <a:spAutoFit/>
          </a:bodyPr>
          <a:lstStyle/>
          <a:p>
            <a:r>
              <a:rPr lang="it-IT" dirty="0" smtClean="0"/>
              <a:t>Acquarello militare </a:t>
            </a:r>
            <a:endParaRPr lang="it-IT" dirty="0"/>
          </a:p>
        </p:txBody>
      </p:sp>
      <p:pic>
        <p:nvPicPr>
          <p:cNvPr id="6" name="Immagine 5" descr="militare.jpg"/>
          <p:cNvPicPr>
            <a:picLocks noChangeAspect="1"/>
          </p:cNvPicPr>
          <p:nvPr/>
        </p:nvPicPr>
        <p:blipFill>
          <a:blip r:embed="rId2"/>
          <a:stretch>
            <a:fillRect/>
          </a:stretch>
        </p:blipFill>
        <p:spPr>
          <a:xfrm>
            <a:off x="0" y="1564668"/>
            <a:ext cx="12192000" cy="3728665"/>
          </a:xfrm>
          <a:prstGeom prst="rect">
            <a:avLst/>
          </a:prstGeom>
        </p:spPr>
      </p:pic>
    </p:spTree>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2729</TotalTime>
  <Words>1324</Words>
  <Application>Microsoft Macintosh PowerPoint</Application>
  <PresentationFormat>Personalizzato</PresentationFormat>
  <Paragraphs>170</Paragraphs>
  <Slides>21</Slides>
  <Notes>4</Notes>
  <HiddenSlides>0</HiddenSlides>
  <MMClips>0</MMClips>
  <ScaleCrop>false</ScaleCrop>
  <HeadingPairs>
    <vt:vector size="4" baseType="variant">
      <vt:variant>
        <vt:lpstr>Modello struttura</vt:lpstr>
      </vt:variant>
      <vt:variant>
        <vt:i4>1</vt:i4>
      </vt:variant>
      <vt:variant>
        <vt:lpstr>Titoli diapositive</vt:lpstr>
      </vt:variant>
      <vt:variant>
        <vt:i4>21</vt:i4>
      </vt:variant>
    </vt:vector>
  </HeadingPairs>
  <TitlesOfParts>
    <vt:vector size="22" baseType="lpstr">
      <vt:lpstr>Personalizza struttura</vt:lpstr>
      <vt:lpstr>COMPORTAMENTI INDIVIDUALI  E RELAZIONI SOCIALI  IN TRASFORMAZIONE  UNA SFIDA PER LA  STATISTICA UFFICIALE </vt:lpstr>
      <vt:lpstr>La geo-localizzazione come elemento unificante  le azioni e le informazioni per i servizi ai cittadini</vt:lpstr>
      <vt:lpstr>Diapositiva 3</vt:lpstr>
      <vt:lpstr>Diapositiva 4</vt:lpstr>
      <vt:lpstr>Diapositiva 5</vt:lpstr>
      <vt:lpstr>Diapositiva 6</vt:lpstr>
      <vt:lpstr>http://what3words.com/it/</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Mauro Salvemini </cp:lastModifiedBy>
  <cp:revision>78</cp:revision>
  <cp:lastPrinted>2016-03-21T17:06:08Z</cp:lastPrinted>
  <dcterms:created xsi:type="dcterms:W3CDTF">2016-06-21T14:02:37Z</dcterms:created>
  <dcterms:modified xsi:type="dcterms:W3CDTF">2016-06-22T20:29:04Z</dcterms:modified>
</cp:coreProperties>
</file>