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70" r:id="rId4"/>
    <p:sldId id="271" r:id="rId5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1520"/>
    <a:srgbClr val="E26F31"/>
    <a:srgbClr val="E26F37"/>
    <a:srgbClr val="D43D25"/>
    <a:srgbClr val="DA713A"/>
    <a:srgbClr val="E16F36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386" autoAdjust="0"/>
    <p:restoredTop sz="94619" autoAdjust="0"/>
  </p:normalViewPr>
  <p:slideViewPr>
    <p:cSldViewPr snapToGrid="0" snapToObjects="1">
      <p:cViewPr varScale="1">
        <p:scale>
          <a:sx n="66" d="100"/>
          <a:sy n="66" d="100"/>
        </p:scale>
        <p:origin x="-306" y="-96"/>
      </p:cViewPr>
      <p:guideLst>
        <p:guide orient="horz" pos="2386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40766-6801-43A2-A29A-DD8D489AF1A0}" type="datetimeFigureOut">
              <a:rPr lang="it-IT" smtClean="0"/>
              <a:t>23/06/2016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A6225-4C2F-4992-B324-C80F43B51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1274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23/06/2016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214008"/>
            <a:ext cx="10402135" cy="679673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en-GB" sz="1100" b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</a:t>
            </a:r>
            <a:r>
              <a:rPr lang="en-GB" sz="1100" b="1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en-GB" sz="1100" b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23</a:t>
            </a:r>
            <a:r>
              <a:rPr lang="en-GB" sz="1100" b="1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en-GB" sz="1100" b="1" noProof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</a:t>
            </a:r>
            <a:r>
              <a:rPr lang="en-GB" sz="1100" b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en-GB" sz="1100" b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MODERNISATION</a:t>
            </a:r>
            <a:r>
              <a:rPr lang="en-GB" sz="1100" b="1" baseline="0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LAB</a:t>
            </a:r>
            <a:r>
              <a:rPr lang="en-GB" sz="1100" b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- </a:t>
            </a:r>
            <a:r>
              <a:rPr lang="en-GB" sz="1100" b="1" i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FOCUSSING ON MODERNISATION</a:t>
            </a:r>
            <a:r>
              <a:rPr lang="en-GB" sz="1100" b="1" i="1" baseline="0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</a:t>
            </a:r>
            <a:r>
              <a:rPr lang="en-GB" sz="1100" b="1" i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STRATEGIES IN EUROPE: SOME </a:t>
            </a:r>
            <a:r>
              <a:rPr lang="en-GB" sz="1100" b="1" i="1" noProof="0" dirty="0" err="1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NSIs</a:t>
            </a:r>
            <a:r>
              <a:rPr lang="en-GB" sz="1100" b="1" i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’ EXPERIENCES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endParaRPr lang="en-GB" sz="1100" b="1" noProof="0" dirty="0" smtClean="0">
              <a:solidFill>
                <a:srgbClr val="E26F31"/>
              </a:solidFill>
              <a:latin typeface="+mn-lt"/>
              <a:ea typeface="Signika Light" charset="0"/>
              <a:cs typeface="Calibri"/>
            </a:endParaRP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en-GB" sz="1200" b="1" noProof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Roberta</a:t>
            </a:r>
            <a:r>
              <a:rPr lang="en-GB" sz="1200" b="1" baseline="0" noProof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PACE </a:t>
            </a:r>
            <a:r>
              <a:rPr lang="en-GB" sz="1200" b="1" noProof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– </a:t>
            </a:r>
            <a:r>
              <a:rPr lang="en-GB" sz="1200" b="1" i="1" noProof="0" dirty="0" smtClean="0">
                <a:solidFill>
                  <a:srgbClr val="C00000"/>
                </a:solidFill>
                <a:latin typeface="+mn-lt"/>
                <a:ea typeface="Signika Light" charset="0"/>
                <a:cs typeface="Arial"/>
              </a:rPr>
              <a:t>Introduction and Presentation</a:t>
            </a:r>
            <a:endParaRPr lang="en-GB" sz="1200" b="1" i="1" noProof="0" dirty="0">
              <a:solidFill>
                <a:srgbClr val="C00000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-52917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822276" cy="15517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en-GB" sz="32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Modernisation Lab – </a:t>
            </a:r>
            <a:r>
              <a:rPr lang="en-GB" sz="32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Focussing </a:t>
            </a:r>
            <a:r>
              <a:rPr lang="en-GB" sz="32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on Modernisation </a:t>
            </a:r>
            <a:endParaRPr lang="en-GB" sz="3200" b="1" i="1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endParaRPr lang="en-GB" sz="3200" b="1" i="1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r>
              <a:rPr lang="en-GB" sz="32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Strategies </a:t>
            </a:r>
            <a:r>
              <a:rPr lang="en-GB" sz="32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 Europe: some </a:t>
            </a:r>
            <a:r>
              <a:rPr lang="en-GB" sz="3200" b="1" i="1" dirty="0" err="1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NSIs</a:t>
            </a:r>
            <a:r>
              <a:rPr lang="en-GB" sz="32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’ experiences</a:t>
            </a:r>
          </a:p>
          <a:p>
            <a:pPr>
              <a:lnSpc>
                <a:spcPts val="3200"/>
              </a:lnSpc>
            </a:pPr>
            <a:endParaRPr lang="en-GB" sz="3200" dirty="0" smtClean="0">
              <a:solidFill>
                <a:schemeClr val="bg1"/>
              </a:solidFill>
              <a:ea typeface="Signika Light" charset="0"/>
              <a:cs typeface="Arial"/>
            </a:endParaRPr>
          </a:p>
          <a:p>
            <a:pPr algn="ctr">
              <a:lnSpc>
                <a:spcPts val="3200"/>
              </a:lnSpc>
            </a:pPr>
            <a:r>
              <a:rPr lang="en-GB" sz="3200" b="1" i="1" dirty="0" smtClean="0">
                <a:solidFill>
                  <a:schemeClr val="bg1"/>
                </a:solidFill>
                <a:ea typeface="Signika Light" charset="0"/>
                <a:cs typeface="Arial"/>
              </a:rPr>
              <a:t>Introduction and presentation</a:t>
            </a:r>
            <a:endParaRPr lang="en-GB" sz="3200" b="1" i="1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61"/>
          <a:stretch/>
        </p:blipFill>
        <p:spPr>
          <a:xfrm>
            <a:off x="76340" y="45025"/>
            <a:ext cx="7546646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376608" y="5867728"/>
            <a:ext cx="8822276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GB" sz="28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Roberta Pace</a:t>
            </a:r>
            <a:r>
              <a:rPr lang="en-GB" sz="28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|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University of Bari Aldo Moro</a:t>
            </a:r>
            <a:endParaRPr lang="en-GB" sz="2800" b="1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30698"/>
            <a:ext cx="10700951" cy="554560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en-GB" sz="32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Organisation of this </a:t>
            </a:r>
            <a:r>
              <a:rPr lang="en-GB" sz="32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Session</a:t>
            </a:r>
            <a:endParaRPr lang="en-GB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587171"/>
              </p:ext>
            </p:extLst>
          </p:nvPr>
        </p:nvGraphicFramePr>
        <p:xfrm>
          <a:off x="673184" y="2053658"/>
          <a:ext cx="10449148" cy="1025311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891561"/>
                <a:gridCol w="6557587"/>
              </a:tblGrid>
              <a:tr h="1025311">
                <a:tc>
                  <a:txBody>
                    <a:bodyPr/>
                    <a:lstStyle/>
                    <a:p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r>
                        <a:rPr lang="it-IT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endParaRPr lang="it-IT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Roberta Pace – </a:t>
                      </a:r>
                      <a:r>
                        <a:rPr lang="it-IT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Bari</a:t>
                      </a:r>
                      <a:endParaRPr lang="it-IT" sz="2400" b="1" kern="1200" baseline="0" dirty="0" smtClean="0">
                        <a:solidFill>
                          <a:srgbClr val="CF1E2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Professor of </a:t>
                      </a:r>
                      <a:r>
                        <a:rPr lang="it-IT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Demography</a:t>
                      </a:r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293959"/>
              </p:ext>
            </p:extLst>
          </p:nvPr>
        </p:nvGraphicFramePr>
        <p:xfrm>
          <a:off x="673184" y="3664267"/>
          <a:ext cx="10449148" cy="1187534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891561"/>
                <a:gridCol w="6557587"/>
              </a:tblGrid>
              <a:tr h="1187534">
                <a:tc>
                  <a:txBody>
                    <a:bodyPr/>
                    <a:lstStyle/>
                    <a:p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r>
                        <a:rPr lang="it-IT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it-IT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it-IT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conclusions</a:t>
                      </a:r>
                      <a:endParaRPr lang="it-IT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Giulio </a:t>
                      </a:r>
                      <a:r>
                        <a:rPr lang="it-IT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Barcaroli</a:t>
                      </a: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Istat</a:t>
                      </a:r>
                      <a:endParaRPr lang="it-IT" sz="2400" b="1" kern="1200" baseline="0" dirty="0" smtClean="0">
                        <a:solidFill>
                          <a:srgbClr val="CF1E2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Italian National Institute of Statistics –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Istat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653130" y="1230313"/>
            <a:ext cx="10701338" cy="555625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en-GB" sz="32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Contents (I)</a:t>
            </a:r>
            <a:endParaRPr lang="en-GB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333541"/>
              </p:ext>
            </p:extLst>
          </p:nvPr>
        </p:nvGraphicFramePr>
        <p:xfrm>
          <a:off x="673184" y="2053658"/>
          <a:ext cx="10449148" cy="1737360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891561"/>
                <a:gridCol w="6557587"/>
              </a:tblGrid>
              <a:tr h="1025311">
                <a:tc>
                  <a:txBody>
                    <a:bodyPr/>
                    <a:lstStyle/>
                    <a:p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Building an Enterprise Architecture and further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standardising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integrated metadata system </a:t>
                      </a:r>
                      <a:endParaRPr lang="it-IT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Csaba</a:t>
                      </a:r>
                      <a:r>
                        <a:rPr lang="en-US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Ábry</a:t>
                      </a:r>
                      <a:endParaRPr lang="en-US" sz="2400" b="1" kern="1200" baseline="0" dirty="0" smtClean="0">
                        <a:solidFill>
                          <a:srgbClr val="CF1E2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Hungarian Central Statistical Office – HCSO/KSH. </a:t>
                      </a:r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r>
                        <a:rPr lang="it-IT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Methodology</a:t>
                      </a:r>
                      <a:r>
                        <a:rPr lang="it-IT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Department</a:t>
                      </a:r>
                      <a:endParaRPr lang="it-IT" sz="20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195813"/>
              </p:ext>
            </p:extLst>
          </p:nvPr>
        </p:nvGraphicFramePr>
        <p:xfrm>
          <a:off x="705603" y="4325256"/>
          <a:ext cx="10449148" cy="1270544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891561"/>
                <a:gridCol w="6557587"/>
              </a:tblGrid>
              <a:tr h="1270544">
                <a:tc>
                  <a:txBody>
                    <a:bodyPr/>
                    <a:lstStyle/>
                    <a:p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 algn="l" defTabSz="914400" rtl="0" eaLnBrk="1" latinLnBrk="0" hangingPunct="1"/>
                      <a:r>
                        <a:rPr lang="it-IT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Innovation</a:t>
                      </a:r>
                      <a:r>
                        <a:rPr lang="it-IT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r>
                        <a:rPr lang="it-IT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Statistics</a:t>
                      </a:r>
                      <a:r>
                        <a:rPr lang="it-IT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Netherlands </a:t>
                      </a:r>
                      <a:endParaRPr lang="it-IT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Barteld</a:t>
                      </a: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Braaksma</a:t>
                      </a:r>
                      <a:endParaRPr lang="it-IT" sz="2400" b="1" kern="1200" baseline="0" dirty="0" smtClean="0">
                        <a:solidFill>
                          <a:srgbClr val="CF1E2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400" b="1" kern="1200" baseline="0" dirty="0" smtClean="0">
                        <a:solidFill>
                          <a:srgbClr val="CF1E2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Statistics</a:t>
                      </a: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Netherlands - CBS</a:t>
                      </a:r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66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30698"/>
            <a:ext cx="10700951" cy="554560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en-GB" sz="32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Contents (II)</a:t>
            </a:r>
            <a:endParaRPr lang="en-GB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249057"/>
              </p:ext>
            </p:extLst>
          </p:nvPr>
        </p:nvGraphicFramePr>
        <p:xfrm>
          <a:off x="821715" y="1973983"/>
          <a:ext cx="10449148" cy="1909318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891561"/>
                <a:gridCol w="6557587"/>
              </a:tblGrid>
              <a:tr h="1592176">
                <a:tc>
                  <a:txBody>
                    <a:bodyPr/>
                    <a:lstStyle/>
                    <a:p>
                      <a:pPr marL="180000" algn="l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collection methodologies and better use of administrative data sources for production of official statistics </a:t>
                      </a:r>
                      <a:endParaRPr lang="it-IT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Zoltán</a:t>
                      </a: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Vereczkei</a:t>
                      </a:r>
                      <a:endParaRPr lang="it-IT" sz="2400" b="1" kern="1200" baseline="0" dirty="0" smtClean="0">
                        <a:solidFill>
                          <a:srgbClr val="CF1E2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Hungarian</a:t>
                      </a: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Central Statistical Office – HCSO/KSH. </a:t>
                      </a:r>
                    </a:p>
                    <a:p>
                      <a:pPr marL="1800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Methodology</a:t>
                      </a:r>
                      <a:r>
                        <a:rPr lang="it-IT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0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Department</a:t>
                      </a:r>
                      <a:endParaRPr lang="it-IT" sz="20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073057"/>
              </p:ext>
            </p:extLst>
          </p:nvPr>
        </p:nvGraphicFramePr>
        <p:xfrm>
          <a:off x="821715" y="4148879"/>
          <a:ext cx="10449148" cy="2103120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891561"/>
                <a:gridCol w="6557587"/>
              </a:tblGrid>
              <a:tr h="1025311">
                <a:tc>
                  <a:txBody>
                    <a:bodyPr/>
                    <a:lstStyle/>
                    <a:p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competencies for a register based Statistical Institute </a:t>
                      </a:r>
                    </a:p>
                    <a:p>
                      <a:pPr marL="180000"/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/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Claus-</a:t>
                      </a:r>
                      <a:r>
                        <a:rPr lang="it-IT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Göran</a:t>
                      </a: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Hjelm</a:t>
                      </a:r>
                      <a:endParaRPr lang="it-IT" sz="2400" b="1" kern="1200" baseline="0" dirty="0" smtClean="0">
                        <a:solidFill>
                          <a:srgbClr val="CF1E2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400" b="1" kern="1200" baseline="0" dirty="0" smtClean="0">
                        <a:solidFill>
                          <a:srgbClr val="CF1E2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Statistics</a:t>
                      </a: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400" b="1" kern="1200" baseline="0" dirty="0" err="1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Sweden</a:t>
                      </a:r>
                      <a:r>
                        <a:rPr lang="it-IT" sz="2400" b="1" kern="1200" baseline="0" dirty="0" smtClean="0">
                          <a:solidFill>
                            <a:srgbClr val="CF1E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SCB</a:t>
                      </a:r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06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2575</TotalTime>
  <Words>138</Words>
  <Application>Microsoft Office PowerPoint</Application>
  <PresentationFormat>Personalizzato</PresentationFormat>
  <Paragraphs>45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Personalizza struttura</vt:lpstr>
      <vt:lpstr>Presentazione standard di PowerPoint</vt:lpstr>
      <vt:lpstr>Organisation of this Session</vt:lpstr>
      <vt:lpstr>Contents (I)</vt:lpstr>
      <vt:lpstr>Contents (II)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Istat</dc:creator>
  <cp:lastModifiedBy>utente</cp:lastModifiedBy>
  <cp:revision>134</cp:revision>
  <cp:lastPrinted>2016-06-21T17:31:54Z</cp:lastPrinted>
  <dcterms:created xsi:type="dcterms:W3CDTF">2016-03-11T16:10:26Z</dcterms:created>
  <dcterms:modified xsi:type="dcterms:W3CDTF">2016-06-23T11:48:34Z</dcterms:modified>
</cp:coreProperties>
</file>