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4"/>
  </p:notesMasterIdLst>
  <p:sldIdLst>
    <p:sldId id="256" r:id="rId2"/>
    <p:sldId id="265" r:id="rId3"/>
    <p:sldId id="267" r:id="rId4"/>
    <p:sldId id="281" r:id="rId5"/>
    <p:sldId id="266" r:id="rId6"/>
    <p:sldId id="269" r:id="rId7"/>
    <p:sldId id="268" r:id="rId8"/>
    <p:sldId id="271" r:id="rId9"/>
    <p:sldId id="273" r:id="rId10"/>
    <p:sldId id="270" r:id="rId11"/>
    <p:sldId id="264" r:id="rId12"/>
    <p:sldId id="274" r:id="rId13"/>
    <p:sldId id="263" r:id="rId14"/>
    <p:sldId id="259" r:id="rId15"/>
    <p:sldId id="277" r:id="rId16"/>
    <p:sldId id="278" r:id="rId17"/>
    <p:sldId id="275" r:id="rId18"/>
    <p:sldId id="260" r:id="rId19"/>
    <p:sldId id="284" r:id="rId20"/>
    <p:sldId id="283" r:id="rId21"/>
    <p:sldId id="279" r:id="rId22"/>
    <p:sldId id="282" r:id="rId2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907">
          <p15:clr>
            <a:srgbClr val="A4A3A4"/>
          </p15:clr>
        </p15:guide>
        <p15:guide id="4" pos="199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4384"/>
    <a:srgbClr val="1C385A"/>
    <a:srgbClr val="BE1520"/>
    <a:srgbClr val="CF1E24"/>
    <a:srgbClr val="C72A31"/>
    <a:srgbClr val="DA30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8" autoAdjust="0"/>
    <p:restoredTop sz="94619" autoAdjust="0"/>
  </p:normalViewPr>
  <p:slideViewPr>
    <p:cSldViewPr snapToGrid="0" snapToObjects="1">
      <p:cViewPr varScale="1">
        <p:scale>
          <a:sx n="86" d="100"/>
          <a:sy n="86" d="100"/>
        </p:scale>
        <p:origin x="120" y="60"/>
      </p:cViewPr>
      <p:guideLst>
        <p:guide orient="horz" pos="2160"/>
        <p:guide pos="3840"/>
        <p:guide orient="horz" pos="907"/>
        <p:guide pos="1999"/>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47B1F3-FB2D-A247-9676-97B3C010A75B}" type="datetimeFigureOut">
              <a:rPr lang="it-IT" smtClean="0"/>
              <a:t>22/06/2016</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BAA04C-CF00-2442-8489-B17C223CBBD3}" type="slidenum">
              <a:rPr lang="it-IT" smtClean="0"/>
              <a:t>‹N›</a:t>
            </a:fld>
            <a:endParaRPr lang="it-IT"/>
          </a:p>
        </p:txBody>
      </p:sp>
    </p:spTree>
    <p:extLst>
      <p:ext uri="{BB962C8B-B14F-4D97-AF65-F5344CB8AC3E}">
        <p14:creationId xmlns:p14="http://schemas.microsoft.com/office/powerpoint/2010/main" val="95630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smtClean="0"/>
          </a:p>
        </p:txBody>
      </p:sp>
      <p:sp>
        <p:nvSpPr>
          <p:cNvPr id="4" name="Segnaposto numero diapositiva 3"/>
          <p:cNvSpPr>
            <a:spLocks noGrp="1"/>
          </p:cNvSpPr>
          <p:nvPr>
            <p:ph type="sldNum" sz="quarter" idx="10"/>
          </p:nvPr>
        </p:nvSpPr>
        <p:spPr/>
        <p:txBody>
          <a:bodyPr/>
          <a:lstStyle/>
          <a:p>
            <a:fld id="{A5BAA04C-CF00-2442-8489-B17C223CBBD3}" type="slidenum">
              <a:rPr lang="it-IT" smtClean="0"/>
              <a:t>1</a:t>
            </a:fld>
            <a:endParaRPr lang="it-IT"/>
          </a:p>
        </p:txBody>
      </p:sp>
    </p:spTree>
    <p:extLst>
      <p:ext uri="{BB962C8B-B14F-4D97-AF65-F5344CB8AC3E}">
        <p14:creationId xmlns:p14="http://schemas.microsoft.com/office/powerpoint/2010/main" val="948465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dirty="0"/>
          </a:p>
        </p:txBody>
      </p:sp>
      <p:sp>
        <p:nvSpPr>
          <p:cNvPr id="4" name="Segnaposto numero diapositiva 3"/>
          <p:cNvSpPr>
            <a:spLocks noGrp="1"/>
          </p:cNvSpPr>
          <p:nvPr>
            <p:ph type="sldNum" sz="quarter" idx="10"/>
          </p:nvPr>
        </p:nvSpPr>
        <p:spPr/>
        <p:txBody>
          <a:bodyPr/>
          <a:lstStyle/>
          <a:p>
            <a:fld id="{A5BAA04C-CF00-2442-8489-B17C223CBBD3}" type="slidenum">
              <a:rPr lang="it-IT" smtClean="0"/>
              <a:t>8</a:t>
            </a:fld>
            <a:endParaRPr lang="it-IT"/>
          </a:p>
        </p:txBody>
      </p:sp>
    </p:spTree>
    <p:extLst>
      <p:ext uri="{BB962C8B-B14F-4D97-AF65-F5344CB8AC3E}">
        <p14:creationId xmlns:p14="http://schemas.microsoft.com/office/powerpoint/2010/main" val="2830543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latin typeface="Arial" charset="0"/>
            </a:endParaRPr>
          </a:p>
        </p:txBody>
      </p:sp>
      <p:sp>
        <p:nvSpPr>
          <p:cNvPr id="40964" name="Segnaposto numero diapositiva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defRPr/>
            </a:pPr>
            <a:fld id="{0171656A-2628-4761-B5D3-38AE1F9AA4A1}" type="slidenum">
              <a:rPr lang="it-IT" altLang="it-IT" smtClean="0"/>
              <a:pPr eaLnBrk="1" hangingPunct="1">
                <a:spcBef>
                  <a:spcPct val="0"/>
                </a:spcBef>
                <a:defRPr/>
              </a:pPr>
              <a:t>10</a:t>
            </a:fld>
            <a:endParaRPr lang="it-IT" altLang="it-IT" smtClean="0"/>
          </a:p>
        </p:txBody>
      </p:sp>
    </p:spTree>
    <p:extLst>
      <p:ext uri="{BB962C8B-B14F-4D97-AF65-F5344CB8AC3E}">
        <p14:creationId xmlns:p14="http://schemas.microsoft.com/office/powerpoint/2010/main" val="893173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ina interna">
    <p:spTree>
      <p:nvGrpSpPr>
        <p:cNvPr id="1" name=""/>
        <p:cNvGrpSpPr/>
        <p:nvPr/>
      </p:nvGrpSpPr>
      <p:grpSpPr>
        <a:xfrm>
          <a:off x="0" y="0"/>
          <a:ext cx="0" cy="0"/>
          <a:chOff x="0" y="0"/>
          <a:chExt cx="0" cy="0"/>
        </a:xfrm>
      </p:grpSpPr>
      <p:sp>
        <p:nvSpPr>
          <p:cNvPr id="7" name="Segnaposto numero diapositiva 5"/>
          <p:cNvSpPr>
            <a:spLocks noGrp="1"/>
          </p:cNvSpPr>
          <p:nvPr>
            <p:ph type="sldNum" sz="quarter" idx="4"/>
          </p:nvPr>
        </p:nvSpPr>
        <p:spPr>
          <a:xfrm>
            <a:off x="9959132" y="6478588"/>
            <a:ext cx="717915" cy="319088"/>
          </a:xfrm>
          <a:prstGeom prst="rect">
            <a:avLst/>
          </a:prstGeom>
        </p:spPr>
        <p:txBody>
          <a:bodyPr/>
          <a:lstStyle>
            <a:lvl1pPr algn="r">
              <a:defRPr b="0" i="0">
                <a:solidFill>
                  <a:srgbClr val="7F7F7F"/>
                </a:solidFill>
                <a:latin typeface="+mj-lt"/>
              </a:defRPr>
            </a:lvl1pPr>
          </a:lstStyle>
          <a:p>
            <a:fld id="{5C7FE145-5F5F-9146-8268-470DD024125C}" type="slidenum">
              <a:rPr lang="it-IT" smtClean="0"/>
              <a:pPr/>
              <a:t>‹N›</a:t>
            </a:fld>
            <a:endParaRPr lang="it-IT" dirty="0"/>
          </a:p>
        </p:txBody>
      </p:sp>
    </p:spTree>
    <p:extLst>
      <p:ext uri="{BB962C8B-B14F-4D97-AF65-F5344CB8AC3E}">
        <p14:creationId xmlns:p14="http://schemas.microsoft.com/office/powerpoint/2010/main" val="1369153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914400" y="609600"/>
            <a:ext cx="10363200" cy="1143000"/>
          </a:xfrm>
          <a:prstGeom prst="rect">
            <a:avLst/>
          </a:prstGeo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914400" y="1981200"/>
            <a:ext cx="5080000" cy="4114800"/>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97600" y="1981200"/>
            <a:ext cx="5080000" cy="4114800"/>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a:xfrm>
            <a:off x="914400" y="6248400"/>
            <a:ext cx="2540000" cy="457200"/>
          </a:xfrm>
          <a:prstGeom prst="rect">
            <a:avLst/>
          </a:prstGeom>
        </p:spPr>
        <p:txBody>
          <a:bodyPr/>
          <a:lstStyle>
            <a:lvl1pPr defTabSz="457200" fontAlgn="auto">
              <a:spcBef>
                <a:spcPts val="0"/>
              </a:spcBef>
              <a:spcAft>
                <a:spcPts val="0"/>
              </a:spcAft>
              <a:defRPr>
                <a:solidFill>
                  <a:prstClr val="black"/>
                </a:solidFill>
                <a:latin typeface="+mn-lt"/>
                <a:cs typeface="+mn-cs"/>
              </a:defRPr>
            </a:lvl1pPr>
          </a:lstStyle>
          <a:p>
            <a:pPr>
              <a:defRPr/>
            </a:pPr>
            <a:endParaRPr lang="it-IT" altLang="it-IT"/>
          </a:p>
        </p:txBody>
      </p:sp>
      <p:sp>
        <p:nvSpPr>
          <p:cNvPr id="6" name="Segnaposto piè di pagina 5"/>
          <p:cNvSpPr>
            <a:spLocks noGrp="1"/>
          </p:cNvSpPr>
          <p:nvPr>
            <p:ph type="ftr" sz="quarter" idx="11"/>
          </p:nvPr>
        </p:nvSpPr>
        <p:spPr>
          <a:xfrm>
            <a:off x="4165600" y="6248400"/>
            <a:ext cx="3860800" cy="457200"/>
          </a:xfrm>
          <a:prstGeom prst="rect">
            <a:avLst/>
          </a:prstGeom>
        </p:spPr>
        <p:txBody>
          <a:bodyPr/>
          <a:lstStyle>
            <a:lvl1pPr defTabSz="457200" fontAlgn="auto">
              <a:spcBef>
                <a:spcPts val="0"/>
              </a:spcBef>
              <a:spcAft>
                <a:spcPts val="0"/>
              </a:spcAft>
              <a:defRPr>
                <a:solidFill>
                  <a:prstClr val="black"/>
                </a:solidFill>
                <a:latin typeface="+mn-lt"/>
                <a:cs typeface="+mn-cs"/>
              </a:defRPr>
            </a:lvl1pPr>
          </a:lstStyle>
          <a:p>
            <a:pPr>
              <a:defRPr/>
            </a:pPr>
            <a:endParaRPr lang="it-IT" altLang="it-IT"/>
          </a:p>
        </p:txBody>
      </p:sp>
      <p:sp>
        <p:nvSpPr>
          <p:cNvPr id="7" name="Segnaposto numero diapositiva 6"/>
          <p:cNvSpPr>
            <a:spLocks noGrp="1"/>
          </p:cNvSpPr>
          <p:nvPr>
            <p:ph type="sldNum" sz="quarter" idx="12"/>
          </p:nvPr>
        </p:nvSpPr>
        <p:spPr>
          <a:xfrm>
            <a:off x="9652000" y="6400800"/>
            <a:ext cx="2540000" cy="457200"/>
          </a:xfrm>
          <a:prstGeom prst="rect">
            <a:avLst/>
          </a:prstGeom>
        </p:spPr>
        <p:txBody>
          <a:bodyPr/>
          <a:lstStyle>
            <a:lvl1pPr defTabSz="457200" fontAlgn="auto">
              <a:spcBef>
                <a:spcPts val="0"/>
              </a:spcBef>
              <a:spcAft>
                <a:spcPts val="0"/>
              </a:spcAft>
              <a:defRPr>
                <a:solidFill>
                  <a:prstClr val="black"/>
                </a:solidFill>
                <a:latin typeface="+mn-lt"/>
                <a:cs typeface="+mn-cs"/>
              </a:defRPr>
            </a:lvl1pPr>
          </a:lstStyle>
          <a:p>
            <a:pPr>
              <a:defRPr/>
            </a:pPr>
            <a:fld id="{5736819E-F120-490A-B506-45EC3B4A0AEC}" type="slidenum">
              <a:rPr lang="it-IT" altLang="it-IT"/>
              <a:pPr>
                <a:defRPr/>
              </a:pPr>
              <a:t>‹N›</a:t>
            </a:fld>
            <a:endParaRPr lang="it-IT" altLang="it-IT"/>
          </a:p>
        </p:txBody>
      </p:sp>
    </p:spTree>
    <p:extLst>
      <p:ext uri="{BB962C8B-B14F-4D97-AF65-F5344CB8AC3E}">
        <p14:creationId xmlns:p14="http://schemas.microsoft.com/office/powerpoint/2010/main" val="3677894269"/>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8"/>
            <a:ext cx="10972800" cy="1143000"/>
          </a:xfrm>
          <a:prstGeom prst="rect">
            <a:avLst/>
          </a:prstGeom>
        </p:spPr>
        <p:txBody>
          <a:bodyPr/>
          <a:lstStyle/>
          <a:p>
            <a:r>
              <a:rPr lang="it-IT" smtClean="0"/>
              <a:t>Fare clic per modificare stile</a:t>
            </a:r>
            <a:endParaRPr lang="it-IT"/>
          </a:p>
        </p:txBody>
      </p:sp>
      <p:sp>
        <p:nvSpPr>
          <p:cNvPr id="3" name="Segnaposto contenuto 2"/>
          <p:cNvSpPr>
            <a:spLocks noGrp="1"/>
          </p:cNvSpPr>
          <p:nvPr>
            <p:ph idx="1"/>
          </p:nvPr>
        </p:nvSpPr>
        <p:spPr>
          <a:xfrm>
            <a:off x="609600" y="1600201"/>
            <a:ext cx="10972800" cy="4525963"/>
          </a:xfrm>
          <a:prstGeom prst="rect">
            <a:avLst/>
          </a:prstGeo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a:xfrm>
            <a:off x="609600" y="6356351"/>
            <a:ext cx="2844800" cy="365125"/>
          </a:xfrm>
          <a:prstGeom prst="rect">
            <a:avLst/>
          </a:prstGeom>
        </p:spPr>
        <p:txBody>
          <a:bodyPr/>
          <a:lstStyle>
            <a:lvl1pPr defTabSz="457200" fontAlgn="auto">
              <a:spcBef>
                <a:spcPts val="0"/>
              </a:spcBef>
              <a:spcAft>
                <a:spcPts val="0"/>
              </a:spcAft>
              <a:defRPr>
                <a:solidFill>
                  <a:prstClr val="black"/>
                </a:solidFill>
                <a:latin typeface="+mn-lt"/>
                <a:cs typeface="+mn-cs"/>
              </a:defRPr>
            </a:lvl1pPr>
          </a:lstStyle>
          <a:p>
            <a:pPr>
              <a:defRPr/>
            </a:pPr>
            <a:fld id="{4ED52821-1BC4-481E-B93D-4C2CC377334C}" type="datetimeFigureOut">
              <a:rPr lang="it-IT"/>
              <a:pPr>
                <a:defRPr/>
              </a:pPr>
              <a:t>22/06/2016</a:t>
            </a:fld>
            <a:endParaRPr lang="it-IT"/>
          </a:p>
        </p:txBody>
      </p:sp>
      <p:sp>
        <p:nvSpPr>
          <p:cNvPr id="5" name="Segnaposto piè di pagina 4"/>
          <p:cNvSpPr>
            <a:spLocks noGrp="1"/>
          </p:cNvSpPr>
          <p:nvPr>
            <p:ph type="ftr" sz="quarter" idx="11"/>
          </p:nvPr>
        </p:nvSpPr>
        <p:spPr>
          <a:xfrm>
            <a:off x="4165600" y="6356351"/>
            <a:ext cx="3860800" cy="365125"/>
          </a:xfrm>
          <a:prstGeom prst="rect">
            <a:avLst/>
          </a:prstGeom>
        </p:spPr>
        <p:txBody>
          <a:bodyPr/>
          <a:lstStyle>
            <a:lvl1pPr defTabSz="457200" fontAlgn="auto">
              <a:spcBef>
                <a:spcPts val="0"/>
              </a:spcBef>
              <a:spcAft>
                <a:spcPts val="0"/>
              </a:spcAft>
              <a:defRPr>
                <a:solidFill>
                  <a:prstClr val="black"/>
                </a:solidFill>
                <a:latin typeface="+mn-lt"/>
                <a:cs typeface="+mn-cs"/>
              </a:defRPr>
            </a:lvl1pPr>
          </a:lstStyle>
          <a:p>
            <a:pPr>
              <a:defRPr/>
            </a:pPr>
            <a:endParaRPr lang="it-IT"/>
          </a:p>
        </p:txBody>
      </p:sp>
      <p:sp>
        <p:nvSpPr>
          <p:cNvPr id="6" name="Segnaposto numero diapositiva 5"/>
          <p:cNvSpPr>
            <a:spLocks noGrp="1"/>
          </p:cNvSpPr>
          <p:nvPr>
            <p:ph type="sldNum" sz="quarter" idx="12"/>
          </p:nvPr>
        </p:nvSpPr>
        <p:spPr>
          <a:xfrm>
            <a:off x="8737600" y="6356351"/>
            <a:ext cx="2844800" cy="365125"/>
          </a:xfrm>
          <a:prstGeom prst="rect">
            <a:avLst/>
          </a:prstGeom>
        </p:spPr>
        <p:txBody>
          <a:bodyPr/>
          <a:lstStyle>
            <a:lvl1pPr defTabSz="457200" fontAlgn="auto">
              <a:spcBef>
                <a:spcPts val="0"/>
              </a:spcBef>
              <a:spcAft>
                <a:spcPts val="0"/>
              </a:spcAft>
              <a:defRPr>
                <a:solidFill>
                  <a:prstClr val="black"/>
                </a:solidFill>
                <a:latin typeface="+mn-lt"/>
                <a:cs typeface="+mn-cs"/>
              </a:defRPr>
            </a:lvl1pPr>
          </a:lstStyle>
          <a:p>
            <a:pPr>
              <a:defRPr/>
            </a:pPr>
            <a:fld id="{7DE1C3CA-39C9-42A1-BADB-D2910F5AB0E0}" type="slidenum">
              <a:rPr lang="it-IT"/>
              <a:pPr>
                <a:defRPr/>
              </a:pPr>
              <a:t>‹N›</a:t>
            </a:fld>
            <a:endParaRPr lang="it-IT"/>
          </a:p>
        </p:txBody>
      </p:sp>
    </p:spTree>
    <p:extLst>
      <p:ext uri="{BB962C8B-B14F-4D97-AF65-F5344CB8AC3E}">
        <p14:creationId xmlns:p14="http://schemas.microsoft.com/office/powerpoint/2010/main" val="30890360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9" name="Connettore 1 8"/>
          <p:cNvCxnSpPr/>
          <p:nvPr userDrawn="1"/>
        </p:nvCxnSpPr>
        <p:spPr>
          <a:xfrm flipH="1">
            <a:off x="601664" y="968418"/>
            <a:ext cx="10997669" cy="0"/>
          </a:xfrm>
          <a:prstGeom prst="line">
            <a:avLst/>
          </a:prstGeom>
          <a:ln w="25400" cap="rnd">
            <a:solidFill>
              <a:srgbClr val="C72A31"/>
            </a:solidFill>
            <a:miter lim="800000"/>
          </a:ln>
        </p:spPr>
        <p:style>
          <a:lnRef idx="1">
            <a:schemeClr val="accent1"/>
          </a:lnRef>
          <a:fillRef idx="0">
            <a:schemeClr val="accent1"/>
          </a:fillRef>
          <a:effectRef idx="0">
            <a:schemeClr val="accent1"/>
          </a:effectRef>
          <a:fontRef idx="minor">
            <a:schemeClr val="tx1"/>
          </a:fontRef>
        </p:style>
      </p:cxnSp>
      <p:pic>
        <p:nvPicPr>
          <p:cNvPr id="8" name="Immagine 7"/>
          <p:cNvPicPr>
            <a:picLocks noChangeAspect="1"/>
          </p:cNvPicPr>
          <p:nvPr userDrawn="1"/>
        </p:nvPicPr>
        <p:blipFill rotWithShape="1">
          <a:blip r:embed="rId5">
            <a:extLst>
              <a:ext uri="{28A0092B-C50C-407E-A947-70E740481C1C}">
                <a14:useLocalDpi xmlns:a14="http://schemas.microsoft.com/office/drawing/2010/main" val="0"/>
              </a:ext>
            </a:extLst>
          </a:blip>
          <a:srcRect t="13814" r="74033" b="37508"/>
          <a:stretch/>
        </p:blipFill>
        <p:spPr>
          <a:xfrm>
            <a:off x="10647499" y="5776731"/>
            <a:ext cx="1544501" cy="1081270"/>
          </a:xfrm>
          <a:prstGeom prst="rect">
            <a:avLst/>
          </a:prstGeom>
        </p:spPr>
      </p:pic>
      <p:pic>
        <p:nvPicPr>
          <p:cNvPr id="2" name="Immagine 1"/>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771615" y="179460"/>
            <a:ext cx="1975884" cy="788958"/>
          </a:xfrm>
          <a:prstGeom prst="rect">
            <a:avLst/>
          </a:prstGeom>
        </p:spPr>
      </p:pic>
      <p:sp>
        <p:nvSpPr>
          <p:cNvPr id="11" name="Titolo 1"/>
          <p:cNvSpPr txBox="1">
            <a:spLocks/>
          </p:cNvSpPr>
          <p:nvPr userDrawn="1"/>
        </p:nvSpPr>
        <p:spPr>
          <a:xfrm>
            <a:off x="601662" y="353490"/>
            <a:ext cx="7627989" cy="500137"/>
          </a:xfrm>
          <a:prstGeom prst="rect">
            <a:avLst/>
          </a:prstGeom>
        </p:spPr>
        <p:txBody>
          <a:bodyPr wrap="square" lIns="0" tIns="0" rIns="0" bIns="0" anchor="t" anchorCtr="0">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1080"/>
              </a:lnSpc>
              <a:spcAft>
                <a:spcPts val="600"/>
              </a:spcAft>
            </a:pPr>
            <a:r>
              <a:rPr lang="it-IT" sz="1100" b="1" dirty="0" smtClean="0">
                <a:solidFill>
                  <a:schemeClr val="tx1">
                    <a:lumMod val="65000"/>
                    <a:lumOff val="35000"/>
                  </a:schemeClr>
                </a:solidFill>
                <a:latin typeface="Calibri"/>
                <a:ea typeface="Signika" charset="0"/>
                <a:cs typeface="Calibri"/>
              </a:rPr>
              <a:t>ROMA 22</a:t>
            </a:r>
            <a:r>
              <a:rPr lang="it-IT" sz="1100" b="1" baseline="0" dirty="0" smtClean="0">
                <a:solidFill>
                  <a:schemeClr val="tx1">
                    <a:lumMod val="65000"/>
                    <a:lumOff val="35000"/>
                  </a:schemeClr>
                </a:solidFill>
                <a:latin typeface="Calibri"/>
                <a:ea typeface="Signika" charset="0"/>
                <a:cs typeface="Calibri"/>
              </a:rPr>
              <a:t> </a:t>
            </a:r>
            <a:r>
              <a:rPr lang="it-IT" sz="1100" b="1" dirty="0" smtClean="0">
                <a:solidFill>
                  <a:schemeClr val="tx1">
                    <a:lumMod val="65000"/>
                    <a:lumOff val="35000"/>
                  </a:schemeClr>
                </a:solidFill>
                <a:latin typeface="Calibri"/>
                <a:ea typeface="Signika" charset="0"/>
                <a:cs typeface="Calibri"/>
              </a:rPr>
              <a:t>GIUGNO 2016 </a:t>
            </a:r>
          </a:p>
          <a:p>
            <a:pPr>
              <a:lnSpc>
                <a:spcPts val="1080"/>
              </a:lnSpc>
              <a:spcAft>
                <a:spcPts val="0"/>
              </a:spcAft>
            </a:pPr>
            <a:r>
              <a:rPr lang="it-IT" sz="1100" b="1" dirty="0" smtClean="0">
                <a:solidFill>
                  <a:srgbClr val="484384"/>
                </a:solidFill>
                <a:latin typeface="+mn-lt"/>
                <a:ea typeface="Signika Light" charset="0"/>
                <a:cs typeface="Calibri"/>
              </a:rPr>
              <a:t>AREA TEMATICA 2. </a:t>
            </a:r>
            <a:r>
              <a:rPr lang="it-IT" sz="1100" b="1" dirty="0" smtClean="0">
                <a:solidFill>
                  <a:schemeClr val="tx1"/>
                </a:solidFill>
                <a:latin typeface="+mn-lt"/>
                <a:ea typeface="Signika Light" charset="0"/>
                <a:cs typeface="Calibri"/>
              </a:rPr>
              <a:t>TEMI EMERGENTI</a:t>
            </a:r>
          </a:p>
          <a:p>
            <a:pPr>
              <a:lnSpc>
                <a:spcPts val="1080"/>
              </a:lnSpc>
              <a:spcAft>
                <a:spcPts val="0"/>
              </a:spcAft>
            </a:pPr>
            <a:r>
              <a:rPr lang="it-IT" sz="1100" dirty="0" smtClean="0">
                <a:effectLst/>
              </a:rPr>
              <a:t>Misurare la corruzione: la recente indagine Istat</a:t>
            </a:r>
            <a:endParaRPr lang="it-IT" sz="1100" b="1" dirty="0" smtClean="0">
              <a:solidFill>
                <a:schemeClr val="tx1"/>
              </a:solidFill>
              <a:latin typeface="+mn-lt"/>
              <a:ea typeface="Signika Light" charset="0"/>
              <a:cs typeface="Calibri"/>
            </a:endParaRPr>
          </a:p>
        </p:txBody>
      </p:sp>
      <p:sp>
        <p:nvSpPr>
          <p:cNvPr id="7" name="Segnaposto numero diapositiva 5"/>
          <p:cNvSpPr>
            <a:spLocks noGrp="1"/>
          </p:cNvSpPr>
          <p:nvPr>
            <p:ph type="sldNum" sz="quarter" idx="4"/>
          </p:nvPr>
        </p:nvSpPr>
        <p:spPr>
          <a:xfrm>
            <a:off x="9959132" y="6478588"/>
            <a:ext cx="717915" cy="319088"/>
          </a:xfrm>
          <a:prstGeom prst="rect">
            <a:avLst/>
          </a:prstGeom>
        </p:spPr>
        <p:txBody>
          <a:bodyPr/>
          <a:lstStyle>
            <a:lvl1pPr algn="r">
              <a:defRPr b="0" i="0">
                <a:solidFill>
                  <a:srgbClr val="7F7F7F"/>
                </a:solidFill>
                <a:latin typeface="+mj-lt"/>
              </a:defRPr>
            </a:lvl1pPr>
          </a:lstStyle>
          <a:p>
            <a:fld id="{5C7FE145-5F5F-9146-8268-470DD024125C}" type="slidenum">
              <a:rPr lang="it-IT" smtClean="0"/>
              <a:pPr/>
              <a:t>‹N›</a:t>
            </a:fld>
            <a:endParaRPr lang="it-IT" dirty="0"/>
          </a:p>
        </p:txBody>
      </p:sp>
    </p:spTree>
    <p:extLst>
      <p:ext uri="{BB962C8B-B14F-4D97-AF65-F5344CB8AC3E}">
        <p14:creationId xmlns:p14="http://schemas.microsoft.com/office/powerpoint/2010/main" val="1852792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10"/>
          <p:cNvSpPr/>
          <p:nvPr/>
        </p:nvSpPr>
        <p:spPr>
          <a:xfrm>
            <a:off x="0" y="1"/>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p:cNvSpPr/>
          <p:nvPr/>
        </p:nvSpPr>
        <p:spPr>
          <a:xfrm>
            <a:off x="-58447" y="3376083"/>
            <a:ext cx="12192000" cy="3481918"/>
          </a:xfrm>
          <a:prstGeom prst="rect">
            <a:avLst/>
          </a:prstGeom>
          <a:solidFill>
            <a:srgbClr val="4843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DA304A"/>
                </a:solidFill>
              </a:rPr>
              <a:t> </a:t>
            </a:r>
            <a:endParaRPr lang="it-IT" dirty="0">
              <a:solidFill>
                <a:srgbClr val="DA304A"/>
              </a:solidFill>
            </a:endParaRPr>
          </a:p>
        </p:txBody>
      </p:sp>
      <p:sp>
        <p:nvSpPr>
          <p:cNvPr id="15" name="CasellaDiTesto 14"/>
          <p:cNvSpPr txBox="1"/>
          <p:nvPr/>
        </p:nvSpPr>
        <p:spPr>
          <a:xfrm>
            <a:off x="3173412" y="3811955"/>
            <a:ext cx="8221860" cy="1782539"/>
          </a:xfrm>
          <a:prstGeom prst="rect">
            <a:avLst/>
          </a:prstGeom>
          <a:noFill/>
        </p:spPr>
        <p:txBody>
          <a:bodyPr wrap="square" lIns="0" tIns="0" rIns="0" bIns="0" rtlCol="0">
            <a:spAutoFit/>
          </a:bodyPr>
          <a:lstStyle/>
          <a:p>
            <a:pPr>
              <a:lnSpc>
                <a:spcPts val="1880"/>
              </a:lnSpc>
            </a:pPr>
            <a:r>
              <a:rPr lang="it-IT" sz="2800" dirty="0" smtClean="0">
                <a:solidFill>
                  <a:schemeClr val="bg1"/>
                </a:solidFill>
                <a:latin typeface="+mj-lt"/>
                <a:ea typeface="Signika Light" charset="0"/>
                <a:cs typeface="Arial"/>
              </a:rPr>
              <a:t>TEMI EMERGENTI</a:t>
            </a:r>
            <a:endParaRPr lang="it-IT" sz="1200" dirty="0">
              <a:solidFill>
                <a:schemeClr val="bg1"/>
              </a:solidFill>
              <a:latin typeface="+mj-lt"/>
              <a:ea typeface="Signika Light" charset="0"/>
              <a:cs typeface="Arial"/>
            </a:endParaRPr>
          </a:p>
          <a:p>
            <a:pPr>
              <a:lnSpc>
                <a:spcPts val="2160"/>
              </a:lnSpc>
            </a:pPr>
            <a:endParaRPr lang="it-IT" sz="3200" dirty="0" smtClean="0">
              <a:solidFill>
                <a:schemeClr val="bg1"/>
              </a:solidFill>
              <a:latin typeface="+mj-lt"/>
              <a:ea typeface="Signika Light" charset="0"/>
              <a:cs typeface="Arial"/>
            </a:endParaRPr>
          </a:p>
          <a:p>
            <a:pPr>
              <a:lnSpc>
                <a:spcPts val="2160"/>
              </a:lnSpc>
            </a:pPr>
            <a:endParaRPr lang="it-IT" sz="3200" b="1" dirty="0" smtClean="0">
              <a:solidFill>
                <a:schemeClr val="bg1"/>
              </a:solidFill>
              <a:latin typeface="+mj-lt"/>
              <a:ea typeface="Signika Light" charset="0"/>
              <a:cs typeface="Arial"/>
            </a:endParaRPr>
          </a:p>
          <a:p>
            <a:pPr>
              <a:lnSpc>
                <a:spcPts val="2160"/>
              </a:lnSpc>
            </a:pPr>
            <a:endParaRPr lang="it-IT" sz="3200" b="1" dirty="0">
              <a:solidFill>
                <a:schemeClr val="bg1"/>
              </a:solidFill>
              <a:latin typeface="+mj-lt"/>
              <a:ea typeface="Signika Light" charset="0"/>
              <a:cs typeface="Arial"/>
            </a:endParaRPr>
          </a:p>
          <a:p>
            <a:pPr>
              <a:lnSpc>
                <a:spcPts val="2160"/>
              </a:lnSpc>
            </a:pPr>
            <a:r>
              <a:rPr lang="it-IT" sz="3200" b="1" dirty="0" smtClean="0">
                <a:solidFill>
                  <a:schemeClr val="bg1"/>
                </a:solidFill>
                <a:latin typeface="+mj-lt"/>
                <a:ea typeface="Signika Light" charset="0"/>
                <a:cs typeface="Arial"/>
              </a:rPr>
              <a:t>Misurare </a:t>
            </a:r>
            <a:r>
              <a:rPr lang="it-IT" sz="3200" b="1" dirty="0">
                <a:solidFill>
                  <a:schemeClr val="bg1"/>
                </a:solidFill>
                <a:latin typeface="+mj-lt"/>
                <a:ea typeface="Signika Light" charset="0"/>
                <a:cs typeface="Arial"/>
              </a:rPr>
              <a:t>la corruzione: la recente indagine Istat</a:t>
            </a:r>
          </a:p>
          <a:p>
            <a:pPr>
              <a:lnSpc>
                <a:spcPts val="3200"/>
              </a:lnSpc>
            </a:pPr>
            <a:endParaRPr lang="it-IT" sz="3200" dirty="0">
              <a:solidFill>
                <a:schemeClr val="bg1"/>
              </a:solidFill>
              <a:latin typeface="+mj-lt"/>
              <a:ea typeface="Signika Light" charset="0"/>
              <a:cs typeface="Arial"/>
            </a:endParaRPr>
          </a:p>
        </p:txBody>
      </p:sp>
      <p:sp>
        <p:nvSpPr>
          <p:cNvPr id="2" name="Titolo 1"/>
          <p:cNvSpPr>
            <a:spLocks noGrp="1"/>
          </p:cNvSpPr>
          <p:nvPr>
            <p:ph type="ctrTitle" idx="4294967295"/>
          </p:nvPr>
        </p:nvSpPr>
        <p:spPr>
          <a:xfrm>
            <a:off x="611254" y="384211"/>
            <a:ext cx="5050820" cy="1611125"/>
          </a:xfrm>
          <a:prstGeom prst="rect">
            <a:avLst/>
          </a:prstGeom>
        </p:spPr>
        <p:txBody>
          <a:bodyPr wrap="square" lIns="0" tIns="0" rIns="0" bIns="0" anchor="t" anchorCtr="0">
            <a:spAutoFit/>
          </a:bodyPr>
          <a:lstStyle/>
          <a:p>
            <a:pPr algn="l">
              <a:lnSpc>
                <a:spcPts val="2500"/>
              </a:lnSpc>
            </a:pPr>
            <a:r>
              <a:rPr lang="it-IT" sz="2400" b="1" dirty="0" smtClean="0">
                <a:solidFill>
                  <a:schemeClr val="bg1"/>
                </a:solidFill>
                <a:latin typeface="Signika" charset="0"/>
                <a:ea typeface="Signika" charset="0"/>
                <a:cs typeface="Signika" charset="0"/>
              </a:rPr>
              <a:t>COMPORTAMENTI INDIVIDUALI </a:t>
            </a:r>
            <a:br>
              <a:rPr lang="it-IT" sz="2400" b="1" dirty="0" smtClean="0">
                <a:solidFill>
                  <a:schemeClr val="bg1"/>
                </a:solidFill>
                <a:latin typeface="Signika" charset="0"/>
                <a:ea typeface="Signika" charset="0"/>
                <a:cs typeface="Signika" charset="0"/>
              </a:rPr>
            </a:br>
            <a:r>
              <a:rPr lang="it-IT" sz="2400" b="1" dirty="0" smtClean="0">
                <a:solidFill>
                  <a:schemeClr val="bg1"/>
                </a:solidFill>
                <a:latin typeface="Signika" charset="0"/>
                <a:ea typeface="Signika" charset="0"/>
                <a:cs typeface="Signika" charset="0"/>
              </a:rPr>
              <a:t>E RELAZIONI SOCIALI </a:t>
            </a:r>
            <a:br>
              <a:rPr lang="it-IT" sz="2400" b="1" dirty="0" smtClean="0">
                <a:solidFill>
                  <a:schemeClr val="bg1"/>
                </a:solidFill>
                <a:latin typeface="Signika" charset="0"/>
                <a:ea typeface="Signika" charset="0"/>
                <a:cs typeface="Signika" charset="0"/>
              </a:rPr>
            </a:br>
            <a:r>
              <a:rPr lang="it-IT" sz="2400" b="1" dirty="0" smtClean="0">
                <a:solidFill>
                  <a:schemeClr val="bg1"/>
                </a:solidFill>
                <a:latin typeface="Signika" charset="0"/>
                <a:ea typeface="Signika" charset="0"/>
                <a:cs typeface="Signika" charset="0"/>
              </a:rPr>
              <a:t>IN TRASFORMAZIONE </a:t>
            </a:r>
            <a:br>
              <a:rPr lang="it-IT" sz="2400" b="1" dirty="0" smtClean="0">
                <a:solidFill>
                  <a:schemeClr val="bg1"/>
                </a:solidFill>
                <a:latin typeface="Signika" charset="0"/>
                <a:ea typeface="Signika" charset="0"/>
                <a:cs typeface="Signika" charset="0"/>
              </a:rPr>
            </a:br>
            <a:r>
              <a:rPr lang="it-IT" sz="2400" dirty="0">
                <a:solidFill>
                  <a:schemeClr val="bg1"/>
                </a:solidFill>
                <a:latin typeface="Signika" charset="0"/>
                <a:ea typeface="Signika" charset="0"/>
                <a:cs typeface="Signika" charset="0"/>
              </a:rPr>
              <a:t>UNA SFIDA </a:t>
            </a:r>
            <a:r>
              <a:rPr lang="it-IT" sz="2400" dirty="0" smtClean="0">
                <a:solidFill>
                  <a:schemeClr val="bg1"/>
                </a:solidFill>
                <a:latin typeface="Signika" charset="0"/>
                <a:ea typeface="Signika" charset="0"/>
                <a:cs typeface="Signika" charset="0"/>
              </a:rPr>
              <a:t>PER </a:t>
            </a:r>
            <a:r>
              <a:rPr lang="it-IT" sz="2400" dirty="0">
                <a:solidFill>
                  <a:schemeClr val="bg1"/>
                </a:solidFill>
                <a:latin typeface="Signika" charset="0"/>
                <a:ea typeface="Signika" charset="0"/>
                <a:cs typeface="Signika" charset="0"/>
              </a:rPr>
              <a:t>LA </a:t>
            </a:r>
            <a:r>
              <a:rPr lang="it-IT" sz="2400" dirty="0" smtClean="0">
                <a:solidFill>
                  <a:schemeClr val="bg1"/>
                </a:solidFill>
                <a:latin typeface="Signika" charset="0"/>
                <a:ea typeface="Signika" charset="0"/>
                <a:cs typeface="Signika" charset="0"/>
              </a:rPr>
              <a:t/>
            </a:r>
            <a:br>
              <a:rPr lang="it-IT" sz="2400" dirty="0" smtClean="0">
                <a:solidFill>
                  <a:schemeClr val="bg1"/>
                </a:solidFill>
                <a:latin typeface="Signika" charset="0"/>
                <a:ea typeface="Signika" charset="0"/>
                <a:cs typeface="Signika" charset="0"/>
              </a:rPr>
            </a:br>
            <a:r>
              <a:rPr lang="it-IT" sz="2400" dirty="0" smtClean="0">
                <a:solidFill>
                  <a:schemeClr val="bg1"/>
                </a:solidFill>
                <a:latin typeface="Signika" charset="0"/>
                <a:ea typeface="Signika" charset="0"/>
                <a:cs typeface="Signika" charset="0"/>
              </a:rPr>
              <a:t>STATISTICA UFFICIALE </a:t>
            </a:r>
            <a:endParaRPr lang="it-IT" sz="2400" dirty="0">
              <a:solidFill>
                <a:schemeClr val="bg1"/>
              </a:solidFill>
              <a:latin typeface="Signika" charset="0"/>
              <a:ea typeface="Signika" charset="0"/>
              <a:cs typeface="Signika" charset="0"/>
            </a:endParaRPr>
          </a:p>
        </p:txBody>
      </p:sp>
      <p:pic>
        <p:nvPicPr>
          <p:cNvPr id="3"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742" y="214878"/>
            <a:ext cx="11427622" cy="2895775"/>
          </a:xfrm>
          <a:prstGeom prst="rect">
            <a:avLst/>
          </a:prstGeom>
        </p:spPr>
      </p:pic>
      <p:sp>
        <p:nvSpPr>
          <p:cNvPr id="14" name="Rettangolo 13"/>
          <p:cNvSpPr/>
          <p:nvPr/>
        </p:nvSpPr>
        <p:spPr>
          <a:xfrm>
            <a:off x="125412" y="4357526"/>
            <a:ext cx="2772274" cy="836126"/>
          </a:xfrm>
          <a:prstGeom prst="rect">
            <a:avLst/>
          </a:prstGeom>
        </p:spPr>
        <p:txBody>
          <a:bodyPr wrap="square">
            <a:spAutoFit/>
          </a:bodyPr>
          <a:lstStyle/>
          <a:p>
            <a:pPr algn="r">
              <a:lnSpc>
                <a:spcPts val="2900"/>
              </a:lnSpc>
            </a:pPr>
            <a:r>
              <a:rPr lang="it-IT" dirty="0" smtClean="0">
                <a:solidFill>
                  <a:schemeClr val="bg1"/>
                </a:solidFill>
                <a:ea typeface="Signika Light" charset="0"/>
                <a:cs typeface="Arial"/>
              </a:rPr>
              <a:t>22 GIUGNO 2016 </a:t>
            </a:r>
          </a:p>
          <a:p>
            <a:pPr algn="r">
              <a:lnSpc>
                <a:spcPts val="2900"/>
              </a:lnSpc>
            </a:pPr>
            <a:r>
              <a:rPr lang="it-IT" dirty="0" smtClean="0">
                <a:solidFill>
                  <a:schemeClr val="bg1"/>
                </a:solidFill>
                <a:ea typeface="Signika Light" charset="0"/>
                <a:cs typeface="Arial"/>
              </a:rPr>
              <a:t>11.15 | 12.45</a:t>
            </a:r>
            <a:endParaRPr lang="it-IT" dirty="0">
              <a:solidFill>
                <a:schemeClr val="bg1"/>
              </a:solidFill>
              <a:ea typeface="Signika Light" charset="0"/>
              <a:cs typeface="Arial"/>
            </a:endParaRPr>
          </a:p>
        </p:txBody>
      </p:sp>
      <p:pic>
        <p:nvPicPr>
          <p:cNvPr id="13" name="Immagine 12" descr="Logo12esimaOk-22.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26186" y="3683343"/>
            <a:ext cx="571500" cy="609600"/>
          </a:xfrm>
          <a:prstGeom prst="rect">
            <a:avLst/>
          </a:prstGeom>
        </p:spPr>
      </p:pic>
      <p:sp>
        <p:nvSpPr>
          <p:cNvPr id="17" name="CasellaDiTesto 16"/>
          <p:cNvSpPr txBox="1"/>
          <p:nvPr/>
        </p:nvSpPr>
        <p:spPr>
          <a:xfrm>
            <a:off x="3173412" y="6056410"/>
            <a:ext cx="8221860" cy="820738"/>
          </a:xfrm>
          <a:prstGeom prst="rect">
            <a:avLst/>
          </a:prstGeom>
          <a:noFill/>
        </p:spPr>
        <p:txBody>
          <a:bodyPr wrap="square" lIns="0" tIns="0" rIns="0" bIns="0" rtlCol="0">
            <a:spAutoFit/>
          </a:bodyPr>
          <a:lstStyle/>
          <a:p>
            <a:pPr>
              <a:lnSpc>
                <a:spcPts val="3200"/>
              </a:lnSpc>
            </a:pPr>
            <a:r>
              <a:rPr lang="it-IT" sz="2000" dirty="0" smtClean="0">
                <a:solidFill>
                  <a:schemeClr val="bg1"/>
                </a:solidFill>
                <a:latin typeface="+mj-lt"/>
                <a:ea typeface="Signika Light" charset="0"/>
                <a:cs typeface="Arial"/>
              </a:rPr>
              <a:t>Maria Giuseppina </a:t>
            </a:r>
            <a:r>
              <a:rPr lang="it-IT" sz="2000" dirty="0" smtClean="0">
                <a:solidFill>
                  <a:schemeClr val="bg1"/>
                </a:solidFill>
                <a:latin typeface="+mj-lt"/>
                <a:ea typeface="Signika Light" charset="0"/>
                <a:cs typeface="Arial"/>
              </a:rPr>
              <a:t>Muratore	 </a:t>
            </a:r>
            <a:r>
              <a:rPr lang="it-IT" sz="2000" dirty="0">
                <a:solidFill>
                  <a:schemeClr val="bg1"/>
                </a:solidFill>
                <a:ea typeface="Signika Light" charset="0"/>
                <a:cs typeface="Arial"/>
              </a:rPr>
              <a:t>| Istat</a:t>
            </a:r>
          </a:p>
          <a:p>
            <a:pPr>
              <a:lnSpc>
                <a:spcPts val="3200"/>
              </a:lnSpc>
            </a:pPr>
            <a:r>
              <a:rPr lang="it-IT" sz="2000" dirty="0" smtClean="0">
                <a:solidFill>
                  <a:schemeClr val="bg1"/>
                </a:solidFill>
                <a:latin typeface="+mj-lt"/>
                <a:ea typeface="Signika Light" charset="0"/>
                <a:cs typeface="Arial"/>
              </a:rPr>
              <a:t>Roberta Barletta			</a:t>
            </a:r>
            <a:endParaRPr lang="it-IT" sz="2000" dirty="0">
              <a:solidFill>
                <a:schemeClr val="bg1"/>
              </a:solidFill>
              <a:latin typeface="+mj-lt"/>
              <a:ea typeface="Signika Light" charset="0"/>
              <a:cs typeface="Arial"/>
            </a:endParaRPr>
          </a:p>
        </p:txBody>
      </p:sp>
      <p:cxnSp>
        <p:nvCxnSpPr>
          <p:cNvPr id="19" name="Connettore 1 18"/>
          <p:cNvCxnSpPr/>
          <p:nvPr/>
        </p:nvCxnSpPr>
        <p:spPr>
          <a:xfrm>
            <a:off x="2998756" y="3811955"/>
            <a:ext cx="0" cy="2580211"/>
          </a:xfrm>
          <a:prstGeom prst="line">
            <a:avLst/>
          </a:prstGeom>
          <a:ln w="28575" cmpd="sng">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47058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30095" y="1118255"/>
            <a:ext cx="11521017" cy="4139546"/>
          </a:xfrm>
        </p:spPr>
        <p:txBody>
          <a:bodyPr/>
          <a:lstStyle/>
          <a:p>
            <a:pPr marL="266700">
              <a:defRPr/>
            </a:pPr>
            <a:r>
              <a:rPr lang="it-IT" sz="4000" b="1" dirty="0" smtClean="0">
                <a:solidFill>
                  <a:srgbClr val="484384"/>
                </a:solidFill>
                <a:latin typeface="+mn-lt"/>
              </a:rPr>
              <a:t>La progettazione</a:t>
            </a:r>
            <a:r>
              <a:rPr lang="it-IT" sz="3200" b="1" dirty="0" smtClean="0">
                <a:solidFill>
                  <a:schemeClr val="accent2">
                    <a:lumMod val="50000"/>
                  </a:schemeClr>
                </a:solidFill>
                <a:latin typeface="Book Antiqua" pitchFamily="18" charset="0"/>
              </a:rPr>
              <a:t/>
            </a:r>
            <a:br>
              <a:rPr lang="it-IT" sz="3200" b="1" dirty="0" smtClean="0">
                <a:solidFill>
                  <a:schemeClr val="accent2">
                    <a:lumMod val="50000"/>
                  </a:schemeClr>
                </a:solidFill>
                <a:latin typeface="Book Antiqua" pitchFamily="18" charset="0"/>
              </a:rPr>
            </a:br>
            <a:r>
              <a:rPr lang="it-IT" sz="800" b="1" dirty="0" smtClean="0">
                <a:solidFill>
                  <a:schemeClr val="accent2">
                    <a:lumMod val="50000"/>
                  </a:schemeClr>
                </a:solidFill>
                <a:latin typeface="Book Antiqua" pitchFamily="18" charset="0"/>
              </a:rPr>
              <a:t/>
            </a:r>
            <a:br>
              <a:rPr lang="it-IT" sz="800" b="1" dirty="0" smtClean="0">
                <a:solidFill>
                  <a:schemeClr val="accent2">
                    <a:lumMod val="50000"/>
                  </a:schemeClr>
                </a:solidFill>
                <a:latin typeface="Book Antiqua" pitchFamily="18" charset="0"/>
              </a:rPr>
            </a:br>
            <a:r>
              <a:rPr lang="it-IT" sz="800" b="1" dirty="0" smtClean="0">
                <a:solidFill>
                  <a:schemeClr val="accent2">
                    <a:lumMod val="50000"/>
                  </a:schemeClr>
                </a:solidFill>
                <a:latin typeface="Book Antiqua" pitchFamily="18" charset="0"/>
              </a:rPr>
              <a:t/>
            </a:r>
            <a:br>
              <a:rPr lang="it-IT" sz="800" b="1" dirty="0" smtClean="0">
                <a:solidFill>
                  <a:schemeClr val="accent2">
                    <a:lumMod val="50000"/>
                  </a:schemeClr>
                </a:solidFill>
                <a:latin typeface="Book Antiqua" pitchFamily="18" charset="0"/>
              </a:rPr>
            </a:br>
            <a:r>
              <a:rPr lang="it-IT" sz="2800" b="1" dirty="0" smtClean="0">
                <a:latin typeface="Book Antiqua" pitchFamily="18" charset="0"/>
              </a:rPr>
              <a:t>R</a:t>
            </a:r>
            <a:r>
              <a:rPr lang="it-IT" sz="2800" b="1" dirty="0" smtClean="0">
                <a:latin typeface="+mn-lt"/>
              </a:rPr>
              <a:t>eferenti internazionali 	</a:t>
            </a:r>
            <a:r>
              <a:rPr lang="it-IT" sz="2800" b="1" dirty="0" smtClean="0">
                <a:solidFill>
                  <a:schemeClr val="accent2">
                    <a:lumMod val="50000"/>
                  </a:schemeClr>
                </a:solidFill>
                <a:latin typeface="+mn-lt"/>
              </a:rPr>
              <a:t>	</a:t>
            </a:r>
            <a:r>
              <a:rPr lang="it-IT" sz="2800" b="1" dirty="0" smtClean="0">
                <a:latin typeface="+mn-lt"/>
                <a:sym typeface="Wingdings" panose="05000000000000000000" pitchFamily="2" charset="2"/>
              </a:rPr>
              <a:t> </a:t>
            </a:r>
            <a:r>
              <a:rPr lang="it-IT" sz="2800" b="1" dirty="0" err="1" smtClean="0">
                <a:latin typeface="+mn-lt"/>
                <a:sym typeface="Wingdings" panose="05000000000000000000" pitchFamily="2" charset="2"/>
              </a:rPr>
              <a:t>Unodc</a:t>
            </a:r>
            <a:r>
              <a:rPr lang="it-IT" sz="2800" b="1" dirty="0" smtClean="0">
                <a:latin typeface="+mn-lt"/>
                <a:sym typeface="Wingdings" panose="05000000000000000000" pitchFamily="2" charset="2"/>
              </a:rPr>
              <a:t> </a:t>
            </a:r>
            <a:br>
              <a:rPr lang="it-IT" sz="2800" b="1" dirty="0" smtClean="0">
                <a:latin typeface="+mn-lt"/>
                <a:sym typeface="Wingdings" panose="05000000000000000000" pitchFamily="2" charset="2"/>
              </a:rPr>
            </a:br>
            <a:r>
              <a:rPr lang="it-IT" sz="3200" b="1" dirty="0" smtClean="0">
                <a:latin typeface="+mn-lt"/>
                <a:sym typeface="Wingdings" panose="05000000000000000000" pitchFamily="2" charset="2"/>
              </a:rPr>
              <a:t>						</a:t>
            </a:r>
            <a:r>
              <a:rPr lang="it-IT" sz="2800" b="1" dirty="0" smtClean="0">
                <a:latin typeface="+mn-lt"/>
                <a:sym typeface="Wingdings" panose="05000000000000000000" pitchFamily="2" charset="2"/>
              </a:rPr>
              <a:t> Banca mondiale </a:t>
            </a:r>
            <a:br>
              <a:rPr lang="it-IT" sz="2800" b="1" dirty="0" smtClean="0">
                <a:latin typeface="+mn-lt"/>
                <a:sym typeface="Wingdings" panose="05000000000000000000" pitchFamily="2" charset="2"/>
              </a:rPr>
            </a:br>
            <a:r>
              <a:rPr lang="it-IT" sz="1000" b="1" dirty="0" smtClean="0">
                <a:latin typeface="+mn-lt"/>
              </a:rPr>
              <a:t/>
            </a:r>
            <a:br>
              <a:rPr lang="it-IT" sz="1000" b="1" dirty="0" smtClean="0">
                <a:latin typeface="+mn-lt"/>
              </a:rPr>
            </a:br>
            <a:r>
              <a:rPr lang="it-IT" sz="2800" dirty="0" smtClean="0">
                <a:latin typeface="+mn-lt"/>
              </a:rPr>
              <a:t>Messico, Afghanistan, Iran, Uruguay…</a:t>
            </a:r>
            <a:br>
              <a:rPr lang="it-IT" sz="2800" dirty="0" smtClean="0">
                <a:latin typeface="+mn-lt"/>
              </a:rPr>
            </a:br>
            <a:r>
              <a:rPr lang="it-IT" sz="800" b="1" dirty="0" smtClean="0">
                <a:latin typeface="+mn-lt"/>
              </a:rPr>
              <a:t/>
            </a:r>
            <a:br>
              <a:rPr lang="it-IT" sz="800" b="1" dirty="0" smtClean="0">
                <a:latin typeface="+mn-lt"/>
              </a:rPr>
            </a:br>
            <a:r>
              <a:rPr lang="it-IT" sz="2800" dirty="0" smtClean="0">
                <a:latin typeface="+mn-lt"/>
              </a:rPr>
              <a:t>D</a:t>
            </a:r>
            <a:r>
              <a:rPr lang="it-IT" sz="2800" dirty="0" smtClean="0">
                <a:latin typeface="+mn-lt"/>
                <a:sym typeface="Wingdings" panose="05000000000000000000" pitchFamily="2" charset="2"/>
              </a:rPr>
              <a:t>iversi modelli di indagine:</a:t>
            </a:r>
            <a:br>
              <a:rPr lang="it-IT" sz="2800" dirty="0" smtClean="0">
                <a:latin typeface="+mn-lt"/>
                <a:sym typeface="Wingdings" panose="05000000000000000000" pitchFamily="2" charset="2"/>
              </a:rPr>
            </a:br>
            <a:r>
              <a:rPr lang="it-IT" sz="800" dirty="0" smtClean="0">
                <a:latin typeface="+mn-lt"/>
                <a:sym typeface="Wingdings" panose="05000000000000000000" pitchFamily="2" charset="2"/>
              </a:rPr>
              <a:t/>
            </a:r>
            <a:br>
              <a:rPr lang="it-IT" sz="800" dirty="0" smtClean="0">
                <a:latin typeface="+mn-lt"/>
                <a:sym typeface="Wingdings" panose="05000000000000000000" pitchFamily="2" charset="2"/>
              </a:rPr>
            </a:br>
            <a:r>
              <a:rPr lang="it-IT" sz="2800" dirty="0" smtClean="0">
                <a:latin typeface="+mn-lt"/>
                <a:sym typeface="Wingdings" panose="05000000000000000000" pitchFamily="2" charset="2"/>
              </a:rPr>
              <a:t>- rilevazioni basate nel contesto della </a:t>
            </a:r>
            <a:r>
              <a:rPr lang="it-IT" sz="2800" b="1" dirty="0" smtClean="0">
                <a:latin typeface="+mn-lt"/>
                <a:sym typeface="Wingdings" panose="05000000000000000000" pitchFamily="2" charset="2"/>
              </a:rPr>
              <a:t>valutazione dei servizi</a:t>
            </a:r>
            <a:r>
              <a:rPr lang="it-IT" sz="2800" dirty="0" smtClean="0">
                <a:latin typeface="+mn-lt"/>
                <a:sym typeface="Wingdings" panose="05000000000000000000" pitchFamily="2" charset="2"/>
              </a:rPr>
              <a:t/>
            </a:r>
            <a:br>
              <a:rPr lang="it-IT" sz="2800" dirty="0" smtClean="0">
                <a:latin typeface="+mn-lt"/>
                <a:sym typeface="Wingdings" panose="05000000000000000000" pitchFamily="2" charset="2"/>
              </a:rPr>
            </a:br>
            <a:r>
              <a:rPr lang="it-IT" sz="2800" dirty="0" smtClean="0">
                <a:latin typeface="+mn-lt"/>
                <a:sym typeface="Wingdings" panose="05000000000000000000" pitchFamily="2" charset="2"/>
              </a:rPr>
              <a:t>- rilevazioni basate nel contesto delle </a:t>
            </a:r>
            <a:r>
              <a:rPr lang="it-IT" sz="2800" b="1" dirty="0" smtClean="0">
                <a:latin typeface="+mn-lt"/>
                <a:sym typeface="Wingdings" panose="05000000000000000000" pitchFamily="2" charset="2"/>
              </a:rPr>
              <a:t>indagini di vittimizzazione</a:t>
            </a:r>
            <a:br>
              <a:rPr lang="it-IT" sz="2800" b="1" dirty="0" smtClean="0">
                <a:latin typeface="+mn-lt"/>
                <a:sym typeface="Wingdings" panose="05000000000000000000" pitchFamily="2" charset="2"/>
              </a:rPr>
            </a:br>
            <a:r>
              <a:rPr lang="it-IT" sz="2800" b="1" dirty="0" smtClean="0">
                <a:latin typeface="+mn-lt"/>
                <a:sym typeface="Wingdings" panose="05000000000000000000" pitchFamily="2" charset="2"/>
              </a:rPr>
              <a:t>  (su imprese e famiglie)</a:t>
            </a:r>
            <a:r>
              <a:rPr lang="it-IT" sz="2800" b="1" dirty="0" smtClean="0">
                <a:solidFill>
                  <a:srgbClr val="C00000"/>
                </a:solidFill>
                <a:effectLst>
                  <a:outerShdw blurRad="38100" dist="38100" dir="2700000" algn="tl">
                    <a:srgbClr val="000000"/>
                  </a:outerShdw>
                </a:effectLst>
                <a:latin typeface="Book Antiqua" pitchFamily="18" charset="0"/>
              </a:rPr>
              <a:t/>
            </a:r>
            <a:br>
              <a:rPr lang="it-IT" sz="2800" b="1" dirty="0" smtClean="0">
                <a:solidFill>
                  <a:srgbClr val="C00000"/>
                </a:solidFill>
                <a:effectLst>
                  <a:outerShdw blurRad="38100" dist="38100" dir="2700000" algn="tl">
                    <a:srgbClr val="000000"/>
                  </a:outerShdw>
                </a:effectLst>
                <a:latin typeface="Book Antiqua" pitchFamily="18" charset="0"/>
              </a:rPr>
            </a:br>
            <a:r>
              <a:rPr lang="it-IT" sz="3600" b="1" dirty="0" smtClean="0">
                <a:solidFill>
                  <a:srgbClr val="C00000"/>
                </a:solidFill>
                <a:effectLst>
                  <a:outerShdw blurRad="38100" dist="38100" dir="2700000" algn="tl">
                    <a:srgbClr val="000000"/>
                  </a:outerShdw>
                </a:effectLst>
                <a:latin typeface="Book Antiqua" pitchFamily="18" charset="0"/>
              </a:rPr>
              <a:t/>
            </a:r>
            <a:br>
              <a:rPr lang="it-IT" sz="3600" b="1" dirty="0" smtClean="0">
                <a:solidFill>
                  <a:srgbClr val="C00000"/>
                </a:solidFill>
                <a:effectLst>
                  <a:outerShdw blurRad="38100" dist="38100" dir="2700000" algn="tl">
                    <a:srgbClr val="000000"/>
                  </a:outerShdw>
                </a:effectLst>
                <a:latin typeface="Book Antiqua" pitchFamily="18" charset="0"/>
              </a:rPr>
            </a:br>
            <a:r>
              <a:rPr lang="it-IT" sz="3600" b="1" dirty="0" smtClean="0">
                <a:solidFill>
                  <a:srgbClr val="C00000"/>
                </a:solidFill>
                <a:effectLst>
                  <a:outerShdw blurRad="38100" dist="38100" dir="2700000" algn="tl">
                    <a:srgbClr val="000000"/>
                  </a:outerShdw>
                </a:effectLst>
                <a:latin typeface="Book Antiqua" pitchFamily="18" charset="0"/>
              </a:rPr>
              <a:t/>
            </a:r>
            <a:br>
              <a:rPr lang="it-IT" sz="3600" b="1" dirty="0" smtClean="0">
                <a:solidFill>
                  <a:srgbClr val="C00000"/>
                </a:solidFill>
                <a:effectLst>
                  <a:outerShdw blurRad="38100" dist="38100" dir="2700000" algn="tl">
                    <a:srgbClr val="000000"/>
                  </a:outerShdw>
                </a:effectLst>
                <a:latin typeface="Book Antiqua" pitchFamily="18" charset="0"/>
              </a:rPr>
            </a:br>
            <a:r>
              <a:rPr lang="it-IT" sz="3600" b="1" dirty="0" smtClean="0">
                <a:solidFill>
                  <a:srgbClr val="C00000"/>
                </a:solidFill>
                <a:effectLst>
                  <a:outerShdw blurRad="38100" dist="38100" dir="2700000" algn="tl">
                    <a:srgbClr val="000000"/>
                  </a:outerShdw>
                </a:effectLst>
                <a:latin typeface="Book Antiqua" pitchFamily="18" charset="0"/>
              </a:rPr>
              <a:t/>
            </a:r>
            <a:br>
              <a:rPr lang="it-IT" sz="3600" b="1" dirty="0" smtClean="0">
                <a:solidFill>
                  <a:srgbClr val="C00000"/>
                </a:solidFill>
                <a:effectLst>
                  <a:outerShdw blurRad="38100" dist="38100" dir="2700000" algn="tl">
                    <a:srgbClr val="000000"/>
                  </a:outerShdw>
                </a:effectLst>
                <a:latin typeface="Book Antiqua" pitchFamily="18" charset="0"/>
              </a:rPr>
            </a:br>
            <a:r>
              <a:rPr lang="it-IT" sz="3600" b="1" dirty="0" smtClean="0">
                <a:solidFill>
                  <a:srgbClr val="C00000"/>
                </a:solidFill>
                <a:effectLst>
                  <a:outerShdw blurRad="38100" dist="38100" dir="2700000" algn="tl">
                    <a:srgbClr val="000000"/>
                  </a:outerShdw>
                </a:effectLst>
                <a:latin typeface="Book Antiqua" pitchFamily="18" charset="0"/>
              </a:rPr>
              <a:t/>
            </a:r>
            <a:br>
              <a:rPr lang="it-IT" sz="3600" b="1" dirty="0" smtClean="0">
                <a:solidFill>
                  <a:srgbClr val="C00000"/>
                </a:solidFill>
                <a:effectLst>
                  <a:outerShdw blurRad="38100" dist="38100" dir="2700000" algn="tl">
                    <a:srgbClr val="000000"/>
                  </a:outerShdw>
                </a:effectLst>
                <a:latin typeface="Book Antiqua" pitchFamily="18" charset="0"/>
              </a:rPr>
            </a:br>
            <a:r>
              <a:rPr lang="it-IT" sz="3600" b="1" dirty="0" smtClean="0">
                <a:solidFill>
                  <a:srgbClr val="C00000"/>
                </a:solidFill>
                <a:effectLst>
                  <a:outerShdw blurRad="38100" dist="38100" dir="2700000" algn="tl">
                    <a:srgbClr val="000000"/>
                  </a:outerShdw>
                </a:effectLst>
                <a:latin typeface="Book Antiqua" pitchFamily="18" charset="0"/>
              </a:rPr>
              <a:t/>
            </a:r>
            <a:br>
              <a:rPr lang="it-IT" sz="3600" b="1" dirty="0" smtClean="0">
                <a:solidFill>
                  <a:srgbClr val="C00000"/>
                </a:solidFill>
                <a:effectLst>
                  <a:outerShdw blurRad="38100" dist="38100" dir="2700000" algn="tl">
                    <a:srgbClr val="000000"/>
                  </a:outerShdw>
                </a:effectLst>
                <a:latin typeface="Book Antiqua" pitchFamily="18" charset="0"/>
              </a:rPr>
            </a:br>
            <a:r>
              <a:rPr lang="it-IT" sz="3600" b="1" dirty="0" smtClean="0">
                <a:solidFill>
                  <a:srgbClr val="CC3300"/>
                </a:solidFill>
                <a:effectLst>
                  <a:outerShdw blurRad="38100" dist="38100" dir="2700000" algn="tl">
                    <a:srgbClr val="000000"/>
                  </a:outerShdw>
                </a:effectLst>
                <a:latin typeface="Book Antiqua" pitchFamily="18" charset="0"/>
              </a:rPr>
              <a:t/>
            </a:r>
            <a:br>
              <a:rPr lang="it-IT" sz="3600" b="1" dirty="0" smtClean="0">
                <a:solidFill>
                  <a:srgbClr val="CC3300"/>
                </a:solidFill>
                <a:effectLst>
                  <a:outerShdw blurRad="38100" dist="38100" dir="2700000" algn="tl">
                    <a:srgbClr val="000000"/>
                  </a:outerShdw>
                </a:effectLst>
                <a:latin typeface="Book Antiqua" pitchFamily="18" charset="0"/>
              </a:rPr>
            </a:br>
            <a:endParaRPr lang="it-IT" sz="3600" b="1" dirty="0" smtClean="0"/>
          </a:p>
        </p:txBody>
      </p:sp>
      <p:sp>
        <p:nvSpPr>
          <p:cNvPr id="22531" name="Rettangolo 1"/>
          <p:cNvSpPr>
            <a:spLocks noChangeArrowheads="1"/>
          </p:cNvSpPr>
          <p:nvPr/>
        </p:nvSpPr>
        <p:spPr bwMode="auto">
          <a:xfrm>
            <a:off x="1295400" y="-96838"/>
            <a:ext cx="9601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Palatino Linotype" pitchFamily="18" charset="0"/>
                <a:cs typeface="Arial" charset="0"/>
              </a:defRPr>
            </a:lvl1pPr>
            <a:lvl2pPr marL="742950" indent="-285750" eaLnBrk="0" hangingPunct="0">
              <a:defRPr>
                <a:solidFill>
                  <a:schemeClr val="tx1"/>
                </a:solidFill>
                <a:latin typeface="Palatino Linotype" pitchFamily="18" charset="0"/>
                <a:cs typeface="Arial" charset="0"/>
              </a:defRPr>
            </a:lvl2pPr>
            <a:lvl3pPr marL="1143000" indent="-228600" eaLnBrk="0" hangingPunct="0">
              <a:defRPr>
                <a:solidFill>
                  <a:schemeClr val="tx1"/>
                </a:solidFill>
                <a:latin typeface="Palatino Linotype" pitchFamily="18" charset="0"/>
                <a:cs typeface="Arial" charset="0"/>
              </a:defRPr>
            </a:lvl3pPr>
            <a:lvl4pPr marL="1600200" indent="-228600" eaLnBrk="0" hangingPunct="0">
              <a:defRPr>
                <a:solidFill>
                  <a:schemeClr val="tx1"/>
                </a:solidFill>
                <a:latin typeface="Palatino Linotype" pitchFamily="18" charset="0"/>
                <a:cs typeface="Arial" charset="0"/>
              </a:defRPr>
            </a:lvl4pPr>
            <a:lvl5pPr marL="2057400" indent="-228600" eaLnBrk="0" hangingPunct="0">
              <a:defRPr>
                <a:solidFill>
                  <a:schemeClr val="tx1"/>
                </a:solidFill>
                <a:latin typeface="Palatino Linotype" pitchFamily="18" charset="0"/>
                <a:cs typeface="Arial" charset="0"/>
              </a:defRPr>
            </a:lvl5pPr>
            <a:lvl6pPr marL="2514600" indent="-228600" eaLnBrk="0" fontAlgn="base" hangingPunct="0">
              <a:spcBef>
                <a:spcPct val="0"/>
              </a:spcBef>
              <a:spcAft>
                <a:spcPct val="0"/>
              </a:spcAft>
              <a:defRPr>
                <a:solidFill>
                  <a:schemeClr val="tx1"/>
                </a:solidFill>
                <a:latin typeface="Palatino Linotype" pitchFamily="18" charset="0"/>
                <a:cs typeface="Arial" charset="0"/>
              </a:defRPr>
            </a:lvl6pPr>
            <a:lvl7pPr marL="2971800" indent="-228600" eaLnBrk="0" fontAlgn="base" hangingPunct="0">
              <a:spcBef>
                <a:spcPct val="0"/>
              </a:spcBef>
              <a:spcAft>
                <a:spcPct val="0"/>
              </a:spcAft>
              <a:defRPr>
                <a:solidFill>
                  <a:schemeClr val="tx1"/>
                </a:solidFill>
                <a:latin typeface="Palatino Linotype" pitchFamily="18" charset="0"/>
                <a:cs typeface="Arial" charset="0"/>
              </a:defRPr>
            </a:lvl7pPr>
            <a:lvl8pPr marL="3429000" indent="-228600" eaLnBrk="0" fontAlgn="base" hangingPunct="0">
              <a:spcBef>
                <a:spcPct val="0"/>
              </a:spcBef>
              <a:spcAft>
                <a:spcPct val="0"/>
              </a:spcAft>
              <a:defRPr>
                <a:solidFill>
                  <a:schemeClr val="tx1"/>
                </a:solidFill>
                <a:latin typeface="Palatino Linotype" pitchFamily="18" charset="0"/>
                <a:cs typeface="Arial" charset="0"/>
              </a:defRPr>
            </a:lvl8pPr>
            <a:lvl9pPr marL="3886200" indent="-228600" eaLnBrk="0" fontAlgn="base" hangingPunct="0">
              <a:spcBef>
                <a:spcPct val="0"/>
              </a:spcBef>
              <a:spcAft>
                <a:spcPct val="0"/>
              </a:spcAft>
              <a:defRPr>
                <a:solidFill>
                  <a:schemeClr val="tx1"/>
                </a:solidFill>
                <a:latin typeface="Palatino Linotype" pitchFamily="18" charset="0"/>
                <a:cs typeface="Arial" charset="0"/>
              </a:defRPr>
            </a:lvl9pPr>
          </a:lstStyle>
          <a:p>
            <a:pPr eaLnBrk="1" hangingPunct="1"/>
            <a:r>
              <a:rPr lang="en-US" altLang="en-US" sz="3200" b="1">
                <a:solidFill>
                  <a:schemeClr val="bg1"/>
                </a:solidFill>
                <a:latin typeface="Book Antiqua" pitchFamily="18" charset="0"/>
              </a:rPr>
              <a:t>The planning phase </a:t>
            </a:r>
            <a:endParaRPr lang="en-US" altLang="en-US" sz="3200"/>
          </a:p>
        </p:txBody>
      </p:sp>
      <p:sp>
        <p:nvSpPr>
          <p:cNvPr id="2" name="Freccia in giù 1"/>
          <p:cNvSpPr/>
          <p:nvPr/>
        </p:nvSpPr>
        <p:spPr>
          <a:xfrm>
            <a:off x="5472951" y="5150223"/>
            <a:ext cx="403412" cy="4437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asellaDiTesto 2"/>
          <p:cNvSpPr txBox="1"/>
          <p:nvPr/>
        </p:nvSpPr>
        <p:spPr>
          <a:xfrm>
            <a:off x="1411940" y="5688107"/>
            <a:ext cx="8982635" cy="954107"/>
          </a:xfrm>
          <a:prstGeom prst="rect">
            <a:avLst/>
          </a:prstGeom>
          <a:noFill/>
          <a:ln>
            <a:solidFill>
              <a:schemeClr val="accent1"/>
            </a:solidFill>
          </a:ln>
        </p:spPr>
        <p:txBody>
          <a:bodyPr wrap="square" rtlCol="0">
            <a:spAutoFit/>
          </a:bodyPr>
          <a:lstStyle/>
          <a:p>
            <a:pPr algn="ctr"/>
            <a:r>
              <a:rPr lang="it-IT" sz="2800" b="1" dirty="0" smtClean="0"/>
              <a:t>La nostra scelta un </a:t>
            </a:r>
            <a:r>
              <a:rPr lang="it-IT" sz="2800" b="1" dirty="0"/>
              <a:t>modulo ad hoc, </a:t>
            </a:r>
            <a:r>
              <a:rPr lang="it-IT" sz="2800" b="1" dirty="0" smtClean="0"/>
              <a:t> inserito alla </a:t>
            </a:r>
            <a:r>
              <a:rPr lang="it-IT" sz="2800" b="1" dirty="0"/>
              <a:t>fine del questionario </a:t>
            </a:r>
            <a:r>
              <a:rPr lang="it-IT" sz="2800" b="1" dirty="0" smtClean="0"/>
              <a:t>principale indagine di vittimizzazione</a:t>
            </a:r>
            <a:endParaRPr lang="en-US" sz="2800" dirty="0"/>
          </a:p>
        </p:txBody>
      </p:sp>
    </p:spTree>
    <p:extLst>
      <p:ext uri="{BB962C8B-B14F-4D97-AF65-F5344CB8AC3E}">
        <p14:creationId xmlns:p14="http://schemas.microsoft.com/office/powerpoint/2010/main" val="26863226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11</a:t>
            </a:fld>
            <a:endParaRPr lang="it-IT" dirty="0"/>
          </a:p>
        </p:txBody>
      </p:sp>
      <p:sp>
        <p:nvSpPr>
          <p:cNvPr id="9" name="Titolo 1"/>
          <p:cNvSpPr>
            <a:spLocks noGrp="1"/>
          </p:cNvSpPr>
          <p:nvPr>
            <p:ph type="ctrTitle" idx="4294967295"/>
          </p:nvPr>
        </p:nvSpPr>
        <p:spPr>
          <a:xfrm>
            <a:off x="569912" y="1245883"/>
            <a:ext cx="10700951" cy="741356"/>
          </a:xfrm>
          <a:prstGeom prst="rect">
            <a:avLst/>
          </a:prstGeom>
        </p:spPr>
        <p:txBody>
          <a:bodyPr lIns="0" tIns="0" rIns="0" bIns="0" anchor="t" anchorCtr="0"/>
          <a:lstStyle/>
          <a:p>
            <a:pPr algn="l"/>
            <a:r>
              <a:rPr lang="it-IT" sz="4000" b="1" dirty="0" smtClean="0">
                <a:solidFill>
                  <a:srgbClr val="484384"/>
                </a:solidFill>
                <a:latin typeface="+mn-lt"/>
              </a:rPr>
              <a:t>Gli output della progettazione</a:t>
            </a:r>
            <a:br>
              <a:rPr lang="it-IT" sz="4000" b="1" dirty="0" smtClean="0">
                <a:solidFill>
                  <a:srgbClr val="484384"/>
                </a:solidFill>
                <a:latin typeface="+mn-lt"/>
              </a:rPr>
            </a:br>
            <a:endParaRPr lang="it-IT" sz="4000" b="1" dirty="0">
              <a:solidFill>
                <a:srgbClr val="484384"/>
              </a:solidFill>
              <a:latin typeface="+mn-lt"/>
            </a:endParaRPr>
          </a:p>
        </p:txBody>
      </p:sp>
      <p:sp>
        <p:nvSpPr>
          <p:cNvPr id="7" name="Sottotitolo 2"/>
          <p:cNvSpPr txBox="1">
            <a:spLocks/>
          </p:cNvSpPr>
          <p:nvPr/>
        </p:nvSpPr>
        <p:spPr>
          <a:xfrm>
            <a:off x="601665" y="1913615"/>
            <a:ext cx="4656136" cy="4353953"/>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Clr>
                <a:srgbClr val="DA304A"/>
              </a:buClr>
              <a:buSzPct val="160000"/>
              <a:buNone/>
            </a:pPr>
            <a:r>
              <a:rPr lang="it-IT" sz="3200" b="1" dirty="0" smtClean="0"/>
              <a:t>Il dove: gli ambiti</a:t>
            </a:r>
          </a:p>
          <a:p>
            <a:pPr marL="538163" indent="-538163">
              <a:buClr>
                <a:srgbClr val="DA304A"/>
              </a:buClr>
              <a:buSzPct val="160000"/>
            </a:pPr>
            <a:r>
              <a:rPr lang="it-IT" sz="3200" dirty="0" smtClean="0"/>
              <a:t>Sanità</a:t>
            </a:r>
          </a:p>
          <a:p>
            <a:pPr marL="538163" indent="-538163">
              <a:buClr>
                <a:srgbClr val="DA304A"/>
              </a:buClr>
              <a:buSzPct val="160000"/>
            </a:pPr>
            <a:r>
              <a:rPr lang="it-IT" sz="3200" dirty="0" smtClean="0"/>
              <a:t>Istruzione</a:t>
            </a:r>
          </a:p>
          <a:p>
            <a:pPr marL="538163" indent="-538163">
              <a:buClr>
                <a:srgbClr val="DA304A"/>
              </a:buClr>
              <a:buSzPct val="160000"/>
            </a:pPr>
            <a:r>
              <a:rPr lang="it-IT" sz="3200" dirty="0" smtClean="0"/>
              <a:t>Ricerca </a:t>
            </a:r>
            <a:r>
              <a:rPr lang="it-IT" sz="3200" dirty="0"/>
              <a:t>del </a:t>
            </a:r>
            <a:r>
              <a:rPr lang="it-IT" sz="3200" dirty="0" smtClean="0"/>
              <a:t>lavoro</a:t>
            </a:r>
          </a:p>
          <a:p>
            <a:pPr marL="538163" indent="-538163">
              <a:buClr>
                <a:srgbClr val="DA304A"/>
              </a:buClr>
              <a:buSzPct val="160000"/>
            </a:pPr>
            <a:r>
              <a:rPr lang="it-IT" sz="3200" dirty="0" smtClean="0"/>
              <a:t>Uffici pubblici</a:t>
            </a:r>
          </a:p>
          <a:p>
            <a:pPr marL="538163" indent="-538163">
              <a:buClr>
                <a:srgbClr val="DA304A"/>
              </a:buClr>
              <a:buSzPct val="160000"/>
            </a:pPr>
            <a:r>
              <a:rPr lang="it-IT" sz="3200" dirty="0" smtClean="0"/>
              <a:t>Giustizia</a:t>
            </a:r>
          </a:p>
          <a:p>
            <a:pPr marL="538163" indent="-538163">
              <a:buClr>
                <a:srgbClr val="DA304A"/>
              </a:buClr>
              <a:buSzPct val="160000"/>
            </a:pPr>
            <a:r>
              <a:rPr lang="it-IT" sz="3200" dirty="0" smtClean="0"/>
              <a:t>Forze dell’ordine</a:t>
            </a:r>
          </a:p>
          <a:p>
            <a:pPr marL="538163" indent="-538163">
              <a:buClr>
                <a:srgbClr val="DA304A"/>
              </a:buClr>
              <a:buSzPct val="160000"/>
            </a:pPr>
            <a:r>
              <a:rPr lang="it-IT" sz="3200" dirty="0" smtClean="0"/>
              <a:t>Public utilities (telefono, luce, gas, acqua)</a:t>
            </a:r>
            <a:endParaRPr lang="it-IT" sz="3200" b="1" dirty="0" smtClean="0"/>
          </a:p>
          <a:p>
            <a:pPr marL="0" indent="0">
              <a:buNone/>
            </a:pPr>
            <a:endParaRPr lang="it-IT" sz="3200" dirty="0"/>
          </a:p>
        </p:txBody>
      </p:sp>
      <p:sp>
        <p:nvSpPr>
          <p:cNvPr id="8" name="Sottotitolo 2"/>
          <p:cNvSpPr txBox="1">
            <a:spLocks/>
          </p:cNvSpPr>
          <p:nvPr/>
        </p:nvSpPr>
        <p:spPr>
          <a:xfrm>
            <a:off x="5553229" y="2012091"/>
            <a:ext cx="6013063" cy="4545106"/>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Clr>
                <a:srgbClr val="DA304A"/>
              </a:buClr>
              <a:buSzPct val="160000"/>
              <a:buNone/>
            </a:pPr>
            <a:r>
              <a:rPr lang="it-IT" sz="3200" b="1" dirty="0" smtClean="0"/>
              <a:t>Il cosa: definizioni più specifiche</a:t>
            </a:r>
          </a:p>
          <a:p>
            <a:pPr marL="363538" indent="-363538">
              <a:buClr>
                <a:srgbClr val="DA304A"/>
              </a:buClr>
              <a:buSzPct val="160000"/>
            </a:pPr>
            <a:r>
              <a:rPr lang="it-IT" sz="3200" dirty="0" smtClean="0"/>
              <a:t>Corruzione in ambito pubblico e privato</a:t>
            </a:r>
          </a:p>
          <a:p>
            <a:pPr marL="363538" indent="-363538">
              <a:buClr>
                <a:srgbClr val="DA304A"/>
              </a:buClr>
              <a:buSzPct val="160000"/>
            </a:pPr>
            <a:r>
              <a:rPr lang="it-IT" sz="3200" dirty="0" smtClean="0"/>
              <a:t>Individuo e famiglia</a:t>
            </a:r>
          </a:p>
          <a:p>
            <a:pPr marL="363538" indent="-363538">
              <a:buClr>
                <a:srgbClr val="DA304A"/>
              </a:buClr>
              <a:buSzPct val="160000"/>
            </a:pPr>
            <a:r>
              <a:rPr lang="it-IT" sz="3200" dirty="0" smtClean="0"/>
              <a:t>Esperienza indiretta di corruzione</a:t>
            </a:r>
          </a:p>
          <a:p>
            <a:pPr marL="363538" indent="-363538">
              <a:buClr>
                <a:srgbClr val="DA304A"/>
              </a:buClr>
              <a:buSzPct val="160000"/>
            </a:pPr>
            <a:r>
              <a:rPr lang="it-IT" sz="3200" dirty="0" smtClean="0"/>
              <a:t>Voto di scambio</a:t>
            </a:r>
            <a:r>
              <a:rPr lang="it-IT" dirty="0" smtClean="0"/>
              <a:t> (elezioni europee, politiche, amministrative)</a:t>
            </a:r>
            <a:endParaRPr lang="it-IT" sz="3200" dirty="0" smtClean="0"/>
          </a:p>
          <a:p>
            <a:pPr marL="363538" indent="-363538">
              <a:buClr>
                <a:srgbClr val="DA304A"/>
              </a:buClr>
              <a:buSzPct val="160000"/>
            </a:pPr>
            <a:r>
              <a:rPr lang="it-IT" sz="3200" dirty="0" smtClean="0"/>
              <a:t>Raccomandazioni</a:t>
            </a:r>
          </a:p>
          <a:p>
            <a:pPr marL="363538" indent="-363538">
              <a:buClr>
                <a:srgbClr val="DA304A"/>
              </a:buClr>
              <a:buSzPct val="160000"/>
            </a:pPr>
            <a:endParaRPr lang="it-IT" sz="3200" dirty="0" smtClean="0"/>
          </a:p>
          <a:p>
            <a:pPr marL="0" indent="0">
              <a:buClr>
                <a:srgbClr val="DA304A"/>
              </a:buClr>
              <a:buSzPct val="160000"/>
              <a:buNone/>
            </a:pPr>
            <a:endParaRPr lang="it-IT" sz="3200" b="1" dirty="0" smtClean="0"/>
          </a:p>
          <a:p>
            <a:pPr marL="0" indent="0">
              <a:buClr>
                <a:srgbClr val="DA304A"/>
              </a:buClr>
              <a:buSzPct val="160000"/>
              <a:buNone/>
            </a:pPr>
            <a:endParaRPr lang="it-IT" sz="3200" b="1" dirty="0" smtClean="0"/>
          </a:p>
          <a:p>
            <a:pPr marL="0" indent="0">
              <a:buNone/>
            </a:pPr>
            <a:endParaRPr lang="it-IT" sz="3200" b="1" dirty="0"/>
          </a:p>
        </p:txBody>
      </p:sp>
    </p:spTree>
    <p:extLst>
      <p:ext uri="{BB962C8B-B14F-4D97-AF65-F5344CB8AC3E}">
        <p14:creationId xmlns:p14="http://schemas.microsoft.com/office/powerpoint/2010/main" val="41694592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1000"/>
                                        <p:tgtEl>
                                          <p:spTgt spid="7">
                                            <p:txEl>
                                              <p:pRg st="1" end="1"/>
                                            </p:txEl>
                                          </p:spTgt>
                                        </p:tgtEl>
                                      </p:cBhvr>
                                    </p:animEffect>
                                    <p:anim calcmode="lin" valueType="num">
                                      <p:cBhvr>
                                        <p:cTn id="13"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1000"/>
                                        <p:tgtEl>
                                          <p:spTgt spid="7">
                                            <p:txEl>
                                              <p:pRg st="2" end="2"/>
                                            </p:txEl>
                                          </p:spTgt>
                                        </p:tgtEl>
                                      </p:cBhvr>
                                    </p:animEffect>
                                    <p:anim calcmode="lin" valueType="num">
                                      <p:cBhvr>
                                        <p:cTn id="18"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7">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1000"/>
                                        <p:tgtEl>
                                          <p:spTgt spid="7">
                                            <p:txEl>
                                              <p:pRg st="3" end="3"/>
                                            </p:txEl>
                                          </p:spTgt>
                                        </p:tgtEl>
                                      </p:cBhvr>
                                    </p:animEffect>
                                    <p:anim calcmode="lin" valueType="num">
                                      <p:cBhvr>
                                        <p:cTn id="23"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7">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1000"/>
                                        <p:tgtEl>
                                          <p:spTgt spid="7">
                                            <p:txEl>
                                              <p:pRg st="4" end="4"/>
                                            </p:txEl>
                                          </p:spTgt>
                                        </p:tgtEl>
                                      </p:cBhvr>
                                    </p:animEffect>
                                    <p:anim calcmode="lin" valueType="num">
                                      <p:cBhvr>
                                        <p:cTn id="28"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1000"/>
                                        <p:tgtEl>
                                          <p:spTgt spid="7">
                                            <p:txEl>
                                              <p:pRg st="5" end="5"/>
                                            </p:txEl>
                                          </p:spTgt>
                                        </p:tgtEl>
                                      </p:cBhvr>
                                    </p:animEffect>
                                    <p:anim calcmode="lin" valueType="num">
                                      <p:cBhvr>
                                        <p:cTn id="33"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7">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1000"/>
                                        <p:tgtEl>
                                          <p:spTgt spid="7">
                                            <p:txEl>
                                              <p:pRg st="6" end="6"/>
                                            </p:txEl>
                                          </p:spTgt>
                                        </p:tgtEl>
                                      </p:cBhvr>
                                    </p:animEffect>
                                    <p:anim calcmode="lin" valueType="num">
                                      <p:cBhvr>
                                        <p:cTn id="38"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7">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fade">
                                      <p:cBhvr>
                                        <p:cTn id="42" dur="1000"/>
                                        <p:tgtEl>
                                          <p:spTgt spid="7">
                                            <p:txEl>
                                              <p:pRg st="7" end="7"/>
                                            </p:txEl>
                                          </p:spTgt>
                                        </p:tgtEl>
                                      </p:cBhvr>
                                    </p:animEffect>
                                    <p:anim calcmode="lin" valueType="num">
                                      <p:cBhvr>
                                        <p:cTn id="43"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8">
                                            <p:txEl>
                                              <p:pRg st="0" end="0"/>
                                            </p:txEl>
                                          </p:spTgt>
                                        </p:tgtEl>
                                        <p:attrNameLst>
                                          <p:attrName>style.visibility</p:attrName>
                                        </p:attrNameLst>
                                      </p:cBhvr>
                                      <p:to>
                                        <p:strVal val="visible"/>
                                      </p:to>
                                    </p:set>
                                    <p:animEffect transition="in" filter="fade">
                                      <p:cBhvr>
                                        <p:cTn id="49" dur="1000"/>
                                        <p:tgtEl>
                                          <p:spTgt spid="8">
                                            <p:txEl>
                                              <p:pRg st="0" end="0"/>
                                            </p:txEl>
                                          </p:spTgt>
                                        </p:tgtEl>
                                      </p:cBhvr>
                                    </p:animEffect>
                                    <p:anim calcmode="lin" valueType="num">
                                      <p:cBhvr>
                                        <p:cTn id="50"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8">
                                            <p:txEl>
                                              <p:pRg st="0" end="0"/>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8">
                                            <p:txEl>
                                              <p:pRg st="1" end="1"/>
                                            </p:txEl>
                                          </p:spTgt>
                                        </p:tgtEl>
                                        <p:attrNameLst>
                                          <p:attrName>style.visibility</p:attrName>
                                        </p:attrNameLst>
                                      </p:cBhvr>
                                      <p:to>
                                        <p:strVal val="visible"/>
                                      </p:to>
                                    </p:set>
                                    <p:animEffect transition="in" filter="fade">
                                      <p:cBhvr>
                                        <p:cTn id="54" dur="1000"/>
                                        <p:tgtEl>
                                          <p:spTgt spid="8">
                                            <p:txEl>
                                              <p:pRg st="1" end="1"/>
                                            </p:txEl>
                                          </p:spTgt>
                                        </p:tgtEl>
                                      </p:cBhvr>
                                    </p:animEffect>
                                    <p:anim calcmode="lin" valueType="num">
                                      <p:cBhvr>
                                        <p:cTn id="5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56" dur="1000" fill="hold"/>
                                        <p:tgtEl>
                                          <p:spTgt spid="8">
                                            <p:txEl>
                                              <p:pRg st="1" end="1"/>
                                            </p:txEl>
                                          </p:spTgt>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8">
                                            <p:txEl>
                                              <p:pRg st="2" end="2"/>
                                            </p:txEl>
                                          </p:spTgt>
                                        </p:tgtEl>
                                        <p:attrNameLst>
                                          <p:attrName>style.visibility</p:attrName>
                                        </p:attrNameLst>
                                      </p:cBhvr>
                                      <p:to>
                                        <p:strVal val="visible"/>
                                      </p:to>
                                    </p:set>
                                    <p:animEffect transition="in" filter="fade">
                                      <p:cBhvr>
                                        <p:cTn id="59" dur="1000"/>
                                        <p:tgtEl>
                                          <p:spTgt spid="8">
                                            <p:txEl>
                                              <p:pRg st="2" end="2"/>
                                            </p:txEl>
                                          </p:spTgt>
                                        </p:tgtEl>
                                      </p:cBhvr>
                                    </p:animEffect>
                                    <p:anim calcmode="lin" valueType="num">
                                      <p:cBhvr>
                                        <p:cTn id="60"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61" dur="1000" fill="hold"/>
                                        <p:tgtEl>
                                          <p:spTgt spid="8">
                                            <p:txEl>
                                              <p:pRg st="2" end="2"/>
                                            </p:txEl>
                                          </p:spTgt>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8">
                                            <p:txEl>
                                              <p:pRg st="3" end="3"/>
                                            </p:txEl>
                                          </p:spTgt>
                                        </p:tgtEl>
                                        <p:attrNameLst>
                                          <p:attrName>style.visibility</p:attrName>
                                        </p:attrNameLst>
                                      </p:cBhvr>
                                      <p:to>
                                        <p:strVal val="visible"/>
                                      </p:to>
                                    </p:set>
                                    <p:animEffect transition="in" filter="fade">
                                      <p:cBhvr>
                                        <p:cTn id="64" dur="1000"/>
                                        <p:tgtEl>
                                          <p:spTgt spid="8">
                                            <p:txEl>
                                              <p:pRg st="3" end="3"/>
                                            </p:txEl>
                                          </p:spTgt>
                                        </p:tgtEl>
                                      </p:cBhvr>
                                    </p:animEffect>
                                    <p:anim calcmode="lin" valueType="num">
                                      <p:cBhvr>
                                        <p:cTn id="65"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66" dur="1000" fill="hold"/>
                                        <p:tgtEl>
                                          <p:spTgt spid="8">
                                            <p:txEl>
                                              <p:pRg st="3" end="3"/>
                                            </p:txEl>
                                          </p:spTgt>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8">
                                            <p:txEl>
                                              <p:pRg st="4" end="4"/>
                                            </p:txEl>
                                          </p:spTgt>
                                        </p:tgtEl>
                                        <p:attrNameLst>
                                          <p:attrName>style.visibility</p:attrName>
                                        </p:attrNameLst>
                                      </p:cBhvr>
                                      <p:to>
                                        <p:strVal val="visible"/>
                                      </p:to>
                                    </p:set>
                                    <p:animEffect transition="in" filter="fade">
                                      <p:cBhvr>
                                        <p:cTn id="69" dur="1000"/>
                                        <p:tgtEl>
                                          <p:spTgt spid="8">
                                            <p:txEl>
                                              <p:pRg st="4" end="4"/>
                                            </p:txEl>
                                          </p:spTgt>
                                        </p:tgtEl>
                                      </p:cBhvr>
                                    </p:animEffect>
                                    <p:anim calcmode="lin" valueType="num">
                                      <p:cBhvr>
                                        <p:cTn id="70"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71" dur="1000" fill="hold"/>
                                        <p:tgtEl>
                                          <p:spTgt spid="8">
                                            <p:txEl>
                                              <p:pRg st="4" end="4"/>
                                            </p:txEl>
                                          </p:spTgt>
                                        </p:tgtEl>
                                        <p:attrNameLst>
                                          <p:attrName>ppt_y</p:attrName>
                                        </p:attrNameLst>
                                      </p:cBhvr>
                                      <p:tavLst>
                                        <p:tav tm="0">
                                          <p:val>
                                            <p:strVal val="#ppt_y+.1"/>
                                          </p:val>
                                        </p:tav>
                                        <p:tav tm="100000">
                                          <p:val>
                                            <p:strVal val="#ppt_y"/>
                                          </p:val>
                                        </p:tav>
                                      </p:tavLst>
                                    </p:anim>
                                  </p:childTnLst>
                                </p:cTn>
                              </p:par>
                              <p:par>
                                <p:cTn id="72" presetID="42" presetClass="entr" presetSubtype="0" fill="hold" nodeType="withEffect">
                                  <p:stCondLst>
                                    <p:cond delay="0"/>
                                  </p:stCondLst>
                                  <p:childTnLst>
                                    <p:set>
                                      <p:cBhvr>
                                        <p:cTn id="73" dur="1" fill="hold">
                                          <p:stCondLst>
                                            <p:cond delay="0"/>
                                          </p:stCondLst>
                                        </p:cTn>
                                        <p:tgtEl>
                                          <p:spTgt spid="8">
                                            <p:txEl>
                                              <p:pRg st="5" end="5"/>
                                            </p:txEl>
                                          </p:spTgt>
                                        </p:tgtEl>
                                        <p:attrNameLst>
                                          <p:attrName>style.visibility</p:attrName>
                                        </p:attrNameLst>
                                      </p:cBhvr>
                                      <p:to>
                                        <p:strVal val="visible"/>
                                      </p:to>
                                    </p:set>
                                    <p:animEffect transition="in" filter="fade">
                                      <p:cBhvr>
                                        <p:cTn id="74" dur="1000"/>
                                        <p:tgtEl>
                                          <p:spTgt spid="8">
                                            <p:txEl>
                                              <p:pRg st="5" end="5"/>
                                            </p:txEl>
                                          </p:spTgt>
                                        </p:tgtEl>
                                      </p:cBhvr>
                                    </p:animEffect>
                                    <p:anim calcmode="lin" valueType="num">
                                      <p:cBhvr>
                                        <p:cTn id="75"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76"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12</a:t>
            </a:fld>
            <a:endParaRPr lang="it-IT" dirty="0"/>
          </a:p>
        </p:txBody>
      </p:sp>
      <p:sp>
        <p:nvSpPr>
          <p:cNvPr id="9" name="Titolo 1"/>
          <p:cNvSpPr>
            <a:spLocks noGrp="1"/>
          </p:cNvSpPr>
          <p:nvPr>
            <p:ph type="ctrTitle" idx="4294967295"/>
          </p:nvPr>
        </p:nvSpPr>
        <p:spPr>
          <a:xfrm>
            <a:off x="569912" y="1274240"/>
            <a:ext cx="10700951" cy="741356"/>
          </a:xfrm>
          <a:prstGeom prst="rect">
            <a:avLst/>
          </a:prstGeom>
        </p:spPr>
        <p:txBody>
          <a:bodyPr lIns="0" tIns="0" rIns="0" bIns="0" anchor="t" anchorCtr="0"/>
          <a:lstStyle/>
          <a:p>
            <a:pPr algn="l"/>
            <a:r>
              <a:rPr lang="it-IT" sz="4000" b="1" dirty="0" smtClean="0">
                <a:solidFill>
                  <a:srgbClr val="484384"/>
                </a:solidFill>
                <a:latin typeface="+mn-lt"/>
              </a:rPr>
              <a:t>Gli output della progettazione</a:t>
            </a:r>
            <a:br>
              <a:rPr lang="it-IT" sz="4000" b="1" dirty="0" smtClean="0">
                <a:solidFill>
                  <a:srgbClr val="484384"/>
                </a:solidFill>
                <a:latin typeface="+mn-lt"/>
              </a:rPr>
            </a:br>
            <a:endParaRPr lang="it-IT" sz="4000" b="1" dirty="0">
              <a:solidFill>
                <a:srgbClr val="484384"/>
              </a:solidFill>
              <a:latin typeface="+mn-lt"/>
            </a:endParaRPr>
          </a:p>
        </p:txBody>
      </p:sp>
      <p:sp>
        <p:nvSpPr>
          <p:cNvPr id="7" name="Sottotitolo 2"/>
          <p:cNvSpPr txBox="1">
            <a:spLocks/>
          </p:cNvSpPr>
          <p:nvPr/>
        </p:nvSpPr>
        <p:spPr>
          <a:xfrm>
            <a:off x="601665" y="2124635"/>
            <a:ext cx="4656136" cy="4353953"/>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Clr>
                <a:srgbClr val="DA304A"/>
              </a:buClr>
              <a:buSzPct val="160000"/>
              <a:buNone/>
            </a:pPr>
            <a:r>
              <a:rPr lang="it-IT" b="1" dirty="0" smtClean="0"/>
              <a:t>Il chi: gli attori</a:t>
            </a:r>
          </a:p>
          <a:p>
            <a:pPr marL="538163" indent="-538163">
              <a:buClr>
                <a:srgbClr val="DA304A"/>
              </a:buClr>
              <a:buSzPct val="160000"/>
            </a:pPr>
            <a:r>
              <a:rPr lang="it-IT" dirty="0" smtClean="0"/>
              <a:t>Rapporto diretto</a:t>
            </a:r>
          </a:p>
          <a:p>
            <a:pPr marL="538163" indent="-538163">
              <a:buClr>
                <a:srgbClr val="DA304A"/>
              </a:buClr>
              <a:buSzPct val="160000"/>
            </a:pPr>
            <a:r>
              <a:rPr lang="it-IT" dirty="0" smtClean="0"/>
              <a:t>Presenza di intermediari</a:t>
            </a:r>
          </a:p>
          <a:p>
            <a:pPr marL="538163" indent="-538163">
              <a:buClr>
                <a:srgbClr val="DA304A"/>
              </a:buClr>
              <a:buSzPct val="160000"/>
            </a:pPr>
            <a:r>
              <a:rPr lang="it-IT" dirty="0" smtClean="0"/>
              <a:t>Attività economica</a:t>
            </a:r>
          </a:p>
          <a:p>
            <a:pPr marL="538163" indent="-538163">
              <a:buClr>
                <a:srgbClr val="DA304A"/>
              </a:buClr>
              <a:buSzPct val="160000"/>
            </a:pPr>
            <a:r>
              <a:rPr lang="it-IT" dirty="0" smtClean="0"/>
              <a:t>Professione</a:t>
            </a:r>
          </a:p>
          <a:p>
            <a:pPr marL="538163" indent="-538163">
              <a:buClr>
                <a:srgbClr val="DA304A"/>
              </a:buClr>
              <a:buSzPct val="160000"/>
            </a:pPr>
            <a:r>
              <a:rPr lang="it-IT" dirty="0" smtClean="0"/>
              <a:t>Istruzione</a:t>
            </a:r>
          </a:p>
        </p:txBody>
      </p:sp>
      <p:sp>
        <p:nvSpPr>
          <p:cNvPr id="8" name="Sottotitolo 2"/>
          <p:cNvSpPr txBox="1">
            <a:spLocks/>
          </p:cNvSpPr>
          <p:nvPr/>
        </p:nvSpPr>
        <p:spPr>
          <a:xfrm>
            <a:off x="5581358" y="2113466"/>
            <a:ext cx="6013063" cy="4545106"/>
          </a:xfrm>
          <a:prstGeom prst="rect">
            <a:avLst/>
          </a:prstGeom>
        </p:spPr>
        <p:txBody>
          <a:bodyPr lIns="0" tIns="0" rIns="0" bIns="0"/>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Clr>
                <a:srgbClr val="DA304A"/>
              </a:buClr>
              <a:buSzPct val="160000"/>
              <a:buNone/>
            </a:pPr>
            <a:r>
              <a:rPr lang="it-IT" b="1" dirty="0" smtClean="0"/>
              <a:t>La dinamica negli approfondimenti</a:t>
            </a:r>
          </a:p>
          <a:p>
            <a:pPr marL="363538" indent="-363538">
              <a:buClr>
                <a:srgbClr val="DA304A"/>
              </a:buClr>
              <a:buSzPct val="160000"/>
            </a:pPr>
            <a:r>
              <a:rPr lang="it-IT" dirty="0" smtClean="0"/>
              <a:t>Come è avvenuta la richiesta</a:t>
            </a:r>
          </a:p>
          <a:p>
            <a:pPr marL="363538" indent="-363538">
              <a:buClr>
                <a:srgbClr val="DA304A"/>
              </a:buClr>
              <a:buSzPct val="160000"/>
            </a:pPr>
            <a:r>
              <a:rPr lang="it-IT" dirty="0" smtClean="0"/>
              <a:t>Se ha pagato (denaro, regalo, altro…)</a:t>
            </a:r>
          </a:p>
          <a:p>
            <a:pPr marL="363538" indent="-363538">
              <a:buClr>
                <a:srgbClr val="DA304A"/>
              </a:buClr>
              <a:buSzPct val="160000"/>
            </a:pPr>
            <a:r>
              <a:rPr lang="it-IT" dirty="0" smtClean="0"/>
              <a:t>Quanto ha pagato</a:t>
            </a:r>
          </a:p>
          <a:p>
            <a:pPr marL="363538" indent="-363538">
              <a:buClr>
                <a:srgbClr val="DA304A"/>
              </a:buClr>
              <a:buSzPct val="160000"/>
            </a:pPr>
            <a:r>
              <a:rPr lang="it-IT" dirty="0" smtClean="0"/>
              <a:t>Se lo rifarebbe e motivi per cui non lo rifarebbe (se no)</a:t>
            </a:r>
          </a:p>
          <a:p>
            <a:pPr marL="363538" indent="-363538">
              <a:buClr>
                <a:srgbClr val="DA304A"/>
              </a:buClr>
              <a:buSzPct val="160000"/>
            </a:pPr>
            <a:r>
              <a:rPr lang="it-IT" dirty="0" smtClean="0"/>
              <a:t>Se è stato utile</a:t>
            </a:r>
          </a:p>
          <a:p>
            <a:pPr marL="363538" indent="-363538">
              <a:buClr>
                <a:srgbClr val="DA304A"/>
              </a:buClr>
              <a:buSzPct val="160000"/>
            </a:pPr>
            <a:r>
              <a:rPr lang="it-IT" dirty="0" smtClean="0"/>
              <a:t>Se ha denunciato, a quale autorità (se si) e motivi non denuncia (se no)</a:t>
            </a:r>
          </a:p>
          <a:p>
            <a:pPr marL="363538" indent="-363538">
              <a:buClr>
                <a:srgbClr val="DA304A"/>
              </a:buClr>
              <a:buSzPct val="160000"/>
            </a:pPr>
            <a:endParaRPr lang="it-IT" dirty="0" smtClean="0"/>
          </a:p>
          <a:p>
            <a:pPr marL="0" indent="0">
              <a:buClr>
                <a:srgbClr val="DA304A"/>
              </a:buClr>
              <a:buSzPct val="160000"/>
              <a:buNone/>
            </a:pPr>
            <a:endParaRPr lang="it-IT" b="1" dirty="0" smtClean="0"/>
          </a:p>
          <a:p>
            <a:pPr marL="0" indent="0">
              <a:buClr>
                <a:srgbClr val="DA304A"/>
              </a:buClr>
              <a:buSzPct val="160000"/>
              <a:buNone/>
            </a:pPr>
            <a:endParaRPr lang="it-IT" b="1" dirty="0" smtClean="0"/>
          </a:p>
          <a:p>
            <a:pPr marL="0" indent="0">
              <a:buNone/>
            </a:pPr>
            <a:endParaRPr lang="it-IT" b="1" dirty="0"/>
          </a:p>
        </p:txBody>
      </p:sp>
    </p:spTree>
    <p:extLst>
      <p:ext uri="{BB962C8B-B14F-4D97-AF65-F5344CB8AC3E}">
        <p14:creationId xmlns:p14="http://schemas.microsoft.com/office/powerpoint/2010/main" val="153232190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13</a:t>
            </a:fld>
            <a:endParaRPr lang="it-IT" dirty="0"/>
          </a:p>
        </p:txBody>
      </p:sp>
      <p:sp>
        <p:nvSpPr>
          <p:cNvPr id="6" name="Sottotitolo 2"/>
          <p:cNvSpPr txBox="1">
            <a:spLocks/>
          </p:cNvSpPr>
          <p:nvPr/>
        </p:nvSpPr>
        <p:spPr>
          <a:xfrm>
            <a:off x="569911" y="1881122"/>
            <a:ext cx="10700951" cy="4462993"/>
          </a:xfrm>
          <a:prstGeom prst="rect">
            <a:avLst/>
          </a:prstGeom>
        </p:spPr>
        <p:txBody>
          <a:bodyPr lIns="0" tIns="0" rIns="0" bIns="0"/>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it-IT" altLang="it-IT" b="1" dirty="0">
                <a:solidFill>
                  <a:srgbClr val="C00000"/>
                </a:solidFill>
              </a:rPr>
              <a:t>La corruzione</a:t>
            </a:r>
            <a:r>
              <a:rPr lang="it-IT" altLang="it-IT" dirty="0"/>
              <a:t>,  (artt. 318-322 del Codice penale),  può essere definita come un particolare </a:t>
            </a:r>
            <a:r>
              <a:rPr lang="it-IT" altLang="it-IT" dirty="0" smtClean="0"/>
              <a:t>accordo </a:t>
            </a:r>
            <a:r>
              <a:rPr lang="it-IT" altLang="it-IT" dirty="0"/>
              <a:t>tra un funzionario pubblico e un soggetto privato. </a:t>
            </a:r>
          </a:p>
          <a:p>
            <a:endParaRPr lang="it-IT" altLang="it-IT" sz="100" dirty="0">
              <a:solidFill>
                <a:srgbClr val="595959"/>
              </a:solidFill>
            </a:endParaRPr>
          </a:p>
          <a:p>
            <a:pPr algn="l"/>
            <a:r>
              <a:rPr lang="it-IT" altLang="it-IT" b="1" dirty="0" smtClean="0">
                <a:solidFill>
                  <a:srgbClr val="C00000"/>
                </a:solidFill>
              </a:rPr>
              <a:t>La </a:t>
            </a:r>
            <a:r>
              <a:rPr lang="it-IT" altLang="it-IT" b="1" dirty="0">
                <a:solidFill>
                  <a:srgbClr val="C00000"/>
                </a:solidFill>
              </a:rPr>
              <a:t>concussione</a:t>
            </a:r>
            <a:r>
              <a:rPr lang="it-IT" altLang="it-IT" dirty="0"/>
              <a:t>, (art. 317 del Codice penale), è il reato del </a:t>
            </a:r>
            <a:r>
              <a:rPr lang="it-IT" altLang="it-IT" u="sng" dirty="0"/>
              <a:t>pubblico ufficiale </a:t>
            </a:r>
            <a:r>
              <a:rPr lang="it-IT" altLang="it-IT" dirty="0"/>
              <a:t>che, abusando della sua qualità o dei suoi poteri, </a:t>
            </a:r>
            <a:r>
              <a:rPr lang="it-IT" altLang="it-IT" u="sng" dirty="0"/>
              <a:t>costringe taluno a dare o a promettere indebitamente, a lui o a un terzo, denaro o altra util</a:t>
            </a:r>
            <a:r>
              <a:rPr lang="it-IT" altLang="it-IT" dirty="0"/>
              <a:t>ità. </a:t>
            </a:r>
          </a:p>
          <a:p>
            <a:pPr algn="l"/>
            <a:endParaRPr lang="it-IT" altLang="it-IT" sz="100" b="1" dirty="0" smtClean="0">
              <a:solidFill>
                <a:srgbClr val="C00000"/>
              </a:solidFill>
            </a:endParaRPr>
          </a:p>
          <a:p>
            <a:pPr algn="l"/>
            <a:r>
              <a:rPr lang="it-IT" altLang="it-IT" b="1" dirty="0" smtClean="0">
                <a:solidFill>
                  <a:srgbClr val="C00000"/>
                </a:solidFill>
              </a:rPr>
              <a:t>La </a:t>
            </a:r>
            <a:r>
              <a:rPr lang="it-IT" altLang="it-IT" b="1" dirty="0">
                <a:solidFill>
                  <a:srgbClr val="C00000"/>
                </a:solidFill>
              </a:rPr>
              <a:t>corruzione tra privati</a:t>
            </a:r>
            <a:r>
              <a:rPr lang="it-IT" altLang="it-IT" dirty="0"/>
              <a:t>, infine, (art. 2635 Codice civile), è il reato di amministratori, direttori generali, dirigenti preposti alla redazione dei documenti contabili societari, i sindaci e i liquidatori che, </a:t>
            </a:r>
            <a:r>
              <a:rPr lang="it-IT" altLang="it-IT" u="sng" dirty="0"/>
              <a:t>a seguito della dazione o della promessa di denaro o altra utilità, per sé o per altri, compiono od omettono atti, in violazione degli obblighi inerenti al loro ufficio</a:t>
            </a:r>
            <a:r>
              <a:rPr lang="it-IT" altLang="it-IT" dirty="0"/>
              <a:t> o degli obblighi di fedeltà, cagionando un nocumento alla società.</a:t>
            </a:r>
          </a:p>
          <a:p>
            <a:pPr>
              <a:lnSpc>
                <a:spcPct val="80000"/>
              </a:lnSpc>
            </a:pPr>
            <a:endParaRPr lang="it-IT" altLang="it-IT" sz="2000" dirty="0"/>
          </a:p>
          <a:p>
            <a:pPr algn="l"/>
            <a:endParaRPr lang="it-IT" dirty="0" smtClean="0">
              <a:solidFill>
                <a:srgbClr val="595959"/>
              </a:solidFill>
            </a:endParaRPr>
          </a:p>
        </p:txBody>
      </p:sp>
      <p:sp>
        <p:nvSpPr>
          <p:cNvPr id="9" name="Titolo 1"/>
          <p:cNvSpPr>
            <a:spLocks noGrp="1"/>
          </p:cNvSpPr>
          <p:nvPr>
            <p:ph type="ctrTitle" idx="4294967295"/>
          </p:nvPr>
        </p:nvSpPr>
        <p:spPr>
          <a:xfrm>
            <a:off x="569911" y="1099428"/>
            <a:ext cx="10700951" cy="741356"/>
          </a:xfrm>
          <a:prstGeom prst="rect">
            <a:avLst/>
          </a:prstGeom>
        </p:spPr>
        <p:txBody>
          <a:bodyPr lIns="0" tIns="0" rIns="0" bIns="0" anchor="t" anchorCtr="0"/>
          <a:lstStyle/>
          <a:p>
            <a:pPr algn="l"/>
            <a:r>
              <a:rPr lang="it-IT" sz="4000" b="1" dirty="0" smtClean="0">
                <a:solidFill>
                  <a:srgbClr val="484384"/>
                </a:solidFill>
                <a:latin typeface="+mn-lt"/>
              </a:rPr>
              <a:t>Dalla definizione giuridica alle domande</a:t>
            </a:r>
            <a:endParaRPr lang="it-IT" sz="4000" b="1" dirty="0">
              <a:solidFill>
                <a:srgbClr val="484384"/>
              </a:solidFill>
              <a:latin typeface="+mn-lt"/>
            </a:endParaRPr>
          </a:p>
        </p:txBody>
      </p:sp>
    </p:spTree>
    <p:extLst>
      <p:ext uri="{BB962C8B-B14F-4D97-AF65-F5344CB8AC3E}">
        <p14:creationId xmlns:p14="http://schemas.microsoft.com/office/powerpoint/2010/main" val="124123895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8025752" y="6478588"/>
            <a:ext cx="2743200" cy="365125"/>
          </a:xfrm>
        </p:spPr>
        <p:txBody>
          <a:bodyPr/>
          <a:lstStyle/>
          <a:p>
            <a:fld id="{5C7FE145-5F5F-9146-8268-470DD024125C}" type="slidenum">
              <a:rPr lang="it-IT" smtClean="0"/>
              <a:pPr/>
              <a:t>14</a:t>
            </a:fld>
            <a:endParaRPr lang="it-IT" dirty="0"/>
          </a:p>
        </p:txBody>
      </p:sp>
      <p:sp>
        <p:nvSpPr>
          <p:cNvPr id="11" name="Titolo 1"/>
          <p:cNvSpPr txBox="1">
            <a:spLocks/>
          </p:cNvSpPr>
          <p:nvPr/>
        </p:nvSpPr>
        <p:spPr>
          <a:xfrm>
            <a:off x="569912" y="1126321"/>
            <a:ext cx="3582511" cy="518053"/>
          </a:xfrm>
          <a:prstGeom prst="rect">
            <a:avLst/>
          </a:prstGeom>
        </p:spPr>
        <p:txBody>
          <a:bodyPr lIns="0" tIns="0" rIns="0" bIns="0" anchor="t"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b="1" dirty="0" smtClean="0">
                <a:solidFill>
                  <a:srgbClr val="484384"/>
                </a:solidFill>
                <a:latin typeface="+mn-lt"/>
              </a:rPr>
              <a:t>Le domande</a:t>
            </a:r>
            <a:endParaRPr lang="it-IT" b="1" dirty="0">
              <a:solidFill>
                <a:srgbClr val="484384"/>
              </a:solidFill>
              <a:latin typeface="+mn-lt"/>
            </a:endParaRPr>
          </a:p>
        </p:txBody>
      </p:sp>
      <p:sp>
        <p:nvSpPr>
          <p:cNvPr id="2" name="Rettangolo 1"/>
          <p:cNvSpPr/>
          <p:nvPr/>
        </p:nvSpPr>
        <p:spPr>
          <a:xfrm>
            <a:off x="735104" y="1782677"/>
            <a:ext cx="10533529" cy="4401205"/>
          </a:xfrm>
          <a:prstGeom prst="rect">
            <a:avLst/>
          </a:prstGeom>
        </p:spPr>
        <p:txBody>
          <a:bodyPr wrap="square">
            <a:spAutoFit/>
          </a:bodyPr>
          <a:lstStyle/>
          <a:p>
            <a:pPr>
              <a:defRPr/>
            </a:pPr>
            <a:r>
              <a:rPr lang="it-IT" sz="2000" b="1" cap="small" dirty="0" smtClean="0"/>
              <a:t>Per le persone tra </a:t>
            </a:r>
            <a:r>
              <a:rPr lang="it-IT" b="1" i="1" dirty="0" smtClean="0"/>
              <a:t>18 - 80 anni</a:t>
            </a:r>
          </a:p>
          <a:p>
            <a:pPr>
              <a:defRPr/>
            </a:pPr>
            <a:r>
              <a:rPr lang="it-IT" sz="2000" b="1" i="1" cap="small" dirty="0" smtClean="0"/>
              <a:t>	</a:t>
            </a:r>
          </a:p>
          <a:p>
            <a:pPr>
              <a:defRPr/>
            </a:pPr>
            <a:r>
              <a:rPr lang="it-IT" sz="2000" b="1" cap="small" dirty="0" smtClean="0"/>
              <a:t>Adesso le chiederò di altri episodi e comportamenti di cui molto spesso si sente parlare </a:t>
            </a:r>
            <a:r>
              <a:rPr lang="it-IT" sz="2000" b="1" u="sng" cap="small" dirty="0" smtClean="0"/>
              <a:t>e di cui anche lei  può essere stato vittima. Le chiedo di pensare a fatti avvenuti in Italia</a:t>
            </a:r>
            <a:endParaRPr lang="it-IT" i="1" u="sng" dirty="0" smtClean="0"/>
          </a:p>
          <a:p>
            <a:pPr>
              <a:defRPr/>
            </a:pPr>
            <a:r>
              <a:rPr lang="it-IT" sz="1600" dirty="0" smtClean="0"/>
              <a:t> </a:t>
            </a:r>
            <a:r>
              <a:rPr lang="it-IT" sz="1600" b="1" cap="small" dirty="0" smtClean="0"/>
              <a:t>	</a:t>
            </a:r>
            <a:r>
              <a:rPr lang="it-IT" sz="1600" i="1" dirty="0" smtClean="0"/>
              <a:t>	</a:t>
            </a:r>
          </a:p>
          <a:p>
            <a:pPr>
              <a:defRPr/>
            </a:pPr>
            <a:endParaRPr lang="it-IT" sz="1600" i="1" dirty="0" smtClean="0"/>
          </a:p>
          <a:p>
            <a:pPr>
              <a:defRPr/>
            </a:pPr>
            <a:r>
              <a:rPr lang="it-IT" sz="2400" b="1" cap="small" dirty="0" smtClean="0"/>
              <a:t>Le è mai capitato a lei o a qualcuno della sua famiglia che, </a:t>
            </a:r>
            <a:r>
              <a:rPr lang="it-IT" sz="2400" b="1" u="sng" cap="small" dirty="0" smtClean="0"/>
              <a:t>per ottenere ciò di cui aveva bisogno o velocizzare il servizio,</a:t>
            </a:r>
            <a:r>
              <a:rPr lang="it-IT" sz="2400" b="1" cap="small" dirty="0" smtClean="0"/>
              <a:t> qualcuno le abbia fatto capire, le abbia suggerito o le abbia chiesto, direttamente o tramite altri, denaro, un regalo o altri favori</a:t>
            </a:r>
            <a:r>
              <a:rPr lang="it-IT" sz="2400" i="1" dirty="0" smtClean="0"/>
              <a:t>?</a:t>
            </a:r>
          </a:p>
          <a:p>
            <a:pPr>
              <a:defRPr/>
            </a:pPr>
            <a:endParaRPr lang="it-IT" sz="2400" i="1" dirty="0" smtClean="0"/>
          </a:p>
          <a:p>
            <a:pPr>
              <a:defRPr/>
            </a:pPr>
            <a:endParaRPr lang="it-IT" sz="2400" i="1" dirty="0" smtClean="0"/>
          </a:p>
          <a:p>
            <a:pPr>
              <a:defRPr/>
            </a:pPr>
            <a:r>
              <a:rPr lang="it-IT" sz="2400" i="1" dirty="0" smtClean="0"/>
              <a:t>      Questa domanda  è inserita negli 8 settori investigati come in uno screening  </a:t>
            </a:r>
            <a:endParaRPr lang="it-IT" sz="2400" dirty="0"/>
          </a:p>
        </p:txBody>
      </p:sp>
    </p:spTree>
    <p:extLst>
      <p:ext uri="{BB962C8B-B14F-4D97-AF65-F5344CB8AC3E}">
        <p14:creationId xmlns:p14="http://schemas.microsoft.com/office/powerpoint/2010/main" val="86587126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8025752" y="6478588"/>
            <a:ext cx="2743200" cy="365125"/>
          </a:xfrm>
        </p:spPr>
        <p:txBody>
          <a:bodyPr/>
          <a:lstStyle/>
          <a:p>
            <a:fld id="{5C7FE145-5F5F-9146-8268-470DD024125C}" type="slidenum">
              <a:rPr lang="it-IT" smtClean="0"/>
              <a:pPr/>
              <a:t>15</a:t>
            </a:fld>
            <a:endParaRPr lang="it-IT" dirty="0"/>
          </a:p>
        </p:txBody>
      </p:sp>
      <p:sp>
        <p:nvSpPr>
          <p:cNvPr id="11" name="Titolo 1"/>
          <p:cNvSpPr txBox="1">
            <a:spLocks/>
          </p:cNvSpPr>
          <p:nvPr/>
        </p:nvSpPr>
        <p:spPr>
          <a:xfrm>
            <a:off x="543019" y="978184"/>
            <a:ext cx="7215934" cy="518053"/>
          </a:xfrm>
          <a:prstGeom prst="rect">
            <a:avLst/>
          </a:prstGeom>
        </p:spPr>
        <p:txBody>
          <a:bodyPr lIns="0" tIns="0" rIns="0" bIns="0" anchor="t"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3600" b="1" dirty="0" smtClean="0">
                <a:solidFill>
                  <a:srgbClr val="484384"/>
                </a:solidFill>
                <a:latin typeface="+mn-lt"/>
              </a:rPr>
              <a:t>Esempi di domande in sanità</a:t>
            </a:r>
            <a:br>
              <a:rPr lang="it-IT" sz="3600" b="1" dirty="0" smtClean="0">
                <a:solidFill>
                  <a:srgbClr val="484384"/>
                </a:solidFill>
                <a:latin typeface="+mn-lt"/>
              </a:rPr>
            </a:br>
            <a:endParaRPr lang="it-IT" sz="3600" b="1" dirty="0">
              <a:solidFill>
                <a:srgbClr val="484384"/>
              </a:solidFill>
              <a:latin typeface="+mn-lt"/>
            </a:endParaRPr>
          </a:p>
        </p:txBody>
      </p:sp>
      <p:sp>
        <p:nvSpPr>
          <p:cNvPr id="5" name="Rectangle 3"/>
          <p:cNvSpPr txBox="1">
            <a:spLocks noChangeArrowheads="1"/>
          </p:cNvSpPr>
          <p:nvPr/>
        </p:nvSpPr>
        <p:spPr>
          <a:xfrm>
            <a:off x="543019" y="1657602"/>
            <a:ext cx="10725615" cy="4716304"/>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just">
              <a:spcBef>
                <a:spcPts val="480"/>
              </a:spcBef>
              <a:buFont typeface="Arial" pitchFamily="34" charset="0"/>
              <a:buNone/>
              <a:defRPr/>
            </a:pPr>
            <a:r>
              <a:rPr lang="it-IT" sz="2000" b="1" cap="small" dirty="0" smtClean="0"/>
              <a:t>è </a:t>
            </a:r>
            <a:r>
              <a:rPr lang="it-IT" sz="2000" b="1" cap="small" dirty="0"/>
              <a:t>mai capitato </a:t>
            </a:r>
            <a:r>
              <a:rPr lang="it-IT" sz="2000" b="1" u="sng" cap="small" dirty="0"/>
              <a:t>a Lei o a qualcuno dei familiari che vivono con Lei</a:t>
            </a:r>
            <a:r>
              <a:rPr lang="it-IT" sz="2000" b="1" cap="small" dirty="0"/>
              <a:t>, quando avete avuto bisogno di fare una visita medica, un accertamento diagnostico, un ricovero o un intervento che, </a:t>
            </a:r>
            <a:r>
              <a:rPr lang="it-IT" sz="2000" b="1" u="sng" cap="small" dirty="0"/>
              <a:t>per ottenere o velocizzare il servizio o per assisterla,</a:t>
            </a:r>
            <a:r>
              <a:rPr lang="it-IT" sz="2000" b="1" cap="small" dirty="0"/>
              <a:t> un medico, un infermiere o qualcun altro del personale sanitario, vi abbia fatto capire, vi abbia suggerito o vi abbia chiesto, direttamente o tramite altre persone denaro extra, un regalo o altri favori? </a:t>
            </a:r>
            <a:endParaRPr lang="en-GB" sz="2000" i="1" dirty="0" smtClean="0"/>
          </a:p>
          <a:p>
            <a:pPr marL="0" indent="0" algn="just">
              <a:spcBef>
                <a:spcPts val="480"/>
              </a:spcBef>
              <a:buFont typeface="Arial" pitchFamily="34" charset="0"/>
              <a:buNone/>
              <a:defRPr/>
            </a:pPr>
            <a:endParaRPr lang="en-GB" sz="2000" b="1" i="1" dirty="0" smtClean="0"/>
          </a:p>
          <a:p>
            <a:pPr marL="0" indent="0" algn="just">
              <a:spcBef>
                <a:spcPts val="480"/>
              </a:spcBef>
              <a:buFont typeface="Arial" pitchFamily="34" charset="0"/>
              <a:buNone/>
              <a:defRPr/>
            </a:pPr>
            <a:r>
              <a:rPr lang="en-GB" sz="2000" b="1" i="1" dirty="0" smtClean="0"/>
              <a:t>Se no (probing question)</a:t>
            </a:r>
          </a:p>
          <a:p>
            <a:pPr marL="0" indent="0" algn="just">
              <a:spcBef>
                <a:spcPts val="480"/>
              </a:spcBef>
              <a:buNone/>
              <a:defRPr/>
            </a:pPr>
            <a:r>
              <a:rPr lang="en-GB" sz="2000" i="1" dirty="0" smtClean="0"/>
              <a:t>……. </a:t>
            </a:r>
            <a:r>
              <a:rPr lang="it-IT" sz="2000" cap="small" dirty="0"/>
              <a:t>E Vi </a:t>
            </a:r>
            <a:r>
              <a:rPr lang="it-IT" sz="2000" b="1" cap="small" dirty="0"/>
              <a:t>è mai capitato che, </a:t>
            </a:r>
            <a:r>
              <a:rPr lang="it-IT" sz="2000" b="1" u="sng" cap="small" dirty="0"/>
              <a:t>in un una struttura sanitaria pubblica</a:t>
            </a:r>
            <a:r>
              <a:rPr lang="it-IT" sz="2000" b="1" cap="small" dirty="0"/>
              <a:t>, un ginecologo, un’ostetrica, un chirurgo, un anestesista vi abbiano chiesto denaro per assistervi o operarvi?</a:t>
            </a:r>
            <a:endParaRPr lang="en-US" sz="2000" dirty="0"/>
          </a:p>
          <a:p>
            <a:pPr marL="0" indent="0" algn="just">
              <a:spcBef>
                <a:spcPts val="480"/>
              </a:spcBef>
              <a:buFont typeface="Arial" pitchFamily="34" charset="0"/>
              <a:buNone/>
              <a:defRPr/>
            </a:pPr>
            <a:endParaRPr lang="en-GB" sz="2000" i="1" dirty="0" smtClean="0"/>
          </a:p>
          <a:p>
            <a:pPr marL="0" indent="0" algn="just">
              <a:spcBef>
                <a:spcPts val="480"/>
              </a:spcBef>
              <a:buFont typeface="Arial" pitchFamily="34" charset="0"/>
              <a:buNone/>
              <a:defRPr/>
            </a:pPr>
            <a:r>
              <a:rPr lang="en-GB" sz="2000" b="1" i="1" dirty="0" smtClean="0"/>
              <a:t>E per </a:t>
            </a:r>
            <a:r>
              <a:rPr lang="en-GB" sz="2000" b="1" i="1" dirty="0" err="1" smtClean="0"/>
              <a:t>tutti</a:t>
            </a:r>
            <a:r>
              <a:rPr lang="en-GB" sz="2000" b="1" i="1" dirty="0" smtClean="0"/>
              <a:t> </a:t>
            </a:r>
            <a:r>
              <a:rPr lang="en-GB" sz="2000" b="1" i="1" dirty="0" err="1" smtClean="0"/>
              <a:t>i</a:t>
            </a:r>
            <a:r>
              <a:rPr lang="en-GB" sz="2000" b="1" i="1" dirty="0" smtClean="0"/>
              <a:t> </a:t>
            </a:r>
            <a:r>
              <a:rPr lang="en-GB" sz="2000" b="1" i="1" dirty="0" err="1" smtClean="0"/>
              <a:t>rispondenti</a:t>
            </a:r>
            <a:r>
              <a:rPr lang="en-GB" sz="2000" b="1" i="1" dirty="0" smtClean="0"/>
              <a:t> </a:t>
            </a:r>
            <a:r>
              <a:rPr lang="en-GB" sz="2000" b="1" i="1" dirty="0" err="1" smtClean="0"/>
              <a:t>una</a:t>
            </a:r>
            <a:r>
              <a:rPr lang="en-GB" sz="2000" b="1" i="1" dirty="0" smtClean="0"/>
              <a:t> </a:t>
            </a:r>
            <a:r>
              <a:rPr lang="en-GB" sz="2000" b="1" i="1" dirty="0" err="1" smtClean="0"/>
              <a:t>domanda</a:t>
            </a:r>
            <a:r>
              <a:rPr lang="en-GB" sz="2000" b="1" i="1" dirty="0" smtClean="0"/>
              <a:t> ….. Non </a:t>
            </a:r>
            <a:r>
              <a:rPr lang="en-GB" sz="2000" b="1" i="1" dirty="0" err="1" smtClean="0"/>
              <a:t>specificatamente</a:t>
            </a:r>
            <a:r>
              <a:rPr lang="en-GB" sz="2000" b="1" i="1" dirty="0" smtClean="0"/>
              <a:t> </a:t>
            </a:r>
            <a:r>
              <a:rPr lang="en-GB" sz="2000" b="1" i="1" dirty="0" err="1" smtClean="0"/>
              <a:t>legata</a:t>
            </a:r>
            <a:r>
              <a:rPr lang="en-GB" sz="2000" b="1" i="1" dirty="0" smtClean="0"/>
              <a:t> </a:t>
            </a:r>
            <a:r>
              <a:rPr lang="en-GB" sz="2000" b="1" i="1" dirty="0" err="1" smtClean="0"/>
              <a:t>alla</a:t>
            </a:r>
            <a:r>
              <a:rPr lang="en-GB" sz="2000" b="1" i="1" dirty="0" smtClean="0"/>
              <a:t> </a:t>
            </a:r>
            <a:r>
              <a:rPr lang="en-GB" sz="2000" b="1" i="1" dirty="0" err="1" smtClean="0"/>
              <a:t>corruzione</a:t>
            </a:r>
            <a:r>
              <a:rPr lang="en-GB" sz="2000" b="1" i="1" dirty="0" smtClean="0"/>
              <a:t> </a:t>
            </a:r>
            <a:r>
              <a:rPr lang="en-GB" sz="2000" b="1" i="1" dirty="0" err="1" smtClean="0"/>
              <a:t>nella</a:t>
            </a:r>
            <a:r>
              <a:rPr lang="en-GB" sz="2000" b="1" i="1" dirty="0" smtClean="0"/>
              <a:t> nostra </a:t>
            </a:r>
            <a:r>
              <a:rPr lang="en-GB" sz="2000" b="1" i="1" dirty="0" err="1" smtClean="0"/>
              <a:t>legislazione</a:t>
            </a:r>
            <a:endParaRPr lang="en-GB" sz="2000" b="1" i="1" dirty="0" smtClean="0"/>
          </a:p>
          <a:p>
            <a:pPr marL="0" indent="0" algn="just">
              <a:spcBef>
                <a:spcPts val="480"/>
              </a:spcBef>
              <a:buFont typeface="Arial" pitchFamily="34" charset="0"/>
              <a:buNone/>
              <a:defRPr/>
            </a:pPr>
            <a:endParaRPr lang="en-GB" sz="1000" b="1" i="1" dirty="0" smtClean="0"/>
          </a:p>
          <a:p>
            <a:pPr marL="0" indent="0" algn="just">
              <a:spcBef>
                <a:spcPts val="480"/>
              </a:spcBef>
              <a:buNone/>
              <a:defRPr/>
            </a:pPr>
            <a:r>
              <a:rPr lang="it-IT" sz="2000" b="1" cap="small" dirty="0" smtClean="0"/>
              <a:t>Le </a:t>
            </a:r>
            <a:r>
              <a:rPr lang="it-IT" sz="2000" b="1" cap="small" dirty="0"/>
              <a:t>è mai capitato che un medico o altro personale della struttura </a:t>
            </a:r>
            <a:r>
              <a:rPr lang="it-IT" sz="2000" b="1" u="sng" cap="small" dirty="0"/>
              <a:t>sanitaria pubblica</a:t>
            </a:r>
            <a:r>
              <a:rPr lang="it-IT" sz="2000" b="1" cap="small" dirty="0"/>
              <a:t>, </a:t>
            </a:r>
            <a:r>
              <a:rPr lang="it-IT" sz="2000" b="1" cap="small" dirty="0" smtClean="0"/>
              <a:t>Le </a:t>
            </a:r>
            <a:r>
              <a:rPr lang="it-IT" sz="2000" b="1" cap="small" dirty="0"/>
              <a:t>abbiano detto o fatto capire che prima di un intervento o di un parto, o prima di un ricovero o di esami specialistici sarebbe stato opportuno fare </a:t>
            </a:r>
            <a:r>
              <a:rPr lang="it-IT" sz="2000" b="1" u="sng" cap="small" dirty="0"/>
              <a:t>una visita a pagamento nello studio privato del medico</a:t>
            </a:r>
            <a:r>
              <a:rPr lang="it-IT" sz="2000" b="1" cap="small" dirty="0"/>
              <a:t>?</a:t>
            </a:r>
            <a:endParaRPr lang="en-US" sz="2000" dirty="0"/>
          </a:p>
          <a:p>
            <a:pPr marL="0" indent="0" algn="just">
              <a:spcBef>
                <a:spcPts val="480"/>
              </a:spcBef>
              <a:buFont typeface="Arial" pitchFamily="34" charset="0"/>
              <a:buNone/>
              <a:defRPr/>
            </a:pPr>
            <a:endParaRPr lang="en-GB" altLang="it-IT" sz="2000" dirty="0" smtClean="0"/>
          </a:p>
        </p:txBody>
      </p:sp>
    </p:spTree>
    <p:extLst>
      <p:ext uri="{BB962C8B-B14F-4D97-AF65-F5344CB8AC3E}">
        <p14:creationId xmlns:p14="http://schemas.microsoft.com/office/powerpoint/2010/main" val="11474678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84094" y="1116106"/>
            <a:ext cx="10363200" cy="596153"/>
          </a:xfrm>
        </p:spPr>
        <p:txBody>
          <a:bodyPr/>
          <a:lstStyle/>
          <a:p>
            <a:r>
              <a:rPr lang="it-IT" b="1" dirty="0" smtClean="0">
                <a:solidFill>
                  <a:srgbClr val="484384"/>
                </a:solidFill>
                <a:latin typeface="+mn-lt"/>
              </a:rPr>
              <a:t>Le domande filtro</a:t>
            </a:r>
            <a:endParaRPr lang="en-US" b="1" dirty="0">
              <a:solidFill>
                <a:srgbClr val="484384"/>
              </a:solidFill>
              <a:latin typeface="+mn-lt"/>
            </a:endParaRPr>
          </a:p>
        </p:txBody>
      </p:sp>
      <p:sp>
        <p:nvSpPr>
          <p:cNvPr id="5" name="Segnaposto numero diapositiva 4"/>
          <p:cNvSpPr>
            <a:spLocks noGrp="1"/>
          </p:cNvSpPr>
          <p:nvPr>
            <p:ph type="sldNum" sz="quarter" idx="12"/>
          </p:nvPr>
        </p:nvSpPr>
        <p:spPr/>
        <p:txBody>
          <a:bodyPr/>
          <a:lstStyle/>
          <a:p>
            <a:pPr>
              <a:defRPr/>
            </a:pPr>
            <a:fld id="{5736819E-F120-490A-B506-45EC3B4A0AEC}" type="slidenum">
              <a:rPr lang="it-IT" altLang="it-IT" smtClean="0"/>
              <a:pPr>
                <a:defRPr/>
              </a:pPr>
              <a:t>16</a:t>
            </a:fld>
            <a:endParaRPr lang="it-IT" altLang="it-IT" dirty="0"/>
          </a:p>
        </p:txBody>
      </p:sp>
      <p:sp>
        <p:nvSpPr>
          <p:cNvPr id="6" name="Rectangle 3"/>
          <p:cNvSpPr>
            <a:spLocks noGrp="1" noChangeArrowheads="1"/>
          </p:cNvSpPr>
          <p:nvPr>
            <p:ph type="body" sz="half" idx="1"/>
          </p:nvPr>
        </p:nvSpPr>
        <p:spPr>
          <a:xfrm>
            <a:off x="887506" y="1981200"/>
            <a:ext cx="4518212" cy="4114800"/>
          </a:xfrm>
        </p:spPr>
        <p:txBody>
          <a:bodyPr/>
          <a:lstStyle/>
          <a:p>
            <a:pPr marL="449263" lvl="1" indent="0">
              <a:buNone/>
              <a:defRPr/>
            </a:pPr>
            <a:r>
              <a:rPr lang="it-IT" altLang="it-IT" sz="3200" b="1" dirty="0" smtClean="0"/>
              <a:t>Senza domande filtro:</a:t>
            </a:r>
          </a:p>
          <a:p>
            <a:pPr marL="538163" lvl="1" indent="-538163">
              <a:spcBef>
                <a:spcPts val="1000"/>
              </a:spcBef>
              <a:buClr>
                <a:srgbClr val="DA304A"/>
              </a:buClr>
              <a:buSzPct val="160000"/>
              <a:defRPr/>
            </a:pPr>
            <a:r>
              <a:rPr lang="it-IT" altLang="it-IT" sz="3200" dirty="0" smtClean="0"/>
              <a:t>Sanità</a:t>
            </a:r>
          </a:p>
          <a:p>
            <a:pPr marL="538163" lvl="1" indent="-538163">
              <a:spcBef>
                <a:spcPts val="1000"/>
              </a:spcBef>
              <a:buClr>
                <a:srgbClr val="DA304A"/>
              </a:buClr>
              <a:buSzPct val="160000"/>
              <a:defRPr/>
            </a:pPr>
            <a:r>
              <a:rPr lang="it-IT" altLang="it-IT" sz="3200" dirty="0" smtClean="0"/>
              <a:t>Istruzione</a:t>
            </a:r>
          </a:p>
          <a:p>
            <a:pPr marL="538163" lvl="1" indent="-538163">
              <a:spcBef>
                <a:spcPts val="1000"/>
              </a:spcBef>
              <a:buClr>
                <a:srgbClr val="DA304A"/>
              </a:buClr>
              <a:buSzPct val="160000"/>
              <a:defRPr/>
            </a:pPr>
            <a:r>
              <a:rPr lang="it-IT" altLang="it-IT" sz="3200" dirty="0" smtClean="0"/>
              <a:t>Ricerca del lavoro</a:t>
            </a:r>
          </a:p>
          <a:p>
            <a:pPr marL="538163" lvl="1" indent="-538163">
              <a:spcBef>
                <a:spcPts val="1000"/>
              </a:spcBef>
              <a:buClr>
                <a:srgbClr val="DA304A"/>
              </a:buClr>
              <a:buSzPct val="160000"/>
              <a:defRPr/>
            </a:pPr>
            <a:r>
              <a:rPr lang="it-IT" altLang="it-IT" sz="3200" dirty="0" smtClean="0"/>
              <a:t>Public utilities</a:t>
            </a:r>
          </a:p>
          <a:p>
            <a:pPr algn="just" eaLnBrk="1" hangingPunct="1">
              <a:lnSpc>
                <a:spcPct val="80000"/>
              </a:lnSpc>
              <a:buFontTx/>
              <a:buNone/>
              <a:tabLst>
                <a:tab pos="1527175" algn="l"/>
              </a:tabLst>
              <a:defRPr/>
            </a:pPr>
            <a:endParaRPr lang="it-IT" sz="2000" b="1" cap="small" dirty="0" smtClean="0"/>
          </a:p>
        </p:txBody>
      </p:sp>
      <p:sp>
        <p:nvSpPr>
          <p:cNvPr id="7" name="Rettangolo 6"/>
          <p:cNvSpPr/>
          <p:nvPr/>
        </p:nvSpPr>
        <p:spPr>
          <a:xfrm>
            <a:off x="5764306" y="2043719"/>
            <a:ext cx="6096000" cy="4791055"/>
          </a:xfrm>
          <a:prstGeom prst="rect">
            <a:avLst/>
          </a:prstGeom>
        </p:spPr>
        <p:txBody>
          <a:bodyPr>
            <a:spAutoFit/>
          </a:bodyPr>
          <a:lstStyle/>
          <a:p>
            <a:pPr algn="just">
              <a:lnSpc>
                <a:spcPct val="80000"/>
              </a:lnSpc>
              <a:tabLst>
                <a:tab pos="1527175" algn="l"/>
              </a:tabLst>
              <a:defRPr/>
            </a:pPr>
            <a:r>
              <a:rPr lang="it-IT" sz="3200" b="1" dirty="0" smtClean="0"/>
              <a:t>Con le domande filtro:</a:t>
            </a:r>
          </a:p>
          <a:p>
            <a:pPr algn="just">
              <a:lnSpc>
                <a:spcPct val="80000"/>
              </a:lnSpc>
              <a:tabLst>
                <a:tab pos="1527175" algn="l"/>
              </a:tabLst>
              <a:defRPr/>
            </a:pPr>
            <a:endParaRPr lang="it-IT" b="1" cap="small" dirty="0" smtClean="0"/>
          </a:p>
          <a:p>
            <a:pPr marL="538163" lvl="1" indent="-538163">
              <a:lnSpc>
                <a:spcPct val="90000"/>
              </a:lnSpc>
              <a:spcBef>
                <a:spcPts val="1000"/>
              </a:spcBef>
              <a:buClr>
                <a:srgbClr val="DA304A"/>
              </a:buClr>
              <a:buSzPct val="160000"/>
              <a:buFont typeface="Arial"/>
              <a:buChar char="•"/>
              <a:tabLst>
                <a:tab pos="1527175" algn="l"/>
              </a:tabLst>
              <a:defRPr/>
            </a:pPr>
            <a:r>
              <a:rPr lang="it-IT" sz="3200" dirty="0" smtClean="0"/>
              <a:t>Assistenza</a:t>
            </a:r>
          </a:p>
          <a:p>
            <a:pPr marL="538163" lvl="1" indent="-538163">
              <a:lnSpc>
                <a:spcPct val="90000"/>
              </a:lnSpc>
              <a:spcBef>
                <a:spcPts val="1000"/>
              </a:spcBef>
              <a:buClr>
                <a:srgbClr val="DA304A"/>
              </a:buClr>
              <a:buSzPct val="160000"/>
              <a:buFont typeface="Arial"/>
              <a:buChar char="•"/>
              <a:tabLst>
                <a:tab pos="1527175" algn="l"/>
              </a:tabLst>
              <a:defRPr/>
            </a:pPr>
            <a:r>
              <a:rPr lang="it-IT" sz="3200" dirty="0" smtClean="0"/>
              <a:t>Uffici pubblici</a:t>
            </a:r>
          </a:p>
          <a:p>
            <a:pPr marL="538163" lvl="1" indent="-538163">
              <a:lnSpc>
                <a:spcPct val="90000"/>
              </a:lnSpc>
              <a:spcBef>
                <a:spcPts val="1000"/>
              </a:spcBef>
              <a:buClr>
                <a:srgbClr val="DA304A"/>
              </a:buClr>
              <a:buSzPct val="160000"/>
              <a:buFont typeface="Arial"/>
              <a:buChar char="•"/>
              <a:tabLst>
                <a:tab pos="1527175" algn="l"/>
              </a:tabLst>
              <a:defRPr/>
            </a:pPr>
            <a:r>
              <a:rPr lang="it-IT" sz="3200" dirty="0" smtClean="0"/>
              <a:t>Giustizia</a:t>
            </a:r>
          </a:p>
          <a:p>
            <a:pPr marL="538163" lvl="1" indent="-538163">
              <a:lnSpc>
                <a:spcPct val="90000"/>
              </a:lnSpc>
              <a:spcBef>
                <a:spcPts val="1000"/>
              </a:spcBef>
              <a:buClr>
                <a:srgbClr val="DA304A"/>
              </a:buClr>
              <a:buSzPct val="160000"/>
              <a:buFont typeface="Arial"/>
              <a:buChar char="•"/>
              <a:tabLst>
                <a:tab pos="1527175" algn="l"/>
              </a:tabLst>
              <a:defRPr/>
            </a:pPr>
            <a:r>
              <a:rPr lang="it-IT" sz="3200" dirty="0" smtClean="0"/>
              <a:t>Forze dell’ordine e forze armate</a:t>
            </a:r>
          </a:p>
          <a:p>
            <a:pPr algn="just">
              <a:lnSpc>
                <a:spcPct val="80000"/>
              </a:lnSpc>
              <a:buFont typeface="Arial" pitchFamily="34" charset="0"/>
              <a:buChar char="•"/>
              <a:tabLst>
                <a:tab pos="1527175" algn="l"/>
              </a:tabLst>
              <a:defRPr/>
            </a:pPr>
            <a:endParaRPr lang="it-IT" b="1" cap="small" dirty="0" smtClean="0"/>
          </a:p>
          <a:p>
            <a:pPr algn="just">
              <a:lnSpc>
                <a:spcPct val="80000"/>
              </a:lnSpc>
              <a:buFont typeface="Arial" pitchFamily="34" charset="0"/>
              <a:buChar char="•"/>
              <a:tabLst>
                <a:tab pos="1527175" algn="l"/>
              </a:tabLst>
              <a:defRPr/>
            </a:pPr>
            <a:endParaRPr lang="it-IT" b="1" cap="small" dirty="0"/>
          </a:p>
          <a:p>
            <a:pPr algn="just">
              <a:lnSpc>
                <a:spcPct val="80000"/>
              </a:lnSpc>
              <a:buFont typeface="Arial" pitchFamily="34" charset="0"/>
              <a:buChar char="•"/>
              <a:tabLst>
                <a:tab pos="1527175" algn="l"/>
              </a:tabLst>
              <a:defRPr/>
            </a:pPr>
            <a:endParaRPr lang="it-IT" b="1" cap="small" dirty="0" smtClean="0"/>
          </a:p>
          <a:p>
            <a:pPr algn="just">
              <a:lnSpc>
                <a:spcPct val="80000"/>
              </a:lnSpc>
              <a:buFont typeface="Arial" pitchFamily="34" charset="0"/>
              <a:buChar char="•"/>
              <a:tabLst>
                <a:tab pos="1527175" algn="l"/>
              </a:tabLst>
              <a:defRPr/>
            </a:pPr>
            <a:endParaRPr lang="it-IT" b="1" cap="small" dirty="0" smtClean="0"/>
          </a:p>
          <a:p>
            <a:pPr algn="just">
              <a:lnSpc>
                <a:spcPct val="80000"/>
              </a:lnSpc>
              <a:tabLst>
                <a:tab pos="1527175" algn="l"/>
              </a:tabLst>
              <a:defRPr/>
            </a:pPr>
            <a:r>
              <a:rPr lang="it-IT" b="1" cap="small" dirty="0" smtClean="0"/>
              <a:t>	</a:t>
            </a:r>
          </a:p>
          <a:p>
            <a:pPr algn="ctr">
              <a:lnSpc>
                <a:spcPct val="80000"/>
              </a:lnSpc>
              <a:tabLst>
                <a:tab pos="1527175" algn="l"/>
              </a:tabLst>
              <a:defRPr/>
            </a:pPr>
            <a:r>
              <a:rPr lang="it-IT" sz="2400" b="1" cap="small" dirty="0" smtClean="0"/>
              <a:t>dopo la richiesta sulla corruzione</a:t>
            </a:r>
          </a:p>
          <a:p>
            <a:pPr algn="just">
              <a:lnSpc>
                <a:spcPct val="80000"/>
              </a:lnSpc>
              <a:tabLst>
                <a:tab pos="1527175" algn="l"/>
              </a:tabLst>
              <a:defRPr/>
            </a:pPr>
            <a:endParaRPr lang="it-IT" b="1" cap="small" dirty="0"/>
          </a:p>
        </p:txBody>
      </p:sp>
      <p:sp>
        <p:nvSpPr>
          <p:cNvPr id="8" name="Freccia in giù 7"/>
          <p:cNvSpPr/>
          <p:nvPr/>
        </p:nvSpPr>
        <p:spPr>
          <a:xfrm>
            <a:off x="8713694" y="5109882"/>
            <a:ext cx="470647" cy="5378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2489360"/>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egnaposto contenuto 2"/>
          <p:cNvSpPr>
            <a:spLocks noGrp="1"/>
          </p:cNvSpPr>
          <p:nvPr>
            <p:ph idx="1"/>
          </p:nvPr>
        </p:nvSpPr>
        <p:spPr bwMode="auto">
          <a:xfrm>
            <a:off x="860611" y="2097741"/>
            <a:ext cx="10636623" cy="377862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38163" lvl="1" indent="-538163">
              <a:spcBef>
                <a:spcPts val="1000"/>
              </a:spcBef>
              <a:buClr>
                <a:srgbClr val="DA304A"/>
              </a:buClr>
              <a:buSzPct val="160000"/>
              <a:defRPr/>
            </a:pPr>
            <a:r>
              <a:rPr lang="it-IT" altLang="en-US" sz="3200" dirty="0"/>
              <a:t>Tasso di prevalenza negli ultimi 3 anni anni/ultimi 12 mesi delle vittime di corruzione per regione e ambito di corruzione </a:t>
            </a:r>
          </a:p>
          <a:p>
            <a:pPr marL="538163" lvl="1" indent="-538163">
              <a:spcBef>
                <a:spcPts val="1000"/>
              </a:spcBef>
              <a:buClr>
                <a:srgbClr val="DA304A"/>
              </a:buClr>
              <a:buSzPct val="160000"/>
              <a:defRPr/>
            </a:pPr>
            <a:endParaRPr lang="it-IT" altLang="en-US" sz="1000" dirty="0">
              <a:sym typeface="Wingdings" pitchFamily="2" charset="2"/>
            </a:endParaRPr>
          </a:p>
          <a:p>
            <a:pPr marL="981075" lvl="1" indent="-531813">
              <a:buFont typeface="Arial" charset="0"/>
              <a:buNone/>
            </a:pPr>
            <a:r>
              <a:rPr lang="it-IT" altLang="en-US" b="1" dirty="0" smtClean="0">
                <a:sym typeface="Wingdings" pitchFamily="2" charset="2"/>
              </a:rPr>
              <a:t></a:t>
            </a:r>
            <a:r>
              <a:rPr lang="it-IT" altLang="en-US" b="1" dirty="0" smtClean="0">
                <a:solidFill>
                  <a:srgbClr val="FF0000"/>
                </a:solidFill>
                <a:sym typeface="Wingdings" pitchFamily="2" charset="2"/>
              </a:rPr>
              <a:t>    </a:t>
            </a:r>
            <a:r>
              <a:rPr lang="it-IT" altLang="en-US" b="1" dirty="0" smtClean="0">
                <a:solidFill>
                  <a:srgbClr val="FF0000"/>
                </a:solidFill>
              </a:rPr>
              <a:t>sanità, istruzione, ricerca del lavoro, principali uffici pubblici, giustizia, forze dell’ordine, public utilities</a:t>
            </a:r>
          </a:p>
          <a:p>
            <a:endParaRPr lang="it-IT" altLang="en-US" sz="1000" dirty="0" smtClean="0"/>
          </a:p>
          <a:p>
            <a:pPr marL="538163" lvl="1" indent="-538163">
              <a:spcBef>
                <a:spcPts val="1000"/>
              </a:spcBef>
              <a:buClr>
                <a:srgbClr val="DA304A"/>
              </a:buClr>
              <a:buSzPct val="160000"/>
              <a:defRPr/>
            </a:pPr>
            <a:r>
              <a:rPr lang="it-IT" altLang="en-US" sz="3200" dirty="0"/>
              <a:t>Tasso di incidenza dei reati negli ultimi 3 anni/ultimi 12 mesi  per regione e ambito di corruzione</a:t>
            </a:r>
          </a:p>
        </p:txBody>
      </p:sp>
      <p:sp>
        <p:nvSpPr>
          <p:cNvPr id="18435" name="Titolo 1"/>
          <p:cNvSpPr>
            <a:spLocks noGrp="1"/>
          </p:cNvSpPr>
          <p:nvPr>
            <p:ph type="title"/>
          </p:nvPr>
        </p:nvSpPr>
        <p:spPr bwMode="auto">
          <a:xfrm>
            <a:off x="306917" y="-90488"/>
            <a:ext cx="10972800" cy="566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t-IT" altLang="en-US" sz="2800" b="1" smtClean="0">
                <a:solidFill>
                  <a:schemeClr val="bg1"/>
                </a:solidFill>
              </a:rPr>
              <a:t>Statistiche da indagini di vittimizzazione</a:t>
            </a:r>
            <a:endParaRPr lang="it-IT" altLang="en-US" sz="2800" smtClean="0">
              <a:solidFill>
                <a:schemeClr val="bg1"/>
              </a:solidFill>
            </a:endParaRPr>
          </a:p>
        </p:txBody>
      </p:sp>
      <p:sp>
        <p:nvSpPr>
          <p:cNvPr id="4" name="Titolo 1"/>
          <p:cNvSpPr txBox="1">
            <a:spLocks/>
          </p:cNvSpPr>
          <p:nvPr/>
        </p:nvSpPr>
        <p:spPr>
          <a:xfrm>
            <a:off x="793375" y="1015249"/>
            <a:ext cx="3550024" cy="59615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b="1" dirty="0" smtClean="0">
                <a:solidFill>
                  <a:srgbClr val="484384"/>
                </a:solidFill>
                <a:latin typeface="+mn-lt"/>
              </a:rPr>
              <a:t>Gli indicatori</a:t>
            </a:r>
            <a:endParaRPr lang="en-US" b="1" dirty="0">
              <a:solidFill>
                <a:srgbClr val="484384"/>
              </a:solidFill>
              <a:latin typeface="+mn-lt"/>
            </a:endParaRPr>
          </a:p>
        </p:txBody>
      </p:sp>
    </p:spTree>
    <p:extLst>
      <p:ext uri="{BB962C8B-B14F-4D97-AF65-F5344CB8AC3E}">
        <p14:creationId xmlns:p14="http://schemas.microsoft.com/office/powerpoint/2010/main" val="210653718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8050817" y="6478588"/>
            <a:ext cx="2743200" cy="365125"/>
          </a:xfrm>
        </p:spPr>
        <p:txBody>
          <a:bodyPr/>
          <a:lstStyle/>
          <a:p>
            <a:fld id="{5C7FE145-5F5F-9146-8268-470DD024125C}" type="slidenum">
              <a:rPr lang="it-IT" smtClean="0"/>
              <a:pPr/>
              <a:t>18</a:t>
            </a:fld>
            <a:endParaRPr lang="it-IT" dirty="0"/>
          </a:p>
        </p:txBody>
      </p:sp>
      <p:sp>
        <p:nvSpPr>
          <p:cNvPr id="5" name="Segnaposto contenuto 2"/>
          <p:cNvSpPr txBox="1">
            <a:spLocks/>
          </p:cNvSpPr>
          <p:nvPr/>
        </p:nvSpPr>
        <p:spPr>
          <a:xfrm>
            <a:off x="4520964" y="1360392"/>
            <a:ext cx="7059706" cy="4598895"/>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538163" lvl="1" indent="-538163">
              <a:spcBef>
                <a:spcPts val="1000"/>
              </a:spcBef>
              <a:buClr>
                <a:srgbClr val="DA304A"/>
              </a:buClr>
              <a:buSzPct val="160000"/>
              <a:tabLst>
                <a:tab pos="1527175" algn="l"/>
              </a:tabLst>
              <a:defRPr/>
            </a:pPr>
            <a:r>
              <a:rPr lang="it-IT" sz="3200" dirty="0"/>
              <a:t>Tasso di vittimizzazione indiretta per regione e ambito di corruzione  </a:t>
            </a:r>
          </a:p>
          <a:p>
            <a:pPr marL="533400" lvl="1" indent="0">
              <a:spcBef>
                <a:spcPts val="1000"/>
              </a:spcBef>
              <a:buClr>
                <a:srgbClr val="DA304A"/>
              </a:buClr>
              <a:buSzPct val="160000"/>
              <a:buNone/>
              <a:tabLst>
                <a:tab pos="1527175" algn="l"/>
              </a:tabLst>
              <a:defRPr/>
            </a:pPr>
            <a:r>
              <a:rPr lang="it-IT" sz="3200" dirty="0" smtClean="0"/>
              <a:t>(</a:t>
            </a:r>
            <a:r>
              <a:rPr lang="it-IT" sz="3200" dirty="0"/>
              <a:t>sanità, istruzione, ricerca del lavoro, uffici pubblici, giustizia, forze dell’ordine, public utilities)</a:t>
            </a:r>
          </a:p>
          <a:p>
            <a:pPr marL="538163" lvl="1" indent="-538163">
              <a:spcBef>
                <a:spcPts val="1000"/>
              </a:spcBef>
              <a:buClr>
                <a:srgbClr val="DA304A"/>
              </a:buClr>
              <a:buSzPct val="160000"/>
              <a:tabLst>
                <a:tab pos="1527175" algn="l"/>
              </a:tabLst>
              <a:defRPr/>
            </a:pPr>
            <a:endParaRPr lang="it-IT" sz="3200" dirty="0"/>
          </a:p>
          <a:p>
            <a:pPr marL="538163" lvl="1" indent="-538163">
              <a:spcBef>
                <a:spcPts val="1000"/>
              </a:spcBef>
              <a:buClr>
                <a:srgbClr val="DA304A"/>
              </a:buClr>
              <a:buSzPct val="160000"/>
              <a:tabLst>
                <a:tab pos="1527175" algn="l"/>
              </a:tabLst>
              <a:defRPr/>
            </a:pPr>
            <a:r>
              <a:rPr lang="it-IT" sz="3200" dirty="0"/>
              <a:t>La pervasività </a:t>
            </a:r>
            <a:r>
              <a:rPr lang="it-IT" sz="3200" dirty="0" smtClean="0"/>
              <a:t>del fenomeno</a:t>
            </a:r>
            <a:endParaRPr lang="it-IT" sz="3200" dirty="0"/>
          </a:p>
        </p:txBody>
      </p:sp>
      <p:sp>
        <p:nvSpPr>
          <p:cNvPr id="6" name="Titolo 1"/>
          <p:cNvSpPr txBox="1">
            <a:spLocks/>
          </p:cNvSpPr>
          <p:nvPr/>
        </p:nvSpPr>
        <p:spPr>
          <a:xfrm>
            <a:off x="564775" y="1414181"/>
            <a:ext cx="3550024" cy="59615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b="1" dirty="0" smtClean="0">
                <a:solidFill>
                  <a:srgbClr val="484384"/>
                </a:solidFill>
                <a:latin typeface="+mn-lt"/>
              </a:rPr>
              <a:t>Gli indicatori</a:t>
            </a:r>
            <a:endParaRPr lang="en-US" b="1" dirty="0">
              <a:solidFill>
                <a:srgbClr val="484384"/>
              </a:solidFill>
              <a:latin typeface="+mn-lt"/>
            </a:endParaRPr>
          </a:p>
        </p:txBody>
      </p:sp>
    </p:spTree>
    <p:extLst>
      <p:ext uri="{BB962C8B-B14F-4D97-AF65-F5344CB8AC3E}">
        <p14:creationId xmlns:p14="http://schemas.microsoft.com/office/powerpoint/2010/main" val="2224148659"/>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04849" y="3390901"/>
            <a:ext cx="7334251" cy="3098800"/>
          </a:xfrm>
        </p:spPr>
        <p:txBody>
          <a:bodyPr/>
          <a:lstStyle/>
          <a:p>
            <a:pPr marL="457200" indent="-457200">
              <a:buClr>
                <a:srgbClr val="C00000"/>
              </a:buClr>
              <a:buSzPct val="160000"/>
              <a:buFont typeface="Arial" panose="020B0604020202020204" pitchFamily="34" charset="0"/>
              <a:buChar char="•"/>
            </a:pPr>
            <a:r>
              <a:rPr lang="it-IT" sz="3200" dirty="0">
                <a:latin typeface="+mn-lt"/>
                <a:ea typeface="+mn-ea"/>
                <a:cs typeface="+mn-cs"/>
              </a:rPr>
              <a:t>(sul lavoro)</a:t>
            </a:r>
            <a:br>
              <a:rPr lang="it-IT" sz="3200" dirty="0">
                <a:latin typeface="+mn-lt"/>
                <a:ea typeface="+mn-ea"/>
                <a:cs typeface="+mn-cs"/>
              </a:rPr>
            </a:br>
            <a:r>
              <a:rPr lang="it-IT" sz="3200" dirty="0">
                <a:latin typeface="+mn-lt"/>
                <a:ea typeface="+mn-ea"/>
                <a:cs typeface="+mn-cs"/>
              </a:rPr>
              <a:t>Aver assistito </a:t>
            </a:r>
            <a:r>
              <a:rPr lang="it-IT" sz="3200" dirty="0" smtClean="0">
                <a:latin typeface="+mn-lt"/>
                <a:ea typeface="+mn-ea"/>
                <a:cs typeface="+mn-cs"/>
              </a:rPr>
              <a:t>a </a:t>
            </a:r>
            <a:r>
              <a:rPr lang="it-IT" sz="3200" dirty="0">
                <a:latin typeface="+mn-lt"/>
                <a:ea typeface="+mn-ea"/>
                <a:cs typeface="+mn-cs"/>
              </a:rPr>
              <a:t>scambi di favori o denaro che ha considerato illecito o inopportuno?</a:t>
            </a:r>
            <a:br>
              <a:rPr lang="it-IT" sz="3200" dirty="0">
                <a:latin typeface="+mn-lt"/>
                <a:ea typeface="+mn-ea"/>
                <a:cs typeface="+mn-cs"/>
              </a:rPr>
            </a:br>
            <a:r>
              <a:rPr lang="it-IT" sz="1000" dirty="0" smtClean="0">
                <a:latin typeface="+mn-lt"/>
                <a:ea typeface="+mn-ea"/>
                <a:cs typeface="+mn-cs"/>
              </a:rPr>
              <a:t/>
            </a:r>
            <a:br>
              <a:rPr lang="it-IT" sz="1000" dirty="0" smtClean="0">
                <a:latin typeface="+mn-lt"/>
                <a:ea typeface="+mn-ea"/>
                <a:cs typeface="+mn-cs"/>
              </a:rPr>
            </a:br>
            <a:r>
              <a:rPr lang="it-IT" sz="3200" dirty="0" smtClean="0">
                <a:latin typeface="+mn-lt"/>
                <a:ea typeface="+mn-ea"/>
                <a:cs typeface="+mn-cs"/>
              </a:rPr>
              <a:t>(</a:t>
            </a:r>
            <a:r>
              <a:rPr lang="it-IT" sz="3200" dirty="0">
                <a:latin typeface="+mn-lt"/>
                <a:ea typeface="+mn-ea"/>
                <a:cs typeface="+mn-cs"/>
              </a:rPr>
              <a:t>Se si)</a:t>
            </a:r>
            <a:br>
              <a:rPr lang="it-IT" sz="3200" dirty="0">
                <a:latin typeface="+mn-lt"/>
                <a:ea typeface="+mn-ea"/>
                <a:cs typeface="+mn-cs"/>
              </a:rPr>
            </a:br>
            <a:r>
              <a:rPr lang="it-IT" sz="3200" dirty="0">
                <a:latin typeface="+mn-lt"/>
                <a:ea typeface="+mn-ea"/>
                <a:cs typeface="+mn-cs"/>
              </a:rPr>
              <a:t>Che cosa ha fatto?</a:t>
            </a:r>
            <a:r>
              <a:rPr lang="en-US" sz="2800" dirty="0"/>
              <a:t/>
            </a:r>
            <a:br>
              <a:rPr lang="en-US" sz="2800" dirty="0"/>
            </a:br>
            <a:endParaRPr lang="en-US" sz="2800" dirty="0">
              <a:latin typeface="+mn-lt"/>
              <a:ea typeface="+mn-ea"/>
              <a:cs typeface="+mn-cs"/>
            </a:endParaRPr>
          </a:p>
        </p:txBody>
      </p:sp>
      <p:sp>
        <p:nvSpPr>
          <p:cNvPr id="5" name="Segnaposto numero diapositiva 4"/>
          <p:cNvSpPr>
            <a:spLocks noGrp="1"/>
          </p:cNvSpPr>
          <p:nvPr>
            <p:ph type="sldNum" sz="quarter" idx="12"/>
          </p:nvPr>
        </p:nvSpPr>
        <p:spPr/>
        <p:txBody>
          <a:bodyPr/>
          <a:lstStyle/>
          <a:p>
            <a:pPr>
              <a:defRPr/>
            </a:pPr>
            <a:fld id="{5736819E-F120-490A-B506-45EC3B4A0AEC}" type="slidenum">
              <a:rPr lang="it-IT" altLang="it-IT" smtClean="0"/>
              <a:pPr>
                <a:defRPr/>
              </a:pPr>
              <a:t>19</a:t>
            </a:fld>
            <a:endParaRPr lang="it-IT" altLang="it-IT"/>
          </a:p>
        </p:txBody>
      </p:sp>
      <p:sp>
        <p:nvSpPr>
          <p:cNvPr id="6" name="Rettangolo 5"/>
          <p:cNvSpPr/>
          <p:nvPr/>
        </p:nvSpPr>
        <p:spPr>
          <a:xfrm>
            <a:off x="711200" y="1785035"/>
            <a:ext cx="8013700" cy="1421928"/>
          </a:xfrm>
          <a:prstGeom prst="rect">
            <a:avLst/>
          </a:prstGeom>
        </p:spPr>
        <p:txBody>
          <a:bodyPr wrap="square">
            <a:spAutoFit/>
          </a:bodyPr>
          <a:lstStyle/>
          <a:p>
            <a:pPr marL="457200" lvl="1" indent="-457200">
              <a:lnSpc>
                <a:spcPct val="90000"/>
              </a:lnSpc>
              <a:spcBef>
                <a:spcPts val="1000"/>
              </a:spcBef>
              <a:buClr>
                <a:srgbClr val="DA304A"/>
              </a:buClr>
              <a:buSzPct val="160000"/>
              <a:buFont typeface="Arial"/>
              <a:buChar char="•"/>
              <a:tabLst>
                <a:tab pos="1527175" algn="l"/>
              </a:tabLst>
              <a:defRPr/>
            </a:pPr>
            <a:r>
              <a:rPr lang="it-IT" sz="3200" dirty="0"/>
              <a:t>L</a:t>
            </a:r>
            <a:r>
              <a:rPr lang="it-IT" sz="3200" dirty="0" smtClean="0"/>
              <a:t>e </a:t>
            </a:r>
            <a:r>
              <a:rPr lang="it-IT" sz="3200" dirty="0"/>
              <a:t>raccomandazioni: percentuale di conoscenza di persone raccomandate per ambito di corruzione e regione</a:t>
            </a:r>
          </a:p>
        </p:txBody>
      </p:sp>
      <p:sp>
        <p:nvSpPr>
          <p:cNvPr id="7" name="Titolo 1"/>
          <p:cNvSpPr txBox="1">
            <a:spLocks/>
          </p:cNvSpPr>
          <p:nvPr/>
        </p:nvSpPr>
        <p:spPr>
          <a:xfrm>
            <a:off x="604911" y="975367"/>
            <a:ext cx="9669389" cy="80966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3600" b="1" dirty="0" smtClean="0">
                <a:solidFill>
                  <a:srgbClr val="484384"/>
                </a:solidFill>
                <a:latin typeface="+mn-lt"/>
              </a:rPr>
              <a:t>LA PERVASIVITÀ DEL FENOMENO</a:t>
            </a:r>
            <a:endParaRPr lang="en-US" sz="3600" b="1" dirty="0">
              <a:solidFill>
                <a:srgbClr val="484384"/>
              </a:solidFill>
              <a:latin typeface="+mn-lt"/>
            </a:endParaRPr>
          </a:p>
        </p:txBody>
      </p:sp>
    </p:spTree>
    <p:extLst>
      <p:ext uri="{BB962C8B-B14F-4D97-AF65-F5344CB8AC3E}">
        <p14:creationId xmlns:p14="http://schemas.microsoft.com/office/powerpoint/2010/main" val="2369681745"/>
      </p:ext>
    </p:extLst>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p:txBody>
          <a:bodyPr/>
          <a:lstStyle/>
          <a:p>
            <a:fld id="{5C7FE145-5F5F-9146-8268-470DD024125C}" type="slidenum">
              <a:rPr lang="it-IT" smtClean="0"/>
              <a:pPr/>
              <a:t>2</a:t>
            </a:fld>
            <a:endParaRPr lang="it-IT" dirty="0"/>
          </a:p>
        </p:txBody>
      </p:sp>
      <p:sp>
        <p:nvSpPr>
          <p:cNvPr id="12" name="Sottotitolo 2"/>
          <p:cNvSpPr>
            <a:spLocks noGrp="1"/>
          </p:cNvSpPr>
          <p:nvPr>
            <p:ph type="subTitle" idx="4294967295"/>
          </p:nvPr>
        </p:nvSpPr>
        <p:spPr>
          <a:xfrm>
            <a:off x="3711388" y="1305857"/>
            <a:ext cx="8054788" cy="5390777"/>
          </a:xfrm>
          <a:prstGeom prst="rect">
            <a:avLst/>
          </a:prstGeom>
        </p:spPr>
        <p:txBody>
          <a:bodyPr/>
          <a:lstStyle/>
          <a:p>
            <a:pPr marL="0" indent="0">
              <a:buNone/>
            </a:pPr>
            <a:r>
              <a:rPr lang="en-US" sz="2000" b="1" dirty="0"/>
              <a:t>United Nations Convention against </a:t>
            </a:r>
            <a:r>
              <a:rPr lang="en-US" sz="2000" b="1" dirty="0" smtClean="0"/>
              <a:t>Corruption</a:t>
            </a:r>
            <a:endParaRPr lang="it-IT" sz="2000" dirty="0" smtClean="0">
              <a:ea typeface="Signika Light" charset="0"/>
              <a:cs typeface="Signika Light" charset="0"/>
            </a:endParaRPr>
          </a:p>
          <a:p>
            <a:pPr marL="0" indent="0">
              <a:buNone/>
            </a:pPr>
            <a:r>
              <a:rPr lang="en-US" sz="2000" dirty="0"/>
              <a:t>General Assembly by resolution 58/4 of 31 October 2003</a:t>
            </a:r>
            <a:r>
              <a:rPr lang="it-IT" sz="2000" dirty="0" smtClean="0">
                <a:ea typeface="Signika Light" charset="0"/>
                <a:cs typeface="Signika Light" charset="0"/>
              </a:rPr>
              <a:t> </a:t>
            </a:r>
            <a:r>
              <a:rPr lang="it-IT" sz="2000" dirty="0" smtClean="0">
                <a:ea typeface="Signika Light" charset="0"/>
                <a:cs typeface="Signika Light" charset="0"/>
                <a:sym typeface="Wingdings" panose="05000000000000000000" pitchFamily="2" charset="2"/>
              </a:rPr>
              <a:t> 2005</a:t>
            </a:r>
          </a:p>
          <a:p>
            <a:pPr marL="0" indent="0">
              <a:buNone/>
            </a:pPr>
            <a:r>
              <a:rPr lang="it-IT" sz="2000" dirty="0" smtClean="0">
                <a:ea typeface="Signika Light" charset="0"/>
                <a:cs typeface="Signika Light" charset="0"/>
                <a:sym typeface="Wingdings" panose="05000000000000000000" pitchFamily="2" charset="2"/>
              </a:rPr>
              <a:t>Ratificata dall’Italia ottobre 2009</a:t>
            </a:r>
          </a:p>
          <a:p>
            <a:endParaRPr lang="it-IT" sz="1400" dirty="0" smtClean="0">
              <a:ea typeface="Signika Light" charset="0"/>
              <a:cs typeface="Signika Light" charset="0"/>
              <a:sym typeface="Wingdings" panose="05000000000000000000" pitchFamily="2" charset="2"/>
            </a:endParaRPr>
          </a:p>
          <a:p>
            <a:pPr marL="0" indent="0">
              <a:buNone/>
            </a:pPr>
            <a:r>
              <a:rPr lang="en-US" sz="2000" i="1" dirty="0" smtClean="0">
                <a:ea typeface="Signika Light" charset="0"/>
                <a:cs typeface="Signika Light" charset="0"/>
                <a:sym typeface="Wingdings" panose="05000000000000000000" pitchFamily="2" charset="2"/>
              </a:rPr>
              <a:t>“Corruption </a:t>
            </a:r>
            <a:r>
              <a:rPr lang="en-US" sz="2000" i="1" dirty="0">
                <a:ea typeface="Signika Light" charset="0"/>
                <a:cs typeface="Signika Light" charset="0"/>
                <a:sym typeface="Wingdings" panose="05000000000000000000" pitchFamily="2" charset="2"/>
              </a:rPr>
              <a:t>is an insidious plague that has a wide range of corrosive effects on societies. It undermines democracy and the rule of law, leads to violations of human rights, distorts markets, erodes the quality of life and allows organized crime, terrorism and other threats to human security to </a:t>
            </a:r>
            <a:r>
              <a:rPr lang="en-US" sz="2000" i="1" dirty="0" smtClean="0">
                <a:ea typeface="Signika Light" charset="0"/>
                <a:cs typeface="Signika Light" charset="0"/>
                <a:sym typeface="Wingdings" panose="05000000000000000000" pitchFamily="2" charset="2"/>
              </a:rPr>
              <a:t>flourish”</a:t>
            </a:r>
            <a:endParaRPr lang="it-IT" sz="2000" i="1" dirty="0">
              <a:ea typeface="Signika Light" charset="0"/>
              <a:cs typeface="Signika Light" charset="0"/>
              <a:sym typeface="Wingdings" panose="05000000000000000000" pitchFamily="2" charset="2"/>
            </a:endParaRPr>
          </a:p>
          <a:p>
            <a:endParaRPr lang="it-IT" sz="700" dirty="0" smtClean="0">
              <a:ea typeface="Signika Light" charset="0"/>
              <a:cs typeface="Signika Light" charset="0"/>
              <a:sym typeface="Wingdings" panose="05000000000000000000" pitchFamily="2" charset="2"/>
            </a:endParaRPr>
          </a:p>
          <a:p>
            <a:r>
              <a:rPr lang="it-IT" sz="2000" dirty="0" smtClean="0">
                <a:ea typeface="Signika Light" charset="0"/>
                <a:cs typeface="Signika Light" charset="0"/>
                <a:sym typeface="Wingdings" panose="05000000000000000000" pitchFamily="2" charset="2"/>
              </a:rPr>
              <a:t>Prevenzione</a:t>
            </a:r>
          </a:p>
          <a:p>
            <a:r>
              <a:rPr lang="it-IT" sz="2000" dirty="0" smtClean="0">
                <a:ea typeface="Signika Light" charset="0"/>
                <a:cs typeface="Signika Light" charset="0"/>
                <a:sym typeface="Wingdings" panose="05000000000000000000" pitchFamily="2" charset="2"/>
              </a:rPr>
              <a:t>Criminalizzazione della corruzione </a:t>
            </a:r>
            <a:r>
              <a:rPr lang="it-IT" sz="2000" dirty="0">
                <a:ea typeface="Signika Light" charset="0"/>
                <a:cs typeface="Signika Light" charset="0"/>
                <a:sym typeface="Wingdings" panose="05000000000000000000" pitchFamily="2" charset="2"/>
              </a:rPr>
              <a:t>nel settore pubblico e </a:t>
            </a:r>
            <a:r>
              <a:rPr lang="it-IT" sz="2000" dirty="0" smtClean="0">
                <a:ea typeface="Signika Light" charset="0"/>
                <a:cs typeface="Signika Light" charset="0"/>
                <a:sym typeface="Wingdings" panose="05000000000000000000" pitchFamily="2" charset="2"/>
              </a:rPr>
              <a:t>privato</a:t>
            </a:r>
          </a:p>
          <a:p>
            <a:endParaRPr lang="it-IT" sz="500" dirty="0">
              <a:ea typeface="Signika Light" charset="0"/>
              <a:cs typeface="Signika Light" charset="0"/>
              <a:sym typeface="Wingdings" panose="05000000000000000000" pitchFamily="2" charset="2"/>
            </a:endParaRPr>
          </a:p>
          <a:p>
            <a:pPr marL="0" indent="0">
              <a:buNone/>
            </a:pPr>
            <a:r>
              <a:rPr lang="it-IT" sz="2000" b="1" dirty="0" smtClean="0">
                <a:ea typeface="Signika Light" charset="0"/>
                <a:cs typeface="Signika Light" charset="0"/>
                <a:sym typeface="Wingdings" panose="05000000000000000000" pitchFamily="2" charset="2"/>
              </a:rPr>
              <a:t>Consiglio d’Europa  </a:t>
            </a:r>
            <a:r>
              <a:rPr lang="en-US" sz="2000" dirty="0"/>
              <a:t>Fight against </a:t>
            </a:r>
            <a:r>
              <a:rPr lang="en-US" sz="2000" dirty="0" smtClean="0"/>
              <a:t>Corruption  (1997)  </a:t>
            </a:r>
            <a:r>
              <a:rPr lang="en-US" sz="2000" dirty="0" smtClean="0">
                <a:sym typeface="Wingdings" panose="05000000000000000000" pitchFamily="2" charset="2"/>
              </a:rPr>
              <a:t></a:t>
            </a:r>
            <a:r>
              <a:rPr lang="it-IT" sz="2000" b="1" dirty="0" smtClean="0">
                <a:ea typeface="Signika Light" charset="0"/>
                <a:cs typeface="Signika Light" charset="0"/>
                <a:sym typeface="Wingdings" panose="05000000000000000000" pitchFamily="2" charset="2"/>
              </a:rPr>
              <a:t> </a:t>
            </a:r>
          </a:p>
          <a:p>
            <a:pPr marL="0" indent="0">
              <a:buNone/>
            </a:pPr>
            <a:r>
              <a:rPr lang="en-US" sz="2000" dirty="0" smtClean="0"/>
              <a:t>Group </a:t>
            </a:r>
            <a:r>
              <a:rPr lang="en-US" sz="2000" dirty="0"/>
              <a:t>of States against Corruption – </a:t>
            </a:r>
            <a:r>
              <a:rPr lang="en-US" sz="2000" dirty="0" smtClean="0"/>
              <a:t>GRECO</a:t>
            </a:r>
            <a:r>
              <a:rPr lang="it-IT" sz="2000" b="1" dirty="0" smtClean="0">
                <a:ea typeface="Signika Light" charset="0"/>
                <a:cs typeface="Signika Light" charset="0"/>
                <a:sym typeface="Wingdings" panose="05000000000000000000" pitchFamily="2" charset="2"/>
              </a:rPr>
              <a:t>  (1999) valutazione dei Paesi</a:t>
            </a:r>
          </a:p>
          <a:p>
            <a:endParaRPr lang="it-IT" sz="2000" dirty="0">
              <a:ea typeface="Signika Light" charset="0"/>
              <a:cs typeface="Signika Light" charset="0"/>
            </a:endParaRPr>
          </a:p>
        </p:txBody>
      </p:sp>
      <p:sp>
        <p:nvSpPr>
          <p:cNvPr id="13" name="Titolo 1"/>
          <p:cNvSpPr>
            <a:spLocks noGrp="1"/>
          </p:cNvSpPr>
          <p:nvPr>
            <p:ph type="ctrTitle" idx="4294967295"/>
          </p:nvPr>
        </p:nvSpPr>
        <p:spPr>
          <a:xfrm>
            <a:off x="457199" y="1135250"/>
            <a:ext cx="3146613" cy="3302279"/>
          </a:xfrm>
          <a:prstGeom prst="rect">
            <a:avLst/>
          </a:prstGeom>
        </p:spPr>
        <p:txBody>
          <a:bodyPr lIns="0" tIns="0" rIns="0" bIns="0" anchor="t" anchorCtr="0"/>
          <a:lstStyle/>
          <a:p>
            <a:pPr algn="l"/>
            <a:r>
              <a:rPr lang="it-IT" b="1" dirty="0" smtClean="0">
                <a:solidFill>
                  <a:srgbClr val="484384"/>
                </a:solidFill>
                <a:latin typeface="+mn-lt"/>
                <a:ea typeface="Signika Semibold" charset="0"/>
                <a:cs typeface="Signika Semibold" charset="0"/>
              </a:rPr>
              <a:t>Gli input</a:t>
            </a:r>
            <a:br>
              <a:rPr lang="it-IT" b="1" dirty="0" smtClean="0">
                <a:solidFill>
                  <a:srgbClr val="484384"/>
                </a:solidFill>
                <a:latin typeface="+mn-lt"/>
                <a:ea typeface="Signika Semibold" charset="0"/>
                <a:cs typeface="Signika Semibold" charset="0"/>
              </a:rPr>
            </a:br>
            <a:r>
              <a:rPr lang="it-IT" b="1" dirty="0">
                <a:solidFill>
                  <a:srgbClr val="484384"/>
                </a:solidFill>
                <a:latin typeface="+mn-lt"/>
                <a:ea typeface="Signika Semibold" charset="0"/>
                <a:cs typeface="Signika Semibold" charset="0"/>
              </a:rPr>
              <a:t/>
            </a:r>
            <a:br>
              <a:rPr lang="it-IT" b="1" dirty="0">
                <a:solidFill>
                  <a:srgbClr val="484384"/>
                </a:solidFill>
                <a:latin typeface="+mn-lt"/>
                <a:ea typeface="Signika Semibold" charset="0"/>
                <a:cs typeface="Signika Semibold" charset="0"/>
              </a:rPr>
            </a:br>
            <a:r>
              <a:rPr lang="it-IT" sz="4000" dirty="0" smtClean="0">
                <a:solidFill>
                  <a:srgbClr val="484384"/>
                </a:solidFill>
                <a:latin typeface="+mn-lt"/>
                <a:ea typeface="Signika Semibold" charset="0"/>
                <a:cs typeface="Signika Semibold" charset="0"/>
              </a:rPr>
              <a:t>a livello internazionale</a:t>
            </a:r>
            <a:endParaRPr lang="it-IT" sz="4000" dirty="0">
              <a:solidFill>
                <a:srgbClr val="484384"/>
              </a:solidFill>
              <a:latin typeface="+mn-lt"/>
              <a:ea typeface="Signika Semibold" charset="0"/>
              <a:cs typeface="Signika Semibold" charset="0"/>
            </a:endParaRPr>
          </a:p>
        </p:txBody>
      </p:sp>
    </p:spTree>
    <p:extLst>
      <p:ext uri="{BB962C8B-B14F-4D97-AF65-F5344CB8AC3E}">
        <p14:creationId xmlns:p14="http://schemas.microsoft.com/office/powerpoint/2010/main" val="436109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4911" y="975368"/>
            <a:ext cx="11085341" cy="1143000"/>
          </a:xfrm>
        </p:spPr>
        <p:txBody>
          <a:bodyPr/>
          <a:lstStyle/>
          <a:p>
            <a:r>
              <a:rPr lang="it-IT" sz="3600" b="1" dirty="0" smtClean="0">
                <a:solidFill>
                  <a:srgbClr val="484384"/>
                </a:solidFill>
                <a:latin typeface="+mn-lt"/>
              </a:rPr>
              <a:t>Il sentito dire diventa realtà…nel mondo di imprenditori, liberi professionisti, lavoratori autonomi</a:t>
            </a:r>
            <a:endParaRPr lang="en-US" sz="3600" b="1" dirty="0">
              <a:solidFill>
                <a:srgbClr val="484384"/>
              </a:solidFill>
              <a:latin typeface="+mn-lt"/>
            </a:endParaRPr>
          </a:p>
        </p:txBody>
      </p:sp>
      <p:sp>
        <p:nvSpPr>
          <p:cNvPr id="3" name="Segnaposto testo 2"/>
          <p:cNvSpPr>
            <a:spLocks noGrp="1"/>
          </p:cNvSpPr>
          <p:nvPr>
            <p:ph type="body" sz="half" idx="1"/>
          </p:nvPr>
        </p:nvSpPr>
        <p:spPr>
          <a:xfrm>
            <a:off x="604911" y="2242625"/>
            <a:ext cx="5080000" cy="2689274"/>
          </a:xfrm>
        </p:spPr>
        <p:txBody>
          <a:bodyPr/>
          <a:lstStyle/>
          <a:p>
            <a:pPr marL="0" indent="0">
              <a:buNone/>
            </a:pPr>
            <a:r>
              <a:rPr lang="it-IT" cap="small" dirty="0" smtClean="0"/>
              <a:t>Secondo </a:t>
            </a:r>
            <a:r>
              <a:rPr lang="it-IT" cap="small" dirty="0"/>
              <a:t>Lei, quanto spesso succede al giorno d’oggi, a imprese o a persone che svolgono  attività come la Sua, di essere obbligati a pagare, fare regali o favori a dirigenti/impiegati/tecnici di uffici  pubblici per….</a:t>
            </a:r>
            <a:endParaRPr lang="en-US" dirty="0"/>
          </a:p>
        </p:txBody>
      </p:sp>
      <p:sp>
        <p:nvSpPr>
          <p:cNvPr id="4" name="Segnaposto contenuto 3"/>
          <p:cNvSpPr>
            <a:spLocks noGrp="1"/>
          </p:cNvSpPr>
          <p:nvPr>
            <p:ph sz="half" idx="2"/>
          </p:nvPr>
        </p:nvSpPr>
        <p:spPr>
          <a:xfrm>
            <a:off x="6197600" y="2242625"/>
            <a:ext cx="5080000" cy="4397326"/>
          </a:xfrm>
          <a:ln>
            <a:solidFill>
              <a:schemeClr val="accent1"/>
            </a:solidFill>
          </a:ln>
        </p:spPr>
        <p:txBody>
          <a:bodyPr/>
          <a:lstStyle/>
          <a:p>
            <a:pPr marL="514350" indent="-514350">
              <a:buFont typeface="+mj-lt"/>
              <a:buAutoNum type="arabicPeriod"/>
            </a:pPr>
            <a:r>
              <a:rPr lang="it-IT" dirty="0"/>
              <a:t>Ottenere o velocizzare licenze, permessi, </a:t>
            </a:r>
            <a:r>
              <a:rPr lang="it-IT" dirty="0" smtClean="0"/>
              <a:t>concessioni</a:t>
            </a:r>
            <a:endParaRPr lang="it-IT" dirty="0"/>
          </a:p>
          <a:p>
            <a:pPr marL="514350" indent="-514350">
              <a:buFont typeface="+mj-lt"/>
              <a:buAutoNum type="arabicPeriod"/>
            </a:pPr>
            <a:r>
              <a:rPr lang="it-IT" dirty="0" smtClean="0"/>
              <a:t>Agevolarli </a:t>
            </a:r>
            <a:r>
              <a:rPr lang="it-IT" dirty="0"/>
              <a:t>in pratiche legate ai controlli fiscali </a:t>
            </a:r>
          </a:p>
          <a:p>
            <a:pPr marL="514350" indent="-514350">
              <a:buFont typeface="+mj-lt"/>
              <a:buAutoNum type="arabicPeriod"/>
            </a:pPr>
            <a:r>
              <a:rPr lang="it-IT" dirty="0" smtClean="0"/>
              <a:t>Ottenere </a:t>
            </a:r>
            <a:r>
              <a:rPr lang="it-IT" dirty="0"/>
              <a:t>contratti con istituzioni pubbliche 		</a:t>
            </a:r>
            <a:endParaRPr lang="it-IT" dirty="0" smtClean="0"/>
          </a:p>
          <a:p>
            <a:pPr marL="514350" indent="-514350">
              <a:buFont typeface="+mj-lt"/>
              <a:buAutoNum type="arabicPeriod"/>
            </a:pPr>
            <a:r>
              <a:rPr lang="it-IT" dirty="0" smtClean="0"/>
              <a:t>Ottenere </a:t>
            </a:r>
            <a:r>
              <a:rPr lang="it-IT" dirty="0"/>
              <a:t>permessi e licenze per l’import e l’export	</a:t>
            </a:r>
            <a:endParaRPr lang="it-IT" dirty="0" smtClean="0"/>
          </a:p>
          <a:p>
            <a:pPr marL="514350" indent="-514350">
              <a:buFont typeface="+mj-lt"/>
              <a:buAutoNum type="arabicPeriod"/>
            </a:pPr>
            <a:r>
              <a:rPr lang="it-IT" dirty="0" smtClean="0"/>
              <a:t>Velocizzare </a:t>
            </a:r>
            <a:r>
              <a:rPr lang="it-IT" dirty="0"/>
              <a:t>le procedure in ambito giudiziario</a:t>
            </a:r>
            <a:endParaRPr lang="en-US" dirty="0"/>
          </a:p>
        </p:txBody>
      </p:sp>
      <p:sp>
        <p:nvSpPr>
          <p:cNvPr id="5" name="Segnaposto numero diapositiva 4"/>
          <p:cNvSpPr>
            <a:spLocks noGrp="1"/>
          </p:cNvSpPr>
          <p:nvPr>
            <p:ph type="sldNum" sz="quarter" idx="12"/>
          </p:nvPr>
        </p:nvSpPr>
        <p:spPr/>
        <p:txBody>
          <a:bodyPr/>
          <a:lstStyle/>
          <a:p>
            <a:pPr>
              <a:defRPr/>
            </a:pPr>
            <a:fld id="{5736819E-F120-490A-B506-45EC3B4A0AEC}" type="slidenum">
              <a:rPr lang="it-IT" altLang="it-IT" smtClean="0"/>
              <a:pPr>
                <a:defRPr/>
              </a:pPr>
              <a:t>20</a:t>
            </a:fld>
            <a:endParaRPr lang="it-IT" altLang="it-IT"/>
          </a:p>
        </p:txBody>
      </p:sp>
      <p:sp>
        <p:nvSpPr>
          <p:cNvPr id="6" name="CasellaDiTesto 5"/>
          <p:cNvSpPr txBox="1"/>
          <p:nvPr/>
        </p:nvSpPr>
        <p:spPr>
          <a:xfrm>
            <a:off x="731520" y="5254956"/>
            <a:ext cx="4670474" cy="1384995"/>
          </a:xfrm>
          <a:prstGeom prst="rect">
            <a:avLst/>
          </a:prstGeom>
          <a:noFill/>
        </p:spPr>
        <p:txBody>
          <a:bodyPr wrap="square" rtlCol="0">
            <a:spAutoFit/>
          </a:bodyPr>
          <a:lstStyle/>
          <a:p>
            <a:r>
              <a:rPr lang="it-IT" sz="2800" b="1" dirty="0" smtClean="0"/>
              <a:t>(Se spesso o  sempre)</a:t>
            </a:r>
          </a:p>
          <a:p>
            <a:r>
              <a:rPr lang="it-IT" sz="2800" b="1" cap="small" dirty="0" smtClean="0">
                <a:solidFill>
                  <a:srgbClr val="C00000"/>
                </a:solidFill>
              </a:rPr>
              <a:t>Queste </a:t>
            </a:r>
            <a:r>
              <a:rPr lang="it-IT" sz="2800" b="1" cap="small" dirty="0">
                <a:solidFill>
                  <a:srgbClr val="C00000"/>
                </a:solidFill>
              </a:rPr>
              <a:t>situazioni sono capitate anche a lei?</a:t>
            </a:r>
            <a:endParaRPr lang="en-US" sz="2800" dirty="0">
              <a:solidFill>
                <a:srgbClr val="C00000"/>
              </a:solidFill>
            </a:endParaRPr>
          </a:p>
        </p:txBody>
      </p:sp>
      <p:cxnSp>
        <p:nvCxnSpPr>
          <p:cNvPr id="8" name="Connettore 2 7"/>
          <p:cNvCxnSpPr/>
          <p:nvPr/>
        </p:nvCxnSpPr>
        <p:spPr>
          <a:xfrm flipH="1">
            <a:off x="4465711" y="4787900"/>
            <a:ext cx="1676400" cy="7493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flipV="1">
            <a:off x="5401994" y="3695700"/>
            <a:ext cx="795606" cy="127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4782387"/>
      </p:ext>
    </p:extLst>
  </p:cSld>
  <p:clrMapOvr>
    <a:masterClrMapping/>
  </p:clrMapOvr>
  <p:transition spd="med">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sz="half" idx="1"/>
          </p:nvPr>
        </p:nvSpPr>
        <p:spPr>
          <a:xfrm>
            <a:off x="569261" y="1766047"/>
            <a:ext cx="6871447" cy="4231342"/>
          </a:xfrm>
        </p:spPr>
        <p:txBody>
          <a:bodyPr/>
          <a:lstStyle/>
          <a:p>
            <a:pPr marL="538163" lvl="1" indent="-538163">
              <a:spcBef>
                <a:spcPts val="1000"/>
              </a:spcBef>
              <a:buClr>
                <a:srgbClr val="DA304A"/>
              </a:buClr>
              <a:buSzPct val="160000"/>
              <a:defRPr/>
            </a:pPr>
            <a:r>
              <a:rPr lang="it-IT" sz="3200" dirty="0"/>
              <a:t>Una buona rispondenza da parte dei </a:t>
            </a:r>
            <a:r>
              <a:rPr lang="it-IT" sz="3200" dirty="0" smtClean="0"/>
              <a:t>cittadini</a:t>
            </a:r>
          </a:p>
          <a:p>
            <a:pPr marL="0" lvl="1" indent="0">
              <a:spcBef>
                <a:spcPts val="1000"/>
              </a:spcBef>
              <a:buClr>
                <a:srgbClr val="DA304A"/>
              </a:buClr>
              <a:buSzPct val="160000"/>
              <a:buNone/>
              <a:defRPr/>
            </a:pPr>
            <a:r>
              <a:rPr lang="it-IT" sz="3200" i="1" dirty="0" smtClean="0">
                <a:solidFill>
                  <a:schemeClr val="bg1">
                    <a:lumMod val="50000"/>
                  </a:schemeClr>
                </a:solidFill>
              </a:rPr>
              <a:t>…. Capisce di cosa stiamo parlando?</a:t>
            </a:r>
          </a:p>
          <a:p>
            <a:pPr marL="0" lvl="1" indent="0">
              <a:spcBef>
                <a:spcPts val="1000"/>
              </a:spcBef>
              <a:buClr>
                <a:srgbClr val="DA304A"/>
              </a:buClr>
              <a:buSzPct val="160000"/>
              <a:buNone/>
              <a:defRPr/>
            </a:pPr>
            <a:r>
              <a:rPr lang="it-IT" sz="3200" i="1" dirty="0" smtClean="0">
                <a:solidFill>
                  <a:schemeClr val="bg1">
                    <a:lumMod val="50000"/>
                  </a:schemeClr>
                </a:solidFill>
              </a:rPr>
              <a:t>Sì, di corruzione</a:t>
            </a:r>
          </a:p>
          <a:p>
            <a:pPr marL="0" lvl="1" indent="0">
              <a:spcBef>
                <a:spcPts val="1000"/>
              </a:spcBef>
              <a:buClr>
                <a:srgbClr val="DA304A"/>
              </a:buClr>
              <a:buSzPct val="160000"/>
              <a:buNone/>
              <a:defRPr/>
            </a:pPr>
            <a:r>
              <a:rPr lang="it-IT" sz="3200" i="1" dirty="0" smtClean="0">
                <a:solidFill>
                  <a:schemeClr val="bg1">
                    <a:lumMod val="50000"/>
                  </a:schemeClr>
                </a:solidFill>
              </a:rPr>
              <a:t>…. Che ne pensa?</a:t>
            </a:r>
          </a:p>
          <a:p>
            <a:pPr marL="0" lvl="1" indent="0">
              <a:spcBef>
                <a:spcPts val="1000"/>
              </a:spcBef>
              <a:buClr>
                <a:srgbClr val="DA304A"/>
              </a:buClr>
              <a:buSzPct val="160000"/>
              <a:buNone/>
              <a:defRPr/>
            </a:pPr>
            <a:r>
              <a:rPr lang="it-IT" sz="3200" i="1" dirty="0" smtClean="0">
                <a:solidFill>
                  <a:schemeClr val="bg1">
                    <a:lumMod val="50000"/>
                  </a:schemeClr>
                </a:solidFill>
              </a:rPr>
              <a:t>Era ora che l’Istat lo facesse</a:t>
            </a:r>
          </a:p>
          <a:p>
            <a:pPr marL="457200" lvl="1" indent="-457200">
              <a:spcBef>
                <a:spcPts val="1000"/>
              </a:spcBef>
              <a:buClr>
                <a:srgbClr val="DA304A"/>
              </a:buClr>
              <a:buSzPct val="160000"/>
              <a:defRPr/>
            </a:pPr>
            <a:r>
              <a:rPr lang="it-IT" sz="3200" dirty="0" smtClean="0"/>
              <a:t>Ma anche qualche nebbia… </a:t>
            </a:r>
          </a:p>
          <a:p>
            <a:pPr marL="0" lvl="1" indent="0">
              <a:spcBef>
                <a:spcPts val="1000"/>
              </a:spcBef>
              <a:buClr>
                <a:srgbClr val="DA304A"/>
              </a:buClr>
              <a:buSzPct val="160000"/>
              <a:buNone/>
              <a:defRPr/>
            </a:pPr>
            <a:r>
              <a:rPr lang="it-IT" sz="3200" i="1" dirty="0" smtClean="0">
                <a:solidFill>
                  <a:schemeClr val="bg1">
                    <a:lumMod val="50000"/>
                  </a:schemeClr>
                </a:solidFill>
              </a:rPr>
              <a:t>….. non posso dirlo a lei</a:t>
            </a:r>
            <a:endParaRPr lang="it-IT" sz="3200" i="1" dirty="0">
              <a:solidFill>
                <a:schemeClr val="bg1">
                  <a:lumMod val="50000"/>
                </a:schemeClr>
              </a:solidFill>
            </a:endParaRPr>
          </a:p>
          <a:p>
            <a:pPr marL="538163" lvl="1" indent="-538163">
              <a:spcBef>
                <a:spcPts val="1000"/>
              </a:spcBef>
              <a:buClr>
                <a:srgbClr val="DA304A"/>
              </a:buClr>
              <a:buSzPct val="160000"/>
              <a:defRPr/>
            </a:pPr>
            <a:endParaRPr lang="it-IT" sz="800" i="1" dirty="0"/>
          </a:p>
        </p:txBody>
      </p:sp>
      <p:sp>
        <p:nvSpPr>
          <p:cNvPr id="5" name="Segnaposto numero diapositiva 4"/>
          <p:cNvSpPr>
            <a:spLocks noGrp="1"/>
          </p:cNvSpPr>
          <p:nvPr>
            <p:ph type="sldNum" sz="quarter" idx="12"/>
          </p:nvPr>
        </p:nvSpPr>
        <p:spPr/>
        <p:txBody>
          <a:bodyPr/>
          <a:lstStyle/>
          <a:p>
            <a:pPr>
              <a:defRPr/>
            </a:pPr>
            <a:fld id="{5736819E-F120-490A-B506-45EC3B4A0AEC}" type="slidenum">
              <a:rPr lang="it-IT" altLang="it-IT" smtClean="0"/>
              <a:pPr>
                <a:defRPr/>
              </a:pPr>
              <a:t>21</a:t>
            </a:fld>
            <a:endParaRPr lang="it-IT" altLang="it-IT"/>
          </a:p>
        </p:txBody>
      </p:sp>
      <p:sp>
        <p:nvSpPr>
          <p:cNvPr id="6" name="Titolo 1"/>
          <p:cNvSpPr txBox="1">
            <a:spLocks/>
          </p:cNvSpPr>
          <p:nvPr/>
        </p:nvSpPr>
        <p:spPr>
          <a:xfrm>
            <a:off x="569261" y="1057836"/>
            <a:ext cx="4303059" cy="6678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smtClean="0">
                <a:solidFill>
                  <a:srgbClr val="484384"/>
                </a:solidFill>
                <a:latin typeface="+mn-lt"/>
              </a:rPr>
              <a:t>In sintesi</a:t>
            </a:r>
            <a:endParaRPr lang="en-US" sz="4000" b="1" dirty="0">
              <a:solidFill>
                <a:srgbClr val="484384"/>
              </a:solidFill>
              <a:latin typeface="+mn-lt"/>
            </a:endParaRPr>
          </a:p>
        </p:txBody>
      </p:sp>
      <p:sp>
        <p:nvSpPr>
          <p:cNvPr id="9" name="Rettangolo 8"/>
          <p:cNvSpPr/>
          <p:nvPr/>
        </p:nvSpPr>
        <p:spPr>
          <a:xfrm>
            <a:off x="7032812" y="2559240"/>
            <a:ext cx="4930588" cy="3835922"/>
          </a:xfrm>
          <a:prstGeom prst="rect">
            <a:avLst/>
          </a:prstGeom>
          <a:ln>
            <a:solidFill>
              <a:schemeClr val="accent1"/>
            </a:solidFill>
          </a:ln>
        </p:spPr>
        <p:txBody>
          <a:bodyPr wrap="square">
            <a:spAutoFit/>
          </a:bodyPr>
          <a:lstStyle/>
          <a:p>
            <a:pPr lvl="1" indent="-457200">
              <a:lnSpc>
                <a:spcPct val="90000"/>
              </a:lnSpc>
              <a:spcBef>
                <a:spcPts val="1000"/>
              </a:spcBef>
              <a:buClr>
                <a:srgbClr val="DA304A"/>
              </a:buClr>
              <a:buSzPct val="100000"/>
              <a:buFont typeface="Wingdings" panose="05000000000000000000" pitchFamily="2" charset="2"/>
              <a:buChar char="Ø"/>
              <a:defRPr/>
            </a:pPr>
            <a:r>
              <a:rPr lang="it-IT" sz="3200" dirty="0" smtClean="0"/>
              <a:t> Dati significativi</a:t>
            </a:r>
            <a:endParaRPr lang="it-IT" sz="3200" dirty="0"/>
          </a:p>
          <a:p>
            <a:pPr lvl="1" indent="-457200">
              <a:lnSpc>
                <a:spcPct val="90000"/>
              </a:lnSpc>
              <a:spcBef>
                <a:spcPts val="1000"/>
              </a:spcBef>
              <a:buClr>
                <a:srgbClr val="DA304A"/>
              </a:buClr>
              <a:buSzPct val="100000"/>
              <a:buFont typeface="Wingdings" panose="05000000000000000000" pitchFamily="2" charset="2"/>
              <a:buChar char="Ø"/>
              <a:defRPr/>
            </a:pPr>
            <a:endParaRPr lang="it-IT" sz="3200" dirty="0"/>
          </a:p>
          <a:p>
            <a:pPr lvl="1" indent="-457200">
              <a:lnSpc>
                <a:spcPct val="90000"/>
              </a:lnSpc>
              <a:spcBef>
                <a:spcPts val="1000"/>
              </a:spcBef>
              <a:buClr>
                <a:srgbClr val="DA304A"/>
              </a:buClr>
              <a:buSzPct val="100000"/>
              <a:buFont typeface="Wingdings" panose="05000000000000000000" pitchFamily="2" charset="2"/>
              <a:buChar char="Ø"/>
              <a:defRPr/>
            </a:pPr>
            <a:r>
              <a:rPr lang="it-IT" sz="3200" dirty="0"/>
              <a:t>Uno spiraglio su un tema </a:t>
            </a:r>
            <a:r>
              <a:rPr lang="it-IT" sz="3200" dirty="0" smtClean="0"/>
              <a:t>altamente delicato</a:t>
            </a:r>
          </a:p>
          <a:p>
            <a:pPr lvl="1" indent="-457200">
              <a:lnSpc>
                <a:spcPct val="90000"/>
              </a:lnSpc>
              <a:spcBef>
                <a:spcPts val="1000"/>
              </a:spcBef>
              <a:buClr>
                <a:srgbClr val="DA304A"/>
              </a:buClr>
              <a:buSzPct val="100000"/>
              <a:buFont typeface="Wingdings" panose="05000000000000000000" pitchFamily="2" charset="2"/>
              <a:buChar char="Ø"/>
              <a:defRPr/>
            </a:pPr>
            <a:endParaRPr lang="it-IT" sz="3200" dirty="0" smtClean="0"/>
          </a:p>
          <a:p>
            <a:pPr lvl="1" indent="-457200">
              <a:lnSpc>
                <a:spcPct val="90000"/>
              </a:lnSpc>
              <a:spcBef>
                <a:spcPts val="1000"/>
              </a:spcBef>
              <a:buClr>
                <a:srgbClr val="DA304A"/>
              </a:buClr>
              <a:buSzPct val="100000"/>
              <a:buFont typeface="Wingdings" panose="05000000000000000000" pitchFamily="2" charset="2"/>
              <a:buChar char="Ø"/>
              <a:defRPr/>
            </a:pPr>
            <a:r>
              <a:rPr lang="it-IT" sz="3200" dirty="0" smtClean="0"/>
              <a:t>Una misura numerica</a:t>
            </a:r>
            <a:endParaRPr lang="it-IT" sz="3200" dirty="0"/>
          </a:p>
          <a:p>
            <a:pPr marL="538163" lvl="1" indent="-538163">
              <a:lnSpc>
                <a:spcPct val="90000"/>
              </a:lnSpc>
              <a:spcBef>
                <a:spcPts val="1000"/>
              </a:spcBef>
              <a:buClr>
                <a:srgbClr val="DA304A"/>
              </a:buClr>
              <a:buSzPct val="160000"/>
              <a:buFont typeface="Arial"/>
              <a:buChar char="•"/>
              <a:defRPr/>
            </a:pPr>
            <a:endParaRPr lang="en-US" sz="3200" dirty="0"/>
          </a:p>
        </p:txBody>
      </p:sp>
    </p:spTree>
    <p:extLst>
      <p:ext uri="{BB962C8B-B14F-4D97-AF65-F5344CB8AC3E}">
        <p14:creationId xmlns:p14="http://schemas.microsoft.com/office/powerpoint/2010/main" val="85702624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1" end="1"/>
                                            </p:txEl>
                                          </p:spTgt>
                                        </p:tgtEl>
                                      </p:cBhvr>
                                    </p:animEffect>
                                  </p:childTnLst>
                                </p:cTn>
                              </p:par>
                              <p:par>
                                <p:cTn id="12" presetID="41" presetClass="entr" presetSubtype="0" fill="hold" nodeType="withEffect">
                                  <p:stCondLst>
                                    <p:cond delay="0"/>
                                  </p:stCondLst>
                                  <p:iterate type="lt">
                                    <p:tmPct val="10000"/>
                                  </p:iterate>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16"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
                                            <p:txEl>
                                              <p:pRg st="2" end="2"/>
                                            </p:txEl>
                                          </p:spTgt>
                                        </p:tgtEl>
                                      </p:cBhvr>
                                    </p:animEffect>
                                  </p:childTnLst>
                                </p:cTn>
                              </p:par>
                              <p:par>
                                <p:cTn id="19" presetID="41" presetClass="entr" presetSubtype="0" fill="hold" nodeType="withEffect">
                                  <p:stCondLst>
                                    <p:cond delay="0"/>
                                  </p:stCondLst>
                                  <p:iterate type="lt">
                                    <p:tmPct val="10000"/>
                                  </p:iterate>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23"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3">
                                            <p:txEl>
                                              <p:pRg st="3" end="3"/>
                                            </p:txEl>
                                          </p:spTgt>
                                        </p:tgtEl>
                                      </p:cBhvr>
                                    </p:animEffect>
                                  </p:childTnLst>
                                </p:cTn>
                              </p:par>
                              <p:par>
                                <p:cTn id="26" presetID="41" presetClass="entr" presetSubtype="0" fill="hold" nodeType="withEffect">
                                  <p:stCondLst>
                                    <p:cond delay="0"/>
                                  </p:stCondLst>
                                  <p:iterate type="lt">
                                    <p:tmPct val="10000"/>
                                  </p:iterate>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30"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41" presetClass="entr" presetSubtype="0" fill="hold" nodeType="clickEffect">
                                  <p:stCondLst>
                                    <p:cond delay="0"/>
                                  </p:stCondLst>
                                  <p:iterate type="lt">
                                    <p:tmPct val="10000"/>
                                  </p:iterate>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p:cTn id="41"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43"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fade">
                                      <p:cBhvr>
                                        <p:cTn id="5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6482" y="1286436"/>
            <a:ext cx="7974106" cy="667870"/>
          </a:xfrm>
        </p:spPr>
        <p:txBody>
          <a:bodyPr/>
          <a:lstStyle/>
          <a:p>
            <a:r>
              <a:rPr lang="it-IT" b="1" dirty="0" smtClean="0">
                <a:solidFill>
                  <a:srgbClr val="484384"/>
                </a:solidFill>
                <a:latin typeface="+mn-lt"/>
              </a:rPr>
              <a:t>Uno sguardo al futuro</a:t>
            </a:r>
            <a:endParaRPr lang="en-US" b="1" dirty="0">
              <a:solidFill>
                <a:srgbClr val="484384"/>
              </a:solidFill>
              <a:latin typeface="+mn-lt"/>
            </a:endParaRPr>
          </a:p>
        </p:txBody>
      </p:sp>
      <p:sp>
        <p:nvSpPr>
          <p:cNvPr id="4" name="Segnaposto contenuto 3"/>
          <p:cNvSpPr>
            <a:spLocks noGrp="1"/>
          </p:cNvSpPr>
          <p:nvPr>
            <p:ph sz="half" idx="2"/>
          </p:nvPr>
        </p:nvSpPr>
        <p:spPr>
          <a:xfrm>
            <a:off x="766481" y="2120152"/>
            <a:ext cx="9130553" cy="3931024"/>
          </a:xfrm>
        </p:spPr>
        <p:txBody>
          <a:bodyPr/>
          <a:lstStyle/>
          <a:p>
            <a:pPr marL="538163" lvl="1" indent="-538163">
              <a:spcBef>
                <a:spcPts val="1000"/>
              </a:spcBef>
              <a:buClr>
                <a:srgbClr val="DA304A"/>
              </a:buClr>
              <a:buSzPct val="160000"/>
              <a:defRPr/>
            </a:pPr>
            <a:r>
              <a:rPr lang="it-IT" sz="3200" dirty="0" smtClean="0"/>
              <a:t>Necessità di una </a:t>
            </a:r>
            <a:r>
              <a:rPr lang="it-IT" sz="3200" dirty="0"/>
              <a:t>indagine </a:t>
            </a:r>
            <a:r>
              <a:rPr lang="it-IT" sz="3200" dirty="0" smtClean="0"/>
              <a:t>di vittimizzazione sulle imprese</a:t>
            </a:r>
          </a:p>
          <a:p>
            <a:pPr marL="538163" lvl="1" indent="-538163">
              <a:spcBef>
                <a:spcPts val="1000"/>
              </a:spcBef>
              <a:buClr>
                <a:srgbClr val="DA304A"/>
              </a:buClr>
              <a:buSzPct val="160000"/>
              <a:defRPr/>
            </a:pPr>
            <a:r>
              <a:rPr lang="it-IT" sz="3200" dirty="0" smtClean="0"/>
              <a:t>Integrazione tra </a:t>
            </a:r>
            <a:r>
              <a:rPr lang="it-IT" sz="3200" dirty="0"/>
              <a:t>l</a:t>
            </a:r>
            <a:r>
              <a:rPr lang="it-IT" sz="3200" dirty="0" smtClean="0"/>
              <a:t>e fonti (indagini di popolazione e dati amministrativi)</a:t>
            </a:r>
          </a:p>
          <a:p>
            <a:pPr marL="538163" lvl="1" indent="-538163">
              <a:spcBef>
                <a:spcPts val="1000"/>
              </a:spcBef>
              <a:buClr>
                <a:srgbClr val="DA304A"/>
              </a:buClr>
              <a:buSzPct val="160000"/>
              <a:defRPr/>
            </a:pPr>
            <a:r>
              <a:rPr lang="it-IT" sz="3200" dirty="0"/>
              <a:t>A</a:t>
            </a:r>
            <a:r>
              <a:rPr lang="it-IT" sz="3200" dirty="0" smtClean="0"/>
              <a:t>nalisi congiunta tra i dati di corruzione subita e i dati sulla tolleranza della corruzione e sul senso civico</a:t>
            </a:r>
          </a:p>
          <a:p>
            <a:pPr marL="538163" lvl="1" indent="-538163">
              <a:spcBef>
                <a:spcPts val="1000"/>
              </a:spcBef>
              <a:buClr>
                <a:srgbClr val="DA304A"/>
              </a:buClr>
              <a:buSzPct val="160000"/>
              <a:defRPr/>
            </a:pPr>
            <a:endParaRPr lang="it-IT" sz="3200" dirty="0" smtClean="0"/>
          </a:p>
          <a:p>
            <a:pPr marL="538163" lvl="1" indent="-538163">
              <a:spcBef>
                <a:spcPts val="1000"/>
              </a:spcBef>
              <a:buClr>
                <a:srgbClr val="DA304A"/>
              </a:buClr>
              <a:buSzPct val="160000"/>
              <a:defRPr/>
            </a:pPr>
            <a:endParaRPr lang="it-IT" sz="3200" dirty="0" smtClean="0"/>
          </a:p>
          <a:p>
            <a:pPr marL="538163" lvl="1" indent="-538163">
              <a:spcBef>
                <a:spcPts val="1000"/>
              </a:spcBef>
              <a:buClr>
                <a:srgbClr val="DA304A"/>
              </a:buClr>
              <a:buSzPct val="160000"/>
              <a:defRPr/>
            </a:pPr>
            <a:endParaRPr lang="it-IT" sz="3200" dirty="0" smtClean="0"/>
          </a:p>
          <a:p>
            <a:pPr marL="538163" lvl="1" indent="-538163">
              <a:spcBef>
                <a:spcPts val="1000"/>
              </a:spcBef>
              <a:buClr>
                <a:srgbClr val="DA304A"/>
              </a:buClr>
              <a:buSzPct val="160000"/>
              <a:defRPr/>
            </a:pPr>
            <a:endParaRPr lang="en-US" sz="3200" dirty="0"/>
          </a:p>
        </p:txBody>
      </p:sp>
      <p:sp>
        <p:nvSpPr>
          <p:cNvPr id="5" name="Segnaposto numero diapositiva 4"/>
          <p:cNvSpPr>
            <a:spLocks noGrp="1"/>
          </p:cNvSpPr>
          <p:nvPr>
            <p:ph type="sldNum" sz="quarter" idx="12"/>
          </p:nvPr>
        </p:nvSpPr>
        <p:spPr/>
        <p:txBody>
          <a:bodyPr/>
          <a:lstStyle/>
          <a:p>
            <a:pPr>
              <a:defRPr/>
            </a:pPr>
            <a:fld id="{5736819E-F120-490A-B506-45EC3B4A0AEC}" type="slidenum">
              <a:rPr lang="it-IT" altLang="it-IT" smtClean="0"/>
              <a:pPr>
                <a:defRPr/>
              </a:pPr>
              <a:t>22</a:t>
            </a:fld>
            <a:endParaRPr lang="it-IT" altLang="it-IT"/>
          </a:p>
        </p:txBody>
      </p:sp>
    </p:spTree>
    <p:extLst>
      <p:ext uri="{BB962C8B-B14F-4D97-AF65-F5344CB8AC3E}">
        <p14:creationId xmlns:p14="http://schemas.microsoft.com/office/powerpoint/2010/main" val="172417790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p:txBody>
          <a:bodyPr/>
          <a:lstStyle/>
          <a:p>
            <a:fld id="{5C7FE145-5F5F-9146-8268-470DD024125C}" type="slidenum">
              <a:rPr lang="it-IT" smtClean="0"/>
              <a:pPr/>
              <a:t>3</a:t>
            </a:fld>
            <a:endParaRPr lang="it-IT" dirty="0"/>
          </a:p>
        </p:txBody>
      </p:sp>
      <p:sp>
        <p:nvSpPr>
          <p:cNvPr id="12" name="Sottotitolo 2"/>
          <p:cNvSpPr>
            <a:spLocks noGrp="1"/>
          </p:cNvSpPr>
          <p:nvPr>
            <p:ph type="subTitle" idx="4294967295"/>
          </p:nvPr>
        </p:nvSpPr>
        <p:spPr>
          <a:xfrm>
            <a:off x="3509683" y="1157940"/>
            <a:ext cx="8390964" cy="5390777"/>
          </a:xfrm>
          <a:prstGeom prst="rect">
            <a:avLst/>
          </a:prstGeom>
        </p:spPr>
        <p:txBody>
          <a:bodyPr/>
          <a:lstStyle/>
          <a:p>
            <a:pPr marL="0" indent="0">
              <a:buNone/>
            </a:pPr>
            <a:r>
              <a:rPr lang="it-IT" sz="2400" b="1" dirty="0" smtClean="0">
                <a:ea typeface="Signika Light" charset="0"/>
                <a:cs typeface="Signika Light" charset="0"/>
                <a:sym typeface="Wingdings" panose="05000000000000000000" pitchFamily="2" charset="2"/>
              </a:rPr>
              <a:t>UN - SDG</a:t>
            </a:r>
            <a:r>
              <a:rPr lang="it-IT" sz="2400" dirty="0" smtClean="0">
                <a:ea typeface="Signika Light" charset="0"/>
                <a:cs typeface="Signika Light" charset="0"/>
                <a:sym typeface="Wingdings" panose="05000000000000000000" pitchFamily="2" charset="2"/>
              </a:rPr>
              <a:t> </a:t>
            </a:r>
            <a:r>
              <a:rPr lang="it-IT" sz="2400" b="1" dirty="0" smtClean="0">
                <a:ea typeface="Signika Light" charset="0"/>
                <a:cs typeface="Signika Light" charset="0"/>
                <a:sym typeface="Wingdings" panose="05000000000000000000" pitchFamily="2" charset="2"/>
              </a:rPr>
              <a:t>Goal 16 	2015</a:t>
            </a:r>
            <a:endParaRPr lang="en-US" sz="2400" b="1" cap="all" dirty="0"/>
          </a:p>
          <a:p>
            <a:pPr marL="0" indent="0">
              <a:buNone/>
            </a:pPr>
            <a:r>
              <a:rPr lang="en-US" sz="2400" dirty="0"/>
              <a:t>Promote peaceful and inclusive societies </a:t>
            </a:r>
            <a:endParaRPr lang="en-US" sz="2400" dirty="0" smtClean="0"/>
          </a:p>
          <a:p>
            <a:pPr marL="0" indent="0">
              <a:buNone/>
            </a:pPr>
            <a:r>
              <a:rPr lang="en-US" sz="2400" dirty="0" smtClean="0"/>
              <a:t>for </a:t>
            </a:r>
            <a:r>
              <a:rPr lang="en-US" sz="2400" dirty="0"/>
              <a:t>sustainable development, provide access </a:t>
            </a:r>
            <a:endParaRPr lang="en-US" sz="2400" dirty="0" smtClean="0"/>
          </a:p>
          <a:p>
            <a:pPr marL="0" indent="0">
              <a:buNone/>
            </a:pPr>
            <a:r>
              <a:rPr lang="en-US" sz="2400" dirty="0" smtClean="0"/>
              <a:t>to </a:t>
            </a:r>
            <a:r>
              <a:rPr lang="en-US" sz="2400" dirty="0"/>
              <a:t>justice for all and build effective, </a:t>
            </a:r>
            <a:endParaRPr lang="en-US" sz="2400" dirty="0" smtClean="0"/>
          </a:p>
          <a:p>
            <a:pPr marL="0" indent="0">
              <a:buNone/>
            </a:pPr>
            <a:r>
              <a:rPr lang="en-US" sz="2400" dirty="0" smtClean="0"/>
              <a:t>accountable </a:t>
            </a:r>
            <a:r>
              <a:rPr lang="en-US" sz="2400" dirty="0"/>
              <a:t>and inclusive institutions at all </a:t>
            </a:r>
            <a:r>
              <a:rPr lang="en-US" sz="2400" dirty="0" smtClean="0"/>
              <a:t>levels</a:t>
            </a:r>
          </a:p>
          <a:p>
            <a:endParaRPr lang="en-US" sz="2000" b="1" dirty="0" smtClean="0"/>
          </a:p>
          <a:p>
            <a:pPr marL="0" indent="0">
              <a:buNone/>
            </a:pPr>
            <a:r>
              <a:rPr lang="en-US" sz="2400" b="1" dirty="0" smtClean="0"/>
              <a:t>16.5 </a:t>
            </a:r>
            <a:r>
              <a:rPr lang="en-US" sz="2400" dirty="0" smtClean="0"/>
              <a:t>Substantially </a:t>
            </a:r>
            <a:r>
              <a:rPr lang="en-US" sz="2400" dirty="0"/>
              <a:t>reduce corruption and bribery in all their forms </a:t>
            </a:r>
          </a:p>
          <a:p>
            <a:pPr marL="0" indent="0">
              <a:buNone/>
            </a:pPr>
            <a:r>
              <a:rPr lang="en-GB" sz="2400" b="1" dirty="0" smtClean="0"/>
              <a:t>16.5.1 </a:t>
            </a:r>
            <a:r>
              <a:rPr lang="en-GB" sz="2400" dirty="0"/>
              <a:t>Proportion of persons </a:t>
            </a:r>
            <a:r>
              <a:rPr lang="en-GB" sz="2400" b="1" dirty="0">
                <a:solidFill>
                  <a:srgbClr val="002060"/>
                </a:solidFill>
              </a:rPr>
              <a:t>who had at least one contact with a public official</a:t>
            </a:r>
            <a:r>
              <a:rPr lang="en-GB" sz="2400" dirty="0"/>
              <a:t> and </a:t>
            </a:r>
            <a:r>
              <a:rPr lang="en-GB" sz="2400" b="1" dirty="0">
                <a:solidFill>
                  <a:srgbClr val="FF0000"/>
                </a:solidFill>
              </a:rPr>
              <a:t>who paid a bribe</a:t>
            </a:r>
            <a:r>
              <a:rPr lang="en-GB" sz="2400" b="1" dirty="0"/>
              <a:t> </a:t>
            </a:r>
            <a:r>
              <a:rPr lang="en-GB" sz="2400" dirty="0"/>
              <a:t>to a </a:t>
            </a:r>
            <a:r>
              <a:rPr lang="en-GB" sz="2400" b="1" dirty="0">
                <a:solidFill>
                  <a:schemeClr val="tx2">
                    <a:lumMod val="75000"/>
                  </a:schemeClr>
                </a:solidFill>
              </a:rPr>
              <a:t>public officia</a:t>
            </a:r>
            <a:r>
              <a:rPr lang="en-GB" sz="2400" dirty="0">
                <a:solidFill>
                  <a:schemeClr val="tx2">
                    <a:lumMod val="75000"/>
                  </a:schemeClr>
                </a:solidFill>
              </a:rPr>
              <a:t>l</a:t>
            </a:r>
            <a:r>
              <a:rPr lang="en-GB" sz="2400" dirty="0"/>
              <a:t>, or </a:t>
            </a:r>
            <a:r>
              <a:rPr lang="en-GB" sz="2400" b="1" dirty="0">
                <a:solidFill>
                  <a:srgbClr val="FF0000"/>
                </a:solidFill>
              </a:rPr>
              <a:t>were asked for a bribe </a:t>
            </a:r>
            <a:r>
              <a:rPr lang="en-GB" sz="2400" dirty="0"/>
              <a:t>by those public officials, during the previous </a:t>
            </a:r>
            <a:r>
              <a:rPr lang="en-GB" sz="2400" b="1" dirty="0">
                <a:solidFill>
                  <a:srgbClr val="FF0000"/>
                </a:solidFill>
              </a:rPr>
              <a:t>12 months</a:t>
            </a:r>
            <a:endParaRPr lang="it-IT" sz="4400" b="1" dirty="0">
              <a:solidFill>
                <a:srgbClr val="FF0000"/>
              </a:solidFill>
              <a:latin typeface="Times New Roman"/>
              <a:ea typeface="Calibri"/>
            </a:endParaRPr>
          </a:p>
          <a:p>
            <a:pPr marL="0" indent="0">
              <a:buNone/>
            </a:pPr>
            <a:endParaRPr lang="it-IT" sz="2400" b="1" dirty="0">
              <a:ea typeface="Signika Light" charset="0"/>
              <a:cs typeface="Signika Light" charset="0"/>
              <a:sym typeface="Wingdings" panose="05000000000000000000" pitchFamily="2" charset="2"/>
            </a:endParaRPr>
          </a:p>
        </p:txBody>
      </p:sp>
      <p:sp>
        <p:nvSpPr>
          <p:cNvPr id="13" name="Titolo 1"/>
          <p:cNvSpPr>
            <a:spLocks noGrp="1"/>
          </p:cNvSpPr>
          <p:nvPr>
            <p:ph type="ctrTitle" idx="4294967295"/>
          </p:nvPr>
        </p:nvSpPr>
        <p:spPr>
          <a:xfrm>
            <a:off x="389964" y="1135250"/>
            <a:ext cx="3119719" cy="3557774"/>
          </a:xfrm>
          <a:prstGeom prst="rect">
            <a:avLst/>
          </a:prstGeom>
        </p:spPr>
        <p:txBody>
          <a:bodyPr lIns="0" tIns="0" rIns="0" bIns="0" anchor="t" anchorCtr="0"/>
          <a:lstStyle/>
          <a:p>
            <a:r>
              <a:rPr lang="it-IT" b="1" dirty="0" smtClean="0">
                <a:solidFill>
                  <a:srgbClr val="484384"/>
                </a:solidFill>
                <a:latin typeface="+mn-lt"/>
                <a:ea typeface="Signika Semibold" charset="0"/>
                <a:cs typeface="Signika Semibold" charset="0"/>
              </a:rPr>
              <a:t>Gli input</a:t>
            </a:r>
            <a:br>
              <a:rPr lang="it-IT" b="1" dirty="0" smtClean="0">
                <a:solidFill>
                  <a:srgbClr val="484384"/>
                </a:solidFill>
                <a:latin typeface="+mn-lt"/>
                <a:ea typeface="Signika Semibold" charset="0"/>
                <a:cs typeface="Signika Semibold" charset="0"/>
              </a:rPr>
            </a:br>
            <a:r>
              <a:rPr lang="it-IT" b="1" dirty="0">
                <a:solidFill>
                  <a:srgbClr val="484384"/>
                </a:solidFill>
                <a:latin typeface="+mn-lt"/>
                <a:ea typeface="Signika Semibold" charset="0"/>
                <a:cs typeface="Signika Semibold" charset="0"/>
              </a:rPr>
              <a:t/>
            </a:r>
            <a:br>
              <a:rPr lang="it-IT" b="1" dirty="0">
                <a:solidFill>
                  <a:srgbClr val="484384"/>
                </a:solidFill>
                <a:latin typeface="+mn-lt"/>
                <a:ea typeface="Signika Semibold" charset="0"/>
                <a:cs typeface="Signika Semibold" charset="0"/>
              </a:rPr>
            </a:br>
            <a:r>
              <a:rPr lang="it-IT" sz="4000" dirty="0" smtClean="0">
                <a:solidFill>
                  <a:srgbClr val="484384"/>
                </a:solidFill>
                <a:latin typeface="+mn-lt"/>
                <a:ea typeface="Signika Semibold" charset="0"/>
                <a:cs typeface="Signika Semibold" charset="0"/>
              </a:rPr>
              <a:t>a </a:t>
            </a:r>
            <a:r>
              <a:rPr lang="it-IT" sz="4000" dirty="0" smtClean="0">
                <a:solidFill>
                  <a:srgbClr val="484384"/>
                </a:solidFill>
                <a:ea typeface="Signika Semibold" charset="0"/>
                <a:cs typeface="Signika Semibold" charset="0"/>
              </a:rPr>
              <a:t> </a:t>
            </a:r>
            <a:r>
              <a:rPr lang="it-IT" sz="4000" b="1" dirty="0">
                <a:solidFill>
                  <a:srgbClr val="484384"/>
                </a:solidFill>
                <a:ea typeface="Signika Semibold" charset="0"/>
                <a:cs typeface="Signika Semibold" charset="0"/>
              </a:rPr>
              <a:t>livello </a:t>
            </a:r>
            <a:r>
              <a:rPr lang="it-IT" sz="4000" b="1" dirty="0" smtClean="0">
                <a:solidFill>
                  <a:srgbClr val="484384"/>
                </a:solidFill>
                <a:ea typeface="Signika Semibold" charset="0"/>
                <a:cs typeface="Signika Semibold" charset="0"/>
              </a:rPr>
              <a:t>internazionale</a:t>
            </a:r>
            <a:endParaRPr lang="it-IT" b="1" dirty="0">
              <a:solidFill>
                <a:srgbClr val="484384"/>
              </a:solidFill>
              <a:latin typeface="+mn-lt"/>
              <a:ea typeface="Signika Semibold" charset="0"/>
              <a:cs typeface="Signika Semibold" charset="0"/>
            </a:endParaRPr>
          </a:p>
        </p:txBody>
      </p:sp>
      <p:pic>
        <p:nvPicPr>
          <p:cNvPr id="2" name="Immagine 1"/>
          <p:cNvPicPr>
            <a:picLocks noChangeAspect="1"/>
          </p:cNvPicPr>
          <p:nvPr/>
        </p:nvPicPr>
        <p:blipFill>
          <a:blip r:embed="rId2">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9345703" y="847166"/>
            <a:ext cx="2420471" cy="2259106"/>
          </a:xfrm>
          <a:prstGeom prst="rect">
            <a:avLst/>
          </a:prstGeom>
        </p:spPr>
      </p:pic>
    </p:spTree>
    <p:extLst>
      <p:ext uri="{BB962C8B-B14F-4D97-AF65-F5344CB8AC3E}">
        <p14:creationId xmlns:p14="http://schemas.microsoft.com/office/powerpoint/2010/main" val="2302361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12800" y="1167652"/>
            <a:ext cx="10872694" cy="741830"/>
          </a:xfrm>
        </p:spPr>
        <p:txBody>
          <a:bodyPr/>
          <a:lstStyle/>
          <a:p>
            <a:r>
              <a:rPr lang="it-IT" b="1" dirty="0" smtClean="0">
                <a:solidFill>
                  <a:srgbClr val="484384"/>
                </a:solidFill>
                <a:latin typeface="+mn-lt"/>
              </a:rPr>
              <a:t>Il </a:t>
            </a:r>
            <a:r>
              <a:rPr lang="it-IT" b="1" dirty="0" err="1" smtClean="0">
                <a:solidFill>
                  <a:srgbClr val="484384"/>
                </a:solidFill>
                <a:latin typeface="+mn-lt"/>
              </a:rPr>
              <a:t>framework</a:t>
            </a:r>
            <a:r>
              <a:rPr lang="it-IT" b="1" dirty="0" smtClean="0">
                <a:solidFill>
                  <a:srgbClr val="484384"/>
                </a:solidFill>
                <a:latin typeface="+mn-lt"/>
              </a:rPr>
              <a:t>…..</a:t>
            </a:r>
            <a:r>
              <a:rPr lang="it-IT" b="1" dirty="0" smtClean="0">
                <a:latin typeface="+mn-lt"/>
              </a:rPr>
              <a:t> </a:t>
            </a:r>
            <a:r>
              <a:rPr lang="it-IT" b="1" dirty="0">
                <a:latin typeface="+mn-lt"/>
              </a:rPr>
              <a:t> </a:t>
            </a:r>
            <a:endParaRPr lang="en-US" b="1" dirty="0">
              <a:solidFill>
                <a:srgbClr val="484384"/>
              </a:solidFill>
              <a:latin typeface="+mn-lt"/>
            </a:endParaRPr>
          </a:p>
        </p:txBody>
      </p:sp>
      <p:sp>
        <p:nvSpPr>
          <p:cNvPr id="3" name="Segnaposto testo 2"/>
          <p:cNvSpPr>
            <a:spLocks noGrp="1"/>
          </p:cNvSpPr>
          <p:nvPr>
            <p:ph type="body" sz="half" idx="1"/>
          </p:nvPr>
        </p:nvSpPr>
        <p:spPr>
          <a:xfrm>
            <a:off x="484093" y="2541490"/>
            <a:ext cx="5080000" cy="2918014"/>
          </a:xfrm>
        </p:spPr>
        <p:txBody>
          <a:bodyPr/>
          <a:lstStyle/>
          <a:p>
            <a:pPr marL="363538" indent="-363538">
              <a:buClr>
                <a:srgbClr val="DA304A"/>
              </a:buClr>
              <a:buSzPct val="160000"/>
              <a:defRPr/>
            </a:pPr>
            <a:r>
              <a:rPr lang="it-IT" dirty="0"/>
              <a:t>Corruzione e trasparenza sono strettamente legate </a:t>
            </a:r>
          </a:p>
          <a:p>
            <a:pPr marL="363538" indent="-363538">
              <a:buClr>
                <a:srgbClr val="DA304A"/>
              </a:buClr>
              <a:buSzPct val="160000"/>
              <a:defRPr/>
            </a:pPr>
            <a:r>
              <a:rPr lang="it-IT" dirty="0"/>
              <a:t>L</a:t>
            </a:r>
            <a:r>
              <a:rPr lang="it-IT" dirty="0" smtClean="0"/>
              <a:t>a corruzione è una </a:t>
            </a:r>
            <a:r>
              <a:rPr lang="it-IT" dirty="0"/>
              <a:t>forma di esclusione dalla democrazia</a:t>
            </a:r>
          </a:p>
          <a:p>
            <a:pPr marL="363538" indent="-363538">
              <a:buClr>
                <a:srgbClr val="DA304A"/>
              </a:buClr>
              <a:buSzPct val="160000"/>
              <a:defRPr/>
            </a:pPr>
            <a:r>
              <a:rPr lang="it-IT" dirty="0"/>
              <a:t>Non ci sono istituzioni corrotte senza individui corrotti</a:t>
            </a:r>
          </a:p>
          <a:p>
            <a:pPr marL="363538" indent="-363538">
              <a:buClr>
                <a:srgbClr val="DA304A"/>
              </a:buClr>
              <a:buSzPct val="160000"/>
              <a:defRPr/>
            </a:pPr>
            <a:endParaRPr lang="en-US" dirty="0"/>
          </a:p>
        </p:txBody>
      </p:sp>
      <p:sp>
        <p:nvSpPr>
          <p:cNvPr id="4" name="Segnaposto contenuto 3"/>
          <p:cNvSpPr>
            <a:spLocks noGrp="1"/>
          </p:cNvSpPr>
          <p:nvPr>
            <p:ph sz="half" idx="2"/>
          </p:nvPr>
        </p:nvSpPr>
        <p:spPr>
          <a:xfrm>
            <a:off x="5853953" y="2541490"/>
            <a:ext cx="5831541" cy="2232214"/>
          </a:xfrm>
        </p:spPr>
        <p:txBody>
          <a:bodyPr/>
          <a:lstStyle/>
          <a:p>
            <a:pPr marL="363538" indent="-363538">
              <a:buClr>
                <a:srgbClr val="DA304A"/>
              </a:buClr>
              <a:buSzPct val="160000"/>
              <a:defRPr/>
            </a:pPr>
            <a:r>
              <a:rPr lang="it-IT" dirty="0" err="1" smtClean="0"/>
              <a:t>Grand</a:t>
            </a:r>
            <a:r>
              <a:rPr lang="it-IT" dirty="0" smtClean="0"/>
              <a:t> </a:t>
            </a:r>
            <a:r>
              <a:rPr lang="it-IT" dirty="0"/>
              <a:t>and </a:t>
            </a:r>
            <a:r>
              <a:rPr lang="it-IT" dirty="0" err="1"/>
              <a:t>pet</a:t>
            </a:r>
            <a:r>
              <a:rPr lang="it-IT" dirty="0"/>
              <a:t> </a:t>
            </a:r>
            <a:r>
              <a:rPr lang="it-IT" dirty="0" err="1"/>
              <a:t>corruption</a:t>
            </a:r>
            <a:r>
              <a:rPr lang="it-IT" dirty="0"/>
              <a:t> sono legate secondo un continuum</a:t>
            </a:r>
          </a:p>
          <a:p>
            <a:pPr marL="363538" indent="-363538">
              <a:buClr>
                <a:srgbClr val="DA304A"/>
              </a:buClr>
              <a:buSzPct val="160000"/>
              <a:defRPr/>
            </a:pPr>
            <a:r>
              <a:rPr lang="it-IT" dirty="0" smtClean="0"/>
              <a:t>Ma </a:t>
            </a:r>
            <a:r>
              <a:rPr lang="it-IT" dirty="0"/>
              <a:t>entrambe </a:t>
            </a:r>
            <a:r>
              <a:rPr lang="it-IT" dirty="0" smtClean="0"/>
              <a:t>vanno misurate</a:t>
            </a:r>
          </a:p>
        </p:txBody>
      </p:sp>
      <p:sp>
        <p:nvSpPr>
          <p:cNvPr id="5" name="Segnaposto numero diapositiva 4"/>
          <p:cNvSpPr>
            <a:spLocks noGrp="1"/>
          </p:cNvSpPr>
          <p:nvPr>
            <p:ph type="sldNum" sz="quarter" idx="12"/>
          </p:nvPr>
        </p:nvSpPr>
        <p:spPr/>
        <p:txBody>
          <a:bodyPr/>
          <a:lstStyle/>
          <a:p>
            <a:pPr>
              <a:defRPr/>
            </a:pPr>
            <a:fld id="{5736819E-F120-490A-B506-45EC3B4A0AEC}" type="slidenum">
              <a:rPr lang="it-IT" altLang="it-IT" smtClean="0"/>
              <a:pPr>
                <a:defRPr/>
              </a:pPr>
              <a:t>4</a:t>
            </a:fld>
            <a:endParaRPr lang="it-IT" altLang="it-IT"/>
          </a:p>
        </p:txBody>
      </p:sp>
    </p:spTree>
    <p:extLst>
      <p:ext uri="{BB962C8B-B14F-4D97-AF65-F5344CB8AC3E}">
        <p14:creationId xmlns:p14="http://schemas.microsoft.com/office/powerpoint/2010/main" val="590064046"/>
      </p:ext>
    </p:extLst>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p:txBody>
          <a:bodyPr/>
          <a:lstStyle/>
          <a:p>
            <a:fld id="{5C7FE145-5F5F-9146-8268-470DD024125C}" type="slidenum">
              <a:rPr lang="it-IT" smtClean="0"/>
              <a:pPr/>
              <a:t>5</a:t>
            </a:fld>
            <a:endParaRPr lang="it-IT" dirty="0"/>
          </a:p>
        </p:txBody>
      </p:sp>
      <p:sp>
        <p:nvSpPr>
          <p:cNvPr id="12" name="Sottotitolo 2"/>
          <p:cNvSpPr>
            <a:spLocks noGrp="1"/>
          </p:cNvSpPr>
          <p:nvPr>
            <p:ph type="subTitle" idx="4294967295"/>
          </p:nvPr>
        </p:nvSpPr>
        <p:spPr>
          <a:xfrm>
            <a:off x="3186953" y="1305857"/>
            <a:ext cx="8447029" cy="5390777"/>
          </a:xfrm>
          <a:prstGeom prst="rect">
            <a:avLst/>
          </a:prstGeom>
        </p:spPr>
        <p:txBody>
          <a:bodyPr/>
          <a:lstStyle/>
          <a:p>
            <a:pPr marL="0" indent="0">
              <a:buNone/>
            </a:pPr>
            <a:r>
              <a:rPr lang="it-IT" sz="2400" b="1" dirty="0" smtClean="0"/>
              <a:t>BES</a:t>
            </a:r>
            <a:r>
              <a:rPr lang="it-IT" sz="2400" dirty="0">
                <a:sym typeface="Wingdings" panose="05000000000000000000" pitchFamily="2" charset="2"/>
              </a:rPr>
              <a:t> </a:t>
            </a:r>
            <a:r>
              <a:rPr lang="it-IT" sz="2400" dirty="0" smtClean="0">
                <a:sym typeface="Wingdings" panose="05000000000000000000" pitchFamily="2" charset="2"/>
              </a:rPr>
              <a:t>		 </a:t>
            </a:r>
            <a:r>
              <a:rPr lang="it-IT" sz="2400" dirty="0" smtClean="0">
                <a:ea typeface="Signika Light" charset="0"/>
                <a:cs typeface="Signika Light" charset="0"/>
                <a:sym typeface="Wingdings" panose="05000000000000000000" pitchFamily="2" charset="2"/>
              </a:rPr>
              <a:t>Commissione scientifica Istat – </a:t>
            </a:r>
            <a:r>
              <a:rPr lang="it-IT" sz="2400" dirty="0" err="1" smtClean="0">
                <a:ea typeface="Signika Light" charset="0"/>
                <a:cs typeface="Signika Light" charset="0"/>
                <a:sym typeface="Wingdings" panose="05000000000000000000" pitchFamily="2" charset="2"/>
              </a:rPr>
              <a:t>Cnel</a:t>
            </a:r>
            <a:r>
              <a:rPr lang="it-IT" sz="2400" dirty="0" smtClean="0">
                <a:ea typeface="Signika Light" charset="0"/>
                <a:cs typeface="Signika Light" charset="0"/>
                <a:sym typeface="Wingdings" panose="05000000000000000000" pitchFamily="2" charset="2"/>
              </a:rPr>
              <a:t>	</a:t>
            </a:r>
          </a:p>
          <a:p>
            <a:endParaRPr lang="it-IT" sz="2400" dirty="0" smtClean="0">
              <a:ea typeface="Signika Light" charset="0"/>
              <a:cs typeface="Signika Light" charset="0"/>
              <a:sym typeface="Wingdings" panose="05000000000000000000" pitchFamily="2" charset="2"/>
            </a:endParaRPr>
          </a:p>
          <a:p>
            <a:pPr marL="0" indent="0">
              <a:buNone/>
            </a:pPr>
            <a:r>
              <a:rPr lang="it-IT" sz="2400" dirty="0" smtClean="0">
                <a:ea typeface="Signika Light" charset="0"/>
                <a:cs typeface="Signika Light" charset="0"/>
                <a:sym typeface="Wingdings" panose="05000000000000000000" pitchFamily="2" charset="2"/>
              </a:rPr>
              <a:t>Relazioni tra  	</a:t>
            </a:r>
            <a:r>
              <a:rPr lang="it-IT" sz="2400" dirty="0">
                <a:ea typeface="Signika Light" charset="0"/>
                <a:cs typeface="Signika Light" charset="0"/>
                <a:sym typeface="Wingdings" panose="05000000000000000000" pitchFamily="2" charset="2"/>
              </a:rPr>
              <a:t> </a:t>
            </a:r>
            <a:r>
              <a:rPr lang="it-IT" sz="2400" b="1" dirty="0" smtClean="0">
                <a:ea typeface="Signika Light" charset="0"/>
                <a:cs typeface="Signika Light" charset="0"/>
                <a:sym typeface="Wingdings" panose="05000000000000000000" pitchFamily="2" charset="2"/>
              </a:rPr>
              <a:t>Istat</a:t>
            </a:r>
            <a:r>
              <a:rPr lang="it-IT" sz="2400" dirty="0" smtClean="0">
                <a:ea typeface="Signika Light" charset="0"/>
                <a:cs typeface="Signika Light" charset="0"/>
                <a:sym typeface="Wingdings" panose="05000000000000000000" pitchFamily="2" charset="2"/>
              </a:rPr>
              <a:t> e ex </a:t>
            </a:r>
            <a:r>
              <a:rPr lang="it-IT" sz="2400" b="1" dirty="0" smtClean="0">
                <a:ea typeface="Signika Light" charset="0"/>
                <a:cs typeface="Signika Light" charset="0"/>
                <a:sym typeface="Wingdings" panose="05000000000000000000" pitchFamily="2" charset="2"/>
              </a:rPr>
              <a:t>SSPA</a:t>
            </a:r>
          </a:p>
          <a:p>
            <a:pPr marL="0" indent="0">
              <a:buNone/>
            </a:pPr>
            <a:r>
              <a:rPr lang="it-IT" sz="2400" dirty="0" smtClean="0">
                <a:ea typeface="Signika Light" charset="0"/>
                <a:cs typeface="Signika Light" charset="0"/>
                <a:sym typeface="Wingdings" panose="05000000000000000000" pitchFamily="2" charset="2"/>
              </a:rPr>
              <a:t>		 </a:t>
            </a:r>
            <a:r>
              <a:rPr lang="it-IT" sz="2400" b="1" dirty="0" smtClean="0">
                <a:ea typeface="Signika Light" charset="0"/>
                <a:cs typeface="Signika Light" charset="0"/>
                <a:sym typeface="Wingdings" panose="05000000000000000000" pitchFamily="2" charset="2"/>
              </a:rPr>
              <a:t>Istat</a:t>
            </a:r>
            <a:r>
              <a:rPr lang="it-IT" sz="2400" dirty="0" smtClean="0">
                <a:ea typeface="Signika Light" charset="0"/>
                <a:cs typeface="Signika Light" charset="0"/>
                <a:sym typeface="Wingdings" panose="05000000000000000000" pitchFamily="2" charset="2"/>
              </a:rPr>
              <a:t> e ex</a:t>
            </a:r>
            <a:r>
              <a:rPr lang="it-IT" sz="2400" b="1" dirty="0" smtClean="0">
                <a:ea typeface="Signika Light" charset="0"/>
                <a:cs typeface="Signika Light" charset="0"/>
                <a:sym typeface="Wingdings" panose="05000000000000000000" pitchFamily="2" charset="2"/>
              </a:rPr>
              <a:t> CIVIT </a:t>
            </a:r>
          </a:p>
          <a:p>
            <a:pPr marL="0" indent="0">
              <a:buNone/>
            </a:pPr>
            <a:endParaRPr lang="it-IT" sz="2400" b="1" dirty="0">
              <a:ea typeface="Signika Light" charset="0"/>
              <a:cs typeface="Signika Light" charset="0"/>
              <a:sym typeface="Wingdings" panose="05000000000000000000" pitchFamily="2" charset="2"/>
            </a:endParaRPr>
          </a:p>
          <a:p>
            <a:pPr marL="0" indent="0">
              <a:buFont typeface="Arial" pitchFamily="34" charset="0"/>
              <a:buNone/>
              <a:defRPr/>
            </a:pPr>
            <a:r>
              <a:rPr lang="en-US" sz="2400" dirty="0" smtClean="0"/>
              <a:t>Per la prima </a:t>
            </a:r>
            <a:r>
              <a:rPr lang="en-US" sz="2400" dirty="0" err="1" smtClean="0"/>
              <a:t>volta</a:t>
            </a:r>
            <a:r>
              <a:rPr lang="en-US" sz="2400" dirty="0" smtClean="0"/>
              <a:t>, </a:t>
            </a:r>
            <a:r>
              <a:rPr lang="en-US" sz="2400" dirty="0" err="1" smtClean="0"/>
              <a:t>l’attenzione</a:t>
            </a:r>
            <a:r>
              <a:rPr lang="en-US" sz="2400" dirty="0" smtClean="0"/>
              <a:t> è </a:t>
            </a:r>
            <a:r>
              <a:rPr lang="en-US" sz="2400" dirty="0" err="1" smtClean="0"/>
              <a:t>sulla</a:t>
            </a:r>
            <a:r>
              <a:rPr lang="en-US" sz="2400" dirty="0" smtClean="0"/>
              <a:t> </a:t>
            </a:r>
            <a:r>
              <a:rPr lang="en-US" sz="2400" b="1" dirty="0" err="1" smtClean="0"/>
              <a:t>misurazione</a:t>
            </a:r>
            <a:r>
              <a:rPr lang="en-US" sz="2400" dirty="0" smtClean="0"/>
              <a:t> </a:t>
            </a:r>
            <a:r>
              <a:rPr lang="en-US" sz="2400" dirty="0" err="1" smtClean="0"/>
              <a:t>della</a:t>
            </a:r>
            <a:r>
              <a:rPr lang="en-US" sz="2400" dirty="0" smtClean="0"/>
              <a:t> </a:t>
            </a:r>
            <a:r>
              <a:rPr lang="en-US" sz="2400" b="1" dirty="0" err="1" smtClean="0"/>
              <a:t>corruzione</a:t>
            </a:r>
            <a:r>
              <a:rPr lang="en-US" sz="2400" dirty="0" smtClean="0"/>
              <a:t> e </a:t>
            </a:r>
            <a:r>
              <a:rPr lang="en-US" sz="2400" b="1" dirty="0" err="1" smtClean="0"/>
              <a:t>concussione</a:t>
            </a:r>
            <a:endParaRPr lang="en-US" sz="2400" dirty="0"/>
          </a:p>
          <a:p>
            <a:pPr>
              <a:buFont typeface="Arial" pitchFamily="34" charset="0"/>
              <a:buChar char="•"/>
              <a:defRPr/>
            </a:pPr>
            <a:endParaRPr lang="it-IT" sz="2400" dirty="0" smtClean="0"/>
          </a:p>
          <a:p>
            <a:pPr>
              <a:buFont typeface="Arial" pitchFamily="34" charset="0"/>
              <a:buChar char="•"/>
              <a:defRPr/>
            </a:pPr>
            <a:r>
              <a:rPr lang="it-IT" sz="2400" dirty="0" smtClean="0"/>
              <a:t>Indicatori  </a:t>
            </a:r>
            <a:r>
              <a:rPr lang="it-IT" sz="2400" b="1" dirty="0" smtClean="0"/>
              <a:t>NON</a:t>
            </a:r>
            <a:r>
              <a:rPr lang="it-IT" sz="2400" dirty="0" smtClean="0"/>
              <a:t> </a:t>
            </a:r>
            <a:r>
              <a:rPr lang="en-US" sz="2400" dirty="0" err="1" smtClean="0"/>
              <a:t>basati</a:t>
            </a:r>
            <a:r>
              <a:rPr lang="en-US" sz="2400" dirty="0" smtClean="0"/>
              <a:t> </a:t>
            </a:r>
            <a:r>
              <a:rPr lang="en-US" sz="2400" dirty="0" err="1" smtClean="0"/>
              <a:t>sulla</a:t>
            </a:r>
            <a:r>
              <a:rPr lang="en-US" sz="2400" dirty="0" smtClean="0"/>
              <a:t> </a:t>
            </a:r>
            <a:r>
              <a:rPr lang="en-US" sz="2400" dirty="0" err="1" smtClean="0"/>
              <a:t>percezione</a:t>
            </a:r>
            <a:endParaRPr lang="en-US" sz="2400" dirty="0"/>
          </a:p>
          <a:p>
            <a:pPr>
              <a:buFont typeface="Arial" pitchFamily="34" charset="0"/>
              <a:buChar char="•"/>
              <a:defRPr/>
            </a:pPr>
            <a:endParaRPr lang="en-US" sz="2400" dirty="0" smtClean="0"/>
          </a:p>
          <a:p>
            <a:pPr>
              <a:buFont typeface="Arial" pitchFamily="34" charset="0"/>
              <a:buChar char="•"/>
              <a:defRPr/>
            </a:pPr>
            <a:r>
              <a:rPr lang="it-IT" sz="2400" dirty="0"/>
              <a:t>Indicatori </a:t>
            </a:r>
            <a:r>
              <a:rPr lang="it-IT" sz="2400" dirty="0" smtClean="0"/>
              <a:t> </a:t>
            </a:r>
            <a:r>
              <a:rPr lang="en-US" sz="2400" b="1" dirty="0" smtClean="0"/>
              <a:t>NON</a:t>
            </a:r>
            <a:r>
              <a:rPr lang="en-US" sz="2400" dirty="0" smtClean="0"/>
              <a:t> sui </a:t>
            </a:r>
            <a:r>
              <a:rPr lang="en-US" sz="2400" dirty="0" err="1" smtClean="0"/>
              <a:t>dati</a:t>
            </a:r>
            <a:r>
              <a:rPr lang="en-US" sz="2400" dirty="0" smtClean="0"/>
              <a:t> </a:t>
            </a:r>
            <a:r>
              <a:rPr lang="en-US" sz="2400" dirty="0" err="1" smtClean="0"/>
              <a:t>amministrativi</a:t>
            </a:r>
            <a:endParaRPr lang="en-US" sz="2400" dirty="0"/>
          </a:p>
          <a:p>
            <a:pPr marL="0" indent="0">
              <a:buNone/>
            </a:pPr>
            <a:endParaRPr lang="it-IT" sz="2400" b="1" dirty="0" smtClean="0">
              <a:ea typeface="Signika Light" charset="0"/>
              <a:cs typeface="Signika Light" charset="0"/>
              <a:sym typeface="Wingdings" panose="05000000000000000000" pitchFamily="2" charset="2"/>
            </a:endParaRPr>
          </a:p>
          <a:p>
            <a:pPr marL="0" indent="0">
              <a:buNone/>
            </a:pPr>
            <a:endParaRPr lang="it-IT" sz="2400" b="1" dirty="0">
              <a:ea typeface="Signika Light" charset="0"/>
              <a:cs typeface="Signika Light" charset="0"/>
              <a:sym typeface="Wingdings" panose="05000000000000000000" pitchFamily="2" charset="2"/>
            </a:endParaRPr>
          </a:p>
          <a:p>
            <a:pPr marL="0" indent="0">
              <a:buNone/>
            </a:pPr>
            <a:endParaRPr lang="it-IT" sz="2400" b="1" dirty="0" smtClean="0">
              <a:ea typeface="Signika Light" charset="0"/>
              <a:cs typeface="Signika Light" charset="0"/>
              <a:sym typeface="Wingdings" panose="05000000000000000000" pitchFamily="2" charset="2"/>
            </a:endParaRPr>
          </a:p>
          <a:p>
            <a:pPr marL="0" indent="0">
              <a:buNone/>
            </a:pPr>
            <a:r>
              <a:rPr lang="it-IT" sz="2400" b="1" dirty="0" smtClean="0">
                <a:ea typeface="Signika Light" charset="0"/>
                <a:cs typeface="Signika Light" charset="0"/>
                <a:sym typeface="Wingdings" panose="05000000000000000000" pitchFamily="2" charset="2"/>
              </a:rPr>
              <a:t>	</a:t>
            </a:r>
            <a:endParaRPr lang="en-US" sz="2400" b="1" dirty="0" smtClean="0"/>
          </a:p>
          <a:p>
            <a:pPr marL="0" indent="0">
              <a:buNone/>
            </a:pPr>
            <a:endParaRPr lang="it-IT" sz="2400" b="1" dirty="0" smtClean="0">
              <a:ea typeface="Signika Light" charset="0"/>
              <a:cs typeface="Signika Light" charset="0"/>
              <a:sym typeface="Wingdings" panose="05000000000000000000" pitchFamily="2" charset="2"/>
            </a:endParaRPr>
          </a:p>
          <a:p>
            <a:pPr marL="0" indent="0">
              <a:buNone/>
            </a:pPr>
            <a:endParaRPr lang="it-IT" sz="2400" b="1" dirty="0" smtClean="0">
              <a:ea typeface="Signika Light" charset="0"/>
              <a:cs typeface="Signika Light" charset="0"/>
              <a:sym typeface="Wingdings" panose="05000000000000000000" pitchFamily="2" charset="2"/>
            </a:endParaRPr>
          </a:p>
          <a:p>
            <a:pPr marL="0" indent="0">
              <a:buNone/>
            </a:pPr>
            <a:endParaRPr lang="it-IT" sz="2400" b="1" dirty="0">
              <a:ea typeface="Signika Light" charset="0"/>
              <a:cs typeface="Signika Light" charset="0"/>
              <a:sym typeface="Wingdings" panose="05000000000000000000" pitchFamily="2" charset="2"/>
            </a:endParaRPr>
          </a:p>
          <a:p>
            <a:pPr marL="0" indent="0">
              <a:buNone/>
            </a:pPr>
            <a:endParaRPr lang="it-IT" sz="2400" b="1" dirty="0">
              <a:ea typeface="Signika Light" charset="0"/>
              <a:cs typeface="Signika Light" charset="0"/>
              <a:sym typeface="Wingdings" panose="05000000000000000000" pitchFamily="2" charset="2"/>
            </a:endParaRPr>
          </a:p>
        </p:txBody>
      </p:sp>
      <p:sp>
        <p:nvSpPr>
          <p:cNvPr id="13" name="Titolo 1"/>
          <p:cNvSpPr>
            <a:spLocks noGrp="1"/>
          </p:cNvSpPr>
          <p:nvPr>
            <p:ph type="ctrTitle" idx="4294967295"/>
          </p:nvPr>
        </p:nvSpPr>
        <p:spPr>
          <a:xfrm>
            <a:off x="618565" y="1181288"/>
            <a:ext cx="2433917" cy="3302279"/>
          </a:xfrm>
          <a:prstGeom prst="rect">
            <a:avLst/>
          </a:prstGeom>
        </p:spPr>
        <p:txBody>
          <a:bodyPr lIns="0" tIns="0" rIns="0" bIns="0" anchor="t" anchorCtr="0"/>
          <a:lstStyle/>
          <a:p>
            <a:r>
              <a:rPr lang="it-IT" b="1" dirty="0" smtClean="0">
                <a:solidFill>
                  <a:srgbClr val="484384"/>
                </a:solidFill>
                <a:latin typeface="+mn-lt"/>
                <a:ea typeface="Signika Semibold" charset="0"/>
                <a:cs typeface="Signika Semibold" charset="0"/>
              </a:rPr>
              <a:t>Gli input</a:t>
            </a:r>
            <a:br>
              <a:rPr lang="it-IT" b="1" dirty="0" smtClean="0">
                <a:solidFill>
                  <a:srgbClr val="484384"/>
                </a:solidFill>
                <a:latin typeface="+mn-lt"/>
                <a:ea typeface="Signika Semibold" charset="0"/>
                <a:cs typeface="Signika Semibold" charset="0"/>
              </a:rPr>
            </a:br>
            <a:r>
              <a:rPr lang="it-IT" b="1" dirty="0">
                <a:solidFill>
                  <a:srgbClr val="484384"/>
                </a:solidFill>
                <a:latin typeface="+mn-lt"/>
                <a:ea typeface="Signika Semibold" charset="0"/>
                <a:cs typeface="Signika Semibold" charset="0"/>
              </a:rPr>
              <a:t/>
            </a:r>
            <a:br>
              <a:rPr lang="it-IT" b="1" dirty="0">
                <a:solidFill>
                  <a:srgbClr val="484384"/>
                </a:solidFill>
                <a:latin typeface="+mn-lt"/>
                <a:ea typeface="Signika Semibold" charset="0"/>
                <a:cs typeface="Signika Semibold" charset="0"/>
              </a:rPr>
            </a:br>
            <a:r>
              <a:rPr lang="it-IT" dirty="0" smtClean="0">
                <a:solidFill>
                  <a:srgbClr val="484384"/>
                </a:solidFill>
                <a:latin typeface="+mn-lt"/>
                <a:ea typeface="Signika Semibold" charset="0"/>
                <a:cs typeface="Signika Semibold" charset="0"/>
              </a:rPr>
              <a:t>a </a:t>
            </a:r>
            <a:r>
              <a:rPr lang="it-IT" dirty="0" smtClean="0">
                <a:solidFill>
                  <a:srgbClr val="484384"/>
                </a:solidFill>
                <a:ea typeface="Signika Semibold" charset="0"/>
                <a:cs typeface="Signika Semibold" charset="0"/>
              </a:rPr>
              <a:t> </a:t>
            </a:r>
            <a:r>
              <a:rPr lang="it-IT" b="1" dirty="0">
                <a:solidFill>
                  <a:srgbClr val="484384"/>
                </a:solidFill>
                <a:ea typeface="Signika Semibold" charset="0"/>
                <a:cs typeface="Signika Semibold" charset="0"/>
              </a:rPr>
              <a:t>livello </a:t>
            </a:r>
            <a:r>
              <a:rPr lang="it-IT" b="1" dirty="0" smtClean="0">
                <a:solidFill>
                  <a:srgbClr val="484384"/>
                </a:solidFill>
                <a:ea typeface="Signika Semibold" charset="0"/>
                <a:cs typeface="Signika Semibold" charset="0"/>
              </a:rPr>
              <a:t>nazionale</a:t>
            </a:r>
            <a:endParaRPr lang="it-IT" b="1" dirty="0">
              <a:solidFill>
                <a:srgbClr val="484384"/>
              </a:solidFill>
              <a:latin typeface="+mn-lt"/>
              <a:ea typeface="Signika Semibold" charset="0"/>
              <a:cs typeface="Signika Semibold" charset="0"/>
            </a:endParaRPr>
          </a:p>
        </p:txBody>
      </p:sp>
    </p:spTree>
    <p:extLst>
      <p:ext uri="{BB962C8B-B14F-4D97-AF65-F5344CB8AC3E}">
        <p14:creationId xmlns:p14="http://schemas.microsoft.com/office/powerpoint/2010/main" val="343075744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6</a:t>
            </a:fld>
            <a:endParaRPr lang="it-IT" dirty="0"/>
          </a:p>
        </p:txBody>
      </p:sp>
      <p:sp>
        <p:nvSpPr>
          <p:cNvPr id="9" name="Titolo 1"/>
          <p:cNvSpPr>
            <a:spLocks noGrp="1"/>
          </p:cNvSpPr>
          <p:nvPr>
            <p:ph type="ctrTitle" idx="4294967295"/>
          </p:nvPr>
        </p:nvSpPr>
        <p:spPr>
          <a:xfrm>
            <a:off x="354758" y="1274238"/>
            <a:ext cx="5198875" cy="1778243"/>
          </a:xfrm>
          <a:prstGeom prst="rect">
            <a:avLst/>
          </a:prstGeom>
        </p:spPr>
        <p:txBody>
          <a:bodyPr lIns="0" tIns="0" rIns="0" bIns="0" anchor="t" anchorCtr="0"/>
          <a:lstStyle/>
          <a:p>
            <a:pPr algn="l"/>
            <a:r>
              <a:rPr lang="it-IT" b="1" dirty="0">
                <a:solidFill>
                  <a:srgbClr val="484384"/>
                </a:solidFill>
                <a:latin typeface="+mn-lt"/>
                <a:ea typeface="Signika Semibold" charset="0"/>
                <a:cs typeface="Signika Semibold" charset="0"/>
              </a:rPr>
              <a:t>Il contributo delle indagini di </a:t>
            </a:r>
            <a:r>
              <a:rPr lang="it-IT" b="1" dirty="0" smtClean="0">
                <a:solidFill>
                  <a:srgbClr val="484384"/>
                </a:solidFill>
                <a:latin typeface="+mn-lt"/>
                <a:ea typeface="Signika Semibold" charset="0"/>
                <a:cs typeface="Signika Semibold" charset="0"/>
              </a:rPr>
              <a:t>popolazione- vittimizzazione</a:t>
            </a:r>
            <a:r>
              <a:rPr lang="it-IT" b="1" dirty="0">
                <a:solidFill>
                  <a:srgbClr val="484384"/>
                </a:solidFill>
                <a:latin typeface="+mn-lt"/>
                <a:ea typeface="Signika Semibold" charset="0"/>
                <a:cs typeface="Signika Semibold" charset="0"/>
              </a:rPr>
              <a:t/>
            </a:r>
            <a:br>
              <a:rPr lang="it-IT" b="1" dirty="0">
                <a:solidFill>
                  <a:srgbClr val="484384"/>
                </a:solidFill>
                <a:latin typeface="+mn-lt"/>
                <a:ea typeface="Signika Semibold" charset="0"/>
                <a:cs typeface="Signika Semibold" charset="0"/>
              </a:rPr>
            </a:br>
            <a:endParaRPr lang="it-IT" b="1" dirty="0">
              <a:solidFill>
                <a:srgbClr val="484384"/>
              </a:solidFill>
              <a:latin typeface="+mn-lt"/>
              <a:ea typeface="Signika Semibold" charset="0"/>
              <a:cs typeface="Signika Semibold" charset="0"/>
            </a:endParaRPr>
          </a:p>
        </p:txBody>
      </p:sp>
      <p:sp>
        <p:nvSpPr>
          <p:cNvPr id="7" name="Rettangolo 6"/>
          <p:cNvSpPr/>
          <p:nvPr/>
        </p:nvSpPr>
        <p:spPr>
          <a:xfrm>
            <a:off x="5553633" y="1029074"/>
            <a:ext cx="6064623" cy="5114221"/>
          </a:xfrm>
          <a:prstGeom prst="rect">
            <a:avLst/>
          </a:prstGeom>
        </p:spPr>
        <p:txBody>
          <a:bodyPr wrap="square">
            <a:spAutoFit/>
          </a:bodyPr>
          <a:lstStyle/>
          <a:p>
            <a:pPr>
              <a:defRPr/>
            </a:pPr>
            <a:r>
              <a:rPr lang="it-IT" sz="3200" b="1" dirty="0" smtClean="0"/>
              <a:t>Indicatori utili per conoscere:</a:t>
            </a:r>
            <a:r>
              <a:rPr lang="it-IT" sz="2800" b="1" dirty="0" smtClean="0"/>
              <a:t>  </a:t>
            </a:r>
          </a:p>
          <a:p>
            <a:pPr marL="457200" indent="-457200">
              <a:buFont typeface="Arial" panose="020B0604020202020204" pitchFamily="34" charset="0"/>
              <a:buChar char="•"/>
              <a:defRPr/>
            </a:pPr>
            <a:endParaRPr lang="it-IT" sz="900" b="1" dirty="0" smtClean="0"/>
          </a:p>
          <a:p>
            <a:pPr marL="363538" indent="-363538">
              <a:lnSpc>
                <a:spcPct val="90000"/>
              </a:lnSpc>
              <a:spcBef>
                <a:spcPts val="1000"/>
              </a:spcBef>
              <a:buClr>
                <a:srgbClr val="DA304A"/>
              </a:buClr>
              <a:buSzPct val="160000"/>
              <a:buFont typeface="Arial"/>
              <a:buChar char="•"/>
              <a:defRPr/>
            </a:pPr>
            <a:r>
              <a:rPr lang="it-IT" sz="2800" dirty="0" smtClean="0"/>
              <a:t>il  numero oscuro della corruzione, cioè il sommerso</a:t>
            </a:r>
          </a:p>
          <a:p>
            <a:pPr marL="363538" indent="-363538">
              <a:lnSpc>
                <a:spcPct val="90000"/>
              </a:lnSpc>
              <a:spcBef>
                <a:spcPts val="1000"/>
              </a:spcBef>
              <a:buClr>
                <a:srgbClr val="DA304A"/>
              </a:buClr>
              <a:buSzPct val="160000"/>
              <a:buFont typeface="Arial"/>
              <a:buChar char="•"/>
              <a:defRPr/>
            </a:pPr>
            <a:r>
              <a:rPr lang="it-IT" sz="2800" dirty="0" smtClean="0"/>
              <a:t>Non solo l’iter giudiziario</a:t>
            </a:r>
          </a:p>
          <a:p>
            <a:pPr marL="363538" indent="-363538">
              <a:lnSpc>
                <a:spcPct val="90000"/>
              </a:lnSpc>
              <a:spcBef>
                <a:spcPts val="1000"/>
              </a:spcBef>
              <a:buClr>
                <a:srgbClr val="DA304A"/>
              </a:buClr>
              <a:buSzPct val="160000"/>
              <a:buFont typeface="Arial"/>
              <a:buChar char="•"/>
              <a:defRPr/>
            </a:pPr>
            <a:r>
              <a:rPr lang="it-IT" sz="2800" dirty="0" smtClean="0"/>
              <a:t>Quali settori sono più coinvolti nelle dinamiche della corruzione, fattori di rischio</a:t>
            </a:r>
          </a:p>
          <a:p>
            <a:pPr marL="363538" indent="-363538">
              <a:lnSpc>
                <a:spcPct val="90000"/>
              </a:lnSpc>
              <a:spcBef>
                <a:spcPts val="1000"/>
              </a:spcBef>
              <a:buClr>
                <a:srgbClr val="DA304A"/>
              </a:buClr>
              <a:buSzPct val="160000"/>
              <a:buFont typeface="Arial"/>
              <a:buChar char="•"/>
              <a:defRPr/>
            </a:pPr>
            <a:r>
              <a:rPr lang="it-IT" sz="2800" dirty="0" smtClean="0"/>
              <a:t>L’esperienza indiretta di corruzione e le raccomandazioni, molto interessanti per misurare l’humus dove si forma la corruzione </a:t>
            </a:r>
            <a:endParaRPr lang="it-IT" sz="2800" dirty="0"/>
          </a:p>
        </p:txBody>
      </p:sp>
      <p:sp>
        <p:nvSpPr>
          <p:cNvPr id="2" name="CasellaDiTesto 1"/>
          <p:cNvSpPr txBox="1"/>
          <p:nvPr/>
        </p:nvSpPr>
        <p:spPr>
          <a:xfrm>
            <a:off x="578222" y="4040440"/>
            <a:ext cx="4208929" cy="1969770"/>
          </a:xfrm>
          <a:prstGeom prst="rect">
            <a:avLst/>
          </a:prstGeom>
          <a:noFill/>
        </p:spPr>
        <p:txBody>
          <a:bodyPr wrap="square" rtlCol="0">
            <a:spAutoFit/>
          </a:bodyPr>
          <a:lstStyle/>
          <a:p>
            <a:r>
              <a:rPr lang="it-IT" sz="2800" b="1" dirty="0" smtClean="0">
                <a:solidFill>
                  <a:srgbClr val="C00000"/>
                </a:solidFill>
              </a:rPr>
              <a:t>Obiettivo: </a:t>
            </a:r>
            <a:r>
              <a:rPr lang="it-IT" sz="2800" b="1" dirty="0" err="1" smtClean="0">
                <a:solidFill>
                  <a:srgbClr val="C00000"/>
                </a:solidFill>
              </a:rPr>
              <a:t>pet</a:t>
            </a:r>
            <a:r>
              <a:rPr lang="it-IT" sz="2800" b="1" dirty="0" smtClean="0">
                <a:solidFill>
                  <a:srgbClr val="C00000"/>
                </a:solidFill>
              </a:rPr>
              <a:t> </a:t>
            </a:r>
            <a:r>
              <a:rPr lang="it-IT" sz="2800" b="1" dirty="0" err="1" smtClean="0">
                <a:solidFill>
                  <a:srgbClr val="C00000"/>
                </a:solidFill>
              </a:rPr>
              <a:t>corruption</a:t>
            </a:r>
            <a:endParaRPr lang="it-IT" sz="2800" b="1" dirty="0" smtClean="0">
              <a:solidFill>
                <a:srgbClr val="C00000"/>
              </a:solidFill>
            </a:endParaRPr>
          </a:p>
          <a:p>
            <a:endParaRPr lang="it-IT" sz="1000" dirty="0" smtClean="0"/>
          </a:p>
          <a:p>
            <a:r>
              <a:rPr lang="it-IT" sz="2800" dirty="0" smtClean="0"/>
              <a:t>Il focus: l’interazione </a:t>
            </a:r>
            <a:r>
              <a:rPr lang="it-IT" sz="2800" dirty="0"/>
              <a:t>tra i cittadini e i pubblici ufficiali</a:t>
            </a:r>
          </a:p>
          <a:p>
            <a:endParaRPr lang="it-IT" sz="2800" b="1" dirty="0">
              <a:solidFill>
                <a:srgbClr val="C00000"/>
              </a:solidFill>
            </a:endParaRPr>
          </a:p>
        </p:txBody>
      </p:sp>
    </p:spTree>
    <p:extLst>
      <p:ext uri="{BB962C8B-B14F-4D97-AF65-F5344CB8AC3E}">
        <p14:creationId xmlns:p14="http://schemas.microsoft.com/office/powerpoint/2010/main" val="2382511282"/>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4"/>
          </p:nvPr>
        </p:nvSpPr>
        <p:spPr/>
        <p:txBody>
          <a:bodyPr/>
          <a:lstStyle/>
          <a:p>
            <a:fld id="{5C7FE145-5F5F-9146-8268-470DD024125C}" type="slidenum">
              <a:rPr lang="it-IT" smtClean="0"/>
              <a:pPr/>
              <a:t>7</a:t>
            </a:fld>
            <a:endParaRPr lang="it-IT" dirty="0"/>
          </a:p>
        </p:txBody>
      </p:sp>
      <p:sp>
        <p:nvSpPr>
          <p:cNvPr id="3" name="Rettangolo 2"/>
          <p:cNvSpPr/>
          <p:nvPr/>
        </p:nvSpPr>
        <p:spPr>
          <a:xfrm>
            <a:off x="493058" y="1048116"/>
            <a:ext cx="11057965" cy="5201424"/>
          </a:xfrm>
          <a:prstGeom prst="rect">
            <a:avLst/>
          </a:prstGeom>
        </p:spPr>
        <p:txBody>
          <a:bodyPr wrap="square">
            <a:spAutoFit/>
          </a:bodyPr>
          <a:lstStyle/>
          <a:p>
            <a:r>
              <a:rPr lang="it-IT" sz="4000" b="1" dirty="0" smtClean="0">
                <a:solidFill>
                  <a:srgbClr val="484384"/>
                </a:solidFill>
                <a:ea typeface="Signika Light" charset="0"/>
                <a:cs typeface="Signika Light" charset="0"/>
                <a:sym typeface="Wingdings" panose="05000000000000000000" pitchFamily="2" charset="2"/>
              </a:rPr>
              <a:t>Le tappe </a:t>
            </a:r>
            <a:r>
              <a:rPr lang="it-IT" sz="4000" b="1" dirty="0" smtClean="0">
                <a:solidFill>
                  <a:schemeClr val="accent1">
                    <a:lumMod val="50000"/>
                  </a:schemeClr>
                </a:solidFill>
                <a:ea typeface="Signika Light" charset="0"/>
                <a:cs typeface="Signika Light" charset="0"/>
                <a:sym typeface="Wingdings" panose="05000000000000000000" pitchFamily="2" charset="2"/>
              </a:rPr>
              <a:t>…..</a:t>
            </a:r>
            <a:r>
              <a:rPr lang="it-IT" sz="4000" b="1" dirty="0">
                <a:solidFill>
                  <a:schemeClr val="accent1">
                    <a:lumMod val="50000"/>
                  </a:schemeClr>
                </a:solidFill>
                <a:ea typeface="Signika Light" charset="0"/>
                <a:cs typeface="Signika Light" charset="0"/>
                <a:sym typeface="Wingdings" panose="05000000000000000000" pitchFamily="2" charset="2"/>
              </a:rPr>
              <a:t> </a:t>
            </a:r>
            <a:r>
              <a:rPr lang="it-IT" sz="2800" b="1" dirty="0" smtClean="0">
                <a:ea typeface="Signika Light" charset="0"/>
                <a:cs typeface="Signika Light" charset="0"/>
                <a:sym typeface="Wingdings" panose="05000000000000000000" pitchFamily="2" charset="2"/>
              </a:rPr>
              <a:t>Una lunga fase di progettazione</a:t>
            </a:r>
          </a:p>
          <a:p>
            <a:endParaRPr lang="it-IT" sz="2800" b="1" dirty="0">
              <a:ea typeface="Signika Light" charset="0"/>
              <a:cs typeface="Signika Light" charset="0"/>
              <a:sym typeface="Wingdings" panose="05000000000000000000" pitchFamily="2" charset="2"/>
            </a:endParaRPr>
          </a:p>
          <a:p>
            <a:r>
              <a:rPr lang="it-IT" sz="2800" dirty="0" smtClean="0">
                <a:ea typeface="Signika Light" charset="0"/>
                <a:cs typeface="Signika Light" charset="0"/>
                <a:sym typeface="Wingdings" panose="05000000000000000000" pitchFamily="2" charset="2"/>
              </a:rPr>
              <a:t>Ricognizione letteratura e modelli esistenti (2014)</a:t>
            </a:r>
          </a:p>
          <a:p>
            <a:endParaRPr lang="it-IT" sz="1000" dirty="0" smtClean="0">
              <a:ea typeface="Signika Light" charset="0"/>
              <a:cs typeface="Signika Light" charset="0"/>
              <a:sym typeface="Wingdings" panose="05000000000000000000" pitchFamily="2" charset="2"/>
            </a:endParaRPr>
          </a:p>
          <a:p>
            <a:r>
              <a:rPr lang="en-US" sz="2800" dirty="0" smtClean="0"/>
              <a:t>Cognitive </a:t>
            </a:r>
            <a:r>
              <a:rPr lang="en-US" sz="2800" dirty="0"/>
              <a:t>test (SASU 2007- 2008)</a:t>
            </a:r>
            <a:r>
              <a:rPr lang="en-US" sz="2800" b="1" dirty="0"/>
              <a:t/>
            </a:r>
            <a:br>
              <a:rPr lang="en-US" sz="2800" b="1" dirty="0"/>
            </a:br>
            <a:endParaRPr lang="it-IT" sz="1000" dirty="0">
              <a:ea typeface="Signika Light" charset="0"/>
              <a:cs typeface="Signika Light" charset="0"/>
              <a:sym typeface="Wingdings" panose="05000000000000000000" pitchFamily="2" charset="2"/>
            </a:endParaRPr>
          </a:p>
          <a:p>
            <a:r>
              <a:rPr lang="it-IT" sz="2800" dirty="0" smtClean="0">
                <a:ea typeface="Signika Light" charset="0"/>
                <a:cs typeface="Signika Light" charset="0"/>
                <a:sym typeface="Wingdings" panose="05000000000000000000" pitchFamily="2" charset="2"/>
              </a:rPr>
              <a:t>Focus  </a:t>
            </a:r>
            <a:r>
              <a:rPr lang="it-IT" sz="2800" dirty="0" err="1" smtClean="0">
                <a:ea typeface="Signika Light" charset="0"/>
                <a:cs typeface="Signika Light" charset="0"/>
                <a:sym typeface="Wingdings" panose="05000000000000000000" pitchFamily="2" charset="2"/>
              </a:rPr>
              <a:t>group</a:t>
            </a:r>
            <a:r>
              <a:rPr lang="it-IT" sz="2800" dirty="0" smtClean="0">
                <a:ea typeface="Signika Light" charset="0"/>
                <a:cs typeface="Signika Light" charset="0"/>
                <a:sym typeface="Wingdings" panose="05000000000000000000" pitchFamily="2" charset="2"/>
              </a:rPr>
              <a:t> e interviste a testimoni privilegiati (2014-2015)</a:t>
            </a:r>
            <a:endParaRPr lang="it-IT" sz="2800" dirty="0">
              <a:ea typeface="Signika Light" charset="0"/>
              <a:cs typeface="Signika Light" charset="0"/>
              <a:sym typeface="Wingdings" panose="05000000000000000000" pitchFamily="2" charset="2"/>
            </a:endParaRPr>
          </a:p>
          <a:p>
            <a:endParaRPr lang="it-IT" sz="1000" dirty="0">
              <a:ea typeface="Signika Light" charset="0"/>
              <a:cs typeface="Signika Light" charset="0"/>
              <a:sym typeface="Wingdings" panose="05000000000000000000" pitchFamily="2" charset="2"/>
            </a:endParaRPr>
          </a:p>
          <a:p>
            <a:endParaRPr lang="it-IT" sz="2800" dirty="0" smtClean="0">
              <a:ea typeface="Signika Light" charset="0"/>
              <a:cs typeface="Signika Light" charset="0"/>
              <a:sym typeface="Wingdings" panose="05000000000000000000" pitchFamily="2" charset="2"/>
            </a:endParaRPr>
          </a:p>
          <a:p>
            <a:r>
              <a:rPr lang="it-IT" sz="2800" b="1" dirty="0" smtClean="0">
                <a:ea typeface="Signika Light" charset="0"/>
                <a:cs typeface="Signika Light" charset="0"/>
                <a:sym typeface="Wingdings" panose="05000000000000000000" pitchFamily="2" charset="2"/>
              </a:rPr>
              <a:t>Indagine </a:t>
            </a:r>
            <a:r>
              <a:rPr lang="it-IT" sz="2800" b="1" dirty="0">
                <a:ea typeface="Signika Light" charset="0"/>
                <a:cs typeface="Signika Light" charset="0"/>
                <a:sym typeface="Wingdings" panose="05000000000000000000" pitchFamily="2" charset="2"/>
              </a:rPr>
              <a:t>pilota </a:t>
            </a:r>
            <a:r>
              <a:rPr lang="it-IT" sz="2800" dirty="0">
                <a:ea typeface="Signika Light" charset="0"/>
                <a:cs typeface="Signika Light" charset="0"/>
                <a:sym typeface="Wingdings" panose="05000000000000000000" pitchFamily="2" charset="2"/>
              </a:rPr>
              <a:t>	  </a:t>
            </a:r>
            <a:r>
              <a:rPr lang="it-IT" sz="2800" dirty="0" smtClean="0">
                <a:ea typeface="Signika Light" charset="0"/>
                <a:cs typeface="Signika Light" charset="0"/>
                <a:sym typeface="Wingdings" panose="05000000000000000000" pitchFamily="2" charset="2"/>
              </a:rPr>
              <a:t>	 </a:t>
            </a:r>
            <a:r>
              <a:rPr lang="it-IT" sz="2800" dirty="0">
                <a:ea typeface="Signika Light" charset="0"/>
                <a:cs typeface="Signika Light" charset="0"/>
                <a:sym typeface="Wingdings" panose="05000000000000000000" pitchFamily="2" charset="2"/>
              </a:rPr>
              <a:t>luglio 2015 (CATI – CAPI) su 5 grandi </a:t>
            </a:r>
            <a:r>
              <a:rPr lang="it-IT" sz="2800" dirty="0" smtClean="0">
                <a:ea typeface="Signika Light" charset="0"/>
                <a:cs typeface="Signika Light" charset="0"/>
                <a:sym typeface="Wingdings" panose="05000000000000000000" pitchFamily="2" charset="2"/>
              </a:rPr>
              <a:t>centri 									metropolitani</a:t>
            </a:r>
          </a:p>
          <a:p>
            <a:endParaRPr lang="it-IT" sz="1000" dirty="0">
              <a:ea typeface="Signika Light" charset="0"/>
              <a:cs typeface="Signika Light" charset="0"/>
              <a:sym typeface="Wingdings" panose="05000000000000000000" pitchFamily="2" charset="2"/>
            </a:endParaRPr>
          </a:p>
          <a:p>
            <a:r>
              <a:rPr lang="it-IT" sz="2800" b="1" dirty="0">
                <a:ea typeface="Signika Light" charset="0"/>
                <a:cs typeface="Signika Light" charset="0"/>
                <a:sym typeface="Wingdings" panose="05000000000000000000" pitchFamily="2" charset="2"/>
              </a:rPr>
              <a:t>Indagine definitiva </a:t>
            </a:r>
            <a:r>
              <a:rPr lang="it-IT" sz="2800" dirty="0" smtClean="0">
                <a:ea typeface="Signika Light" charset="0"/>
                <a:cs typeface="Signika Light" charset="0"/>
                <a:sym typeface="Wingdings" panose="05000000000000000000" pitchFamily="2" charset="2"/>
              </a:rPr>
              <a:t>	 </a:t>
            </a:r>
            <a:r>
              <a:rPr lang="it-IT" sz="2800" dirty="0">
                <a:ea typeface="Signika Light" charset="0"/>
                <a:cs typeface="Signika Light" charset="0"/>
                <a:sym typeface="Wingdings" panose="05000000000000000000" pitchFamily="2" charset="2"/>
              </a:rPr>
              <a:t>ottobre 2015 – giugno </a:t>
            </a:r>
            <a:r>
              <a:rPr lang="it-IT" sz="2800" dirty="0" smtClean="0">
                <a:ea typeface="Signika Light" charset="0"/>
                <a:cs typeface="Signika Light" charset="0"/>
                <a:sym typeface="Wingdings" panose="05000000000000000000" pitchFamily="2" charset="2"/>
              </a:rPr>
              <a:t>2016 </a:t>
            </a:r>
            <a:r>
              <a:rPr lang="it-IT" sz="2800" dirty="0">
                <a:ea typeface="Signika Light" charset="0"/>
                <a:cs typeface="Signika Light" charset="0"/>
                <a:sym typeface="Wingdings" panose="05000000000000000000" pitchFamily="2" charset="2"/>
              </a:rPr>
              <a:t>(CATI – CAPI) </a:t>
            </a:r>
            <a:endParaRPr lang="it-IT" sz="2800" dirty="0" smtClean="0">
              <a:ea typeface="Signika Light" charset="0"/>
              <a:cs typeface="Signika Light" charset="0"/>
              <a:sym typeface="Wingdings" panose="05000000000000000000" pitchFamily="2" charset="2"/>
            </a:endParaRPr>
          </a:p>
          <a:p>
            <a:pPr>
              <a:tabLst>
                <a:tab pos="3940175" algn="l"/>
                <a:tab pos="4033838" algn="l"/>
              </a:tabLst>
            </a:pPr>
            <a:r>
              <a:rPr lang="it-IT" sz="2800" dirty="0">
                <a:ea typeface="Signika Light" charset="0"/>
                <a:cs typeface="Signika Light" charset="0"/>
                <a:sym typeface="Wingdings" panose="05000000000000000000" pitchFamily="2" charset="2"/>
              </a:rPr>
              <a:t>	</a:t>
            </a:r>
            <a:r>
              <a:rPr lang="it-IT" sz="2800" dirty="0" smtClean="0">
                <a:ea typeface="Signika Light" charset="0"/>
                <a:cs typeface="Signika Light" charset="0"/>
                <a:sym typeface="Wingdings" panose="05000000000000000000" pitchFamily="2" charset="2"/>
              </a:rPr>
              <a:t>	circa </a:t>
            </a:r>
            <a:r>
              <a:rPr lang="it-IT" sz="2800" b="1" dirty="0" smtClean="0">
                <a:solidFill>
                  <a:srgbClr val="C00000"/>
                </a:solidFill>
                <a:ea typeface="Signika Light" charset="0"/>
                <a:cs typeface="Signika Light" charset="0"/>
                <a:sym typeface="Wingdings" panose="05000000000000000000" pitchFamily="2" charset="2"/>
              </a:rPr>
              <a:t>40.000</a:t>
            </a:r>
            <a:r>
              <a:rPr lang="it-IT" sz="2800" dirty="0" smtClean="0">
                <a:ea typeface="Signika Light" charset="0"/>
                <a:cs typeface="Signika Light" charset="0"/>
                <a:sym typeface="Wingdings" panose="05000000000000000000" pitchFamily="2" charset="2"/>
              </a:rPr>
              <a:t> individui 18-80 anni</a:t>
            </a:r>
            <a:endParaRPr lang="it-IT" sz="2800" dirty="0">
              <a:ea typeface="Signika Light" charset="0"/>
              <a:cs typeface="Signika Light" charset="0"/>
              <a:sym typeface="Wingdings" panose="05000000000000000000" pitchFamily="2" charset="2"/>
            </a:endParaRPr>
          </a:p>
        </p:txBody>
      </p:sp>
    </p:spTree>
    <p:extLst>
      <p:ext uri="{BB962C8B-B14F-4D97-AF65-F5344CB8AC3E}">
        <p14:creationId xmlns:p14="http://schemas.microsoft.com/office/powerpoint/2010/main" val="188745024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4"/>
          </p:nvPr>
        </p:nvSpPr>
        <p:spPr/>
        <p:txBody>
          <a:bodyPr/>
          <a:lstStyle/>
          <a:p>
            <a:fld id="{5C7FE145-5F5F-9146-8268-470DD024125C}" type="slidenum">
              <a:rPr lang="it-IT" smtClean="0"/>
              <a:pPr/>
              <a:t>8</a:t>
            </a:fld>
            <a:endParaRPr lang="it-IT" dirty="0"/>
          </a:p>
        </p:txBody>
      </p:sp>
      <p:sp>
        <p:nvSpPr>
          <p:cNvPr id="3" name="Rettangolo 2"/>
          <p:cNvSpPr/>
          <p:nvPr/>
        </p:nvSpPr>
        <p:spPr>
          <a:xfrm>
            <a:off x="493058" y="1157250"/>
            <a:ext cx="11057965" cy="4278094"/>
          </a:xfrm>
          <a:prstGeom prst="rect">
            <a:avLst/>
          </a:prstGeom>
        </p:spPr>
        <p:txBody>
          <a:bodyPr wrap="square">
            <a:spAutoFit/>
          </a:bodyPr>
          <a:lstStyle/>
          <a:p>
            <a:r>
              <a:rPr lang="it-IT" sz="4000" b="1" dirty="0" smtClean="0">
                <a:solidFill>
                  <a:schemeClr val="accent1">
                    <a:lumMod val="50000"/>
                  </a:schemeClr>
                </a:solidFill>
                <a:ea typeface="Signika Light" charset="0"/>
                <a:cs typeface="Signika Light" charset="0"/>
                <a:sym typeface="Wingdings" panose="05000000000000000000" pitchFamily="2" charset="2"/>
              </a:rPr>
              <a:t>Le tappe …</a:t>
            </a:r>
          </a:p>
          <a:p>
            <a:endParaRPr lang="it-IT" sz="3600" b="1" dirty="0" smtClean="0">
              <a:solidFill>
                <a:schemeClr val="accent1">
                  <a:lumMod val="50000"/>
                </a:schemeClr>
              </a:solidFill>
              <a:ea typeface="Signika Light" charset="0"/>
              <a:cs typeface="Signika Light" charset="0"/>
              <a:sym typeface="Wingdings" panose="05000000000000000000" pitchFamily="2" charset="2"/>
            </a:endParaRPr>
          </a:p>
          <a:p>
            <a:r>
              <a:rPr lang="it-IT" sz="2800" b="1" dirty="0" smtClean="0">
                <a:ea typeface="Signika Light" charset="0"/>
                <a:cs typeface="Signika Light" charset="0"/>
                <a:sym typeface="Wingdings" panose="05000000000000000000" pitchFamily="2" charset="2"/>
              </a:rPr>
              <a:t>Una lunga fase di progettazione</a:t>
            </a:r>
          </a:p>
          <a:p>
            <a:endParaRPr lang="it-IT" sz="2800" b="1" dirty="0" smtClean="0">
              <a:ea typeface="Signika Light" charset="0"/>
              <a:cs typeface="Signika Light" charset="0"/>
              <a:sym typeface="Wingdings" panose="05000000000000000000" pitchFamily="2" charset="2"/>
            </a:endParaRPr>
          </a:p>
          <a:p>
            <a:r>
              <a:rPr lang="it-IT" sz="2800" dirty="0">
                <a:ea typeface="Signika Light" charset="0"/>
                <a:cs typeface="Signika Light" charset="0"/>
                <a:sym typeface="Wingdings" panose="05000000000000000000" pitchFamily="2" charset="2"/>
              </a:rPr>
              <a:t>Focus  </a:t>
            </a:r>
            <a:r>
              <a:rPr lang="it-IT" sz="2800" dirty="0" err="1">
                <a:ea typeface="Signika Light" charset="0"/>
                <a:cs typeface="Signika Light" charset="0"/>
                <a:sym typeface="Wingdings" panose="05000000000000000000" pitchFamily="2" charset="2"/>
              </a:rPr>
              <a:t>group</a:t>
            </a:r>
            <a:r>
              <a:rPr lang="it-IT" sz="2800" dirty="0">
                <a:ea typeface="Signika Light" charset="0"/>
                <a:cs typeface="Signika Light" charset="0"/>
                <a:sym typeface="Wingdings" panose="05000000000000000000" pitchFamily="2" charset="2"/>
              </a:rPr>
              <a:t> e interviste a testimoni </a:t>
            </a:r>
            <a:r>
              <a:rPr lang="it-IT" sz="2800" dirty="0" smtClean="0">
                <a:ea typeface="Signika Light" charset="0"/>
                <a:cs typeface="Signika Light" charset="0"/>
                <a:sym typeface="Wingdings" panose="05000000000000000000" pitchFamily="2" charset="2"/>
              </a:rPr>
              <a:t>privilegiati</a:t>
            </a:r>
          </a:p>
          <a:p>
            <a:endParaRPr lang="it-IT" sz="2800" dirty="0" smtClean="0">
              <a:ea typeface="Signika Light" charset="0"/>
              <a:cs typeface="Signika Light" charset="0"/>
              <a:sym typeface="Wingdings" panose="05000000000000000000" pitchFamily="2" charset="2"/>
            </a:endParaRPr>
          </a:p>
          <a:p>
            <a:r>
              <a:rPr lang="it-IT" sz="2800" dirty="0"/>
              <a:t>c</a:t>
            </a:r>
            <a:r>
              <a:rPr lang="it-IT" sz="2800" dirty="0" smtClean="0"/>
              <a:t>on magistrati, giornalisti, accademici, esperti di settore, associazioni di categoria, associazioni di cittadini, politici, istituzioni…</a:t>
            </a:r>
            <a:br>
              <a:rPr lang="it-IT" sz="2800" dirty="0" smtClean="0"/>
            </a:br>
            <a:endParaRPr lang="it-IT" sz="2800" dirty="0">
              <a:ea typeface="Signika Light" charset="0"/>
              <a:cs typeface="Signika Light" charset="0"/>
              <a:sym typeface="Wingdings" panose="05000000000000000000" pitchFamily="2" charset="2"/>
            </a:endParaRPr>
          </a:p>
        </p:txBody>
      </p:sp>
    </p:spTree>
    <p:extLst>
      <p:ext uri="{BB962C8B-B14F-4D97-AF65-F5344CB8AC3E}">
        <p14:creationId xmlns:p14="http://schemas.microsoft.com/office/powerpoint/2010/main" val="167594301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pPr>
              <a:defRPr/>
            </a:pPr>
            <a:fld id="{5736819E-F120-490A-B506-45EC3B4A0AEC}" type="slidenum">
              <a:rPr lang="it-IT" altLang="it-IT" smtClean="0"/>
              <a:pPr>
                <a:defRPr/>
              </a:pPr>
              <a:t>9</a:t>
            </a:fld>
            <a:endParaRPr lang="it-IT" altLang="it-IT"/>
          </a:p>
        </p:txBody>
      </p:sp>
      <p:graphicFrame>
        <p:nvGraphicFramePr>
          <p:cNvPr id="7" name="Tabella 6"/>
          <p:cNvGraphicFramePr>
            <a:graphicFrameLocks noGrp="1"/>
          </p:cNvGraphicFramePr>
          <p:nvPr>
            <p:extLst>
              <p:ext uri="{D42A27DB-BD31-4B8C-83A1-F6EECF244321}">
                <p14:modId xmlns:p14="http://schemas.microsoft.com/office/powerpoint/2010/main" val="3224779318"/>
              </p:ext>
            </p:extLst>
          </p:nvPr>
        </p:nvGraphicFramePr>
        <p:xfrm>
          <a:off x="201708" y="0"/>
          <a:ext cx="11990292" cy="6858001"/>
        </p:xfrm>
        <a:graphic>
          <a:graphicData uri="http://schemas.openxmlformats.org/drawingml/2006/table">
            <a:tbl>
              <a:tblPr>
                <a:tableStyleId>{5C22544A-7EE6-4342-B048-85BDC9FD1C3A}</a:tableStyleId>
              </a:tblPr>
              <a:tblGrid>
                <a:gridCol w="1084217"/>
                <a:gridCol w="855034"/>
                <a:gridCol w="810959"/>
                <a:gridCol w="951995"/>
                <a:gridCol w="617033"/>
                <a:gridCol w="555331"/>
                <a:gridCol w="423109"/>
                <a:gridCol w="564146"/>
                <a:gridCol w="766884"/>
                <a:gridCol w="934367"/>
                <a:gridCol w="1181179"/>
                <a:gridCol w="740440"/>
                <a:gridCol w="740440"/>
                <a:gridCol w="555331"/>
                <a:gridCol w="423109"/>
                <a:gridCol w="786718"/>
              </a:tblGrid>
              <a:tr h="1949091">
                <a:tc>
                  <a:txBody>
                    <a:bodyPr/>
                    <a:lstStyle/>
                    <a:p>
                      <a:pPr algn="l" fontAlgn="b"/>
                      <a:r>
                        <a:rPr lang="en-US" sz="1200" b="1" u="none" strike="noStrike" dirty="0">
                          <a:effectLst/>
                        </a:rPr>
                        <a:t> </a:t>
                      </a:r>
                      <a:endParaRPr lang="en-US" sz="1200" b="1" i="0" u="none" strike="noStrike" dirty="0">
                        <a:solidFill>
                          <a:srgbClr val="000000"/>
                        </a:solidFill>
                        <a:effectLst/>
                        <a:latin typeface="Calibri"/>
                      </a:endParaRPr>
                    </a:p>
                  </a:txBody>
                  <a:tcPr marL="4901" marR="4901" marT="4901" marB="0" anchor="b"/>
                </a:tc>
                <a:tc>
                  <a:txBody>
                    <a:bodyPr/>
                    <a:lstStyle/>
                    <a:p>
                      <a:pPr algn="ctr" fontAlgn="b"/>
                      <a:r>
                        <a:rPr lang="en-US" sz="1200" b="1" u="none" strike="noStrike" dirty="0" err="1">
                          <a:effectLst/>
                        </a:rPr>
                        <a:t>clientelismo</a:t>
                      </a:r>
                      <a:r>
                        <a:rPr lang="en-US" sz="1200" b="1" u="none" strike="noStrike" dirty="0">
                          <a:effectLst/>
                        </a:rPr>
                        <a:t>/</a:t>
                      </a:r>
                      <a:r>
                        <a:rPr lang="en-US" sz="1200" b="1" u="none" strike="noStrike" dirty="0" err="1">
                          <a:effectLst/>
                        </a:rPr>
                        <a:t>nepotismo</a:t>
                      </a:r>
                      <a:r>
                        <a:rPr lang="en-US" sz="1200" b="1" u="none" strike="noStrike" dirty="0">
                          <a:effectLst/>
                        </a:rPr>
                        <a:t>/</a:t>
                      </a:r>
                      <a:r>
                        <a:rPr lang="en-US" sz="1200" b="1" u="none" strike="noStrike" dirty="0" err="1">
                          <a:effectLst/>
                        </a:rPr>
                        <a:t>raccomandazioni</a:t>
                      </a:r>
                      <a:endParaRPr lang="en-US" sz="1200" b="1" i="0" u="none" strike="noStrike" dirty="0">
                        <a:solidFill>
                          <a:srgbClr val="000000"/>
                        </a:solidFill>
                        <a:effectLst/>
                        <a:latin typeface="Calibri"/>
                      </a:endParaRPr>
                    </a:p>
                  </a:txBody>
                  <a:tcPr marL="4901" marR="4901" marT="4901" marB="0" anchor="b"/>
                </a:tc>
                <a:tc>
                  <a:txBody>
                    <a:bodyPr/>
                    <a:lstStyle/>
                    <a:p>
                      <a:pPr algn="ctr" fontAlgn="b"/>
                      <a:r>
                        <a:rPr lang="it-IT" sz="1200" b="1" u="none" strike="noStrike" dirty="0">
                          <a:effectLst/>
                        </a:rPr>
                        <a:t>percezione della diffusione della corruzione</a:t>
                      </a:r>
                      <a:endParaRPr lang="it-IT" sz="1200" b="1" i="0" u="none" strike="noStrike" dirty="0">
                        <a:solidFill>
                          <a:srgbClr val="000000"/>
                        </a:solidFill>
                        <a:effectLst/>
                        <a:latin typeface="Calibri"/>
                      </a:endParaRPr>
                    </a:p>
                  </a:txBody>
                  <a:tcPr marL="4901" marR="4901" marT="4901" marB="0" anchor="b"/>
                </a:tc>
                <a:tc>
                  <a:txBody>
                    <a:bodyPr/>
                    <a:lstStyle/>
                    <a:p>
                      <a:pPr algn="ctr" fontAlgn="b"/>
                      <a:r>
                        <a:rPr lang="it-IT" sz="1200" b="1" u="none" strike="noStrike" dirty="0">
                          <a:effectLst/>
                        </a:rPr>
                        <a:t>percezione sociale della corruzione/tolleranza corruzione/ quanto ti costerebbe vivere senza corruzione</a:t>
                      </a:r>
                      <a:endParaRPr lang="it-IT" sz="1200" b="1" i="0" u="none" strike="noStrike" dirty="0">
                        <a:solidFill>
                          <a:srgbClr val="000000"/>
                        </a:solidFill>
                        <a:effectLst/>
                        <a:latin typeface="Calibri"/>
                      </a:endParaRPr>
                    </a:p>
                  </a:txBody>
                  <a:tcPr marL="4901" marR="4901" marT="4901" marB="0" anchor="b"/>
                </a:tc>
                <a:tc>
                  <a:txBody>
                    <a:bodyPr/>
                    <a:lstStyle/>
                    <a:p>
                      <a:pPr algn="ctr" fontAlgn="b"/>
                      <a:r>
                        <a:rPr lang="en-US" sz="1200" b="1" u="none" strike="noStrike" dirty="0" err="1">
                          <a:effectLst/>
                        </a:rPr>
                        <a:t>opinione</a:t>
                      </a:r>
                      <a:r>
                        <a:rPr lang="en-US" sz="1200" b="1" u="none" strike="noStrike" dirty="0">
                          <a:effectLst/>
                        </a:rPr>
                        <a:t> </a:t>
                      </a:r>
                      <a:r>
                        <a:rPr lang="en-US" sz="1200" b="1" u="none" strike="noStrike" dirty="0" err="1">
                          <a:effectLst/>
                        </a:rPr>
                        <a:t>delatore</a:t>
                      </a:r>
                      <a:endParaRPr lang="en-US" sz="1200" b="1" i="0" u="none" strike="noStrike" dirty="0">
                        <a:solidFill>
                          <a:srgbClr val="000000"/>
                        </a:solidFill>
                        <a:effectLst/>
                        <a:latin typeface="Calibri"/>
                      </a:endParaRPr>
                    </a:p>
                  </a:txBody>
                  <a:tcPr marL="4901" marR="4901" marT="4901" marB="0" anchor="b"/>
                </a:tc>
                <a:tc>
                  <a:txBody>
                    <a:bodyPr/>
                    <a:lstStyle/>
                    <a:p>
                      <a:pPr algn="ctr" fontAlgn="b"/>
                      <a:r>
                        <a:rPr lang="en-US" sz="1200" b="1" u="none" strike="noStrike" dirty="0" err="1">
                          <a:effectLst/>
                        </a:rPr>
                        <a:t>esperienza</a:t>
                      </a:r>
                      <a:r>
                        <a:rPr lang="en-US" sz="1200" b="1" u="none" strike="noStrike" dirty="0">
                          <a:effectLst/>
                        </a:rPr>
                        <a:t> </a:t>
                      </a:r>
                      <a:r>
                        <a:rPr lang="en-US" sz="1200" b="1" u="none" strike="noStrike" dirty="0" err="1">
                          <a:effectLst/>
                        </a:rPr>
                        <a:t>indiretta</a:t>
                      </a:r>
                      <a:endParaRPr lang="en-US" sz="1200" b="1" i="0" u="none" strike="noStrike" dirty="0">
                        <a:solidFill>
                          <a:srgbClr val="000000"/>
                        </a:solidFill>
                        <a:effectLst/>
                        <a:latin typeface="Calibri"/>
                      </a:endParaRPr>
                    </a:p>
                  </a:txBody>
                  <a:tcPr marL="4901" marR="4901" marT="4901" marB="0" anchor="b"/>
                </a:tc>
                <a:tc>
                  <a:txBody>
                    <a:bodyPr/>
                    <a:lstStyle/>
                    <a:p>
                      <a:pPr algn="ctr" fontAlgn="b"/>
                      <a:r>
                        <a:rPr lang="en-US" sz="1200" b="1" u="none" strike="noStrike" dirty="0" err="1">
                          <a:effectLst/>
                        </a:rPr>
                        <a:t>qualità</a:t>
                      </a:r>
                      <a:r>
                        <a:rPr lang="en-US" sz="1200" b="1" u="none" strike="noStrike" dirty="0">
                          <a:effectLst/>
                        </a:rPr>
                        <a:t> </a:t>
                      </a:r>
                      <a:r>
                        <a:rPr lang="en-US" sz="1200" b="1" u="none" strike="noStrike" dirty="0" err="1">
                          <a:effectLst/>
                        </a:rPr>
                        <a:t>servizi</a:t>
                      </a:r>
                      <a:endParaRPr lang="en-US" sz="1200" b="1" i="0" u="none" strike="noStrike" dirty="0">
                        <a:solidFill>
                          <a:srgbClr val="000000"/>
                        </a:solidFill>
                        <a:effectLst/>
                        <a:latin typeface="Calibri"/>
                      </a:endParaRPr>
                    </a:p>
                  </a:txBody>
                  <a:tcPr marL="4901" marR="4901" marT="4901" marB="0" anchor="b"/>
                </a:tc>
                <a:tc>
                  <a:txBody>
                    <a:bodyPr/>
                    <a:lstStyle/>
                    <a:p>
                      <a:pPr algn="ctr" fontAlgn="b"/>
                      <a:r>
                        <a:rPr lang="en-US" sz="1200" b="1" u="none" strike="noStrike" dirty="0" err="1">
                          <a:effectLst/>
                        </a:rPr>
                        <a:t>esperienza</a:t>
                      </a:r>
                      <a:r>
                        <a:rPr lang="en-US" sz="1200" b="1" u="none" strike="noStrike" dirty="0">
                          <a:effectLst/>
                        </a:rPr>
                        <a:t> </a:t>
                      </a:r>
                      <a:r>
                        <a:rPr lang="en-US" sz="1200" b="1" u="none" strike="noStrike" dirty="0" err="1">
                          <a:effectLst/>
                        </a:rPr>
                        <a:t>diretta</a:t>
                      </a:r>
                      <a:endParaRPr lang="en-US" sz="1200" b="1" i="0" u="none" strike="noStrike" dirty="0">
                        <a:solidFill>
                          <a:srgbClr val="000000"/>
                        </a:solidFill>
                        <a:effectLst/>
                        <a:latin typeface="Calibri"/>
                      </a:endParaRPr>
                    </a:p>
                  </a:txBody>
                  <a:tcPr marL="4901" marR="4901" marT="4901" marB="0" anchor="b"/>
                </a:tc>
                <a:tc>
                  <a:txBody>
                    <a:bodyPr/>
                    <a:lstStyle/>
                    <a:p>
                      <a:pPr algn="ctr" fontAlgn="b"/>
                      <a:r>
                        <a:rPr lang="en-US" sz="1200" b="1" u="none" strike="noStrike">
                          <a:effectLst/>
                        </a:rPr>
                        <a:t>dinamica: costi, intermediari, denuncia</a:t>
                      </a:r>
                      <a:endParaRPr lang="en-US" sz="1200" b="1" i="0" u="none" strike="noStrike">
                        <a:solidFill>
                          <a:srgbClr val="000000"/>
                        </a:solidFill>
                        <a:effectLst/>
                        <a:latin typeface="Calibri"/>
                      </a:endParaRPr>
                    </a:p>
                  </a:txBody>
                  <a:tcPr marL="4901" marR="4901" marT="4901" marB="0" anchor="b"/>
                </a:tc>
                <a:tc>
                  <a:txBody>
                    <a:bodyPr/>
                    <a:lstStyle/>
                    <a:p>
                      <a:pPr algn="ctr" fontAlgn="b"/>
                      <a:r>
                        <a:rPr lang="it-IT" sz="1200" b="1" u="none" strike="noStrike">
                          <a:effectLst/>
                        </a:rPr>
                        <a:t>corruzione fra privati (amministratori condominiali,  geometri, elettricisti, idraulici per impianti a norma etc.)</a:t>
                      </a:r>
                      <a:endParaRPr lang="it-IT" sz="1200" b="1" i="0" u="none" strike="noStrike">
                        <a:solidFill>
                          <a:srgbClr val="000000"/>
                        </a:solidFill>
                        <a:effectLst/>
                        <a:latin typeface="Calibri"/>
                      </a:endParaRPr>
                    </a:p>
                  </a:txBody>
                  <a:tcPr marL="4901" marR="4901" marT="4901" marB="0" anchor="b"/>
                </a:tc>
                <a:tc>
                  <a:txBody>
                    <a:bodyPr/>
                    <a:lstStyle/>
                    <a:p>
                      <a:pPr algn="ctr" fontAlgn="b"/>
                      <a:r>
                        <a:rPr lang="en-US" sz="1200" b="1" u="none" strike="noStrike" dirty="0" smtClean="0">
                          <a:effectLst/>
                        </a:rPr>
                        <a:t>SETTORI *</a:t>
                      </a:r>
                      <a:endParaRPr lang="en-US" sz="1200" b="1" i="0" u="none" strike="noStrike" dirty="0">
                        <a:solidFill>
                          <a:srgbClr val="000000"/>
                        </a:solidFill>
                        <a:effectLst/>
                        <a:latin typeface="Calibri"/>
                      </a:endParaRPr>
                    </a:p>
                  </a:txBody>
                  <a:tcPr marL="4901" marR="4901" marT="4901" marB="0" anchor="b"/>
                </a:tc>
                <a:tc>
                  <a:txBody>
                    <a:bodyPr/>
                    <a:lstStyle/>
                    <a:p>
                      <a:pPr algn="ctr" fontAlgn="b"/>
                      <a:r>
                        <a:rPr lang="it-IT" sz="1200" b="1" u="none" strike="noStrike" dirty="0">
                          <a:effectLst/>
                        </a:rPr>
                        <a:t>Cosa ha ottenuto pagando (efficienza della corruzione)</a:t>
                      </a:r>
                      <a:endParaRPr lang="it-IT" sz="1200" b="1" i="0" u="none" strike="noStrike" dirty="0">
                        <a:solidFill>
                          <a:srgbClr val="000000"/>
                        </a:solidFill>
                        <a:effectLst/>
                        <a:latin typeface="Calibri"/>
                      </a:endParaRPr>
                    </a:p>
                  </a:txBody>
                  <a:tcPr marL="4901" marR="4901" marT="4901" marB="0" anchor="b"/>
                </a:tc>
                <a:tc>
                  <a:txBody>
                    <a:bodyPr/>
                    <a:lstStyle/>
                    <a:p>
                      <a:pPr algn="ctr" fontAlgn="b"/>
                      <a:r>
                        <a:rPr lang="it-IT" sz="1200" b="1" u="none" strike="noStrike" dirty="0">
                          <a:effectLst/>
                        </a:rPr>
                        <a:t>conoscenza di associazioni e servizi a tutela dei cittadini/conoscenza diritti</a:t>
                      </a:r>
                      <a:endParaRPr lang="it-IT" sz="1200" b="1" i="0" u="none" strike="noStrike" dirty="0">
                        <a:solidFill>
                          <a:srgbClr val="000000"/>
                        </a:solidFill>
                        <a:effectLst/>
                        <a:latin typeface="Calibri"/>
                      </a:endParaRPr>
                    </a:p>
                  </a:txBody>
                  <a:tcPr marL="4901" marR="4901" marT="4901" marB="0" anchor="b"/>
                </a:tc>
                <a:tc>
                  <a:txBody>
                    <a:bodyPr/>
                    <a:lstStyle/>
                    <a:p>
                      <a:pPr algn="ctr" fontAlgn="b"/>
                      <a:r>
                        <a:rPr lang="it-IT" sz="1200" b="1" u="none" strike="noStrike" dirty="0">
                          <a:effectLst/>
                        </a:rPr>
                        <a:t>cosa fa per cambiare la situazione</a:t>
                      </a:r>
                      <a:endParaRPr lang="it-IT" sz="1200" b="1" i="0" u="none" strike="noStrike" dirty="0">
                        <a:solidFill>
                          <a:srgbClr val="000000"/>
                        </a:solidFill>
                        <a:effectLst/>
                        <a:latin typeface="Calibri"/>
                      </a:endParaRPr>
                    </a:p>
                  </a:txBody>
                  <a:tcPr marL="4901" marR="4901" marT="4901" marB="0" anchor="b"/>
                </a:tc>
                <a:tc>
                  <a:txBody>
                    <a:bodyPr/>
                    <a:lstStyle/>
                    <a:p>
                      <a:pPr algn="ctr" fontAlgn="b"/>
                      <a:r>
                        <a:rPr lang="en-US" sz="1200" b="1" u="none" strike="noStrike" dirty="0">
                          <a:effectLst/>
                        </a:rPr>
                        <a:t>civil servants</a:t>
                      </a:r>
                      <a:endParaRPr lang="en-US" sz="1200" b="1" i="0" u="none" strike="noStrike" dirty="0">
                        <a:solidFill>
                          <a:srgbClr val="000000"/>
                        </a:solidFill>
                        <a:effectLst/>
                        <a:latin typeface="Calibri"/>
                      </a:endParaRPr>
                    </a:p>
                  </a:txBody>
                  <a:tcPr marL="4901" marR="4901" marT="4901" marB="0" anchor="b"/>
                </a:tc>
                <a:tc>
                  <a:txBody>
                    <a:bodyPr/>
                    <a:lstStyle/>
                    <a:p>
                      <a:pPr algn="ctr" fontAlgn="b"/>
                      <a:r>
                        <a:rPr lang="it-IT" sz="1200" b="1" u="none" strike="noStrike" dirty="0">
                          <a:effectLst/>
                        </a:rPr>
                        <a:t>fiducia nei servizi (medico di base, rapporto con le cause farmaceutiche…)</a:t>
                      </a:r>
                      <a:endParaRPr lang="it-IT" sz="1200" b="1" i="0" u="none" strike="noStrike" dirty="0">
                        <a:solidFill>
                          <a:srgbClr val="000000"/>
                        </a:solidFill>
                        <a:effectLst/>
                        <a:latin typeface="Calibri"/>
                      </a:endParaRPr>
                    </a:p>
                  </a:txBody>
                  <a:tcPr marL="4901" marR="4901" marT="4901" marB="0" anchor="b"/>
                </a:tc>
              </a:tr>
              <a:tr h="345389">
                <a:tc>
                  <a:txBody>
                    <a:bodyPr/>
                    <a:lstStyle/>
                    <a:p>
                      <a:pPr algn="l" fontAlgn="b"/>
                      <a:r>
                        <a:rPr lang="en-US" sz="1050" u="none" strike="noStrike" dirty="0" err="1">
                          <a:effectLst/>
                        </a:rPr>
                        <a:t>Esperto</a:t>
                      </a:r>
                      <a:r>
                        <a:rPr lang="en-US" sz="1050" u="none" strike="noStrike" dirty="0">
                          <a:effectLst/>
                        </a:rPr>
                        <a:t> - </a:t>
                      </a:r>
                      <a:r>
                        <a:rPr lang="en-US" sz="1050" u="none" strike="noStrike" dirty="0" err="1">
                          <a:effectLst/>
                        </a:rPr>
                        <a:t>accademico</a:t>
                      </a:r>
                      <a:endParaRPr lang="en-US" sz="1050" b="1" i="0" u="none" strike="noStrike" dirty="0">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 </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 </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dirty="0">
                          <a:effectLst/>
                        </a:rPr>
                        <a:t> </a:t>
                      </a:r>
                      <a:endParaRPr lang="en-US" sz="1050" b="0" i="0" u="none" strike="noStrike" dirty="0">
                        <a:solidFill>
                          <a:srgbClr val="000000"/>
                        </a:solidFill>
                        <a:effectLst/>
                        <a:latin typeface="Calibri"/>
                      </a:endParaRPr>
                    </a:p>
                  </a:txBody>
                  <a:tcPr marL="4901" marR="4901" marT="4901" marB="0" anchor="b"/>
                </a:tc>
              </a:tr>
              <a:tr h="175299">
                <a:tc>
                  <a:txBody>
                    <a:bodyPr/>
                    <a:lstStyle/>
                    <a:p>
                      <a:pPr algn="l"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endParaRPr lang="en-US" sz="1050" b="1" i="0" u="none" strike="noStrike">
                        <a:solidFill>
                          <a:srgbClr val="000000"/>
                        </a:solidFill>
                        <a:effectLst/>
                        <a:latin typeface="Calibri"/>
                      </a:endParaRPr>
                    </a:p>
                  </a:txBody>
                  <a:tcPr marL="4901" marR="4901" marT="4901" marB="0" anchor="b"/>
                </a:tc>
                <a:tc>
                  <a:txBody>
                    <a:bodyPr/>
                    <a:lstStyle/>
                    <a:p>
                      <a:pPr algn="ctr" fontAlgn="b"/>
                      <a:endParaRPr lang="en-US" sz="1050" b="0" i="0" u="none" strike="noStrike">
                        <a:solidFill>
                          <a:srgbClr val="000000"/>
                        </a:solidFill>
                        <a:effectLst/>
                        <a:latin typeface="Calibri"/>
                      </a:endParaRPr>
                    </a:p>
                  </a:txBody>
                  <a:tcPr marL="4901" marR="4901" marT="4901" marB="0" anchor="b"/>
                </a:tc>
                <a:tc>
                  <a:txBody>
                    <a:bodyPr/>
                    <a:lstStyle/>
                    <a:p>
                      <a:pPr algn="ctr" fontAlgn="b"/>
                      <a:endParaRPr lang="en-US" sz="1050" b="1" i="0" u="none" strike="noStrike">
                        <a:solidFill>
                          <a:srgbClr val="000000"/>
                        </a:solidFill>
                        <a:effectLst/>
                        <a:latin typeface="Calibri"/>
                      </a:endParaRPr>
                    </a:p>
                  </a:txBody>
                  <a:tcPr marL="4901" marR="4901" marT="4901" marB="0" anchor="b"/>
                </a:tc>
                <a:tc>
                  <a:txBody>
                    <a:bodyPr/>
                    <a:lstStyle/>
                    <a:p>
                      <a:pPr algn="ctr" fontAlgn="b"/>
                      <a:endParaRPr lang="en-US" sz="1050" b="1" i="0" u="none" strike="noStrike">
                        <a:solidFill>
                          <a:srgbClr val="000000"/>
                        </a:solidFill>
                        <a:effectLst/>
                        <a:latin typeface="Calibri"/>
                      </a:endParaRPr>
                    </a:p>
                  </a:txBody>
                  <a:tcPr marL="4901" marR="4901" marT="4901" marB="0" anchor="b"/>
                </a:tc>
                <a:tc>
                  <a:txBody>
                    <a:bodyPr/>
                    <a:lstStyle/>
                    <a:p>
                      <a:pPr algn="ctr" fontAlgn="b"/>
                      <a:endParaRPr lang="en-US" sz="1050" b="0" i="0" u="none" strike="noStrike">
                        <a:solidFill>
                          <a:srgbClr val="000000"/>
                        </a:solidFill>
                        <a:effectLst/>
                        <a:latin typeface="Calibri"/>
                      </a:endParaRPr>
                    </a:p>
                  </a:txBody>
                  <a:tcPr marL="4901" marR="4901" marT="4901" marB="0" anchor="b"/>
                </a:tc>
                <a:tc>
                  <a:txBody>
                    <a:bodyPr/>
                    <a:lstStyle/>
                    <a:p>
                      <a:pPr algn="ctr" fontAlgn="b"/>
                      <a:endParaRPr lang="en-US" sz="1050" b="0" i="0" u="none" strike="noStrike">
                        <a:solidFill>
                          <a:srgbClr val="000000"/>
                        </a:solidFill>
                        <a:effectLst/>
                        <a:latin typeface="Calibri"/>
                      </a:endParaRPr>
                    </a:p>
                  </a:txBody>
                  <a:tcPr marL="4901" marR="4901" marT="4901" marB="0" anchor="b"/>
                </a:tc>
                <a:tc>
                  <a:txBody>
                    <a:bodyPr/>
                    <a:lstStyle/>
                    <a:p>
                      <a:pPr algn="ctr" fontAlgn="b"/>
                      <a:endParaRPr lang="en-US" sz="1050" b="1" i="0" u="none" strike="noStrike">
                        <a:solidFill>
                          <a:srgbClr val="000000"/>
                        </a:solidFill>
                        <a:effectLst/>
                        <a:latin typeface="Calibri"/>
                      </a:endParaRPr>
                    </a:p>
                  </a:txBody>
                  <a:tcPr marL="4901" marR="4901" marT="4901" marB="0" anchor="b"/>
                </a:tc>
                <a:tc>
                  <a:txBody>
                    <a:bodyPr/>
                    <a:lstStyle/>
                    <a:p>
                      <a:pPr algn="ctr" fontAlgn="b"/>
                      <a:endParaRPr lang="en-US" sz="1050" b="1" i="0" u="none" strike="noStrike">
                        <a:solidFill>
                          <a:srgbClr val="000000"/>
                        </a:solidFill>
                        <a:effectLst/>
                        <a:latin typeface="Calibri"/>
                      </a:endParaRPr>
                    </a:p>
                  </a:txBody>
                  <a:tcPr marL="4901" marR="4901" marT="4901" marB="0" anchor="b"/>
                </a:tc>
                <a:tc>
                  <a:txBody>
                    <a:bodyPr/>
                    <a:lstStyle/>
                    <a:p>
                      <a:pPr algn="l" fontAlgn="b"/>
                      <a:endParaRPr lang="en-US" sz="1050" b="0" i="0" u="none" strike="noStrike">
                        <a:solidFill>
                          <a:srgbClr val="000000"/>
                        </a:solidFill>
                        <a:effectLst/>
                        <a:latin typeface="Calibri"/>
                      </a:endParaRPr>
                    </a:p>
                  </a:txBody>
                  <a:tcPr marL="4901" marR="4901" marT="4901" marB="0" anchor="b"/>
                </a:tc>
                <a:tc>
                  <a:txBody>
                    <a:bodyPr/>
                    <a:lstStyle/>
                    <a:p>
                      <a:pPr algn="l" fontAlgn="b"/>
                      <a:endParaRPr lang="en-US" sz="1050" b="0" i="0" u="none" strike="noStrike">
                        <a:solidFill>
                          <a:srgbClr val="000000"/>
                        </a:solidFill>
                        <a:effectLst/>
                        <a:latin typeface="Calibri"/>
                      </a:endParaRPr>
                    </a:p>
                  </a:txBody>
                  <a:tcPr marL="4901" marR="4901" marT="4901" marB="0" anchor="b"/>
                </a:tc>
                <a:tc>
                  <a:txBody>
                    <a:bodyPr/>
                    <a:lstStyle/>
                    <a:p>
                      <a:pPr algn="l" fontAlgn="b"/>
                      <a:endParaRPr lang="en-US" sz="1050" b="0" i="0" u="none" strike="noStrike">
                        <a:solidFill>
                          <a:srgbClr val="000000"/>
                        </a:solidFill>
                        <a:effectLst/>
                        <a:latin typeface="Calibri"/>
                      </a:endParaRPr>
                    </a:p>
                  </a:txBody>
                  <a:tcPr marL="4901" marR="4901" marT="4901" marB="0" anchor="b"/>
                </a:tc>
                <a:tc>
                  <a:txBody>
                    <a:bodyPr/>
                    <a:lstStyle/>
                    <a:p>
                      <a:pPr algn="ctr" fontAlgn="b"/>
                      <a:endParaRPr lang="en-US" sz="1050" b="0" i="0" u="none" strike="noStrike">
                        <a:solidFill>
                          <a:srgbClr val="000000"/>
                        </a:solidFill>
                        <a:effectLst/>
                        <a:latin typeface="Calibri"/>
                      </a:endParaRPr>
                    </a:p>
                  </a:txBody>
                  <a:tcPr marL="4901" marR="4901" marT="4901" marB="0" anchor="b"/>
                </a:tc>
                <a:tc>
                  <a:txBody>
                    <a:bodyPr/>
                    <a:lstStyle/>
                    <a:p>
                      <a:pPr algn="l" fontAlgn="b"/>
                      <a:endParaRPr lang="en-US" sz="1050" b="0" i="0" u="none" strike="noStrike">
                        <a:solidFill>
                          <a:srgbClr val="000000"/>
                        </a:solidFill>
                        <a:effectLst/>
                        <a:latin typeface="Calibri"/>
                      </a:endParaRPr>
                    </a:p>
                  </a:txBody>
                  <a:tcPr marL="4901" marR="4901" marT="4901" marB="0" anchor="b"/>
                </a:tc>
                <a:tc>
                  <a:txBody>
                    <a:bodyPr/>
                    <a:lstStyle/>
                    <a:p>
                      <a:pPr algn="l" fontAlgn="b"/>
                      <a:endParaRPr lang="en-US" sz="1050" b="0" i="0" u="none" strike="noStrike">
                        <a:solidFill>
                          <a:srgbClr val="000000"/>
                        </a:solidFill>
                        <a:effectLst/>
                        <a:latin typeface="Calibri"/>
                      </a:endParaRPr>
                    </a:p>
                  </a:txBody>
                  <a:tcPr marL="4901" marR="4901" marT="4901" marB="0" anchor="b"/>
                </a:tc>
              </a:tr>
              <a:tr h="515478">
                <a:tc>
                  <a:txBody>
                    <a:bodyPr/>
                    <a:lstStyle/>
                    <a:p>
                      <a:pPr algn="l" fontAlgn="b"/>
                      <a:r>
                        <a:rPr lang="it-IT" sz="1050" u="none" strike="noStrike">
                          <a:effectLst/>
                        </a:rPr>
                        <a:t>Cuis (cnel e altre associazioni di categoria, Anac) </a:t>
                      </a:r>
                      <a:endParaRPr lang="it-IT" sz="105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opinioni discordi</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r>
              <a:tr h="373149">
                <a:tc>
                  <a:txBody>
                    <a:bodyPr/>
                    <a:lstStyle/>
                    <a:p>
                      <a:pPr algn="l" fontAlgn="b"/>
                      <a:r>
                        <a:rPr lang="en-US" sz="1050" u="none" strike="noStrike" dirty="0">
                          <a:effectLst/>
                        </a:rPr>
                        <a:t>Banca </a:t>
                      </a:r>
                      <a:r>
                        <a:rPr lang="en-US" sz="1050" u="none" strike="noStrike" dirty="0" err="1">
                          <a:effectLst/>
                        </a:rPr>
                        <a:t>d'Italia</a:t>
                      </a:r>
                      <a:endParaRPr lang="en-US" sz="1050" b="1" i="0" u="none" strike="noStrike" dirty="0">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dirty="0" err="1">
                          <a:effectLst/>
                        </a:rPr>
                        <a:t>Sì</a:t>
                      </a:r>
                      <a:r>
                        <a:rPr lang="en-US" sz="1050" u="none" strike="noStrike" dirty="0">
                          <a:effectLst/>
                        </a:rPr>
                        <a:t>, </a:t>
                      </a:r>
                      <a:r>
                        <a:rPr lang="en-US" sz="1050" u="none" strike="noStrike" dirty="0" err="1">
                          <a:effectLst/>
                        </a:rPr>
                        <a:t>dopo</a:t>
                      </a:r>
                      <a:r>
                        <a:rPr lang="en-US" sz="1050" u="none" strike="noStrike" dirty="0">
                          <a:effectLst/>
                        </a:rPr>
                        <a:t> </a:t>
                      </a:r>
                      <a:r>
                        <a:rPr lang="en-US" sz="1050" u="none" strike="noStrike" dirty="0" err="1">
                          <a:effectLst/>
                        </a:rPr>
                        <a:t>esperienza</a:t>
                      </a:r>
                      <a:endParaRPr lang="en-US" sz="1050" b="1" i="0" u="none" strike="noStrike" dirty="0">
                        <a:solidFill>
                          <a:srgbClr val="000000"/>
                        </a:solidFill>
                        <a:effectLst/>
                        <a:latin typeface="Calibri"/>
                      </a:endParaRPr>
                    </a:p>
                  </a:txBody>
                  <a:tcPr marL="4901" marR="4901" marT="4901" marB="0" anchor="b"/>
                </a:tc>
                <a:tc>
                  <a:txBody>
                    <a:bodyPr/>
                    <a:lstStyle/>
                    <a:p>
                      <a:pPr algn="ctr" fontAlgn="b"/>
                      <a:r>
                        <a:rPr lang="en-US" sz="1100" u="none" strike="noStrike">
                          <a:effectLst/>
                        </a:rPr>
                        <a:t> </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r>
              <a:tr h="183399">
                <a:tc>
                  <a:txBody>
                    <a:bodyPr/>
                    <a:lstStyle/>
                    <a:p>
                      <a:pPr algn="l" fontAlgn="b"/>
                      <a:r>
                        <a:rPr lang="en-US" sz="1050" u="none" strike="noStrike" dirty="0">
                          <a:effectLst/>
                        </a:rPr>
                        <a:t>Banca </a:t>
                      </a:r>
                      <a:r>
                        <a:rPr lang="en-US" sz="1050" u="none" strike="noStrike" dirty="0" err="1">
                          <a:effectLst/>
                        </a:rPr>
                        <a:t>mondiale</a:t>
                      </a:r>
                      <a:endParaRPr lang="en-US" sz="1050" b="1" i="0" u="none" strike="noStrike" dirty="0">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100" u="none" strike="noStrike" dirty="0" smtClean="0">
                          <a:effectLst/>
                        </a:rPr>
                        <a:t>No</a:t>
                      </a:r>
                      <a:endParaRPr lang="en-US" sz="1100" b="1" i="0" u="none" strike="noStrike" dirty="0">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r>
              <a:tr h="515478">
                <a:tc>
                  <a:txBody>
                    <a:bodyPr/>
                    <a:lstStyle/>
                    <a:p>
                      <a:pPr algn="l" fontAlgn="b"/>
                      <a:r>
                        <a:rPr lang="en-US" sz="1050" u="none" strike="noStrike" dirty="0">
                          <a:effectLst/>
                        </a:rPr>
                        <a:t>Focus </a:t>
                      </a:r>
                      <a:r>
                        <a:rPr lang="en-US" sz="1050" u="none" strike="noStrike" dirty="0" err="1">
                          <a:effectLst/>
                        </a:rPr>
                        <a:t>esperti</a:t>
                      </a:r>
                      <a:r>
                        <a:rPr lang="en-US" sz="1050" u="none" strike="noStrike" dirty="0">
                          <a:effectLst/>
                        </a:rPr>
                        <a:t> </a:t>
                      </a:r>
                      <a:r>
                        <a:rPr lang="en-US" sz="1050" u="none" strike="noStrike" dirty="0" err="1">
                          <a:effectLst/>
                        </a:rPr>
                        <a:t>accademici</a:t>
                      </a:r>
                      <a:r>
                        <a:rPr lang="en-US" sz="1050" u="none" strike="noStrike" dirty="0">
                          <a:effectLst/>
                        </a:rPr>
                        <a:t> - </a:t>
                      </a:r>
                      <a:r>
                        <a:rPr lang="en-US" sz="1050" u="none" strike="noStrike" dirty="0" err="1" smtClean="0">
                          <a:effectLst/>
                        </a:rPr>
                        <a:t>istituzionali</a:t>
                      </a:r>
                      <a:endParaRPr lang="en-US" sz="1050" b="1" i="0" u="none" strike="noStrike" dirty="0">
                        <a:solidFill>
                          <a:srgbClr val="000000"/>
                        </a:solidFill>
                        <a:effectLst/>
                        <a:latin typeface="Calibri"/>
                      </a:endParaRPr>
                    </a:p>
                  </a:txBody>
                  <a:tcPr marL="4901" marR="4901" marT="4901" marB="0" anchor="b"/>
                </a:tc>
                <a:tc>
                  <a:txBody>
                    <a:bodyPr/>
                    <a:lstStyle/>
                    <a:p>
                      <a:pPr algn="ctr" fontAlgn="b"/>
                      <a:r>
                        <a:rPr lang="en-US" sz="1100" u="none" strike="noStrike">
                          <a:effectLst/>
                        </a:rPr>
                        <a:t>no</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050" u="none" strike="noStrike" dirty="0">
                          <a:effectLst/>
                        </a:rPr>
                        <a:t> </a:t>
                      </a:r>
                      <a:endParaRPr lang="en-US" sz="1050" b="1" i="0" u="none" strike="noStrike" dirty="0">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dirty="0">
                          <a:effectLst/>
                        </a:rPr>
                        <a:t> </a:t>
                      </a:r>
                      <a:endParaRPr lang="en-US" sz="1050" b="0" i="0" u="none" strike="noStrike" dirty="0">
                        <a:solidFill>
                          <a:srgbClr val="000000"/>
                        </a:solidFill>
                        <a:effectLst/>
                        <a:latin typeface="Calibri"/>
                      </a:endParaRPr>
                    </a:p>
                  </a:txBody>
                  <a:tcPr marL="4901" marR="4901" marT="4901" marB="0" anchor="b"/>
                </a:tc>
              </a:tr>
              <a:tr h="345389">
                <a:tc>
                  <a:txBody>
                    <a:bodyPr/>
                    <a:lstStyle/>
                    <a:p>
                      <a:pPr algn="l" fontAlgn="b"/>
                      <a:r>
                        <a:rPr lang="en-US" sz="1050" u="none" strike="noStrike" dirty="0">
                          <a:effectLst/>
                        </a:rPr>
                        <a:t>ISTAT  (</a:t>
                      </a:r>
                      <a:r>
                        <a:rPr lang="en-US" sz="1050" u="none" strike="noStrike" dirty="0" err="1">
                          <a:effectLst/>
                        </a:rPr>
                        <a:t>esperti</a:t>
                      </a:r>
                      <a:r>
                        <a:rPr lang="en-US" sz="1050" u="none" strike="noStrike" dirty="0">
                          <a:effectLst/>
                        </a:rPr>
                        <a:t> </a:t>
                      </a:r>
                      <a:r>
                        <a:rPr lang="en-US" sz="1050" u="none" strike="noStrike" dirty="0" err="1">
                          <a:effectLst/>
                        </a:rPr>
                        <a:t>indagini</a:t>
                      </a:r>
                      <a:r>
                        <a:rPr lang="en-US" sz="1050" u="none" strike="noStrike" dirty="0">
                          <a:effectLst/>
                        </a:rPr>
                        <a:t> </a:t>
                      </a:r>
                      <a:r>
                        <a:rPr lang="en-US" sz="1050" u="none" strike="noStrike" dirty="0" err="1">
                          <a:effectLst/>
                        </a:rPr>
                        <a:t>istituzioni</a:t>
                      </a:r>
                      <a:r>
                        <a:rPr lang="en-US" sz="1050" u="none" strike="noStrike" dirty="0">
                          <a:effectLst/>
                        </a:rPr>
                        <a:t>)</a:t>
                      </a:r>
                      <a:endParaRPr lang="en-US" sz="1050" b="1" i="0" u="none" strike="noStrike" dirty="0">
                        <a:solidFill>
                          <a:srgbClr val="000000"/>
                        </a:solidFill>
                        <a:effectLst/>
                        <a:latin typeface="Calibri"/>
                      </a:endParaRPr>
                    </a:p>
                  </a:txBody>
                  <a:tcPr marL="4901" marR="4901" marT="4901" marB="0" anchor="b"/>
                </a:tc>
                <a:tc>
                  <a:txBody>
                    <a:bodyPr/>
                    <a:lstStyle/>
                    <a:p>
                      <a:pPr algn="ctr" fontAlgn="b"/>
                      <a:r>
                        <a:rPr lang="en-US" sz="1050" u="none" strike="noStrike" dirty="0">
                          <a:effectLst/>
                        </a:rPr>
                        <a:t> </a:t>
                      </a:r>
                      <a:endParaRPr lang="en-US" sz="1050" b="0" i="0" u="none" strike="noStrike" dirty="0">
                        <a:solidFill>
                          <a:srgbClr val="000000"/>
                        </a:solidFill>
                        <a:effectLst/>
                        <a:latin typeface="Calibri"/>
                      </a:endParaRPr>
                    </a:p>
                  </a:txBody>
                  <a:tcPr marL="4901" marR="4901" marT="4901" marB="0" anchor="b"/>
                </a:tc>
                <a:tc>
                  <a:txBody>
                    <a:bodyPr/>
                    <a:lstStyle/>
                    <a:p>
                      <a:pPr algn="ctr" fontAlgn="b"/>
                      <a:r>
                        <a:rPr lang="en-US" sz="1050" u="none" strike="noStrike" dirty="0">
                          <a:effectLst/>
                        </a:rPr>
                        <a:t> </a:t>
                      </a:r>
                      <a:endParaRPr lang="en-US" sz="1050" b="1" i="0" u="none" strike="noStrike" dirty="0">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r>
              <a:tr h="515478">
                <a:tc>
                  <a:txBody>
                    <a:bodyPr/>
                    <a:lstStyle/>
                    <a:p>
                      <a:pPr algn="l" fontAlgn="b"/>
                      <a:r>
                        <a:rPr lang="en-US" sz="1050" u="none" strike="noStrike" dirty="0" smtClean="0">
                          <a:effectLst/>
                        </a:rPr>
                        <a:t>Focus </a:t>
                      </a:r>
                      <a:r>
                        <a:rPr lang="en-US" sz="1050" u="none" strike="noStrike" dirty="0" err="1">
                          <a:effectLst/>
                        </a:rPr>
                        <a:t>esperti</a:t>
                      </a:r>
                      <a:r>
                        <a:rPr lang="en-US" sz="1050" u="none" strike="noStrike" dirty="0">
                          <a:effectLst/>
                        </a:rPr>
                        <a:t> </a:t>
                      </a:r>
                      <a:r>
                        <a:rPr lang="en-US" sz="1050" u="none" strike="noStrike" dirty="0" err="1">
                          <a:effectLst/>
                        </a:rPr>
                        <a:t>politici</a:t>
                      </a:r>
                      <a:r>
                        <a:rPr lang="en-US" sz="1050" u="none" strike="noStrike" dirty="0">
                          <a:effectLst/>
                        </a:rPr>
                        <a:t> </a:t>
                      </a:r>
                      <a:r>
                        <a:rPr lang="en-US" sz="1050" u="none" strike="noStrike" dirty="0" smtClean="0">
                          <a:effectLst/>
                        </a:rPr>
                        <a:t>–</a:t>
                      </a:r>
                      <a:r>
                        <a:rPr lang="en-US" sz="1050" u="none" strike="noStrike" dirty="0" err="1" smtClean="0">
                          <a:effectLst/>
                        </a:rPr>
                        <a:t>associazioni</a:t>
                      </a:r>
                      <a:endParaRPr lang="en-US" sz="1050" b="1" i="0" u="none" strike="noStrike" dirty="0">
                        <a:solidFill>
                          <a:srgbClr val="000000"/>
                        </a:solidFill>
                        <a:effectLst/>
                        <a:latin typeface="Calibri"/>
                      </a:endParaRPr>
                    </a:p>
                  </a:txBody>
                  <a:tcPr marL="4901" marR="4901" marT="4901" marB="0" anchor="b"/>
                </a:tc>
                <a:tc>
                  <a:txBody>
                    <a:bodyPr/>
                    <a:lstStyle/>
                    <a:p>
                      <a:pPr algn="ctr" fontAlgn="b"/>
                      <a:r>
                        <a:rPr lang="en-US" sz="1050" u="none" strike="noStrike" dirty="0" err="1">
                          <a:effectLst/>
                        </a:rPr>
                        <a:t>opinioni</a:t>
                      </a:r>
                      <a:r>
                        <a:rPr lang="en-US" sz="1050" u="none" strike="noStrike" dirty="0">
                          <a:effectLst/>
                        </a:rPr>
                        <a:t> </a:t>
                      </a:r>
                      <a:r>
                        <a:rPr lang="en-US" sz="1050" u="none" strike="noStrike" dirty="0" err="1">
                          <a:effectLst/>
                        </a:rPr>
                        <a:t>discordi</a:t>
                      </a:r>
                      <a:endParaRPr lang="en-US" sz="1050" b="1" i="0" u="none" strike="noStrike" dirty="0">
                        <a:solidFill>
                          <a:srgbClr val="000000"/>
                        </a:solidFill>
                        <a:effectLst/>
                        <a:latin typeface="Calibri"/>
                      </a:endParaRPr>
                    </a:p>
                  </a:txBody>
                  <a:tcPr marL="4901" marR="4901" marT="4901" marB="0" anchor="b"/>
                </a:tc>
                <a:tc>
                  <a:txBody>
                    <a:bodyPr/>
                    <a:lstStyle/>
                    <a:p>
                      <a:pPr algn="ctr" fontAlgn="b"/>
                      <a:r>
                        <a:rPr lang="en-US" sz="1100" u="none" strike="noStrike" dirty="0" err="1" smtClean="0">
                          <a:effectLst/>
                        </a:rPr>
                        <a:t>Sì</a:t>
                      </a:r>
                      <a:endParaRPr lang="en-US" sz="1100" b="1" i="0" u="none" strike="noStrike" dirty="0">
                        <a:solidFill>
                          <a:srgbClr val="000000"/>
                        </a:solidFill>
                        <a:effectLst/>
                        <a:latin typeface="Calibri"/>
                      </a:endParaRPr>
                    </a:p>
                  </a:txBody>
                  <a:tcPr marL="4901" marR="4901" marT="4901" marB="0" anchor="b"/>
                </a:tc>
                <a:tc>
                  <a:txBody>
                    <a:bodyPr/>
                    <a:lstStyle/>
                    <a:p>
                      <a:pPr algn="ctr" fontAlgn="b"/>
                      <a:r>
                        <a:rPr lang="en-US" sz="1100" u="none" strike="noStrike" dirty="0" err="1" smtClean="0">
                          <a:effectLst/>
                        </a:rPr>
                        <a:t>Sì</a:t>
                      </a:r>
                      <a:endParaRPr lang="en-US" sz="1100" b="1" i="0" u="none" strike="noStrike" dirty="0">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r>
              <a:tr h="515478">
                <a:tc>
                  <a:txBody>
                    <a:bodyPr/>
                    <a:lstStyle/>
                    <a:p>
                      <a:pPr algn="l" fontAlgn="b"/>
                      <a:r>
                        <a:rPr lang="en-US" sz="1050" u="none" strike="noStrike" dirty="0" err="1">
                          <a:effectLst/>
                        </a:rPr>
                        <a:t>Associazioni</a:t>
                      </a:r>
                      <a:r>
                        <a:rPr lang="en-US" sz="1050" u="none" strike="noStrike" dirty="0">
                          <a:effectLst/>
                        </a:rPr>
                        <a:t> </a:t>
                      </a:r>
                      <a:r>
                        <a:rPr lang="en-US" sz="1050" u="none" strike="noStrike" dirty="0" err="1">
                          <a:effectLst/>
                        </a:rPr>
                        <a:t>protezione</a:t>
                      </a:r>
                      <a:r>
                        <a:rPr lang="en-US" sz="1050" u="none" strike="noStrike" dirty="0">
                          <a:effectLst/>
                        </a:rPr>
                        <a:t> </a:t>
                      </a:r>
                      <a:r>
                        <a:rPr lang="en-US" sz="1050" u="none" strike="noStrike" dirty="0" err="1">
                          <a:effectLst/>
                        </a:rPr>
                        <a:t>diritti</a:t>
                      </a:r>
                      <a:r>
                        <a:rPr lang="en-US" sz="1050" u="none" strike="noStrike" dirty="0">
                          <a:effectLst/>
                        </a:rPr>
                        <a:t> </a:t>
                      </a:r>
                      <a:r>
                        <a:rPr lang="en-US" sz="1050" u="none" strike="noStrike" dirty="0" err="1">
                          <a:effectLst/>
                        </a:rPr>
                        <a:t>malato</a:t>
                      </a:r>
                      <a:endParaRPr lang="en-US" sz="1050" b="1" i="0" u="none" strike="noStrike" dirty="0">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 </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dirty="0">
                          <a:effectLst/>
                        </a:rPr>
                        <a:t> </a:t>
                      </a:r>
                      <a:endParaRPr lang="en-US" sz="1100" b="1" i="0" u="none" strike="noStrike" dirty="0">
                        <a:solidFill>
                          <a:srgbClr val="000000"/>
                        </a:solidFill>
                        <a:effectLst/>
                        <a:latin typeface="Calibri"/>
                      </a:endParaRPr>
                    </a:p>
                  </a:txBody>
                  <a:tcPr marL="4901" marR="4901" marT="4901" marB="0" anchor="b"/>
                </a:tc>
                <a:tc>
                  <a:txBody>
                    <a:bodyPr/>
                    <a:lstStyle/>
                    <a:p>
                      <a:pPr algn="ctr" fontAlgn="b"/>
                      <a:r>
                        <a:rPr lang="en-US" sz="1100" u="none" strike="noStrike">
                          <a:effectLst/>
                        </a:rPr>
                        <a:t> </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 </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dirty="0">
                          <a:effectLst/>
                        </a:rPr>
                        <a:t> </a:t>
                      </a:r>
                      <a:endParaRPr lang="en-US" sz="1050" b="0" i="0" u="none" strike="noStrike" dirty="0">
                        <a:solidFill>
                          <a:srgbClr val="000000"/>
                        </a:solidFill>
                        <a:effectLst/>
                        <a:latin typeface="Calibri"/>
                      </a:endParaRPr>
                    </a:p>
                  </a:txBody>
                  <a:tcPr marL="4901" marR="4901" marT="4901" marB="0" anchor="b"/>
                </a:tc>
              </a:tr>
              <a:tr h="183399">
                <a:tc>
                  <a:txBody>
                    <a:bodyPr/>
                    <a:lstStyle/>
                    <a:p>
                      <a:pPr algn="l" fontAlgn="b"/>
                      <a:r>
                        <a:rPr lang="en-US" sz="1050" u="none" strike="noStrike" dirty="0" err="1">
                          <a:effectLst/>
                        </a:rPr>
                        <a:t>Giornalista</a:t>
                      </a:r>
                      <a:r>
                        <a:rPr lang="en-US" sz="1050" u="none" strike="noStrike" dirty="0">
                          <a:effectLst/>
                        </a:rPr>
                        <a:t> 1</a:t>
                      </a:r>
                      <a:endParaRPr lang="en-US" sz="1050" b="1" i="0" u="none" strike="noStrike" dirty="0">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no</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dirty="0" err="1" smtClean="0">
                          <a:effectLst/>
                        </a:rPr>
                        <a:t>Sì</a:t>
                      </a:r>
                      <a:endParaRPr lang="en-US" sz="1100" b="1" i="0" u="none" strike="noStrike" dirty="0">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r>
              <a:tr h="183399">
                <a:tc>
                  <a:txBody>
                    <a:bodyPr/>
                    <a:lstStyle/>
                    <a:p>
                      <a:pPr algn="l" fontAlgn="b"/>
                      <a:r>
                        <a:rPr lang="en-US" sz="1050" u="none" strike="noStrike" dirty="0" err="1">
                          <a:effectLst/>
                        </a:rPr>
                        <a:t>Giornalista</a:t>
                      </a:r>
                      <a:r>
                        <a:rPr lang="en-US" sz="1050" u="none" strike="noStrike" dirty="0">
                          <a:effectLst/>
                        </a:rPr>
                        <a:t> 2</a:t>
                      </a:r>
                      <a:endParaRPr lang="en-US" sz="1050" b="1" i="0" u="none" strike="noStrike" dirty="0">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no</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dirty="0" err="1" smtClean="0">
                          <a:effectLst/>
                        </a:rPr>
                        <a:t>Sì</a:t>
                      </a:r>
                      <a:endParaRPr lang="en-US" sz="1100" b="1" i="0" u="none" strike="noStrike" dirty="0">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r>
              <a:tr h="515478">
                <a:tc>
                  <a:txBody>
                    <a:bodyPr/>
                    <a:lstStyle/>
                    <a:p>
                      <a:pPr algn="l" fontAlgn="b"/>
                      <a:r>
                        <a:rPr lang="en-US" sz="1050" u="none" strike="noStrike" dirty="0" err="1">
                          <a:effectLst/>
                        </a:rPr>
                        <a:t>Esperto</a:t>
                      </a:r>
                      <a:r>
                        <a:rPr lang="en-US" sz="1050" u="none" strike="noStrike" dirty="0">
                          <a:effectLst/>
                        </a:rPr>
                        <a:t> </a:t>
                      </a:r>
                      <a:r>
                        <a:rPr lang="en-US" sz="1050" u="none" strike="noStrike" dirty="0" err="1">
                          <a:effectLst/>
                        </a:rPr>
                        <a:t>accademico</a:t>
                      </a:r>
                      <a:r>
                        <a:rPr lang="en-US" sz="1050" u="none" strike="noStrike" dirty="0">
                          <a:effectLst/>
                        </a:rPr>
                        <a:t> di salute</a:t>
                      </a:r>
                      <a:endParaRPr lang="en-US" sz="1050" b="1" i="0" u="none" strike="noStrike" dirty="0">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050" u="none" strike="noStrike" dirty="0">
                          <a:effectLst/>
                        </a:rPr>
                        <a:t> </a:t>
                      </a:r>
                      <a:endParaRPr lang="en-US" sz="1050" b="0" i="0" u="none" strike="noStrike" dirty="0">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r>
              <a:tr h="183399">
                <a:tc>
                  <a:txBody>
                    <a:bodyPr/>
                    <a:lstStyle/>
                    <a:p>
                      <a:pPr algn="l" fontAlgn="b"/>
                      <a:r>
                        <a:rPr lang="en-US" sz="1050" u="none" strike="noStrike" dirty="0">
                          <a:effectLst/>
                        </a:rPr>
                        <a:t>Medici</a:t>
                      </a:r>
                      <a:endParaRPr lang="en-US" sz="1050" b="1" i="0" u="none" strike="noStrike" dirty="0">
                        <a:solidFill>
                          <a:srgbClr val="000000"/>
                        </a:solidFill>
                        <a:effectLst/>
                        <a:latin typeface="Calibri"/>
                      </a:endParaRPr>
                    </a:p>
                  </a:txBody>
                  <a:tcPr marL="4901" marR="4901" marT="4901" marB="0" anchor="b"/>
                </a:tc>
                <a:tc>
                  <a:txBody>
                    <a:bodyPr/>
                    <a:lstStyle/>
                    <a:p>
                      <a:pPr algn="ctr" fontAlgn="b"/>
                      <a:r>
                        <a:rPr lang="en-US" sz="1100" u="none" strike="noStrike">
                          <a:effectLst/>
                        </a:rPr>
                        <a:t>si</a:t>
                      </a:r>
                      <a:endParaRPr lang="en-US" sz="110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r>
              <a:tr h="183399">
                <a:tc>
                  <a:txBody>
                    <a:bodyPr/>
                    <a:lstStyle/>
                    <a:p>
                      <a:pPr algn="l" fontAlgn="b"/>
                      <a:r>
                        <a:rPr lang="en-US" sz="1050" u="none" strike="noStrike" dirty="0" err="1" smtClean="0">
                          <a:effectLst/>
                        </a:rPr>
                        <a:t>Magistratii</a:t>
                      </a:r>
                      <a:r>
                        <a:rPr lang="en-US" sz="1050" u="none" strike="noStrike" dirty="0" smtClean="0">
                          <a:effectLst/>
                        </a:rPr>
                        <a:t> </a:t>
                      </a:r>
                      <a:endParaRPr lang="en-US" sz="1050" b="1" i="0" u="none" strike="noStrike" dirty="0">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 </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sì</a:t>
                      </a:r>
                      <a:endParaRPr lang="en-US" sz="1100" b="1" i="0" u="none" strike="noStrike">
                        <a:solidFill>
                          <a:srgbClr val="000000"/>
                        </a:solidFill>
                        <a:effectLst/>
                        <a:latin typeface="Calibri"/>
                      </a:endParaRPr>
                    </a:p>
                  </a:txBody>
                  <a:tcPr marL="4901" marR="4901" marT="4901" marB="0" anchor="b"/>
                </a:tc>
                <a:tc>
                  <a:txBody>
                    <a:bodyPr/>
                    <a:lstStyle/>
                    <a:p>
                      <a:pPr algn="ctr" fontAlgn="b"/>
                      <a:r>
                        <a:rPr lang="en-US" sz="1100" u="none" strike="noStrike">
                          <a:effectLst/>
                        </a:rPr>
                        <a:t> </a:t>
                      </a:r>
                      <a:endParaRPr lang="en-US" sz="1100" b="1"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a:effectLst/>
                        </a:rPr>
                        <a:t> </a:t>
                      </a:r>
                      <a:endParaRPr lang="en-US" sz="1050" b="0" i="0" u="none" strike="noStrike">
                        <a:solidFill>
                          <a:srgbClr val="000000"/>
                        </a:solidFill>
                        <a:effectLst/>
                        <a:latin typeface="Calibri"/>
                      </a:endParaRPr>
                    </a:p>
                  </a:txBody>
                  <a:tcPr marL="4901" marR="4901" marT="4901" marB="0" anchor="b"/>
                </a:tc>
                <a:tc>
                  <a:txBody>
                    <a:bodyPr/>
                    <a:lstStyle/>
                    <a:p>
                      <a:pPr algn="l" fontAlgn="b"/>
                      <a:r>
                        <a:rPr lang="en-US" sz="1050" u="none" strike="noStrike" dirty="0">
                          <a:effectLst/>
                        </a:rPr>
                        <a:t> </a:t>
                      </a:r>
                      <a:endParaRPr lang="en-US" sz="1050" b="0" i="0" u="none" strike="noStrike" dirty="0">
                        <a:solidFill>
                          <a:srgbClr val="000000"/>
                        </a:solidFill>
                        <a:effectLst/>
                        <a:latin typeface="Calibri"/>
                      </a:endParaRPr>
                    </a:p>
                  </a:txBody>
                  <a:tcPr marL="4901" marR="4901" marT="4901" marB="0" anchor="b"/>
                </a:tc>
              </a:tr>
              <a:tr h="175299">
                <a:tc gridSpan="16">
                  <a:txBody>
                    <a:bodyPr/>
                    <a:lstStyle/>
                    <a:p>
                      <a:pPr algn="l" fontAlgn="b"/>
                      <a:r>
                        <a:rPr lang="it-IT" sz="1050" u="none" strike="noStrike" dirty="0">
                          <a:effectLst/>
                        </a:rPr>
                        <a:t> </a:t>
                      </a:r>
                      <a:r>
                        <a:rPr lang="it-IT" sz="1050" u="none" strike="noStrike" dirty="0" smtClean="0">
                          <a:effectLst/>
                        </a:rPr>
                        <a:t>* </a:t>
                      </a:r>
                      <a:r>
                        <a:rPr lang="it-IT" sz="1050" b="1" u="none" strike="noStrike" dirty="0" smtClean="0">
                          <a:effectLst/>
                        </a:rPr>
                        <a:t>Settori</a:t>
                      </a:r>
                      <a:r>
                        <a:rPr lang="it-IT" sz="1050" b="1" u="none" strike="noStrike" dirty="0">
                          <a:effectLst/>
                        </a:rPr>
                        <a:t>: Amministrazione pubblica (sanità - incluso medico di base -, istruzione, lavoro, enti locali, giustizia, dogane, fisco, controlli, licenze, permessi, pensioni, invalidità) Imprese di servizi (luce, gas, trasporti etc.)</a:t>
                      </a:r>
                      <a:endParaRPr lang="it-IT" sz="1050" b="1" i="0" u="none" strike="noStrike" dirty="0">
                        <a:solidFill>
                          <a:srgbClr val="000000"/>
                        </a:solidFill>
                        <a:effectLst/>
                        <a:latin typeface="Calibri"/>
                      </a:endParaRPr>
                    </a:p>
                  </a:txBody>
                  <a:tcPr marL="4901" marR="4901" marT="4901"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58347257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theme/theme1.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1313</TotalTime>
  <Words>1465</Words>
  <Application>Microsoft Office PowerPoint</Application>
  <PresentationFormat>Widescreen</PresentationFormat>
  <Paragraphs>455</Paragraphs>
  <Slides>22</Slides>
  <Notes>3</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22</vt:i4>
      </vt:variant>
    </vt:vector>
  </HeadingPairs>
  <TitlesOfParts>
    <vt:vector size="33" baseType="lpstr">
      <vt:lpstr>Arial</vt:lpstr>
      <vt:lpstr>Book Antiqua</vt:lpstr>
      <vt:lpstr>Calibri</vt:lpstr>
      <vt:lpstr>Calibri Light</vt:lpstr>
      <vt:lpstr>Palatino Linotype</vt:lpstr>
      <vt:lpstr>Signika</vt:lpstr>
      <vt:lpstr>Signika Light</vt:lpstr>
      <vt:lpstr>Signika Semibold</vt:lpstr>
      <vt:lpstr>Times New Roman</vt:lpstr>
      <vt:lpstr>Wingdings</vt:lpstr>
      <vt:lpstr>Personalizza struttura</vt:lpstr>
      <vt:lpstr>COMPORTAMENTI INDIVIDUALI  E RELAZIONI SOCIALI  IN TRASFORMAZIONE  UNA SFIDA PER LA  STATISTICA UFFICIALE </vt:lpstr>
      <vt:lpstr>Gli input  a livello internazionale</vt:lpstr>
      <vt:lpstr>Gli input  a  livello internazionale</vt:lpstr>
      <vt:lpstr>Il framework…..  </vt:lpstr>
      <vt:lpstr>Gli input  a  livello nazionale</vt:lpstr>
      <vt:lpstr>Il contributo delle indagini di popolazione- vittimizzazione </vt:lpstr>
      <vt:lpstr>Presentazione standard di PowerPoint</vt:lpstr>
      <vt:lpstr>Presentazione standard di PowerPoint</vt:lpstr>
      <vt:lpstr>Presentazione standard di PowerPoint</vt:lpstr>
      <vt:lpstr>La progettazione   Referenti internazionali    Unodc         Banca mondiale   Messico, Afghanistan, Iran, Uruguay…  Diversi modelli di indagine:  - rilevazioni basate nel contesto della valutazione dei servizi - rilevazioni basate nel contesto delle indagini di vittimizzazione   (su imprese e famiglie)       </vt:lpstr>
      <vt:lpstr>Gli output della progettazione </vt:lpstr>
      <vt:lpstr>Gli output della progettazione </vt:lpstr>
      <vt:lpstr>Dalla definizione giuridica alle domande</vt:lpstr>
      <vt:lpstr>Presentazione standard di PowerPoint</vt:lpstr>
      <vt:lpstr>Presentazione standard di PowerPoint</vt:lpstr>
      <vt:lpstr>Le domande filtro</vt:lpstr>
      <vt:lpstr>Statistiche da indagini di vittimizzazione</vt:lpstr>
      <vt:lpstr>Presentazione standard di PowerPoint</vt:lpstr>
      <vt:lpstr>(sul lavoro) Aver assistito a scambi di favori o denaro che ha considerato illecito o inopportuno?  (Se si) Che cosa ha fatto? </vt:lpstr>
      <vt:lpstr>Il sentito dire diventa realtà…nel mondo di imprenditori, liberi professionisti, lavoratori autonomi</vt:lpstr>
      <vt:lpstr>Presentazione standard di PowerPoint</vt:lpstr>
      <vt:lpstr>Uno sguardo al futuro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 di Microsoft Office</dc:creator>
  <cp:lastModifiedBy>Noleggio</cp:lastModifiedBy>
  <cp:revision>105</cp:revision>
  <cp:lastPrinted>2016-03-21T17:06:08Z</cp:lastPrinted>
  <dcterms:created xsi:type="dcterms:W3CDTF">2016-03-11T16:10:26Z</dcterms:created>
  <dcterms:modified xsi:type="dcterms:W3CDTF">2016-06-22T09:25:51Z</dcterms:modified>
</cp:coreProperties>
</file>