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7" r:id="rId11"/>
    <p:sldId id="279" r:id="rId12"/>
    <p:sldId id="273" r:id="rId13"/>
    <p:sldId id="275" r:id="rId14"/>
    <p:sldId id="276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07">
          <p15:clr>
            <a:srgbClr val="A4A3A4"/>
          </p15:clr>
        </p15:guide>
        <p15:guide id="4" pos="19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348"/>
    <a:srgbClr val="DA304A"/>
    <a:srgbClr val="53954A"/>
    <a:srgbClr val="C47915"/>
    <a:srgbClr val="C3A116"/>
    <a:srgbClr val="C72A31"/>
    <a:srgbClr val="C0E399"/>
    <a:srgbClr val="FF8989"/>
    <a:srgbClr val="CF1E24"/>
    <a:srgbClr val="FF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1139" autoAdjust="0"/>
  </p:normalViewPr>
  <p:slideViewPr>
    <p:cSldViewPr snapToGrid="0" snapToObjects="1">
      <p:cViewPr>
        <p:scale>
          <a:sx n="100" d="100"/>
          <a:sy n="100" d="100"/>
        </p:scale>
        <p:origin x="954" y="216"/>
      </p:cViewPr>
      <p:guideLst>
        <p:guide orient="horz" pos="2160"/>
        <p:guide pos="3840"/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48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56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974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974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74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22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53954A"/>
                </a:solidFill>
                <a:latin typeface="+mn-lt"/>
                <a:ea typeface="Signika Light" charset="0"/>
                <a:cs typeface="Calibri"/>
              </a:rPr>
              <a:t>AREA TEMATICA 4. 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NUOVE FONTI E DOMANDE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Il portale </a:t>
            </a:r>
            <a:r>
              <a:rPr lang="it-IT" sz="1200" dirty="0" err="1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Linked</a:t>
            </a: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Open Data dell’Istat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9.emf"/><Relationship Id="rId4" Type="http://schemas.openxmlformats.org/officeDocument/2006/relationships/image" Target="../media/image34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emf"/><Relationship Id="rId4" Type="http://schemas.openxmlformats.org/officeDocument/2006/relationships/image" Target="../media/image34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atiopen.istat.i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tefano.defrancisci@istat.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539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NUOVE FONTI E DOMANDE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Il portale </a:t>
            </a:r>
            <a:r>
              <a:rPr lang="it-IT" sz="3200" dirty="0" err="1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Linked</a:t>
            </a: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 Open Data dell’Istat</a:t>
            </a: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22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11.15 | 12.45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2" name="Immagine 11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87591" y="5109535"/>
            <a:ext cx="8221860" cy="389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Stefano De Francisci| Istat</a:t>
            </a:r>
            <a:endParaRPr lang="it-IT" sz="2400" b="1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123793" y="5467172"/>
            <a:ext cx="75171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dirty="0">
                <a:latin typeface="Calibri"/>
              </a:rPr>
              <a:t>In collaborazione con:</a:t>
            </a:r>
          </a:p>
          <a:p>
            <a:pPr>
              <a:defRPr/>
            </a:pPr>
            <a:r>
              <a:rPr lang="it-IT" sz="1400" b="1" dirty="0">
                <a:latin typeface="Calibri"/>
              </a:rPr>
              <a:t>Monica </a:t>
            </a:r>
            <a:r>
              <a:rPr lang="it-IT" sz="1400" b="1" dirty="0" err="1">
                <a:latin typeface="Calibri"/>
              </a:rPr>
              <a:t>Scannapieco</a:t>
            </a:r>
            <a:r>
              <a:rPr lang="it-IT" sz="1400" b="1" dirty="0">
                <a:latin typeface="Calibri"/>
              </a:rPr>
              <a:t> 	</a:t>
            </a:r>
            <a:r>
              <a:rPr lang="it-IT" sz="1400" b="1" dirty="0" smtClean="0">
                <a:latin typeface="Calibri"/>
              </a:rPr>
              <a:t>Raffaella </a:t>
            </a:r>
            <a:r>
              <a:rPr lang="it-IT" sz="1400" b="1" dirty="0">
                <a:latin typeface="Calibri"/>
              </a:rPr>
              <a:t>Maria </a:t>
            </a:r>
            <a:r>
              <a:rPr lang="it-IT" sz="1400" b="1" dirty="0" err="1" smtClean="0">
                <a:latin typeface="Calibri"/>
              </a:rPr>
              <a:t>Aracri</a:t>
            </a:r>
            <a:endParaRPr lang="it-IT" sz="1400" b="1" dirty="0" smtClean="0">
              <a:latin typeface="Calibri"/>
            </a:endParaRPr>
          </a:p>
          <a:p>
            <a:pPr>
              <a:defRPr/>
            </a:pPr>
            <a:r>
              <a:rPr lang="it-IT" sz="1400" b="1" dirty="0" smtClean="0">
                <a:latin typeface="Calibri"/>
              </a:rPr>
              <a:t>Andrea Pagano	Paolo Pizzo</a:t>
            </a:r>
          </a:p>
          <a:p>
            <a:pPr>
              <a:defRPr/>
            </a:pPr>
            <a:r>
              <a:rPr lang="it-IT" sz="1400" b="1" dirty="0" smtClean="0">
                <a:latin typeface="Calibri"/>
              </a:rPr>
              <a:t>Laura </a:t>
            </a:r>
            <a:r>
              <a:rPr lang="it-IT" sz="1400" b="1" dirty="0">
                <a:latin typeface="Calibri"/>
              </a:rPr>
              <a:t>Tosco		Luca </a:t>
            </a:r>
            <a:r>
              <a:rPr lang="it-IT" sz="1400" b="1" dirty="0" smtClean="0">
                <a:latin typeface="Calibri"/>
              </a:rPr>
              <a:t>Valentino</a:t>
            </a:r>
            <a:endParaRPr lang="it-IT" sz="14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008" y="1456482"/>
            <a:ext cx="7045091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73" y="3555022"/>
            <a:ext cx="7041427" cy="277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569912" y="1020564"/>
            <a:ext cx="10700951" cy="37067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Alcuni usi del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portale: Query federate su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dataset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integrati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54" y="1783418"/>
            <a:ext cx="1891392" cy="74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799" y="1791994"/>
            <a:ext cx="1828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445" y="2737913"/>
            <a:ext cx="1796215" cy="200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37" y="2523529"/>
            <a:ext cx="1889709" cy="10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799" y="2254774"/>
            <a:ext cx="1858780" cy="130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 rot="20792296">
            <a:off x="5590186" y="3155994"/>
            <a:ext cx="1463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Dettaglio comunale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663793" y="4729707"/>
            <a:ext cx="762000" cy="422948"/>
          </a:xfrm>
          <a:prstGeom prst="rect">
            <a:avLst/>
          </a:prstGeom>
          <a:solidFill>
            <a:srgbClr val="C3A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8135590" y="4660024"/>
            <a:ext cx="762000" cy="422948"/>
          </a:xfrm>
          <a:prstGeom prst="rect">
            <a:avLst/>
          </a:prstGeom>
          <a:solidFill>
            <a:srgbClr val="C47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100799" y="4332889"/>
            <a:ext cx="1660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600" dirty="0">
                <a:solidFill>
                  <a:prstClr val="black"/>
                </a:solidFill>
              </a:rPr>
              <a:t>Dati del XV Censimento della popolazione e delle abitazioni</a:t>
            </a:r>
          </a:p>
        </p:txBody>
      </p:sp>
      <p:sp>
        <p:nvSpPr>
          <p:cNvPr id="9" name="Rettangolo 8"/>
          <p:cNvSpPr/>
          <p:nvPr/>
        </p:nvSpPr>
        <p:spPr>
          <a:xfrm>
            <a:off x="7807657" y="4301502"/>
            <a:ext cx="1417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prstClr val="black"/>
                </a:solidFill>
              </a:rPr>
              <a:t>Insieme di </a:t>
            </a:r>
            <a:r>
              <a:rPr lang="it-IT" dirty="0">
                <a:solidFill>
                  <a:prstClr val="black"/>
                </a:solidFill>
              </a:rPr>
              <a:t>indicatori sul consumo </a:t>
            </a:r>
            <a:r>
              <a:rPr lang="it-IT" dirty="0" smtClean="0">
                <a:solidFill>
                  <a:prstClr val="black"/>
                </a:solidFill>
              </a:rPr>
              <a:t>del suolo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9807100" y="2794745"/>
            <a:ext cx="23090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prstClr val="black"/>
                </a:solidFill>
              </a:rPr>
              <a:t>Dal Triple </a:t>
            </a:r>
            <a:r>
              <a:rPr lang="it-IT" sz="1600" dirty="0" err="1">
                <a:solidFill>
                  <a:prstClr val="black"/>
                </a:solidFill>
              </a:rPr>
              <a:t>Store</a:t>
            </a: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lang="it-IT" sz="1600" dirty="0" smtClean="0">
                <a:solidFill>
                  <a:prstClr val="black"/>
                </a:solidFill>
              </a:rPr>
              <a:t>ISPRA </a:t>
            </a:r>
            <a:r>
              <a:rPr lang="it-IT" sz="1600" dirty="0" smtClean="0"/>
              <a:t>selezioniamo i corrispondenti </a:t>
            </a:r>
            <a:r>
              <a:rPr lang="it-IT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indicatori sul consumo del suolo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sia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 in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ettari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sia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 in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percentuale</a:t>
            </a:r>
            <a:endParaRPr lang="it-IT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85061" y="2430581"/>
            <a:ext cx="258061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00" dirty="0" smtClean="0">
                <a:solidFill>
                  <a:prstClr val="black"/>
                </a:solidFill>
              </a:rPr>
              <a:t>Dal Triple </a:t>
            </a:r>
            <a:r>
              <a:rPr lang="it-IT" sz="1600" dirty="0" err="1" smtClean="0">
                <a:solidFill>
                  <a:prstClr val="black"/>
                </a:solidFill>
              </a:rPr>
              <a:t>Store</a:t>
            </a:r>
            <a:r>
              <a:rPr lang="it-IT" sz="1600" dirty="0" smtClean="0">
                <a:solidFill>
                  <a:prstClr val="black"/>
                </a:solidFill>
              </a:rPr>
              <a:t> Istat selezioniamo i </a:t>
            </a:r>
            <a:r>
              <a:rPr lang="it-IT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comuni di una provincia </a:t>
            </a:r>
            <a:endParaRPr lang="it-IT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cs typeface="Times New Roman" pitchFamily="18" charset="0"/>
            </a:endParaRPr>
          </a:p>
          <a:p>
            <a:pPr lvl="0"/>
            <a:r>
              <a:rPr lang="it-IT" sz="1600" dirty="0" smtClean="0">
                <a:solidFill>
                  <a:prstClr val="black"/>
                </a:solidFill>
              </a:rPr>
              <a:t>e </a:t>
            </a:r>
            <a:r>
              <a:rPr lang="it-IT" sz="1600" dirty="0">
                <a:solidFill>
                  <a:prstClr val="black"/>
                </a:solidFill>
              </a:rPr>
              <a:t>gli indicatori: </a:t>
            </a:r>
            <a:endParaRPr lang="it-IT" sz="1600" dirty="0" smtClean="0">
              <a:solidFill>
                <a:prstClr val="black"/>
              </a:solidFill>
            </a:endParaRPr>
          </a:p>
          <a:p>
            <a:pPr marL="271463" lvl="0" indent="-271463"/>
            <a:r>
              <a:rPr lang="it-IT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E1</a:t>
            </a:r>
            <a:r>
              <a:rPr lang="it-IT" sz="1600" dirty="0" smtClean="0">
                <a:solidFill>
                  <a:prstClr val="black"/>
                </a:solidFill>
              </a:rPr>
              <a:t> </a:t>
            </a:r>
            <a:r>
              <a:rPr lang="it-IT" sz="1600" dirty="0">
                <a:solidFill>
                  <a:prstClr val="black"/>
                </a:solidFill>
              </a:rPr>
              <a:t>numero totale di edifici e complessi </a:t>
            </a:r>
            <a:r>
              <a:rPr lang="it-IT" sz="1600" dirty="0" smtClean="0">
                <a:solidFill>
                  <a:prstClr val="black"/>
                </a:solidFill>
              </a:rPr>
              <a:t>edilizi</a:t>
            </a:r>
          </a:p>
          <a:p>
            <a:pPr marL="271463" lvl="0" indent="-271463"/>
            <a:r>
              <a:rPr lang="it-IT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E2</a:t>
            </a:r>
            <a:r>
              <a:rPr lang="it-IT" sz="1600" dirty="0" smtClean="0">
                <a:solidFill>
                  <a:prstClr val="black"/>
                </a:solidFill>
              </a:rPr>
              <a:t> </a:t>
            </a:r>
            <a:r>
              <a:rPr lang="it-IT" sz="1600" dirty="0">
                <a:solidFill>
                  <a:prstClr val="black"/>
                </a:solidFill>
              </a:rPr>
              <a:t>numero di edifici utilizzati e complesso </a:t>
            </a:r>
            <a:r>
              <a:rPr lang="it-IT" sz="1600" dirty="0" smtClean="0">
                <a:solidFill>
                  <a:prstClr val="black"/>
                </a:solidFill>
              </a:rPr>
              <a:t>edilizio</a:t>
            </a:r>
          </a:p>
          <a:p>
            <a:pPr marL="271463" lvl="0" indent="-271463"/>
            <a:r>
              <a:rPr lang="it-IT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E3</a:t>
            </a:r>
            <a:r>
              <a:rPr lang="it-IT" sz="1600" dirty="0" smtClean="0">
                <a:solidFill>
                  <a:prstClr val="black"/>
                </a:solidFill>
              </a:rPr>
              <a:t> numero </a:t>
            </a:r>
            <a:r>
              <a:rPr lang="it-IT" sz="1600" dirty="0">
                <a:solidFill>
                  <a:prstClr val="black"/>
                </a:solidFill>
              </a:rPr>
              <a:t>di edifici </a:t>
            </a:r>
            <a:r>
              <a:rPr lang="it-IT" sz="1600" dirty="0" smtClean="0">
                <a:solidFill>
                  <a:prstClr val="black"/>
                </a:solidFill>
              </a:rPr>
              <a:t>residenziali</a:t>
            </a:r>
          </a:p>
          <a:p>
            <a:pPr marL="271463" lvl="0" indent="-271463"/>
            <a:r>
              <a:rPr lang="it-IT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E4</a:t>
            </a:r>
            <a:r>
              <a:rPr lang="it-IT" sz="1600" dirty="0" smtClean="0">
                <a:solidFill>
                  <a:prstClr val="black"/>
                </a:solidFill>
              </a:rPr>
              <a:t> numero </a:t>
            </a:r>
            <a:r>
              <a:rPr lang="it-IT" sz="1600" dirty="0">
                <a:solidFill>
                  <a:prstClr val="black"/>
                </a:solidFill>
              </a:rPr>
              <a:t>di edifici e complessi edilizi </a:t>
            </a:r>
            <a:r>
              <a:rPr lang="it-IT" sz="1600" dirty="0" smtClean="0">
                <a:solidFill>
                  <a:prstClr val="black"/>
                </a:solidFill>
              </a:rPr>
              <a:t>secondo l’uso</a:t>
            </a:r>
            <a:endParaRPr lang="it-IT" sz="1600" dirty="0">
              <a:solidFill>
                <a:prstClr val="black"/>
              </a:solidFill>
            </a:endParaRPr>
          </a:p>
        </p:txBody>
      </p:sp>
      <p:sp>
        <p:nvSpPr>
          <p:cNvPr id="25" name="Freccia in giù 24"/>
          <p:cNvSpPr/>
          <p:nvPr/>
        </p:nvSpPr>
        <p:spPr>
          <a:xfrm>
            <a:off x="8136291" y="3626879"/>
            <a:ext cx="762000" cy="422948"/>
          </a:xfrm>
          <a:prstGeom prst="downArrow">
            <a:avLst/>
          </a:prstGeom>
          <a:solidFill>
            <a:srgbClr val="C47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in giù 25"/>
          <p:cNvSpPr/>
          <p:nvPr/>
        </p:nvSpPr>
        <p:spPr>
          <a:xfrm>
            <a:off x="3549859" y="3626879"/>
            <a:ext cx="762000" cy="422948"/>
          </a:xfrm>
          <a:prstGeom prst="downArrow">
            <a:avLst/>
          </a:prstGeom>
          <a:solidFill>
            <a:srgbClr val="C3A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92" y="4038430"/>
            <a:ext cx="5420741" cy="255143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7662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569912" y="1020564"/>
            <a:ext cx="10700951" cy="37067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Alcuni usi del 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portale: Query federate su </a:t>
            </a:r>
            <a:r>
              <a:rPr lang="it-IT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dataset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integrati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849140" y="3711548"/>
            <a:ext cx="23090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Dal </a:t>
            </a:r>
            <a:r>
              <a:rPr lang="it-IT" sz="1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Triple </a:t>
            </a:r>
            <a:r>
              <a:rPr lang="it-IT" sz="1600" dirty="0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Store</a:t>
            </a:r>
            <a:r>
              <a:rPr lang="it-IT" sz="1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sz="16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ISPRA selezioniamo i corrispondenti </a:t>
            </a:r>
            <a:r>
              <a:rPr lang="it-IT" sz="2000" b="1" dirty="0">
                <a:ln w="10541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indicatori sul consumo del suolo </a:t>
            </a:r>
            <a:r>
              <a:rPr lang="en-US" sz="2000" b="1" dirty="0" err="1">
                <a:ln w="10541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sia</a:t>
            </a:r>
            <a:r>
              <a:rPr lang="en-US" sz="2000" b="1" dirty="0">
                <a:ln w="10541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 in </a:t>
            </a:r>
            <a:r>
              <a:rPr lang="en-US" sz="2000" b="1" dirty="0" err="1">
                <a:ln w="10541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ettari</a:t>
            </a:r>
            <a:r>
              <a:rPr lang="en-US" sz="2000" b="1" dirty="0">
                <a:ln w="10541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sia</a:t>
            </a:r>
            <a:r>
              <a:rPr lang="en-US" sz="2000" b="1" dirty="0">
                <a:ln w="10541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 in </a:t>
            </a:r>
            <a:r>
              <a:rPr lang="en-US" sz="2000" b="1" dirty="0" err="1">
                <a:ln w="10541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>percentuale</a:t>
            </a:r>
            <a:endParaRPr lang="it-IT" sz="2000" b="1" dirty="0">
              <a:ln w="10541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85061" y="2430581"/>
            <a:ext cx="258061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Dal Triple </a:t>
            </a:r>
            <a:r>
              <a:rPr lang="it-IT" sz="16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Store</a:t>
            </a:r>
            <a:r>
              <a:rPr lang="it-IT" sz="16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 Istat selezioniamo i </a:t>
            </a:r>
            <a:r>
              <a:rPr lang="it-IT" sz="2000" b="1" dirty="0">
                <a:ln w="10541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comuni di una provincia </a:t>
            </a:r>
            <a:endParaRPr lang="it-IT" sz="2000" b="1" dirty="0" smtClean="0">
              <a:ln w="10541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  <a:cs typeface="Times New Roman" pitchFamily="18" charset="0"/>
            </a:endParaRPr>
          </a:p>
          <a:p>
            <a:pPr lvl="0"/>
            <a:r>
              <a:rPr lang="it-IT" sz="16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e </a:t>
            </a:r>
            <a:r>
              <a:rPr lang="it-IT" sz="1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gli indicatori: </a:t>
            </a:r>
            <a:endParaRPr lang="it-IT" sz="1600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  <a:p>
            <a:pPr marL="271463" lvl="0" indent="-271463"/>
            <a:r>
              <a:rPr lang="it-IT" sz="2000" b="1" dirty="0">
                <a:ln w="10541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E1</a:t>
            </a:r>
            <a:r>
              <a:rPr lang="it-IT" sz="16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it-IT" sz="1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numero totale di edifici e complessi </a:t>
            </a:r>
            <a:r>
              <a:rPr lang="it-IT" sz="16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edilizi</a:t>
            </a:r>
          </a:p>
          <a:p>
            <a:pPr marL="271463" lvl="0" indent="-271463"/>
            <a:r>
              <a:rPr lang="it-IT" sz="2000" b="1" dirty="0" smtClean="0">
                <a:ln w="10541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E2</a:t>
            </a:r>
            <a:r>
              <a:rPr lang="it-IT" sz="16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it-IT" sz="1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numero di edifici utilizzati e complesso </a:t>
            </a:r>
            <a:r>
              <a:rPr lang="it-IT" sz="16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edilizio</a:t>
            </a:r>
          </a:p>
          <a:p>
            <a:pPr marL="271463" lvl="0" indent="-271463"/>
            <a:r>
              <a:rPr lang="it-IT" sz="2000" b="1" dirty="0">
                <a:ln w="10541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E3</a:t>
            </a:r>
            <a:r>
              <a:rPr lang="it-IT" sz="16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 numero </a:t>
            </a:r>
            <a:r>
              <a:rPr lang="it-IT" sz="1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di edifici </a:t>
            </a:r>
            <a:r>
              <a:rPr lang="it-IT" sz="16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residenziali</a:t>
            </a:r>
          </a:p>
          <a:p>
            <a:pPr marL="271463" lvl="0" indent="-271463"/>
            <a:r>
              <a:rPr lang="it-IT" sz="2000" b="1" dirty="0">
                <a:ln w="10541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E4</a:t>
            </a:r>
            <a:r>
              <a:rPr lang="it-IT" sz="16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 numero </a:t>
            </a:r>
            <a:r>
              <a:rPr lang="it-IT" sz="1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di edifici e complessi edilizi </a:t>
            </a:r>
            <a:r>
              <a:rPr lang="it-IT" sz="16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secondo l’uso</a:t>
            </a:r>
            <a:endParaRPr lang="it-IT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008" y="1456482"/>
            <a:ext cx="7045091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73" y="3555022"/>
            <a:ext cx="7041427" cy="277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54" y="1783418"/>
            <a:ext cx="1891392" cy="74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799" y="1791994"/>
            <a:ext cx="1828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445" y="2737913"/>
            <a:ext cx="1796215" cy="200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37" y="2523529"/>
            <a:ext cx="1889709" cy="10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799" y="2254774"/>
            <a:ext cx="1858780" cy="130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9" name="Rettangolo 58"/>
          <p:cNvSpPr/>
          <p:nvPr/>
        </p:nvSpPr>
        <p:spPr>
          <a:xfrm rot="20792296">
            <a:off x="5590186" y="3155994"/>
            <a:ext cx="1463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Dettaglio comunale</a:t>
            </a:r>
          </a:p>
        </p:txBody>
      </p:sp>
      <p:sp>
        <p:nvSpPr>
          <p:cNvPr id="60" name="Rettangolo 59"/>
          <p:cNvSpPr/>
          <p:nvPr/>
        </p:nvSpPr>
        <p:spPr>
          <a:xfrm>
            <a:off x="3663793" y="4729707"/>
            <a:ext cx="762000" cy="422948"/>
          </a:xfrm>
          <a:prstGeom prst="rect">
            <a:avLst/>
          </a:prstGeom>
          <a:solidFill>
            <a:srgbClr val="C3A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Rettangolo 60"/>
          <p:cNvSpPr/>
          <p:nvPr/>
        </p:nvSpPr>
        <p:spPr>
          <a:xfrm>
            <a:off x="8135590" y="4660024"/>
            <a:ext cx="762000" cy="422948"/>
          </a:xfrm>
          <a:prstGeom prst="rect">
            <a:avLst/>
          </a:prstGeom>
          <a:solidFill>
            <a:srgbClr val="C47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>
            <a:off x="3100799" y="4332889"/>
            <a:ext cx="1660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600" dirty="0">
                <a:solidFill>
                  <a:prstClr val="black"/>
                </a:solidFill>
              </a:rPr>
              <a:t>Dati del XV Censimento della popolazione e delle abitazioni</a:t>
            </a:r>
          </a:p>
        </p:txBody>
      </p:sp>
      <p:sp>
        <p:nvSpPr>
          <p:cNvPr id="63" name="Rettangolo 62"/>
          <p:cNvSpPr/>
          <p:nvPr/>
        </p:nvSpPr>
        <p:spPr>
          <a:xfrm>
            <a:off x="7807657" y="4301502"/>
            <a:ext cx="1417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prstClr val="black"/>
                </a:solidFill>
              </a:rPr>
              <a:t>Insieme di </a:t>
            </a:r>
            <a:r>
              <a:rPr lang="it-IT" dirty="0">
                <a:solidFill>
                  <a:prstClr val="black"/>
                </a:solidFill>
              </a:rPr>
              <a:t>indicatori sul consumo </a:t>
            </a:r>
            <a:r>
              <a:rPr lang="it-IT" dirty="0" smtClean="0">
                <a:solidFill>
                  <a:prstClr val="black"/>
                </a:solidFill>
              </a:rPr>
              <a:t>del suolo</a:t>
            </a:r>
            <a:endParaRPr lang="it-IT" dirty="0"/>
          </a:p>
        </p:txBody>
      </p:sp>
      <p:sp>
        <p:nvSpPr>
          <p:cNvPr id="64" name="Freccia in giù 63"/>
          <p:cNvSpPr/>
          <p:nvPr/>
        </p:nvSpPr>
        <p:spPr>
          <a:xfrm>
            <a:off x="8136291" y="3626879"/>
            <a:ext cx="762000" cy="422948"/>
          </a:xfrm>
          <a:prstGeom prst="downArrow">
            <a:avLst/>
          </a:prstGeom>
          <a:solidFill>
            <a:srgbClr val="C47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Freccia in giù 64"/>
          <p:cNvSpPr/>
          <p:nvPr/>
        </p:nvSpPr>
        <p:spPr>
          <a:xfrm>
            <a:off x="3549859" y="3626879"/>
            <a:ext cx="762000" cy="422948"/>
          </a:xfrm>
          <a:prstGeom prst="downArrow">
            <a:avLst/>
          </a:prstGeom>
          <a:solidFill>
            <a:srgbClr val="C3A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4" name="Gruppo 23"/>
          <p:cNvGrpSpPr/>
          <p:nvPr/>
        </p:nvGrpSpPr>
        <p:grpSpPr>
          <a:xfrm>
            <a:off x="925033" y="2011068"/>
            <a:ext cx="9752014" cy="4328275"/>
            <a:chOff x="2052333" y="3125436"/>
            <a:chExt cx="8798165" cy="352581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226" y="3282011"/>
              <a:ext cx="8480821" cy="33692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</p:pic>
        <p:sp>
          <p:nvSpPr>
            <p:cNvPr id="4" name="Figura a mano libera 3"/>
            <p:cNvSpPr/>
            <p:nvPr/>
          </p:nvSpPr>
          <p:spPr>
            <a:xfrm>
              <a:off x="2052333" y="3200400"/>
              <a:ext cx="3625799" cy="1135838"/>
            </a:xfrm>
            <a:custGeom>
              <a:avLst/>
              <a:gdLst>
                <a:gd name="connsiteX0" fmla="*/ 3360491 w 3819142"/>
                <a:gd name="connsiteY0" fmla="*/ 666724 h 1457698"/>
                <a:gd name="connsiteX1" fmla="*/ 3665291 w 3819142"/>
                <a:gd name="connsiteY1" fmla="*/ 372434 h 1457698"/>
                <a:gd name="connsiteX2" fmla="*/ 3612739 w 3819142"/>
                <a:gd name="connsiteY2" fmla="*/ 109675 h 1457698"/>
                <a:gd name="connsiteX3" fmla="*/ 1226891 w 3819142"/>
                <a:gd name="connsiteY3" fmla="*/ 4572 h 1457698"/>
                <a:gd name="connsiteX4" fmla="*/ 91774 w 3819142"/>
                <a:gd name="connsiteY4" fmla="*/ 246310 h 1457698"/>
                <a:gd name="connsiteX5" fmla="*/ 301981 w 3819142"/>
                <a:gd name="connsiteY5" fmla="*/ 908462 h 1457698"/>
                <a:gd name="connsiteX6" fmla="*/ 2151802 w 3819142"/>
                <a:gd name="connsiteY6" fmla="*/ 1455000 h 1457698"/>
                <a:gd name="connsiteX7" fmla="*/ 3360491 w 3819142"/>
                <a:gd name="connsiteY7" fmla="*/ 666724 h 1457698"/>
                <a:gd name="connsiteX0" fmla="*/ 3392022 w 3817713"/>
                <a:gd name="connsiteY0" fmla="*/ 1373886 h 1512502"/>
                <a:gd name="connsiteX1" fmla="*/ 3665291 w 3817713"/>
                <a:gd name="connsiteY1" fmla="*/ 372434 h 1512502"/>
                <a:gd name="connsiteX2" fmla="*/ 3612739 w 3817713"/>
                <a:gd name="connsiteY2" fmla="*/ 109675 h 1512502"/>
                <a:gd name="connsiteX3" fmla="*/ 1226891 w 3817713"/>
                <a:gd name="connsiteY3" fmla="*/ 4572 h 1512502"/>
                <a:gd name="connsiteX4" fmla="*/ 91774 w 3817713"/>
                <a:gd name="connsiteY4" fmla="*/ 246310 h 1512502"/>
                <a:gd name="connsiteX5" fmla="*/ 301981 w 3817713"/>
                <a:gd name="connsiteY5" fmla="*/ 908462 h 1512502"/>
                <a:gd name="connsiteX6" fmla="*/ 2151802 w 3817713"/>
                <a:gd name="connsiteY6" fmla="*/ 1455000 h 1512502"/>
                <a:gd name="connsiteX7" fmla="*/ 3392022 w 3817713"/>
                <a:gd name="connsiteY7" fmla="*/ 1373886 h 1512502"/>
                <a:gd name="connsiteX0" fmla="*/ 3392022 w 3673514"/>
                <a:gd name="connsiteY0" fmla="*/ 1375359 h 1513975"/>
                <a:gd name="connsiteX1" fmla="*/ 3665291 w 3673514"/>
                <a:gd name="connsiteY1" fmla="*/ 373907 h 1513975"/>
                <a:gd name="connsiteX2" fmla="*/ 3202836 w 3673514"/>
                <a:gd name="connsiteY2" fmla="*/ 98521 h 1513975"/>
                <a:gd name="connsiteX3" fmla="*/ 1226891 w 3673514"/>
                <a:gd name="connsiteY3" fmla="*/ 6045 h 1513975"/>
                <a:gd name="connsiteX4" fmla="*/ 91774 w 3673514"/>
                <a:gd name="connsiteY4" fmla="*/ 247783 h 1513975"/>
                <a:gd name="connsiteX5" fmla="*/ 301981 w 3673514"/>
                <a:gd name="connsiteY5" fmla="*/ 909935 h 1513975"/>
                <a:gd name="connsiteX6" fmla="*/ 2151802 w 3673514"/>
                <a:gd name="connsiteY6" fmla="*/ 1456473 h 1513975"/>
                <a:gd name="connsiteX7" fmla="*/ 3392022 w 3673514"/>
                <a:gd name="connsiteY7" fmla="*/ 1375359 h 1513975"/>
                <a:gd name="connsiteX0" fmla="*/ 3392022 w 3625799"/>
                <a:gd name="connsiteY0" fmla="*/ 1375359 h 1513975"/>
                <a:gd name="connsiteX1" fmla="*/ 3612739 w 3625799"/>
                <a:gd name="connsiteY1" fmla="*/ 373907 h 1513975"/>
                <a:gd name="connsiteX2" fmla="*/ 3202836 w 3625799"/>
                <a:gd name="connsiteY2" fmla="*/ 98521 h 1513975"/>
                <a:gd name="connsiteX3" fmla="*/ 1226891 w 3625799"/>
                <a:gd name="connsiteY3" fmla="*/ 6045 h 1513975"/>
                <a:gd name="connsiteX4" fmla="*/ 91774 w 3625799"/>
                <a:gd name="connsiteY4" fmla="*/ 247783 h 1513975"/>
                <a:gd name="connsiteX5" fmla="*/ 301981 w 3625799"/>
                <a:gd name="connsiteY5" fmla="*/ 909935 h 1513975"/>
                <a:gd name="connsiteX6" fmla="*/ 2151802 w 3625799"/>
                <a:gd name="connsiteY6" fmla="*/ 1456473 h 1513975"/>
                <a:gd name="connsiteX7" fmla="*/ 3392022 w 3625799"/>
                <a:gd name="connsiteY7" fmla="*/ 1375359 h 151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5799" h="1513975">
                  <a:moveTo>
                    <a:pt x="3392022" y="1375359"/>
                  </a:moveTo>
                  <a:cubicBezTo>
                    <a:pt x="3635511" y="1194931"/>
                    <a:pt x="3644270" y="586713"/>
                    <a:pt x="3612739" y="373907"/>
                  </a:cubicBezTo>
                  <a:cubicBezTo>
                    <a:pt x="3581208" y="161101"/>
                    <a:pt x="3600477" y="159831"/>
                    <a:pt x="3202836" y="98521"/>
                  </a:cubicBezTo>
                  <a:cubicBezTo>
                    <a:pt x="2805195" y="37211"/>
                    <a:pt x="1745401" y="-18832"/>
                    <a:pt x="1226891" y="6045"/>
                  </a:cubicBezTo>
                  <a:cubicBezTo>
                    <a:pt x="708381" y="30922"/>
                    <a:pt x="245926" y="97135"/>
                    <a:pt x="91774" y="247783"/>
                  </a:cubicBezTo>
                  <a:cubicBezTo>
                    <a:pt x="-62378" y="398431"/>
                    <a:pt x="-41357" y="708487"/>
                    <a:pt x="301981" y="909935"/>
                  </a:cubicBezTo>
                  <a:cubicBezTo>
                    <a:pt x="645319" y="1111383"/>
                    <a:pt x="1636795" y="1378902"/>
                    <a:pt x="2151802" y="1456473"/>
                  </a:cubicBezTo>
                  <a:cubicBezTo>
                    <a:pt x="2666809" y="1534044"/>
                    <a:pt x="3148533" y="1555787"/>
                    <a:pt x="3392022" y="1375359"/>
                  </a:cubicBezTo>
                  <a:close/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Figura a mano libera 21"/>
            <p:cNvSpPr/>
            <p:nvPr/>
          </p:nvSpPr>
          <p:spPr>
            <a:xfrm>
              <a:off x="5678131" y="3125436"/>
              <a:ext cx="3917811" cy="1204941"/>
            </a:xfrm>
            <a:custGeom>
              <a:avLst/>
              <a:gdLst>
                <a:gd name="connsiteX0" fmla="*/ 3360491 w 3819142"/>
                <a:gd name="connsiteY0" fmla="*/ 666724 h 1457698"/>
                <a:gd name="connsiteX1" fmla="*/ 3665291 w 3819142"/>
                <a:gd name="connsiteY1" fmla="*/ 372434 h 1457698"/>
                <a:gd name="connsiteX2" fmla="*/ 3612739 w 3819142"/>
                <a:gd name="connsiteY2" fmla="*/ 109675 h 1457698"/>
                <a:gd name="connsiteX3" fmla="*/ 1226891 w 3819142"/>
                <a:gd name="connsiteY3" fmla="*/ 4572 h 1457698"/>
                <a:gd name="connsiteX4" fmla="*/ 91774 w 3819142"/>
                <a:gd name="connsiteY4" fmla="*/ 246310 h 1457698"/>
                <a:gd name="connsiteX5" fmla="*/ 301981 w 3819142"/>
                <a:gd name="connsiteY5" fmla="*/ 908462 h 1457698"/>
                <a:gd name="connsiteX6" fmla="*/ 2151802 w 3819142"/>
                <a:gd name="connsiteY6" fmla="*/ 1455000 h 1457698"/>
                <a:gd name="connsiteX7" fmla="*/ 3360491 w 3819142"/>
                <a:gd name="connsiteY7" fmla="*/ 666724 h 1457698"/>
                <a:gd name="connsiteX0" fmla="*/ 3392022 w 3817713"/>
                <a:gd name="connsiteY0" fmla="*/ 1373886 h 1512502"/>
                <a:gd name="connsiteX1" fmla="*/ 3665291 w 3817713"/>
                <a:gd name="connsiteY1" fmla="*/ 372434 h 1512502"/>
                <a:gd name="connsiteX2" fmla="*/ 3612739 w 3817713"/>
                <a:gd name="connsiteY2" fmla="*/ 109675 h 1512502"/>
                <a:gd name="connsiteX3" fmla="*/ 1226891 w 3817713"/>
                <a:gd name="connsiteY3" fmla="*/ 4572 h 1512502"/>
                <a:gd name="connsiteX4" fmla="*/ 91774 w 3817713"/>
                <a:gd name="connsiteY4" fmla="*/ 246310 h 1512502"/>
                <a:gd name="connsiteX5" fmla="*/ 301981 w 3817713"/>
                <a:gd name="connsiteY5" fmla="*/ 908462 h 1512502"/>
                <a:gd name="connsiteX6" fmla="*/ 2151802 w 3817713"/>
                <a:gd name="connsiteY6" fmla="*/ 1455000 h 1512502"/>
                <a:gd name="connsiteX7" fmla="*/ 3392022 w 3817713"/>
                <a:gd name="connsiteY7" fmla="*/ 1373886 h 1512502"/>
                <a:gd name="connsiteX0" fmla="*/ 3392022 w 3673514"/>
                <a:gd name="connsiteY0" fmla="*/ 1375359 h 1513975"/>
                <a:gd name="connsiteX1" fmla="*/ 3665291 w 3673514"/>
                <a:gd name="connsiteY1" fmla="*/ 373907 h 1513975"/>
                <a:gd name="connsiteX2" fmla="*/ 3202836 w 3673514"/>
                <a:gd name="connsiteY2" fmla="*/ 98521 h 1513975"/>
                <a:gd name="connsiteX3" fmla="*/ 1226891 w 3673514"/>
                <a:gd name="connsiteY3" fmla="*/ 6045 h 1513975"/>
                <a:gd name="connsiteX4" fmla="*/ 91774 w 3673514"/>
                <a:gd name="connsiteY4" fmla="*/ 247783 h 1513975"/>
                <a:gd name="connsiteX5" fmla="*/ 301981 w 3673514"/>
                <a:gd name="connsiteY5" fmla="*/ 909935 h 1513975"/>
                <a:gd name="connsiteX6" fmla="*/ 2151802 w 3673514"/>
                <a:gd name="connsiteY6" fmla="*/ 1456473 h 1513975"/>
                <a:gd name="connsiteX7" fmla="*/ 3392022 w 3673514"/>
                <a:gd name="connsiteY7" fmla="*/ 1375359 h 1513975"/>
                <a:gd name="connsiteX0" fmla="*/ 3392022 w 3625799"/>
                <a:gd name="connsiteY0" fmla="*/ 1375359 h 1513975"/>
                <a:gd name="connsiteX1" fmla="*/ 3612739 w 3625799"/>
                <a:gd name="connsiteY1" fmla="*/ 373907 h 1513975"/>
                <a:gd name="connsiteX2" fmla="*/ 3202836 w 3625799"/>
                <a:gd name="connsiteY2" fmla="*/ 98521 h 1513975"/>
                <a:gd name="connsiteX3" fmla="*/ 1226891 w 3625799"/>
                <a:gd name="connsiteY3" fmla="*/ 6045 h 1513975"/>
                <a:gd name="connsiteX4" fmla="*/ 91774 w 3625799"/>
                <a:gd name="connsiteY4" fmla="*/ 247783 h 1513975"/>
                <a:gd name="connsiteX5" fmla="*/ 301981 w 3625799"/>
                <a:gd name="connsiteY5" fmla="*/ 909935 h 1513975"/>
                <a:gd name="connsiteX6" fmla="*/ 2151802 w 3625799"/>
                <a:gd name="connsiteY6" fmla="*/ 1456473 h 1513975"/>
                <a:gd name="connsiteX7" fmla="*/ 3392022 w 3625799"/>
                <a:gd name="connsiteY7" fmla="*/ 1375359 h 151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5799" h="1513975">
                  <a:moveTo>
                    <a:pt x="3392022" y="1375359"/>
                  </a:moveTo>
                  <a:cubicBezTo>
                    <a:pt x="3635511" y="1194931"/>
                    <a:pt x="3644270" y="586713"/>
                    <a:pt x="3612739" y="373907"/>
                  </a:cubicBezTo>
                  <a:cubicBezTo>
                    <a:pt x="3581208" y="161101"/>
                    <a:pt x="3600477" y="159831"/>
                    <a:pt x="3202836" y="98521"/>
                  </a:cubicBezTo>
                  <a:cubicBezTo>
                    <a:pt x="2805195" y="37211"/>
                    <a:pt x="1745401" y="-18832"/>
                    <a:pt x="1226891" y="6045"/>
                  </a:cubicBezTo>
                  <a:cubicBezTo>
                    <a:pt x="708381" y="30922"/>
                    <a:pt x="245926" y="97135"/>
                    <a:pt x="91774" y="247783"/>
                  </a:cubicBezTo>
                  <a:cubicBezTo>
                    <a:pt x="-62378" y="398431"/>
                    <a:pt x="-41357" y="708487"/>
                    <a:pt x="301981" y="909935"/>
                  </a:cubicBezTo>
                  <a:cubicBezTo>
                    <a:pt x="645319" y="1111383"/>
                    <a:pt x="1636795" y="1378902"/>
                    <a:pt x="2151802" y="1456473"/>
                  </a:cubicBezTo>
                  <a:cubicBezTo>
                    <a:pt x="2666809" y="1534044"/>
                    <a:pt x="3148533" y="1555787"/>
                    <a:pt x="3392022" y="1375359"/>
                  </a:cubicBezTo>
                  <a:close/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Figura a mano libera 22"/>
            <p:cNvSpPr/>
            <p:nvPr/>
          </p:nvSpPr>
          <p:spPr>
            <a:xfrm>
              <a:off x="9504185" y="3125437"/>
              <a:ext cx="1346313" cy="1260102"/>
            </a:xfrm>
            <a:custGeom>
              <a:avLst/>
              <a:gdLst>
                <a:gd name="connsiteX0" fmla="*/ 3360491 w 3819142"/>
                <a:gd name="connsiteY0" fmla="*/ 666724 h 1457698"/>
                <a:gd name="connsiteX1" fmla="*/ 3665291 w 3819142"/>
                <a:gd name="connsiteY1" fmla="*/ 372434 h 1457698"/>
                <a:gd name="connsiteX2" fmla="*/ 3612739 w 3819142"/>
                <a:gd name="connsiteY2" fmla="*/ 109675 h 1457698"/>
                <a:gd name="connsiteX3" fmla="*/ 1226891 w 3819142"/>
                <a:gd name="connsiteY3" fmla="*/ 4572 h 1457698"/>
                <a:gd name="connsiteX4" fmla="*/ 91774 w 3819142"/>
                <a:gd name="connsiteY4" fmla="*/ 246310 h 1457698"/>
                <a:gd name="connsiteX5" fmla="*/ 301981 w 3819142"/>
                <a:gd name="connsiteY5" fmla="*/ 908462 h 1457698"/>
                <a:gd name="connsiteX6" fmla="*/ 2151802 w 3819142"/>
                <a:gd name="connsiteY6" fmla="*/ 1455000 h 1457698"/>
                <a:gd name="connsiteX7" fmla="*/ 3360491 w 3819142"/>
                <a:gd name="connsiteY7" fmla="*/ 666724 h 1457698"/>
                <a:gd name="connsiteX0" fmla="*/ 3392022 w 3817713"/>
                <a:gd name="connsiteY0" fmla="*/ 1373886 h 1512502"/>
                <a:gd name="connsiteX1" fmla="*/ 3665291 w 3817713"/>
                <a:gd name="connsiteY1" fmla="*/ 372434 h 1512502"/>
                <a:gd name="connsiteX2" fmla="*/ 3612739 w 3817713"/>
                <a:gd name="connsiteY2" fmla="*/ 109675 h 1512502"/>
                <a:gd name="connsiteX3" fmla="*/ 1226891 w 3817713"/>
                <a:gd name="connsiteY3" fmla="*/ 4572 h 1512502"/>
                <a:gd name="connsiteX4" fmla="*/ 91774 w 3817713"/>
                <a:gd name="connsiteY4" fmla="*/ 246310 h 1512502"/>
                <a:gd name="connsiteX5" fmla="*/ 301981 w 3817713"/>
                <a:gd name="connsiteY5" fmla="*/ 908462 h 1512502"/>
                <a:gd name="connsiteX6" fmla="*/ 2151802 w 3817713"/>
                <a:gd name="connsiteY6" fmla="*/ 1455000 h 1512502"/>
                <a:gd name="connsiteX7" fmla="*/ 3392022 w 3817713"/>
                <a:gd name="connsiteY7" fmla="*/ 1373886 h 1512502"/>
                <a:gd name="connsiteX0" fmla="*/ 3392022 w 3673514"/>
                <a:gd name="connsiteY0" fmla="*/ 1375359 h 1513975"/>
                <a:gd name="connsiteX1" fmla="*/ 3665291 w 3673514"/>
                <a:gd name="connsiteY1" fmla="*/ 373907 h 1513975"/>
                <a:gd name="connsiteX2" fmla="*/ 3202836 w 3673514"/>
                <a:gd name="connsiteY2" fmla="*/ 98521 h 1513975"/>
                <a:gd name="connsiteX3" fmla="*/ 1226891 w 3673514"/>
                <a:gd name="connsiteY3" fmla="*/ 6045 h 1513975"/>
                <a:gd name="connsiteX4" fmla="*/ 91774 w 3673514"/>
                <a:gd name="connsiteY4" fmla="*/ 247783 h 1513975"/>
                <a:gd name="connsiteX5" fmla="*/ 301981 w 3673514"/>
                <a:gd name="connsiteY5" fmla="*/ 909935 h 1513975"/>
                <a:gd name="connsiteX6" fmla="*/ 2151802 w 3673514"/>
                <a:gd name="connsiteY6" fmla="*/ 1456473 h 1513975"/>
                <a:gd name="connsiteX7" fmla="*/ 3392022 w 3673514"/>
                <a:gd name="connsiteY7" fmla="*/ 1375359 h 1513975"/>
                <a:gd name="connsiteX0" fmla="*/ 3392022 w 3625799"/>
                <a:gd name="connsiteY0" fmla="*/ 1375359 h 1513975"/>
                <a:gd name="connsiteX1" fmla="*/ 3612739 w 3625799"/>
                <a:gd name="connsiteY1" fmla="*/ 373907 h 1513975"/>
                <a:gd name="connsiteX2" fmla="*/ 3202836 w 3625799"/>
                <a:gd name="connsiteY2" fmla="*/ 98521 h 1513975"/>
                <a:gd name="connsiteX3" fmla="*/ 1226891 w 3625799"/>
                <a:gd name="connsiteY3" fmla="*/ 6045 h 1513975"/>
                <a:gd name="connsiteX4" fmla="*/ 91774 w 3625799"/>
                <a:gd name="connsiteY4" fmla="*/ 247783 h 1513975"/>
                <a:gd name="connsiteX5" fmla="*/ 301981 w 3625799"/>
                <a:gd name="connsiteY5" fmla="*/ 909935 h 1513975"/>
                <a:gd name="connsiteX6" fmla="*/ 2151802 w 3625799"/>
                <a:gd name="connsiteY6" fmla="*/ 1456473 h 1513975"/>
                <a:gd name="connsiteX7" fmla="*/ 3392022 w 3625799"/>
                <a:gd name="connsiteY7" fmla="*/ 1375359 h 151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5799" h="1513975">
                  <a:moveTo>
                    <a:pt x="3392022" y="1375359"/>
                  </a:moveTo>
                  <a:cubicBezTo>
                    <a:pt x="3635511" y="1194931"/>
                    <a:pt x="3644270" y="586713"/>
                    <a:pt x="3612739" y="373907"/>
                  </a:cubicBezTo>
                  <a:cubicBezTo>
                    <a:pt x="3581208" y="161101"/>
                    <a:pt x="3600477" y="159831"/>
                    <a:pt x="3202836" y="98521"/>
                  </a:cubicBezTo>
                  <a:cubicBezTo>
                    <a:pt x="2805195" y="37211"/>
                    <a:pt x="1745401" y="-18832"/>
                    <a:pt x="1226891" y="6045"/>
                  </a:cubicBezTo>
                  <a:cubicBezTo>
                    <a:pt x="708381" y="30922"/>
                    <a:pt x="245926" y="97135"/>
                    <a:pt x="91774" y="247783"/>
                  </a:cubicBezTo>
                  <a:cubicBezTo>
                    <a:pt x="-62378" y="398431"/>
                    <a:pt x="-41357" y="708487"/>
                    <a:pt x="301981" y="909935"/>
                  </a:cubicBezTo>
                  <a:cubicBezTo>
                    <a:pt x="645319" y="1111383"/>
                    <a:pt x="1636795" y="1378902"/>
                    <a:pt x="2151802" y="1456473"/>
                  </a:cubicBezTo>
                  <a:cubicBezTo>
                    <a:pt x="2666809" y="1534044"/>
                    <a:pt x="3148533" y="1555787"/>
                    <a:pt x="3392022" y="1375359"/>
                  </a:cubicBezTo>
                  <a:close/>
                </a:path>
              </a:pathLst>
            </a:custGeom>
            <a:noFill/>
            <a:ln w="76200">
              <a:solidFill>
                <a:srgbClr val="5395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235495" y="4686081"/>
              <a:ext cx="2081048" cy="57664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Dati Istat  – </a:t>
              </a:r>
            </a:p>
            <a:p>
              <a:r>
                <a:rPr lang="it-IT" sz="2000" dirty="0" smtClean="0"/>
                <a:t>Basi territoriali</a:t>
              </a:r>
              <a:endParaRPr lang="it-IT" sz="2000" dirty="0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5962427" y="4543682"/>
              <a:ext cx="2081048" cy="57664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Dati Istat  – Censimento</a:t>
              </a:r>
              <a:endParaRPr lang="it-IT" sz="2000" dirty="0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8227038" y="4726644"/>
              <a:ext cx="2081048" cy="57664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53954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Dati ISPRA – Consumo del suolo</a:t>
              </a:r>
              <a:endParaRPr lang="it-IT" sz="2000" dirty="0"/>
            </a:p>
          </p:txBody>
        </p:sp>
        <p:cxnSp>
          <p:nvCxnSpPr>
            <p:cNvPr id="10" name="Connettore 2 9"/>
            <p:cNvCxnSpPr>
              <a:stCxn id="6" idx="0"/>
            </p:cNvCxnSpPr>
            <p:nvPr/>
          </p:nvCxnSpPr>
          <p:spPr>
            <a:xfrm flipH="1" flipV="1">
              <a:off x="3972900" y="3711550"/>
              <a:ext cx="303119" cy="97453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 flipV="1">
              <a:off x="6975825" y="3700327"/>
              <a:ext cx="248875" cy="8433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>
            <a:xfrm flipV="1">
              <a:off x="9719378" y="3821701"/>
              <a:ext cx="588708" cy="864381"/>
            </a:xfrm>
            <a:prstGeom prst="straightConnector1">
              <a:avLst/>
            </a:prstGeom>
            <a:ln w="38100">
              <a:solidFill>
                <a:srgbClr val="5493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418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161" y="1376363"/>
            <a:ext cx="6804025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2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92" y="1372573"/>
            <a:ext cx="2847983" cy="178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63" y="1098218"/>
            <a:ext cx="3264297" cy="207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29" y="2604567"/>
            <a:ext cx="3546028" cy="265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68" y="4576212"/>
            <a:ext cx="2859137" cy="18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78" y="4546171"/>
            <a:ext cx="2698339" cy="191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ccia a destra 12"/>
          <p:cNvSpPr/>
          <p:nvPr/>
        </p:nvSpPr>
        <p:spPr>
          <a:xfrm rot="19016692">
            <a:off x="7138856" y="2343953"/>
            <a:ext cx="914400" cy="789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13237151">
            <a:off x="3786861" y="2209859"/>
            <a:ext cx="914400" cy="789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8563589">
            <a:off x="3909689" y="4519306"/>
            <a:ext cx="914400" cy="789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 rot="2538779">
            <a:off x="7138855" y="4269311"/>
            <a:ext cx="914400" cy="789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77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181226" y="1215609"/>
            <a:ext cx="71342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Grazie e appuntamento a tutti su </a:t>
            </a:r>
          </a:p>
          <a:p>
            <a:pPr algn="ctr"/>
            <a:endParaRPr lang="it-IT" sz="2400" dirty="0">
              <a:hlinkClick r:id="rId3"/>
            </a:endParaRPr>
          </a:p>
          <a:p>
            <a:pPr algn="ctr"/>
            <a:r>
              <a:rPr lang="it-IT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  <a:hlinkClick r:id="rId3"/>
              </a:rPr>
              <a:t>http://datiopen.istat.it</a:t>
            </a:r>
            <a:r>
              <a:rPr lang="it-IT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 smtClean="0"/>
              <a:t>per i prossimi rilasci… 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Sistemi Locali del Lavoro </a:t>
            </a:r>
            <a:r>
              <a:rPr lang="it-IT" sz="2400" dirty="0" smtClean="0"/>
              <a:t>(a breve)</a:t>
            </a:r>
          </a:p>
          <a:p>
            <a:pPr algn="ctr"/>
            <a:r>
              <a:rPr lang="it-IT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A</a:t>
            </a:r>
            <a:r>
              <a:rPr lang="it-IT" sz="2400" dirty="0" smtClean="0"/>
              <a:t>rchivio </a:t>
            </a:r>
            <a:r>
              <a:rPr lang="it-IT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it-IT" sz="2400" dirty="0" smtClean="0"/>
              <a:t>azionale </a:t>
            </a:r>
            <a:r>
              <a:rPr lang="it-IT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it-IT" sz="2400" dirty="0" smtClean="0"/>
              <a:t>umeri </a:t>
            </a:r>
            <a:r>
              <a:rPr lang="it-IT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it-IT" sz="2400" dirty="0" smtClean="0"/>
              <a:t>ivici e </a:t>
            </a:r>
            <a:r>
              <a:rPr lang="it-IT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it-IT" sz="2400" dirty="0" smtClean="0"/>
              <a:t>trade </a:t>
            </a:r>
            <a:r>
              <a:rPr lang="it-IT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U</a:t>
            </a:r>
            <a:r>
              <a:rPr lang="it-IT" sz="2400" dirty="0" smtClean="0"/>
              <a:t>rbane</a:t>
            </a:r>
          </a:p>
          <a:p>
            <a:pPr algn="ctr"/>
            <a:r>
              <a:rPr lang="it-IT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SISTAT</a:t>
            </a:r>
            <a:r>
              <a:rPr lang="it-IT" sz="2400" dirty="0" smtClean="0"/>
              <a:t> Sistema storico dei comuni</a:t>
            </a:r>
          </a:p>
          <a:p>
            <a:pPr algn="ctr"/>
            <a:r>
              <a:rPr lang="it-IT" sz="2400" dirty="0" smtClean="0"/>
              <a:t>ecc. ecc.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 smtClean="0">
                <a:hlinkClick r:id="rId4"/>
              </a:rPr>
              <a:t>stefano.defrancisci@istat.it</a:t>
            </a:r>
            <a:r>
              <a:rPr lang="it-IT" sz="2400" dirty="0" smtClean="0"/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412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028576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Cos’è il portale LOD dell’Istat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42" y="1802453"/>
            <a:ext cx="5984736" cy="41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685129" y="1802454"/>
            <a:ext cx="4074475" cy="2031325"/>
          </a:xfrm>
          <a:prstGeom prst="rect">
            <a:avLst/>
          </a:prstGeom>
          <a:solidFill>
            <a:schemeClr val="bg1"/>
          </a:solidFill>
          <a:ln w="3175">
            <a:solidFill>
              <a:srgbClr val="FFC9C9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it-IT" dirty="0" smtClean="0"/>
              <a:t>È una piattaforma </a:t>
            </a:r>
            <a:r>
              <a:rPr lang="it-IT" dirty="0"/>
              <a:t>per la</a:t>
            </a:r>
          </a:p>
          <a:p>
            <a:pPr marL="265113" lvl="1" indent="-265113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Selezione </a:t>
            </a:r>
          </a:p>
          <a:p>
            <a:pPr marL="265113" lvl="1" indent="-265113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Navigazione </a:t>
            </a:r>
          </a:p>
          <a:p>
            <a:pPr marL="265113" lvl="1" indent="-265113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Ricerca </a:t>
            </a:r>
          </a:p>
          <a:p>
            <a:pPr marL="265113" lvl="1" indent="-265113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Interrogazione </a:t>
            </a:r>
          </a:p>
          <a:p>
            <a:pPr marL="265113" lvl="1" indent="-265113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Visualizzazione</a:t>
            </a:r>
            <a:r>
              <a:rPr lang="it-IT" dirty="0"/>
              <a:t> </a:t>
            </a:r>
          </a:p>
          <a:p>
            <a:pPr marL="0" lvl="1"/>
            <a:r>
              <a:rPr lang="it-IT" dirty="0"/>
              <a:t>di dati in formato aperto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85130" y="4170024"/>
            <a:ext cx="4074475" cy="1754326"/>
          </a:xfrm>
          <a:prstGeom prst="rect">
            <a:avLst/>
          </a:prstGeom>
          <a:solidFill>
            <a:schemeClr val="bg1"/>
          </a:solidFill>
          <a:ln w="3175">
            <a:solidFill>
              <a:srgbClr val="FFC9C9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it-IT" dirty="0"/>
              <a:t>Consente anche</a:t>
            </a:r>
          </a:p>
          <a:p>
            <a:pPr marL="265113" lvl="1" indent="-265113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Accesso diretto ai dati via Web Service </a:t>
            </a:r>
          </a:p>
          <a:p>
            <a:pPr marL="265113" lvl="1" indent="-265113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Integrazione M2M (es. GIS-LOD)</a:t>
            </a:r>
          </a:p>
          <a:p>
            <a:pPr marL="265113" lvl="1" indent="-265113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Export verso ambienti di produttività </a:t>
            </a:r>
          </a:p>
          <a:p>
            <a:pPr marL="265113" lvl="1" indent="-265113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Conversione dei dati</a:t>
            </a:r>
          </a:p>
          <a:p>
            <a:pPr marL="265113" lvl="1" indent="-265113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Visualizzazione con </a:t>
            </a:r>
            <a:r>
              <a:rPr lang="it-IT" dirty="0" err="1">
                <a:solidFill>
                  <a:srgbClr val="FF0000"/>
                </a:solidFill>
              </a:rPr>
              <a:t>tool</a:t>
            </a:r>
            <a:r>
              <a:rPr lang="it-IT" dirty="0">
                <a:solidFill>
                  <a:srgbClr val="FF0000"/>
                </a:solidFill>
              </a:rPr>
              <a:t> esterni</a:t>
            </a:r>
          </a:p>
        </p:txBody>
      </p:sp>
    </p:spTree>
    <p:extLst>
      <p:ext uri="{BB962C8B-B14F-4D97-AF65-F5344CB8AC3E}">
        <p14:creationId xmlns:p14="http://schemas.microsoft.com/office/powerpoint/2010/main" val="25804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35" y="1645777"/>
            <a:ext cx="7050582" cy="347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028576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</a:t>
            </a:r>
            <a:r>
              <a:rPr lang="it-IT" sz="3200" dirty="0">
                <a:solidFill>
                  <a:srgbClr val="FFC000"/>
                </a:solidFill>
                <a:latin typeface="+mn-lt"/>
                <a:sym typeface="Wingdings"/>
              </a:rPr>
              <a:t>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Wingdings"/>
              </a:rPr>
              <a:t> degli Open Data 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Istat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69911" y="1791503"/>
            <a:ext cx="5530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Principi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generali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degli</a:t>
            </a:r>
            <a:r>
              <a:rPr lang="en-US" dirty="0" smtClean="0">
                <a:solidFill>
                  <a:prstClr val="black"/>
                </a:solidFill>
              </a:rPr>
              <a:t> Open Data secondo Berners Lee: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 err="1" smtClean="0">
                <a:solidFill>
                  <a:prstClr val="black"/>
                </a:solidFill>
              </a:rPr>
              <a:t>Progressiva</a:t>
            </a:r>
            <a:r>
              <a:rPr lang="en-US" b="1" dirty="0" smtClean="0">
                <a:solidFill>
                  <a:prstClr val="black"/>
                </a:solidFill>
              </a:rPr>
              <a:t> “</a:t>
            </a:r>
            <a:r>
              <a:rPr lang="en-US" b="1" dirty="0" err="1">
                <a:solidFill>
                  <a:prstClr val="black"/>
                </a:solidFill>
              </a:rPr>
              <a:t>apertura</a:t>
            </a:r>
            <a:r>
              <a:rPr lang="en-US" b="1" dirty="0" smtClean="0">
                <a:solidFill>
                  <a:prstClr val="black"/>
                </a:solidFill>
              </a:rPr>
              <a:t>”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 err="1" smtClean="0">
                <a:solidFill>
                  <a:prstClr val="black"/>
                </a:solidFill>
              </a:rPr>
              <a:t>Possibilità</a:t>
            </a:r>
            <a:r>
              <a:rPr lang="en-US" b="1" dirty="0" smtClean="0">
                <a:solidFill>
                  <a:prstClr val="black"/>
                </a:solidFill>
              </a:rPr>
              <a:t> di </a:t>
            </a:r>
            <a:r>
              <a:rPr lang="en-US" b="1" dirty="0" err="1">
                <a:solidFill>
                  <a:prstClr val="black"/>
                </a:solidFill>
              </a:rPr>
              <a:t>utilizzo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libero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dei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dati</a:t>
            </a:r>
            <a:endParaRPr lang="it-IT" b="1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2807166"/>
            <a:ext cx="3823104" cy="337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549" y="4177403"/>
            <a:ext cx="5650174" cy="200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59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7041037" y="1428750"/>
            <a:ext cx="3411258" cy="542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987632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</a:t>
            </a:r>
            <a:r>
              <a:rPr lang="it-IT" sz="29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diversi profili degli open data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395" y="992624"/>
            <a:ext cx="4898544" cy="232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4" y="1417864"/>
            <a:ext cx="43434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176" y="3064243"/>
            <a:ext cx="2357101" cy="166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7652234" y="3450908"/>
            <a:ext cx="16924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457200"/>
            <a:r>
              <a:rPr lang="en-US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Dal Web </a:t>
            </a:r>
            <a:r>
              <a:rPr lang="en-US" b="1" dirty="0" err="1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dei</a:t>
            </a:r>
            <a:r>
              <a:rPr lang="en-US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documenti</a:t>
            </a:r>
            <a:r>
              <a:rPr lang="en-US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 al Web </a:t>
            </a:r>
            <a:r>
              <a:rPr lang="en-US" b="1" dirty="0" err="1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dei</a:t>
            </a:r>
            <a:r>
              <a:rPr lang="en-US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dati</a:t>
            </a:r>
            <a:endParaRPr lang="it-IT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469" y="4940437"/>
            <a:ext cx="2658836" cy="177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489982" y="1428750"/>
            <a:ext cx="2558831" cy="542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5094534" y="1749450"/>
            <a:ext cx="2167504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defTabSz="457200"/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Sotto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il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profilo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della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defTabSz="457200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DATA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REVOLUTION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5220637" y="5477073"/>
            <a:ext cx="2244616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defTabSz="457200"/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Sotto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il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profilo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della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LOCALIZZAZIONE e USO NEL WEB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</p:txBody>
      </p:sp>
      <p:cxnSp>
        <p:nvCxnSpPr>
          <p:cNvPr id="22" name="Connettore 1 21"/>
          <p:cNvCxnSpPr/>
          <p:nvPr/>
        </p:nvCxnSpPr>
        <p:spPr>
          <a:xfrm flipV="1">
            <a:off x="5068659" y="1428750"/>
            <a:ext cx="1" cy="5198428"/>
          </a:xfrm>
          <a:prstGeom prst="line">
            <a:avLst/>
          </a:prstGeom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V="1">
            <a:off x="474154" y="1430269"/>
            <a:ext cx="1" cy="5198428"/>
          </a:xfrm>
          <a:prstGeom prst="line">
            <a:avLst/>
          </a:prstGeom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8229600" y="2808514"/>
            <a:ext cx="2558143" cy="511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143395" y="992624"/>
            <a:ext cx="5048605" cy="5865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094533" y="3589408"/>
            <a:ext cx="237072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defTabSz="457200"/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Sotto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il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profilo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dell’ </a:t>
            </a:r>
          </a:p>
          <a:p>
            <a:pPr defTabSz="457200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INTERNET OF THINGS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0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138" y="3903724"/>
            <a:ext cx="3365861" cy="25240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987632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Colpo d’occhio tecnico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82" y="3850179"/>
            <a:ext cx="3606499" cy="269701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206" y="3850179"/>
            <a:ext cx="3314696" cy="2532321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 rot="16200000">
            <a:off x="-181502" y="2238501"/>
            <a:ext cx="193963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WORKFLOW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 rot="16200000">
            <a:off x="-616374" y="4953749"/>
            <a:ext cx="2711126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ARCHITETTURA</a:t>
            </a:r>
            <a:endParaRPr lang="it-IT" sz="1600" dirty="0"/>
          </a:p>
        </p:txBody>
      </p:sp>
      <p:sp>
        <p:nvSpPr>
          <p:cNvPr id="18" name="CasellaDiTesto 17"/>
          <p:cNvSpPr txBox="1"/>
          <p:nvPr/>
        </p:nvSpPr>
        <p:spPr>
          <a:xfrm rot="16200000">
            <a:off x="3604977" y="4931673"/>
            <a:ext cx="271112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INTERAZIONE UTENTE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 rot="16200000">
            <a:off x="7304144" y="4938359"/>
            <a:ext cx="271112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USO DI TOOL DI DATAVIZ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74" y="1371461"/>
            <a:ext cx="9267063" cy="22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Connettore 1 25"/>
          <p:cNvCxnSpPr/>
          <p:nvPr/>
        </p:nvCxnSpPr>
        <p:spPr>
          <a:xfrm flipH="1">
            <a:off x="598969" y="3692163"/>
            <a:ext cx="11329174" cy="0"/>
          </a:xfrm>
          <a:prstGeom prst="line">
            <a:avLst/>
          </a:prstGeom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25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245" y="2984866"/>
            <a:ext cx="2330385" cy="2072346"/>
          </a:xfrm>
          <a:prstGeom prst="rect">
            <a:avLst/>
          </a:prstGeom>
        </p:spPr>
      </p:pic>
      <p:sp>
        <p:nvSpPr>
          <p:cNvPr id="4" name="Rettangolo arrotondato 3"/>
          <p:cNvSpPr/>
          <p:nvPr/>
        </p:nvSpPr>
        <p:spPr>
          <a:xfrm>
            <a:off x="5050962" y="3819506"/>
            <a:ext cx="686109" cy="3506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5050962" y="4251551"/>
            <a:ext cx="686109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5050962" y="3159002"/>
            <a:ext cx="686109" cy="35060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5880633" y="3159003"/>
            <a:ext cx="888479" cy="350603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5904686" y="3811268"/>
            <a:ext cx="805740" cy="3506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5904686" y="4243313"/>
            <a:ext cx="805740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62" y="2947057"/>
            <a:ext cx="2491343" cy="172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67" y="2731148"/>
            <a:ext cx="2585448" cy="179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reccia a destra 11"/>
          <p:cNvSpPr/>
          <p:nvPr/>
        </p:nvSpPr>
        <p:spPr>
          <a:xfrm rot="10800000">
            <a:off x="3059592" y="3773909"/>
            <a:ext cx="183216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6881980" y="3811265"/>
            <a:ext cx="2084811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56" y="4905289"/>
            <a:ext cx="2553867" cy="170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reccia a destra 14"/>
          <p:cNvSpPr/>
          <p:nvPr/>
        </p:nvSpPr>
        <p:spPr>
          <a:xfrm rot="5400000">
            <a:off x="4797143" y="4958596"/>
            <a:ext cx="99829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99" y="1193155"/>
            <a:ext cx="2520280" cy="13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ccia a destra 16"/>
          <p:cNvSpPr/>
          <p:nvPr/>
        </p:nvSpPr>
        <p:spPr>
          <a:xfrm rot="18857009">
            <a:off x="6571298" y="2594323"/>
            <a:ext cx="1042405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735" y="1213130"/>
            <a:ext cx="2811885" cy="165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reccia a destra 18"/>
          <p:cNvSpPr/>
          <p:nvPr/>
        </p:nvSpPr>
        <p:spPr>
          <a:xfrm rot="15092182">
            <a:off x="4047941" y="2068157"/>
            <a:ext cx="155555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05" y="4819377"/>
            <a:ext cx="2649559" cy="187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Freccia a destra 20"/>
          <p:cNvSpPr/>
          <p:nvPr/>
        </p:nvSpPr>
        <p:spPr>
          <a:xfrm rot="550381">
            <a:off x="6744187" y="4461750"/>
            <a:ext cx="2084811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174170" y="1149728"/>
            <a:ext cx="2536373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Interazione 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M</a:t>
            </a:r>
            <a:r>
              <a:rPr lang="it-IT" sz="28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2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M con 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  <a:p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accesso guidato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089043" y="4685014"/>
            <a:ext cx="1621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Interazione 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umana con accesso guidato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9448765" y="4595547"/>
            <a:ext cx="162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Interazione 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umana con accesso libero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9242911" y="1478023"/>
            <a:ext cx="2536373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Interazione 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M</a:t>
            </a:r>
            <a:r>
              <a:rPr lang="it-IT" sz="28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2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M con 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  <a:p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accesso libero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4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2" grpId="0"/>
      <p:bldP spid="24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9877244" y="6410348"/>
            <a:ext cx="717915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40" y="1544304"/>
            <a:ext cx="8525460" cy="42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9" y="4026055"/>
            <a:ext cx="3181059" cy="283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01" y="1061695"/>
            <a:ext cx="2837749" cy="29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allone 15"/>
          <p:cNvSpPr/>
          <p:nvPr/>
        </p:nvSpPr>
        <p:spPr>
          <a:xfrm>
            <a:off x="4875889" y="3397520"/>
            <a:ext cx="1578600" cy="62853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Gallone 18"/>
          <p:cNvSpPr/>
          <p:nvPr/>
        </p:nvSpPr>
        <p:spPr>
          <a:xfrm>
            <a:off x="6201496" y="3394512"/>
            <a:ext cx="1578600" cy="62853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Gallone 19"/>
          <p:cNvSpPr/>
          <p:nvPr/>
        </p:nvSpPr>
        <p:spPr>
          <a:xfrm>
            <a:off x="7533907" y="3394511"/>
            <a:ext cx="1578600" cy="62853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Gallone 20"/>
          <p:cNvSpPr/>
          <p:nvPr/>
        </p:nvSpPr>
        <p:spPr>
          <a:xfrm>
            <a:off x="8877569" y="3394510"/>
            <a:ext cx="1578600" cy="62853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Gallone 21"/>
          <p:cNvSpPr/>
          <p:nvPr/>
        </p:nvSpPr>
        <p:spPr>
          <a:xfrm>
            <a:off x="10204777" y="3397656"/>
            <a:ext cx="1578600" cy="62853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3" name="Picture 4" descr="http://www.radiopuntonuovo.it/wp-content/uploads/2015/12/lar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912" y="2203124"/>
            <a:ext cx="1458327" cy="97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1" y="1061695"/>
            <a:ext cx="2837749" cy="2950847"/>
          </a:xfrm>
          <a:prstGeom prst="rect">
            <a:avLst/>
          </a:prstGeom>
        </p:spPr>
      </p:pic>
      <p:sp>
        <p:nvSpPr>
          <p:cNvPr id="6" name="Pentagono 5"/>
          <p:cNvSpPr/>
          <p:nvPr/>
        </p:nvSpPr>
        <p:spPr>
          <a:xfrm>
            <a:off x="3553599" y="3401060"/>
            <a:ext cx="1578600" cy="62853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693634" y="3546050"/>
            <a:ext cx="1182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Arial Narrow" panose="020B0606020202030204" pitchFamily="34" charset="0"/>
              </a:rPr>
              <a:t>Download</a:t>
            </a:r>
            <a:endParaRPr lang="it-IT" sz="1600" dirty="0">
              <a:latin typeface="Arial Narrow" panose="020B060602020203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32589" y="3430567"/>
            <a:ext cx="126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Arial Narrow" panose="020B0606020202030204" pitchFamily="34" charset="0"/>
              </a:rPr>
              <a:t>Interrogazione guidata</a:t>
            </a:r>
            <a:endParaRPr lang="it-IT" sz="1600" dirty="0">
              <a:latin typeface="Arial Narrow" panose="020B060602020203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373086" y="3542510"/>
            <a:ext cx="126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Arial Narrow" panose="020B0606020202030204" pitchFamily="34" charset="0"/>
              </a:rPr>
              <a:t>Navigazione</a:t>
            </a:r>
            <a:endParaRPr lang="it-IT" sz="1600" dirty="0">
              <a:latin typeface="Arial Narrow" panose="020B0606020202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690607" y="3445562"/>
            <a:ext cx="126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Arial Narrow" panose="020B0606020202030204" pitchFamily="34" charset="0"/>
              </a:rPr>
              <a:t>End </a:t>
            </a:r>
            <a:r>
              <a:rPr lang="it-IT" sz="1600" dirty="0" err="1" smtClean="0">
                <a:latin typeface="Arial Narrow" panose="020B0606020202030204" pitchFamily="34" charset="0"/>
              </a:rPr>
              <a:t>point</a:t>
            </a:r>
            <a:r>
              <a:rPr lang="it-IT" sz="1600" dirty="0" smtClean="0">
                <a:latin typeface="Arial Narrow" panose="020B0606020202030204" pitchFamily="34" charset="0"/>
              </a:rPr>
              <a:t> SPARQL</a:t>
            </a:r>
            <a:endParaRPr lang="it-IT" sz="1600" dirty="0">
              <a:latin typeface="Arial Narrow" panose="020B060602020203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183553" y="3441280"/>
            <a:ext cx="966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Arial Narrow" panose="020B0606020202030204" pitchFamily="34" charset="0"/>
              </a:rPr>
              <a:t>Web Service</a:t>
            </a:r>
            <a:endParaRPr lang="it-IT" sz="1600" dirty="0">
              <a:latin typeface="Arial Narrow" panose="020B060602020203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0510761" y="3427768"/>
            <a:ext cx="966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Arial Narrow" panose="020B0606020202030204" pitchFamily="34" charset="0"/>
              </a:rPr>
              <a:t>Query REST</a:t>
            </a:r>
            <a:endParaRPr lang="it-IT" sz="1600" dirty="0">
              <a:latin typeface="Arial Narrow" panose="020B060602020203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996293" y="4209788"/>
            <a:ext cx="2460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Tipo di interazione</a:t>
            </a:r>
            <a:endParaRPr lang="it-IT" sz="20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097829" y="4879813"/>
            <a:ext cx="225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Libertà  di accesso</a:t>
            </a:r>
            <a:endParaRPr lang="it-IT" sz="20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553599" y="4209787"/>
            <a:ext cx="540220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Umana</a:t>
            </a:r>
            <a:endParaRPr lang="it-IT" sz="20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8955807" y="4209848"/>
            <a:ext cx="282757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M2M</a:t>
            </a:r>
            <a:endParaRPr lang="it-IT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19" y="1062153"/>
            <a:ext cx="6953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3553598" y="4879813"/>
            <a:ext cx="264789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Guidata</a:t>
            </a:r>
            <a:endParaRPr lang="it-IT" sz="20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8959976" y="4879813"/>
            <a:ext cx="141378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Guidata</a:t>
            </a:r>
            <a:endParaRPr lang="it-IT" sz="20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10373761" y="4879813"/>
            <a:ext cx="141378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Libera</a:t>
            </a:r>
            <a:endParaRPr lang="it-IT" sz="20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6201496" y="4879813"/>
            <a:ext cx="2757961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Libera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9396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1015934"/>
            <a:ext cx="4042960" cy="266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3868764"/>
            <a:ext cx="4042960" cy="254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74" y="3986940"/>
            <a:ext cx="3426073" cy="24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2 6"/>
          <p:cNvCxnSpPr/>
          <p:nvPr/>
        </p:nvCxnSpPr>
        <p:spPr>
          <a:xfrm>
            <a:off x="2136318" y="5049376"/>
            <a:ext cx="342900" cy="0"/>
          </a:xfrm>
          <a:prstGeom prst="straightConnector1">
            <a:avLst/>
          </a:prstGeom>
          <a:ln w="57150">
            <a:solidFill>
              <a:srgbClr val="DA304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2767170" y="4576936"/>
            <a:ext cx="365760" cy="411480"/>
          </a:xfrm>
          <a:prstGeom prst="straightConnector1">
            <a:avLst/>
          </a:prstGeom>
          <a:ln w="57150">
            <a:solidFill>
              <a:srgbClr val="DA304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3689190" y="4576936"/>
            <a:ext cx="365760" cy="0"/>
          </a:xfrm>
          <a:prstGeom prst="straightConnector1">
            <a:avLst/>
          </a:prstGeom>
          <a:ln w="57150">
            <a:solidFill>
              <a:srgbClr val="DA304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3064350" y="4637896"/>
            <a:ext cx="1219200" cy="944880"/>
          </a:xfrm>
          <a:prstGeom prst="straightConnector1">
            <a:avLst/>
          </a:prstGeom>
          <a:ln w="57150">
            <a:solidFill>
              <a:srgbClr val="DA304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2881470" y="5788516"/>
            <a:ext cx="365760" cy="312420"/>
          </a:xfrm>
          <a:prstGeom prst="straightConnector1">
            <a:avLst/>
          </a:prstGeom>
          <a:ln w="57150">
            <a:solidFill>
              <a:srgbClr val="DA304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1"/>
          <p:cNvSpPr txBox="1">
            <a:spLocks/>
          </p:cNvSpPr>
          <p:nvPr/>
        </p:nvSpPr>
        <p:spPr>
          <a:xfrm>
            <a:off x="569912" y="1020564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Alcuni usi</a:t>
            </a:r>
          </a:p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del portale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3919" y="2916070"/>
            <a:ext cx="2330385" cy="2072346"/>
          </a:xfrm>
          <a:prstGeom prst="rect">
            <a:avLst/>
          </a:prstGeom>
        </p:spPr>
      </p:pic>
      <p:sp>
        <p:nvSpPr>
          <p:cNvPr id="20" name="Rettangolo arrotondato 19"/>
          <p:cNvSpPr/>
          <p:nvPr/>
        </p:nvSpPr>
        <p:spPr>
          <a:xfrm>
            <a:off x="6096636" y="3826910"/>
            <a:ext cx="686109" cy="3506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6096636" y="3090206"/>
            <a:ext cx="686109" cy="35060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arrotondato 22"/>
          <p:cNvSpPr/>
          <p:nvPr/>
        </p:nvSpPr>
        <p:spPr>
          <a:xfrm>
            <a:off x="6926307" y="3090207"/>
            <a:ext cx="888479" cy="350603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arrotondato 24"/>
          <p:cNvSpPr/>
          <p:nvPr/>
        </p:nvSpPr>
        <p:spPr>
          <a:xfrm>
            <a:off x="6950360" y="4174517"/>
            <a:ext cx="805740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/>
          <p:nvPr/>
        </p:nvCxnSpPr>
        <p:spPr>
          <a:xfrm flipH="1">
            <a:off x="598969" y="3798843"/>
            <a:ext cx="11329174" cy="0"/>
          </a:xfrm>
          <a:prstGeom prst="line">
            <a:avLst/>
          </a:prstGeom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V="1">
            <a:off x="6888480" y="1371600"/>
            <a:ext cx="1" cy="5198428"/>
          </a:xfrm>
          <a:prstGeom prst="line">
            <a:avLst/>
          </a:prstGeom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 rot="21206975">
            <a:off x="8075903" y="1438754"/>
            <a:ext cx="2601144" cy="646331"/>
          </a:xfrm>
          <a:prstGeom prst="rect">
            <a:avLst/>
          </a:prstGeom>
          <a:solidFill>
            <a:srgbClr val="C0E399"/>
          </a:solidFill>
        </p:spPr>
        <p:txBody>
          <a:bodyPr wrap="square">
            <a:spAutoFit/>
          </a:bodyPr>
          <a:lstStyle/>
          <a:p>
            <a:r>
              <a:rPr lang="en-GB" dirty="0"/>
              <a:t>GISTAT </a:t>
            </a:r>
            <a:r>
              <a:rPr lang="en-GB" dirty="0" err="1"/>
              <a:t>esegue</a:t>
            </a:r>
            <a:r>
              <a:rPr lang="en-GB" dirty="0"/>
              <a:t> la query </a:t>
            </a:r>
            <a:r>
              <a:rPr lang="en-GB" dirty="0" err="1"/>
              <a:t>SparkQL</a:t>
            </a:r>
            <a:r>
              <a:rPr lang="en-GB" dirty="0"/>
              <a:t> e accede al JSON</a:t>
            </a:r>
            <a:endParaRPr lang="it-IT" dirty="0"/>
          </a:p>
        </p:txBody>
      </p:sp>
      <p:sp>
        <p:nvSpPr>
          <p:cNvPr id="28" name="Rettangolo 27"/>
          <p:cNvSpPr/>
          <p:nvPr/>
        </p:nvSpPr>
        <p:spPr>
          <a:xfrm rot="20628302">
            <a:off x="8075903" y="4679150"/>
            <a:ext cx="2601144" cy="923330"/>
          </a:xfrm>
          <a:prstGeom prst="rect">
            <a:avLst/>
          </a:prstGeom>
          <a:solidFill>
            <a:srgbClr val="FF8989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Navigo </a:t>
            </a:r>
            <a:r>
              <a:rPr lang="en-GB" dirty="0" err="1" smtClean="0"/>
              <a:t>interattivamente</a:t>
            </a:r>
            <a:r>
              <a:rPr lang="en-GB" dirty="0" smtClean="0"/>
              <a:t> </a:t>
            </a:r>
            <a:r>
              <a:rPr lang="en-GB" dirty="0" err="1" smtClean="0"/>
              <a:t>scoprendo</a:t>
            </a:r>
            <a:r>
              <a:rPr lang="en-GB" dirty="0" smtClean="0"/>
              <a:t> </a:t>
            </a:r>
            <a:r>
              <a:rPr lang="en-GB" dirty="0" err="1" smtClean="0"/>
              <a:t>passo</a:t>
            </a:r>
            <a:r>
              <a:rPr lang="en-GB" dirty="0" smtClean="0"/>
              <a:t> </a:t>
            </a:r>
            <a:r>
              <a:rPr lang="en-GB" dirty="0" err="1" smtClean="0"/>
              <a:t>dopo</a:t>
            </a:r>
            <a:r>
              <a:rPr lang="en-GB" dirty="0" smtClean="0"/>
              <a:t> </a:t>
            </a:r>
            <a:r>
              <a:rPr lang="en-GB" dirty="0" err="1" smtClean="0"/>
              <a:t>passo</a:t>
            </a:r>
            <a:r>
              <a:rPr lang="en-GB" dirty="0" smtClean="0"/>
              <a:t> i link </a:t>
            </a:r>
            <a:r>
              <a:rPr lang="en-GB" dirty="0" err="1" smtClean="0"/>
              <a:t>tra</a:t>
            </a:r>
            <a:r>
              <a:rPr lang="en-GB" dirty="0" smtClean="0"/>
              <a:t> i </a:t>
            </a:r>
            <a:r>
              <a:rPr lang="en-GB" dirty="0" err="1" smtClean="0"/>
              <a:t>dati</a:t>
            </a:r>
            <a:endParaRPr lang="it-IT" dirty="0"/>
          </a:p>
        </p:txBody>
      </p:sp>
      <p:sp>
        <p:nvSpPr>
          <p:cNvPr id="29" name="Rettangolo 28"/>
          <p:cNvSpPr/>
          <p:nvPr/>
        </p:nvSpPr>
        <p:spPr>
          <a:xfrm>
            <a:off x="3838546" y="5188351"/>
            <a:ext cx="2601144" cy="1200329"/>
          </a:xfrm>
          <a:prstGeom prst="rect">
            <a:avLst/>
          </a:prstGeom>
          <a:solidFill>
            <a:srgbClr val="FF8989"/>
          </a:solidFill>
        </p:spPr>
        <p:txBody>
          <a:bodyPr wrap="square">
            <a:spAutoFit/>
          </a:bodyPr>
          <a:lstStyle/>
          <a:p>
            <a:r>
              <a:rPr lang="en-GB" dirty="0" err="1" smtClean="0"/>
              <a:t>Seguo</a:t>
            </a:r>
            <a:r>
              <a:rPr lang="en-GB" dirty="0" smtClean="0"/>
              <a:t> le </a:t>
            </a:r>
            <a:r>
              <a:rPr lang="en-GB" dirty="0" err="1" smtClean="0"/>
              <a:t>opzioni</a:t>
            </a:r>
            <a:r>
              <a:rPr lang="en-GB" dirty="0" smtClean="0"/>
              <a:t> di </a:t>
            </a:r>
            <a:r>
              <a:rPr lang="en-GB" dirty="0" err="1" smtClean="0"/>
              <a:t>scelta</a:t>
            </a:r>
            <a:r>
              <a:rPr lang="en-GB" dirty="0" smtClean="0"/>
              <a:t> </a:t>
            </a:r>
            <a:r>
              <a:rPr lang="en-GB" dirty="0" err="1" smtClean="0"/>
              <a:t>offerte</a:t>
            </a:r>
            <a:r>
              <a:rPr lang="en-GB" dirty="0" smtClean="0"/>
              <a:t> </a:t>
            </a:r>
            <a:r>
              <a:rPr lang="en-GB" dirty="0" err="1" smtClean="0"/>
              <a:t>dall’interfaccia</a:t>
            </a:r>
            <a:r>
              <a:rPr lang="en-GB" dirty="0" smtClean="0"/>
              <a:t> GUI </a:t>
            </a:r>
            <a:r>
              <a:rPr lang="en-GB" dirty="0" err="1" smtClean="0"/>
              <a:t>ed</a:t>
            </a:r>
            <a:r>
              <a:rPr lang="en-GB" dirty="0" smtClean="0"/>
              <a:t> </a:t>
            </a:r>
            <a:r>
              <a:rPr lang="en-GB" dirty="0" err="1" smtClean="0"/>
              <a:t>eseguo</a:t>
            </a:r>
            <a:r>
              <a:rPr lang="en-GB" dirty="0" smtClean="0"/>
              <a:t> </a:t>
            </a:r>
            <a:r>
              <a:rPr lang="en-GB" dirty="0" err="1" smtClean="0"/>
              <a:t>l’interrogazione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12" y="1065315"/>
            <a:ext cx="32670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ttangolo 31"/>
          <p:cNvSpPr/>
          <p:nvPr/>
        </p:nvSpPr>
        <p:spPr>
          <a:xfrm rot="21221644">
            <a:off x="1991661" y="1707087"/>
            <a:ext cx="4020793" cy="1754326"/>
          </a:xfrm>
          <a:prstGeom prst="rect">
            <a:avLst/>
          </a:prstGeom>
          <a:solidFill>
            <a:srgbClr val="C0E399"/>
          </a:solidFill>
        </p:spPr>
        <p:txBody>
          <a:bodyPr wrap="square">
            <a:spAutoFit/>
          </a:bodyPr>
          <a:lstStyle/>
          <a:p>
            <a:r>
              <a:rPr lang="it-IT" dirty="0"/>
              <a:t>Il </a:t>
            </a:r>
            <a:r>
              <a:rPr lang="it-IT" dirty="0" err="1" smtClean="0"/>
              <a:t>Webservice</a:t>
            </a:r>
            <a:r>
              <a:rPr lang="it-IT" dirty="0"/>
              <a:t> </a:t>
            </a:r>
            <a:r>
              <a:rPr lang="it-IT" b="1" dirty="0" err="1" smtClean="0"/>
              <a:t>CensusLodREST</a:t>
            </a:r>
            <a:r>
              <a:rPr lang="it-IT" dirty="0"/>
              <a:t> permette di accedere al </a:t>
            </a:r>
            <a:r>
              <a:rPr lang="it-IT" dirty="0" err="1"/>
              <a:t>Triplestore</a:t>
            </a:r>
            <a:r>
              <a:rPr lang="it-IT" dirty="0"/>
              <a:t> dell'Istat e di ottenere i </a:t>
            </a:r>
            <a:r>
              <a:rPr lang="it-IT" dirty="0" err="1"/>
              <a:t>dataset</a:t>
            </a:r>
            <a:r>
              <a:rPr lang="it-IT" dirty="0"/>
              <a:t> delle </a:t>
            </a:r>
            <a:r>
              <a:rPr lang="it-IT" dirty="0" smtClean="0"/>
              <a:t>Variabili Censuarie, accettando come parametri:</a:t>
            </a:r>
          </a:p>
          <a:p>
            <a:r>
              <a:rPr lang="it-IT" dirty="0" smtClean="0"/>
              <a:t>Regioni, Comuni, Aree </a:t>
            </a:r>
            <a:r>
              <a:rPr lang="it-IT" dirty="0" err="1" smtClean="0"/>
              <a:t>subcomunali</a:t>
            </a:r>
            <a:r>
              <a:rPr lang="it-IT" dirty="0" smtClean="0"/>
              <a:t>, </a:t>
            </a:r>
            <a:r>
              <a:rPr lang="it-IT" dirty="0" err="1" smtClean="0"/>
              <a:t>Dataset</a:t>
            </a:r>
            <a:r>
              <a:rPr lang="it-IT" dirty="0" smtClean="0"/>
              <a:t>, Formati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322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5" grpId="0" animBg="1"/>
      <p:bldP spid="11" grpId="0" animBg="1"/>
      <p:bldP spid="28" grpId="0" animBg="1"/>
      <p:bldP spid="29" grpId="0" animBg="1"/>
      <p:bldP spid="32" grpId="0" animBg="1"/>
    </p:bld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</TotalTime>
  <Words>486</Words>
  <Application>Microsoft Office PowerPoint</Application>
  <PresentationFormat>Widescreen</PresentationFormat>
  <Paragraphs>126</Paragraphs>
  <Slides>14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Signika</vt:lpstr>
      <vt:lpstr>Signika Light</vt:lpstr>
      <vt:lpstr>Times New Roman</vt:lpstr>
      <vt:lpstr>Wingdings</vt:lpstr>
      <vt:lpstr>Personalizza struttura</vt:lpstr>
      <vt:lpstr>COMPORTAMENTI INDIVIDUALI  E RELAZIONI SOCIALI  IN TRASFORMAZIONE  UNA SFIDA PER LA  STATISTICA UFFICIALE </vt:lpstr>
      <vt:lpstr>Cos’è il portale LOD dell’Istat</vt:lpstr>
      <vt:lpstr>Le degli Open Data Istat</vt:lpstr>
      <vt:lpstr>I diversi profili degli open data</vt:lpstr>
      <vt:lpstr>Colpo d’occhio tecnico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SS</cp:lastModifiedBy>
  <cp:revision>106</cp:revision>
  <cp:lastPrinted>2016-03-21T17:06:08Z</cp:lastPrinted>
  <dcterms:created xsi:type="dcterms:W3CDTF">2016-03-11T16:10:26Z</dcterms:created>
  <dcterms:modified xsi:type="dcterms:W3CDTF">2016-06-21T19:53:39Z</dcterms:modified>
</cp:coreProperties>
</file>