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3" r:id="rId4"/>
    <p:sldId id="267" r:id="rId5"/>
    <p:sldId id="268" r:id="rId6"/>
    <p:sldId id="269" r:id="rId7"/>
    <p:sldId id="279" r:id="rId8"/>
    <p:sldId id="270" r:id="rId9"/>
    <p:sldId id="280" r:id="rId10"/>
    <p:sldId id="273" r:id="rId11"/>
    <p:sldId id="281" r:id="rId12"/>
    <p:sldId id="282" r:id="rId13"/>
    <p:sldId id="259" r:id="rId14"/>
    <p:sldId id="272" r:id="rId15"/>
    <p:sldId id="289" r:id="rId16"/>
    <p:sldId id="275" r:id="rId17"/>
    <p:sldId id="278" r:id="rId1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F1E24"/>
    <a:srgbClr val="DA304A"/>
    <a:srgbClr val="C72A31"/>
    <a:srgbClr val="E5AE25"/>
    <a:srgbClr val="ED97A3"/>
    <a:srgbClr val="BE1520"/>
    <a:srgbClr val="1C385A"/>
    <a:srgbClr val="009190"/>
    <a:srgbClr val="484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02" autoAdjust="0"/>
  </p:normalViewPr>
  <p:slideViewPr>
    <p:cSldViewPr snapToGrid="0" snapToObjects="1">
      <p:cViewPr>
        <p:scale>
          <a:sx n="50" d="100"/>
          <a:sy n="50" d="100"/>
        </p:scale>
        <p:origin x="-462" y="-120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A5EAE-7494-412D-9297-0A2CBCD559A0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F1C1A-813D-435C-9923-F4E9C2A55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146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01662" y="353490"/>
            <a:ext cx="9035824" cy="50013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009190"/>
                </a:solidFill>
                <a:latin typeface="+mn-lt"/>
                <a:ea typeface="Signika Light" charset="0"/>
                <a:cs typeface="Calibri"/>
              </a:rPr>
              <a:t>AREA TEMATICA 3.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INNOVAZIONI E SPERIMENTAZIONI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200" dirty="0" smtClean="0">
                <a:solidFill>
                  <a:schemeClr val="tx1"/>
                </a:solidFill>
                <a:latin typeface="+mj-lt"/>
                <a:ea typeface="Signika Light" charset="0"/>
                <a:cs typeface="Arial"/>
              </a:rPr>
              <a:t>Lo studio dei fenomeni socio-demografici tra bisogni conoscitivi e bisogni informativi. Quali contributi dalle nuove fonti ufficiali? 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009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2577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INNOVAZIONI E SPERIMENTAZIONI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</a:rPr>
              <a:t>Lo studio dei fenomeni socio-demografici tra bisogni conoscitivi e bisogni informativi. </a:t>
            </a:r>
            <a:r>
              <a:rPr lang="it-IT" sz="3200">
                <a:solidFill>
                  <a:schemeClr val="bg1"/>
                </a:solidFill>
              </a:rPr>
              <a:t>Quali </a:t>
            </a:r>
            <a:r>
              <a:rPr lang="it-IT" sz="3200" smtClean="0">
                <a:solidFill>
                  <a:schemeClr val="bg1"/>
                </a:solidFill>
              </a:rPr>
              <a:t>nuovi contributi </a:t>
            </a:r>
            <a:r>
              <a:rPr lang="it-IT" sz="3200">
                <a:solidFill>
                  <a:schemeClr val="bg1"/>
                </a:solidFill>
              </a:rPr>
              <a:t>dalle </a:t>
            </a:r>
            <a:r>
              <a:rPr lang="it-IT" sz="3200" smtClean="0">
                <a:solidFill>
                  <a:schemeClr val="bg1"/>
                </a:solidFill>
              </a:rPr>
              <a:t>fonti </a:t>
            </a:r>
            <a:r>
              <a:rPr lang="it-IT" sz="3200" dirty="0">
                <a:solidFill>
                  <a:schemeClr val="bg1"/>
                </a:solidFill>
              </a:rPr>
              <a:t>ufficiali?</a:t>
            </a: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endParaRPr lang="it-IT" sz="3200" dirty="0" smtClean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6"/>
          <a:stretch/>
        </p:blipFill>
        <p:spPr>
          <a:xfrm>
            <a:off x="323742" y="214878"/>
            <a:ext cx="7588421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11.15 | 12.45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Fausta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Ongaro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| Dipartimento di Scienze Statistiche – Università Studi di 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adova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RICERCA\CONVEGNI\Convegni 2016\Conferenza istat roma\slide abstract\mirko\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30" y="5671898"/>
            <a:ext cx="796356" cy="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49855"/>
            <a:ext cx="901180" cy="81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110603" y="1156766"/>
            <a:ext cx="10172699" cy="4968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Alcune esperienze interessanti - Link cens2011-decessi 2012</a:t>
            </a:r>
            <a:endParaRPr lang="it-IT" sz="32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16832"/>
            <a:ext cx="5203706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6" y="1916832"/>
            <a:ext cx="4712324" cy="426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8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14350" y="1156766"/>
            <a:ext cx="11068051" cy="4968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Alcune esperienze interessanti - Studio longitudinale torinese (SLT)</a:t>
            </a:r>
            <a:endParaRPr lang="it-IT" sz="3200" dirty="0"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19151" y="6474381"/>
            <a:ext cx="187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Costa 2015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60591"/>
            <a:ext cx="56007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760591"/>
            <a:ext cx="6115050" cy="482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14350" y="1156766"/>
            <a:ext cx="11372849" cy="4968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Alcune esperienze interessanti - Studi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longitud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metropolitani (SLM)</a:t>
            </a:r>
            <a:endParaRPr lang="it-IT" sz="3200" dirty="0"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19151" y="6474381"/>
            <a:ext cx="187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Costa 2015</a:t>
            </a:r>
            <a:endParaRPr lang="it-IT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2" y="1790699"/>
            <a:ext cx="11595748" cy="468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5267324" y="5180290"/>
            <a:ext cx="2247900" cy="1292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149702" y="5180289"/>
            <a:ext cx="2247900" cy="1292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267324" y="4323039"/>
            <a:ext cx="2247900" cy="47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9149702" y="4323039"/>
            <a:ext cx="2247900" cy="47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2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901052" y="1149883"/>
            <a:ext cx="10668000" cy="4968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Quale valore aggiunto?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ecord-link possibili (solo ISTAT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trasv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.)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31583"/>
              </p:ext>
            </p:extLst>
          </p:nvPr>
        </p:nvGraphicFramePr>
        <p:xfrm>
          <a:off x="666750" y="1646781"/>
          <a:ext cx="10902303" cy="422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257"/>
                <a:gridCol w="1091459"/>
                <a:gridCol w="1230371"/>
                <a:gridCol w="1190681"/>
                <a:gridCol w="1111303"/>
                <a:gridCol w="773944"/>
                <a:gridCol w="1270060"/>
                <a:gridCol w="1071614"/>
                <a:gridCol w="1071614"/>
              </a:tblGrid>
              <a:tr h="677319">
                <a:tc>
                  <a:txBody>
                    <a:bodyPr/>
                    <a:lstStyle/>
                    <a:p>
                      <a:endParaRPr lang="it-IT" sz="2400" dirty="0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r>
                        <a:rPr lang="it-IT" sz="24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t1     </a:t>
                      </a:r>
                      <a:r>
                        <a:rPr lang="it-IT" sz="2400" baseline="0" dirty="0" smtClean="0">
                          <a:solidFill>
                            <a:schemeClr val="bg1"/>
                          </a:solidFill>
                        </a:rPr>
                        <a:t>      </a:t>
                      </a:r>
                      <a:r>
                        <a:rPr lang="it-IT" sz="2400" baseline="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t2</a:t>
                      </a:r>
                      <a:endParaRPr lang="it-IT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Anagrafe (EG)</a:t>
                      </a:r>
                    </a:p>
                  </a:txBody>
                  <a:tcP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Decessi e c.</a:t>
                      </a:r>
                      <a:r>
                        <a:rPr lang="it-IT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morte  (ET)</a:t>
                      </a:r>
                    </a:p>
                  </a:txBody>
                  <a:tcP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Cens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Perman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(CG)</a:t>
                      </a:r>
                    </a:p>
                  </a:txBody>
                  <a:tcP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Salute (CT)</a:t>
                      </a:r>
                    </a:p>
                  </a:txBody>
                  <a:tcPr>
                    <a:solidFill>
                      <a:srgbClr val="DA30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AVQ (CT)</a:t>
                      </a:r>
                    </a:p>
                    <a:p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A30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baseline="0" dirty="0" smtClean="0">
                          <a:solidFill>
                            <a:schemeClr val="bg1"/>
                          </a:solidFill>
                        </a:rPr>
                        <a:t>Consumi famiglie 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(CT)</a:t>
                      </a:r>
                    </a:p>
                  </a:txBody>
                  <a:tcPr>
                    <a:solidFill>
                      <a:srgbClr val="DA30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Ind.Pres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. straniera (CT)</a:t>
                      </a:r>
                    </a:p>
                  </a:txBody>
                  <a:tcPr>
                    <a:solidFill>
                      <a:srgbClr val="DA30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Uso</a:t>
                      </a:r>
                      <a:r>
                        <a:rPr lang="it-IT" b="1" baseline="0" dirty="0" smtClean="0">
                          <a:solidFill>
                            <a:schemeClr val="bg1"/>
                          </a:solidFill>
                        </a:rPr>
                        <a:t> tempo 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(CT)</a:t>
                      </a:r>
                    </a:p>
                  </a:txBody>
                  <a:tcPr>
                    <a:solidFill>
                      <a:srgbClr val="DA304A"/>
                    </a:solidFill>
                  </a:tcPr>
                </a:tc>
              </a:tr>
              <a:tr h="320096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Anagrafe (EG)</a:t>
                      </a:r>
                    </a:p>
                  </a:txBody>
                  <a:tcPr>
                    <a:solidFill>
                      <a:srgbClr val="CF1E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cap="small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cap="small" baseline="0" dirty="0" smtClean="0">
                          <a:solidFill>
                            <a:schemeClr val="tx1"/>
                          </a:solidFill>
                        </a:rPr>
                        <a:t>(X)</a:t>
                      </a:r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cap="small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Decessi CM (ET)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F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cap="small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sm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575"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Cens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Perm. 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(CG)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F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(X)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cap="none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6465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Salute (CT)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F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(X)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AVQ (CT)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F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2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baseline="0" dirty="0" err="1" smtClean="0">
                          <a:solidFill>
                            <a:schemeClr val="bg1"/>
                          </a:solidFill>
                        </a:rPr>
                        <a:t>Cons</a:t>
                      </a:r>
                      <a:r>
                        <a:rPr lang="it-IT" b="1" baseline="0" dirty="0" smtClean="0">
                          <a:solidFill>
                            <a:schemeClr val="bg1"/>
                          </a:solidFill>
                        </a:rPr>
                        <a:t>. famiglie 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(CT)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F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all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all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</a:tr>
              <a:tr h="362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Ind.Pres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Stran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. (CT)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F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all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all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cap="all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20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cap="all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Uso tempo (CT)</a:t>
                      </a:r>
                    </a:p>
                  </a:txBody>
                  <a:tcPr>
                    <a:solidFill>
                      <a:srgbClr val="CF1E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Connettore 2 2"/>
          <p:cNvCxnSpPr/>
          <p:nvPr/>
        </p:nvCxnSpPr>
        <p:spPr>
          <a:xfrm>
            <a:off x="1238250" y="2247900"/>
            <a:ext cx="4572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48343" y="6109256"/>
            <a:ext cx="1157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 smtClean="0"/>
              <a:t>X=link praticabili, buon valore informativo; (X)=link </a:t>
            </a:r>
            <a:r>
              <a:rPr lang="it-IT" b="1" dirty="0" err="1" smtClean="0"/>
              <a:t>potenz</a:t>
            </a:r>
            <a:r>
              <a:rPr lang="it-IT" b="1" dirty="0" smtClean="0"/>
              <a:t>. Informativo; ?=Link </a:t>
            </a:r>
            <a:r>
              <a:rPr lang="it-IT" b="1" dirty="0" err="1" smtClean="0"/>
              <a:t>potenz</a:t>
            </a:r>
            <a:r>
              <a:rPr lang="it-IT" b="1" dirty="0" smtClean="0"/>
              <a:t>. Informativo-incerta praticabilità </a:t>
            </a:r>
            <a:endParaRPr lang="it-IT" b="1" dirty="0"/>
          </a:p>
        </p:txBody>
      </p:sp>
      <p:sp>
        <p:nvSpPr>
          <p:cNvPr id="2" name="Ovale 1"/>
          <p:cNvSpPr/>
          <p:nvPr/>
        </p:nvSpPr>
        <p:spPr>
          <a:xfrm>
            <a:off x="4171950" y="3752850"/>
            <a:ext cx="5715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372100" y="3371850"/>
            <a:ext cx="5715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028950" y="3371850"/>
            <a:ext cx="5715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152900" y="2571750"/>
            <a:ext cx="5715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8496300" y="4133850"/>
            <a:ext cx="5715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8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 rot="19385173">
            <a:off x="9762303" y="5298306"/>
            <a:ext cx="2400673" cy="5819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400" dirty="0" smtClean="0"/>
              <a:t>Privacy ?</a:t>
            </a:r>
            <a:endParaRPr lang="it-IT" sz="3400" dirty="0"/>
          </a:p>
          <a:p>
            <a:pPr marL="0" indent="0">
              <a:buNone/>
            </a:pPr>
            <a:endParaRPr lang="it-IT" sz="3400" dirty="0" smtClean="0"/>
          </a:p>
          <a:p>
            <a:endParaRPr lang="it-IT" sz="3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400" dirty="0"/>
          </a:p>
        </p:txBody>
      </p:sp>
      <p:sp>
        <p:nvSpPr>
          <p:cNvPr id="2" name="Rettangolo 1"/>
          <p:cNvSpPr/>
          <p:nvPr/>
        </p:nvSpPr>
        <p:spPr>
          <a:xfrm>
            <a:off x="2876550" y="1109970"/>
            <a:ext cx="7296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Quale valore aggiunto: i link possibili </a:t>
            </a:r>
            <a:endParaRPr lang="it-IT" sz="3600" dirty="0"/>
          </a:p>
        </p:txBody>
      </p:sp>
      <p:sp>
        <p:nvSpPr>
          <p:cNvPr id="3" name="Ovale 2"/>
          <p:cNvSpPr/>
          <p:nvPr/>
        </p:nvSpPr>
        <p:spPr>
          <a:xfrm>
            <a:off x="1543050" y="3777274"/>
            <a:ext cx="2491954" cy="858416"/>
          </a:xfrm>
          <a:prstGeom prst="ellipse">
            <a:avLst/>
          </a:prstGeom>
          <a:solidFill>
            <a:srgbClr val="DA30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Censim</a:t>
            </a:r>
            <a:r>
              <a:rPr lang="it-IT" b="1" dirty="0" smtClean="0"/>
              <a:t>. </a:t>
            </a:r>
            <a:r>
              <a:rPr lang="it-IT" b="1" dirty="0" smtClean="0"/>
              <a:t>permanente</a:t>
            </a:r>
            <a:endParaRPr lang="it-IT" b="1" dirty="0"/>
          </a:p>
        </p:txBody>
      </p:sp>
      <p:sp>
        <p:nvSpPr>
          <p:cNvPr id="10" name="Ovale 9"/>
          <p:cNvSpPr/>
          <p:nvPr/>
        </p:nvSpPr>
        <p:spPr>
          <a:xfrm>
            <a:off x="8766187" y="3735516"/>
            <a:ext cx="2520938" cy="900176"/>
          </a:xfrm>
          <a:prstGeom prst="ellipse">
            <a:avLst/>
          </a:prstGeom>
          <a:solidFill>
            <a:srgbClr val="DA30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Censim</a:t>
            </a:r>
            <a:r>
              <a:rPr lang="it-IT" b="1" dirty="0" smtClean="0"/>
              <a:t>. </a:t>
            </a:r>
            <a:r>
              <a:rPr lang="it-IT" b="1" dirty="0" smtClean="0"/>
              <a:t>permanente</a:t>
            </a:r>
            <a:r>
              <a:rPr lang="it-IT" b="1" dirty="0" smtClean="0"/>
              <a:t> </a:t>
            </a:r>
            <a:r>
              <a:rPr lang="it-IT" b="1" dirty="0" smtClean="0"/>
              <a:t>(10 anni dopo)</a:t>
            </a:r>
            <a:endParaRPr lang="it-IT" b="1" dirty="0"/>
          </a:p>
        </p:txBody>
      </p:sp>
      <p:sp>
        <p:nvSpPr>
          <p:cNvPr id="11" name="Ovale 10"/>
          <p:cNvSpPr/>
          <p:nvPr/>
        </p:nvSpPr>
        <p:spPr>
          <a:xfrm>
            <a:off x="838200" y="1756301"/>
            <a:ext cx="1809750" cy="157744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Censim</a:t>
            </a:r>
            <a:r>
              <a:rPr lang="it-IT" b="1" dirty="0" smtClean="0">
                <a:solidFill>
                  <a:schemeClr val="tx1"/>
                </a:solidFill>
              </a:rPr>
              <a:t>. 2011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4553339" y="2037183"/>
            <a:ext cx="1618861" cy="15166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Anagrafe (eventi </a:t>
            </a:r>
            <a:r>
              <a:rPr lang="it-IT" b="1" dirty="0" err="1" smtClean="0"/>
              <a:t>famil</a:t>
            </a:r>
            <a:r>
              <a:rPr lang="it-IT" b="1" dirty="0" smtClean="0"/>
              <a:t>./</a:t>
            </a:r>
            <a:r>
              <a:rPr lang="it-IT" b="1" dirty="0" err="1" smtClean="0"/>
              <a:t>liv.arr</a:t>
            </a:r>
            <a:r>
              <a:rPr lang="it-IT" b="1" dirty="0" smtClean="0"/>
              <a:t>.)</a:t>
            </a:r>
            <a:endParaRPr lang="it-IT" b="1" dirty="0"/>
          </a:p>
        </p:txBody>
      </p:sp>
      <p:sp>
        <p:nvSpPr>
          <p:cNvPr id="13" name="Ovale 12"/>
          <p:cNvSpPr/>
          <p:nvPr/>
        </p:nvSpPr>
        <p:spPr>
          <a:xfrm>
            <a:off x="3672860" y="5008190"/>
            <a:ext cx="2258008" cy="858416"/>
          </a:xfrm>
          <a:prstGeom prst="ellipse">
            <a:avLst/>
          </a:prstGeom>
          <a:solidFill>
            <a:srgbClr val="ED97A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Salute e ricorso servizi</a:t>
            </a:r>
            <a:endParaRPr lang="it-IT" b="1" dirty="0"/>
          </a:p>
        </p:txBody>
      </p:sp>
      <p:sp>
        <p:nvSpPr>
          <p:cNvPr id="14" name="Ovale 13"/>
          <p:cNvSpPr/>
          <p:nvPr/>
        </p:nvSpPr>
        <p:spPr>
          <a:xfrm>
            <a:off x="5878286" y="5437398"/>
            <a:ext cx="2579914" cy="1072113"/>
          </a:xfrm>
          <a:prstGeom prst="ellipse">
            <a:avLst/>
          </a:prstGeom>
          <a:solidFill>
            <a:srgbClr val="ED97A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</a:t>
            </a:r>
            <a:r>
              <a:rPr lang="it-IT" b="1" dirty="0" smtClean="0"/>
              <a:t>VQ / Consumi /Uso tempo / </a:t>
            </a:r>
            <a:r>
              <a:rPr lang="it-IT" b="1" dirty="0" err="1" smtClean="0"/>
              <a:t>Pres.stran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15" name="Ovale 14"/>
          <p:cNvSpPr/>
          <p:nvPr/>
        </p:nvSpPr>
        <p:spPr>
          <a:xfrm>
            <a:off x="7030782" y="2285346"/>
            <a:ext cx="1427418" cy="1296567"/>
          </a:xfrm>
          <a:prstGeom prst="ellipse">
            <a:avLst/>
          </a:prstGeom>
          <a:solidFill>
            <a:srgbClr val="E5AE2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Decessi e cause morte</a:t>
            </a:r>
            <a:endParaRPr lang="it-IT" b="1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1819429" y="3314700"/>
            <a:ext cx="272030" cy="65194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4005554" y="4157500"/>
            <a:ext cx="4714369" cy="72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6191443" y="2741258"/>
            <a:ext cx="839339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3910063" y="3418046"/>
            <a:ext cx="3258180" cy="578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V="1">
            <a:off x="3562349" y="3241082"/>
            <a:ext cx="1143389" cy="6912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5362769" y="3534633"/>
            <a:ext cx="2066731" cy="147355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4553339" y="3469703"/>
            <a:ext cx="419669" cy="147355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endCxn id="15" idx="4"/>
          </p:cNvCxnSpPr>
          <p:nvPr/>
        </p:nvCxnSpPr>
        <p:spPr>
          <a:xfrm flipV="1">
            <a:off x="7477125" y="3581913"/>
            <a:ext cx="267366" cy="179241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/>
          <p:cNvSpPr/>
          <p:nvPr/>
        </p:nvSpPr>
        <p:spPr>
          <a:xfrm>
            <a:off x="933449" y="6223075"/>
            <a:ext cx="809627" cy="5110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EG</a:t>
            </a:r>
            <a:endParaRPr lang="it-IT" sz="2000" b="1" dirty="0"/>
          </a:p>
        </p:txBody>
      </p:sp>
      <p:sp>
        <p:nvSpPr>
          <p:cNvPr id="45" name="Ovale 44"/>
          <p:cNvSpPr/>
          <p:nvPr/>
        </p:nvSpPr>
        <p:spPr>
          <a:xfrm>
            <a:off x="134812" y="6223075"/>
            <a:ext cx="798637" cy="511026"/>
          </a:xfrm>
          <a:prstGeom prst="ellipse">
            <a:avLst/>
          </a:prstGeom>
          <a:solidFill>
            <a:srgbClr val="E5A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ET</a:t>
            </a:r>
            <a:endParaRPr lang="it-IT" sz="2000" b="1" dirty="0"/>
          </a:p>
        </p:txBody>
      </p:sp>
      <p:sp>
        <p:nvSpPr>
          <p:cNvPr id="46" name="Ovale 45"/>
          <p:cNvSpPr/>
          <p:nvPr/>
        </p:nvSpPr>
        <p:spPr>
          <a:xfrm>
            <a:off x="1743075" y="6223074"/>
            <a:ext cx="793393" cy="511027"/>
          </a:xfrm>
          <a:prstGeom prst="ellipse">
            <a:avLst/>
          </a:prstGeom>
          <a:solidFill>
            <a:srgbClr val="ED97A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CT</a:t>
            </a:r>
            <a:endParaRPr lang="it-IT" b="1" dirty="0"/>
          </a:p>
        </p:txBody>
      </p:sp>
      <p:sp>
        <p:nvSpPr>
          <p:cNvPr id="47" name="Ovale 46"/>
          <p:cNvSpPr/>
          <p:nvPr/>
        </p:nvSpPr>
        <p:spPr>
          <a:xfrm>
            <a:off x="2536468" y="6223075"/>
            <a:ext cx="721081" cy="511026"/>
          </a:xfrm>
          <a:prstGeom prst="ellipse">
            <a:avLst/>
          </a:prstGeom>
          <a:solidFill>
            <a:srgbClr val="DA30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CG</a:t>
            </a:r>
            <a:endParaRPr lang="it-IT" b="1" dirty="0"/>
          </a:p>
        </p:txBody>
      </p:sp>
      <p:sp>
        <p:nvSpPr>
          <p:cNvPr id="25" name="Sottotitolo 2"/>
          <p:cNvSpPr txBox="1">
            <a:spLocks/>
          </p:cNvSpPr>
          <p:nvPr/>
        </p:nvSpPr>
        <p:spPr>
          <a:xfrm rot="19385173">
            <a:off x="5637264" y="4246494"/>
            <a:ext cx="1931792" cy="68992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 err="1" smtClean="0"/>
              <a:t>Determ</a:t>
            </a:r>
            <a:r>
              <a:rPr lang="it-IT" sz="2000" dirty="0" smtClean="0"/>
              <a:t>. sociali e </a:t>
            </a:r>
            <a:r>
              <a:rPr lang="it-IT" sz="2000" dirty="0" err="1" smtClean="0"/>
              <a:t>sanit</a:t>
            </a:r>
            <a:r>
              <a:rPr lang="it-IT" sz="2000" dirty="0" smtClean="0"/>
              <a:t>. mortalità?</a:t>
            </a: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endParaRPr lang="it-IT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782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 rot="19385173">
            <a:off x="9762303" y="5298306"/>
            <a:ext cx="2400673" cy="5819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400" dirty="0" smtClean="0"/>
              <a:t>Privacy ?</a:t>
            </a:r>
            <a:endParaRPr lang="it-IT" sz="3400" dirty="0"/>
          </a:p>
          <a:p>
            <a:pPr marL="0" indent="0">
              <a:buNone/>
            </a:pPr>
            <a:endParaRPr lang="it-IT" sz="3400" dirty="0" smtClean="0"/>
          </a:p>
          <a:p>
            <a:endParaRPr lang="it-IT" sz="3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400" dirty="0"/>
          </a:p>
        </p:txBody>
      </p:sp>
      <p:sp>
        <p:nvSpPr>
          <p:cNvPr id="2" name="Rettangolo 1"/>
          <p:cNvSpPr/>
          <p:nvPr/>
        </p:nvSpPr>
        <p:spPr>
          <a:xfrm>
            <a:off x="2266471" y="1162664"/>
            <a:ext cx="8410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Ulteriori opportunità: link con altre fonti</a:t>
            </a:r>
            <a:endParaRPr lang="it-IT" sz="3600" dirty="0"/>
          </a:p>
        </p:txBody>
      </p:sp>
      <p:sp>
        <p:nvSpPr>
          <p:cNvPr id="3" name="Ovale 2"/>
          <p:cNvSpPr/>
          <p:nvPr/>
        </p:nvSpPr>
        <p:spPr>
          <a:xfrm>
            <a:off x="1020495" y="2933629"/>
            <a:ext cx="2491954" cy="858416"/>
          </a:xfrm>
          <a:prstGeom prst="ellipse">
            <a:avLst/>
          </a:prstGeom>
          <a:solidFill>
            <a:srgbClr val="DA30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Censim</a:t>
            </a:r>
            <a:r>
              <a:rPr lang="it-IT" b="1" dirty="0" smtClean="0"/>
              <a:t>. </a:t>
            </a:r>
            <a:r>
              <a:rPr lang="it-IT" b="1" dirty="0" smtClean="0"/>
              <a:t>permanente</a:t>
            </a:r>
            <a:endParaRPr lang="it-IT" b="1" dirty="0"/>
          </a:p>
        </p:txBody>
      </p:sp>
      <p:sp>
        <p:nvSpPr>
          <p:cNvPr id="12" name="Ovale 11"/>
          <p:cNvSpPr/>
          <p:nvPr/>
        </p:nvSpPr>
        <p:spPr>
          <a:xfrm>
            <a:off x="4659674" y="2175323"/>
            <a:ext cx="1523685" cy="1294380"/>
          </a:xfrm>
          <a:prstGeom prst="ellipse">
            <a:avLst/>
          </a:prstGeom>
          <a:solidFill>
            <a:srgbClr val="E5A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SDO</a:t>
            </a:r>
            <a:endParaRPr lang="it-IT" b="1" dirty="0"/>
          </a:p>
        </p:txBody>
      </p:sp>
      <p:sp>
        <p:nvSpPr>
          <p:cNvPr id="14" name="Ovale 13"/>
          <p:cNvSpPr/>
          <p:nvPr/>
        </p:nvSpPr>
        <p:spPr>
          <a:xfrm>
            <a:off x="7429966" y="4279424"/>
            <a:ext cx="2579914" cy="1072113"/>
          </a:xfrm>
          <a:prstGeom prst="ellipse">
            <a:avLst/>
          </a:prstGeom>
          <a:solidFill>
            <a:srgbClr val="ED97A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Forze Lavoro</a:t>
            </a:r>
            <a:endParaRPr lang="it-IT" b="1" dirty="0"/>
          </a:p>
        </p:txBody>
      </p:sp>
      <p:sp>
        <p:nvSpPr>
          <p:cNvPr id="15" name="Ovale 14"/>
          <p:cNvSpPr/>
          <p:nvPr/>
        </p:nvSpPr>
        <p:spPr>
          <a:xfrm>
            <a:off x="4070462" y="4029075"/>
            <a:ext cx="1564181" cy="1449289"/>
          </a:xfrm>
          <a:prstGeom prst="ellipse">
            <a:avLst/>
          </a:prstGeom>
          <a:solidFill>
            <a:srgbClr val="E5AE2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INPS (</a:t>
            </a:r>
            <a:r>
              <a:rPr lang="it-IT" b="1" dirty="0" err="1" smtClean="0"/>
              <a:t>carr</a:t>
            </a:r>
            <a:r>
              <a:rPr lang="it-IT" b="1" dirty="0" smtClean="0"/>
              <a:t>.  </a:t>
            </a:r>
            <a:r>
              <a:rPr lang="it-IT" b="1" dirty="0" err="1" smtClean="0"/>
              <a:t>lavor</a:t>
            </a:r>
            <a:r>
              <a:rPr lang="it-IT" b="1" dirty="0" smtClean="0"/>
              <a:t>.)</a:t>
            </a:r>
            <a:endParaRPr lang="it-IT" b="1" dirty="0"/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5682307" y="4753719"/>
            <a:ext cx="1747659" cy="3452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endCxn id="15" idx="2"/>
          </p:cNvCxnSpPr>
          <p:nvPr/>
        </p:nvCxnSpPr>
        <p:spPr>
          <a:xfrm>
            <a:off x="2556448" y="3792045"/>
            <a:ext cx="1514014" cy="96167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V="1">
            <a:off x="3316453" y="2907397"/>
            <a:ext cx="1319700" cy="153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5682307" y="3129952"/>
            <a:ext cx="2066731" cy="147355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6183359" y="2822513"/>
            <a:ext cx="1642686" cy="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/>
          <p:cNvSpPr/>
          <p:nvPr/>
        </p:nvSpPr>
        <p:spPr>
          <a:xfrm>
            <a:off x="134812" y="5712049"/>
            <a:ext cx="809627" cy="5110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EG</a:t>
            </a:r>
            <a:endParaRPr lang="it-IT" sz="2000" b="1" dirty="0"/>
          </a:p>
        </p:txBody>
      </p:sp>
      <p:sp>
        <p:nvSpPr>
          <p:cNvPr id="45" name="Ovale 44"/>
          <p:cNvSpPr/>
          <p:nvPr/>
        </p:nvSpPr>
        <p:spPr>
          <a:xfrm>
            <a:off x="134812" y="6223075"/>
            <a:ext cx="798637" cy="511026"/>
          </a:xfrm>
          <a:prstGeom prst="ellipse">
            <a:avLst/>
          </a:prstGeom>
          <a:solidFill>
            <a:srgbClr val="E5A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ET</a:t>
            </a:r>
            <a:endParaRPr lang="it-IT" sz="2000" b="1" dirty="0"/>
          </a:p>
        </p:txBody>
      </p:sp>
      <p:sp>
        <p:nvSpPr>
          <p:cNvPr id="46" name="Ovale 45"/>
          <p:cNvSpPr/>
          <p:nvPr/>
        </p:nvSpPr>
        <p:spPr>
          <a:xfrm>
            <a:off x="1020495" y="6235849"/>
            <a:ext cx="793393" cy="511027"/>
          </a:xfrm>
          <a:prstGeom prst="ellipse">
            <a:avLst/>
          </a:prstGeom>
          <a:solidFill>
            <a:srgbClr val="ED97A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CT</a:t>
            </a:r>
            <a:endParaRPr lang="it-IT" b="1" dirty="0"/>
          </a:p>
        </p:txBody>
      </p:sp>
      <p:sp>
        <p:nvSpPr>
          <p:cNvPr id="47" name="Ovale 46"/>
          <p:cNvSpPr/>
          <p:nvPr/>
        </p:nvSpPr>
        <p:spPr>
          <a:xfrm>
            <a:off x="1056650" y="5712049"/>
            <a:ext cx="721081" cy="511026"/>
          </a:xfrm>
          <a:prstGeom prst="ellipse">
            <a:avLst/>
          </a:prstGeom>
          <a:solidFill>
            <a:srgbClr val="DA30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CG</a:t>
            </a:r>
            <a:endParaRPr lang="it-IT" b="1" dirty="0"/>
          </a:p>
        </p:txBody>
      </p:sp>
      <p:sp>
        <p:nvSpPr>
          <p:cNvPr id="25" name="Ovale 24"/>
          <p:cNvSpPr/>
          <p:nvPr/>
        </p:nvSpPr>
        <p:spPr>
          <a:xfrm>
            <a:off x="7768229" y="2175323"/>
            <a:ext cx="1618861" cy="1516612"/>
          </a:xfrm>
          <a:prstGeom prst="ellipse">
            <a:avLst/>
          </a:prstGeom>
          <a:solidFill>
            <a:srgbClr val="E5A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Decessi e cause morte</a:t>
            </a:r>
            <a:endParaRPr lang="it-IT" b="1" dirty="0"/>
          </a:p>
        </p:txBody>
      </p:sp>
      <p:cxnSp>
        <p:nvCxnSpPr>
          <p:cNvPr id="29" name="Connettore 2 28"/>
          <p:cNvCxnSpPr/>
          <p:nvPr/>
        </p:nvCxnSpPr>
        <p:spPr>
          <a:xfrm flipH="1">
            <a:off x="5098431" y="3416860"/>
            <a:ext cx="148463" cy="69205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>
            <a:off x="6183359" y="3060649"/>
            <a:ext cx="1815536" cy="131971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/>
          <p:cNvSpPr/>
          <p:nvPr/>
        </p:nvSpPr>
        <p:spPr>
          <a:xfrm>
            <a:off x="4070462" y="5284812"/>
            <a:ext cx="1564181" cy="1449289"/>
          </a:xfrm>
          <a:prstGeom prst="ellipse">
            <a:avLst/>
          </a:prstGeom>
          <a:solidFill>
            <a:srgbClr val="E5AE2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INAIL (</a:t>
            </a:r>
            <a:r>
              <a:rPr lang="it-IT" b="1" dirty="0" err="1" smtClean="0"/>
              <a:t>inf</a:t>
            </a:r>
            <a:r>
              <a:rPr lang="it-IT" b="1" dirty="0" smtClean="0"/>
              <a:t>. lav./</a:t>
            </a:r>
            <a:r>
              <a:rPr lang="it-IT" b="1" dirty="0" err="1" smtClean="0"/>
              <a:t>mal.prof</a:t>
            </a:r>
            <a:r>
              <a:rPr lang="it-IT" b="1" dirty="0" smtClean="0"/>
              <a:t>.)</a:t>
            </a:r>
            <a:endParaRPr lang="it-IT" b="1" dirty="0"/>
          </a:p>
        </p:txBody>
      </p:sp>
      <p:cxnSp>
        <p:nvCxnSpPr>
          <p:cNvPr id="54" name="Connettore 2 53"/>
          <p:cNvCxnSpPr/>
          <p:nvPr/>
        </p:nvCxnSpPr>
        <p:spPr>
          <a:xfrm flipH="1">
            <a:off x="5682307" y="4957213"/>
            <a:ext cx="1747660" cy="327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tangolo 70"/>
          <p:cNvSpPr/>
          <p:nvPr/>
        </p:nvSpPr>
        <p:spPr>
          <a:xfrm>
            <a:off x="3976303" y="4029075"/>
            <a:ext cx="1706004" cy="27050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7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641903" y="1151482"/>
            <a:ext cx="10172699" cy="4968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Ulteriori sviluppi: investire in indagini longitudinali</a:t>
            </a:r>
            <a:endParaRPr lang="it-IT" sz="3200" dirty="0">
              <a:latin typeface="+mn-lt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69448" y="3344872"/>
            <a:ext cx="11090104" cy="29035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 smtClean="0"/>
              <a:t>Ora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dirty="0" smtClean="0"/>
              <a:t>Famiglie e Soggetti Sociali </a:t>
            </a:r>
            <a:r>
              <a:rPr lang="it-IT" dirty="0" smtClean="0"/>
              <a:t>(</a:t>
            </a:r>
            <a:r>
              <a:rPr lang="it-IT" dirty="0" err="1" smtClean="0"/>
              <a:t>retrosp</a:t>
            </a:r>
            <a:r>
              <a:rPr lang="it-IT" dirty="0" smtClean="0"/>
              <a:t>.): storia pregressa corso vita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dirty="0" smtClean="0"/>
              <a:t>EU-SILC </a:t>
            </a:r>
            <a:r>
              <a:rPr lang="it-IT" dirty="0" smtClean="0"/>
              <a:t>(</a:t>
            </a:r>
            <a:r>
              <a:rPr lang="it-IT" dirty="0" err="1" smtClean="0"/>
              <a:t>prosp</a:t>
            </a:r>
            <a:r>
              <a:rPr lang="it-IT" dirty="0" smtClean="0"/>
              <a:t>.): evoluzione dinamica </a:t>
            </a:r>
          </a:p>
          <a:p>
            <a:pPr marL="0" indent="0">
              <a:buNone/>
            </a:pPr>
            <a:r>
              <a:rPr lang="it-IT" i="1" dirty="0" smtClean="0"/>
              <a:t>In prospettiva ….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dirty="0" smtClean="0">
                <a:solidFill>
                  <a:srgbClr val="CF1E24"/>
                </a:solidFill>
              </a:rPr>
              <a:t>Panel </a:t>
            </a:r>
            <a:r>
              <a:rPr lang="it-IT" b="1" dirty="0">
                <a:solidFill>
                  <a:srgbClr val="CF1E24"/>
                </a:solidFill>
              </a:rPr>
              <a:t>coorti? </a:t>
            </a:r>
            <a:r>
              <a:rPr lang="it-IT" dirty="0" smtClean="0"/>
              <a:t>Partire </a:t>
            </a:r>
            <a:r>
              <a:rPr lang="it-IT" dirty="0"/>
              <a:t>da indagine </a:t>
            </a:r>
            <a:r>
              <a:rPr lang="it-IT" dirty="0" smtClean="0"/>
              <a:t>Campionaria sulle nascite (seguendo nel tempo un sottoinsieme di nati del campione originario)?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96850" y="1884933"/>
            <a:ext cx="11235300" cy="1459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i="1" dirty="0" smtClean="0">
                <a:solidFill>
                  <a:srgbClr val="DA304A"/>
                </a:solidFill>
              </a:rPr>
              <a:t>Eventi/stati individuali non formali? </a:t>
            </a:r>
          </a:p>
          <a:p>
            <a:pPr marL="0" indent="0" algn="ctr">
              <a:buNone/>
            </a:pPr>
            <a:r>
              <a:rPr lang="it-IT" i="1" dirty="0" smtClean="0">
                <a:solidFill>
                  <a:srgbClr val="DA304A"/>
                </a:solidFill>
              </a:rPr>
              <a:t>Dati non fattuali? </a:t>
            </a:r>
          </a:p>
          <a:p>
            <a:pPr marL="0" indent="0" algn="ctr">
              <a:buNone/>
            </a:pPr>
            <a:r>
              <a:rPr lang="it-IT" i="1" dirty="0" smtClean="0">
                <a:solidFill>
                  <a:srgbClr val="DA304A"/>
                </a:solidFill>
              </a:rPr>
              <a:t>Contesto </a:t>
            </a:r>
            <a:r>
              <a:rPr lang="it-IT" i="1" dirty="0" err="1" smtClean="0">
                <a:solidFill>
                  <a:srgbClr val="DA304A"/>
                </a:solidFill>
              </a:rPr>
              <a:t>meso</a:t>
            </a:r>
            <a:r>
              <a:rPr lang="it-IT" i="1" dirty="0" smtClean="0">
                <a:solidFill>
                  <a:srgbClr val="DA304A"/>
                </a:solidFill>
              </a:rPr>
              <a:t>/relazioni?  </a:t>
            </a:r>
          </a:p>
        </p:txBody>
      </p:sp>
    </p:spTree>
    <p:extLst>
      <p:ext uri="{BB962C8B-B14F-4D97-AF65-F5344CB8AC3E}">
        <p14:creationId xmlns:p14="http://schemas.microsoft.com/office/powerpoint/2010/main" val="19728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905000"/>
            <a:ext cx="5746527" cy="3879422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12224" y="4431292"/>
            <a:ext cx="5411788" cy="1762705"/>
          </a:xfr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smtClean="0">
                <a:solidFill>
                  <a:srgbClr val="CF1E24"/>
                </a:solidFill>
                <a:latin typeface="Brush Script MT" panose="03060802040406070304" pitchFamily="66" charset="0"/>
              </a:rPr>
              <a:t>Grazie per l’attenzione ….</a:t>
            </a:r>
            <a:endParaRPr lang="it-IT" sz="4000" dirty="0">
              <a:solidFill>
                <a:srgbClr val="CF1E24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835796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Le </a:t>
            </a:r>
            <a:r>
              <a:rPr lang="it-IT" dirty="0"/>
              <a:t>esigenze conoscitive della ricerca socio-demografica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Le </a:t>
            </a:r>
            <a:r>
              <a:rPr lang="it-IT" dirty="0" smtClean="0"/>
              <a:t>(nuove) risorse informative </a:t>
            </a:r>
            <a:r>
              <a:rPr lang="it-IT" dirty="0"/>
              <a:t>della statistica ufficiale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Alcune esperienze </a:t>
            </a:r>
            <a:r>
              <a:rPr lang="it-IT" dirty="0" smtClean="0"/>
              <a:t>interessanti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Quale </a:t>
            </a:r>
            <a:r>
              <a:rPr lang="it-IT" dirty="0"/>
              <a:t>aggiunto dalla nuova architettura delle fonti </a:t>
            </a:r>
            <a:r>
              <a:rPr lang="it-IT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Ulteriori opportunità</a:t>
            </a:r>
            <a:endParaRPr lang="it-IT" dirty="0"/>
          </a:p>
          <a:p>
            <a:pPr marL="0" indent="0" algn="l">
              <a:buNone/>
            </a:pPr>
            <a:endParaRPr lang="it-IT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Di cosa parleremo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314950" y="1676762"/>
            <a:ext cx="4457700" cy="515402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it-IT" sz="2400" i="1" dirty="0" smtClean="0">
                <a:solidFill>
                  <a:schemeClr val="bg2">
                    <a:lumMod val="10000"/>
                  </a:schemeClr>
                </a:solidFill>
              </a:rPr>
              <a:t>E vero che la trasmissione </a:t>
            </a:r>
            <a:r>
              <a:rPr lang="it-IT" sz="2400" i="1" dirty="0" err="1" smtClean="0">
                <a:solidFill>
                  <a:schemeClr val="bg2">
                    <a:lumMod val="10000"/>
                  </a:schemeClr>
                </a:solidFill>
              </a:rPr>
              <a:t>intergen.le</a:t>
            </a:r>
            <a:r>
              <a:rPr lang="it-IT" sz="2400" i="1" dirty="0" smtClean="0">
                <a:solidFill>
                  <a:schemeClr val="bg2">
                    <a:lumMod val="10000"/>
                  </a:schemeClr>
                </a:solidFill>
              </a:rPr>
              <a:t> dell’instabilità di coppia si attenua con la diffusione del fenomeno nella società)?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Che effetto 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</a:rPr>
              <a:t>ha sulle abilità/ sviluppo cognitivo dei </a:t>
            </a:r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bambini il tipo di accudimento  (nonni vs servizi formali) avuto nella prima infanzia? </a:t>
            </a:r>
            <a:r>
              <a:rPr lang="it-IT" sz="2400" i="1" dirty="0" smtClean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i="1" dirty="0" smtClean="0">
                <a:solidFill>
                  <a:schemeClr val="bg2">
                    <a:lumMod val="10000"/>
                  </a:schemeClr>
                </a:solidFill>
                <a:ea typeface="Signika Light" charset="0"/>
                <a:cs typeface="Signika Light" charset="0"/>
              </a:rPr>
              <a:t>In che misura co-</a:t>
            </a:r>
            <a:r>
              <a:rPr lang="it-IT" sz="2400" i="1" dirty="0" err="1" smtClean="0">
                <a:solidFill>
                  <a:schemeClr val="bg2">
                    <a:lumMod val="10000"/>
                  </a:schemeClr>
                </a:solidFill>
                <a:ea typeface="Signika Light" charset="0"/>
                <a:cs typeface="Signika Light" charset="0"/>
              </a:rPr>
              <a:t>resiedere</a:t>
            </a:r>
            <a:r>
              <a:rPr lang="it-IT" sz="2400" i="1" dirty="0" smtClean="0">
                <a:solidFill>
                  <a:schemeClr val="bg2">
                    <a:lumMod val="10000"/>
                  </a:schemeClr>
                </a:solidFill>
                <a:ea typeface="Signika Light" charset="0"/>
                <a:cs typeface="Signika Light" charset="0"/>
              </a:rPr>
              <a:t> con altri familiari in età anziana rallenta il declino cognitivo dell’anziano?</a:t>
            </a:r>
            <a:endParaRPr lang="it-IT" sz="2400" dirty="0" smtClean="0">
              <a:solidFill>
                <a:schemeClr val="bg2">
                  <a:lumMod val="10000"/>
                </a:schemeClr>
              </a:solidFill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751732"/>
            <a:ext cx="4592638" cy="510626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1. </a:t>
            </a:r>
            <a:r>
              <a:rPr lang="it-IT" sz="24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Gahler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&amp;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Harkonen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(2014), </a:t>
            </a:r>
            <a:r>
              <a:rPr lang="it-IT" sz="24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Intergenerational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transmission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of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divorce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– the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Swedish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trend , </a:t>
            </a:r>
            <a:r>
              <a:rPr lang="it-IT" sz="24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Families&amp;Societies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WP Series,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19</a:t>
            </a:r>
            <a:r>
              <a:rPr lang="it-IT" sz="2400" dirty="0" smtClean="0">
                <a:solidFill>
                  <a:srgbClr val="C72A31"/>
                </a:solidFill>
                <a:latin typeface="+mn-lt"/>
              </a:rPr>
              <a:t/>
            </a:r>
            <a:br>
              <a:rPr lang="it-IT" sz="2400" dirty="0" smtClean="0">
                <a:solidFill>
                  <a:srgbClr val="C72A31"/>
                </a:solidFill>
                <a:latin typeface="+mn-lt"/>
              </a:rPr>
            </a:br>
            <a:r>
              <a:rPr lang="it-IT" sz="2400" dirty="0">
                <a:latin typeface="+mn-lt"/>
              </a:rPr>
              <a:t/>
            </a:r>
            <a:br>
              <a:rPr lang="it-IT" sz="2400" dirty="0">
                <a:latin typeface="+mn-lt"/>
              </a:rPr>
            </a:b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2.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Boca et al. (2014), Early child care and child outcomes: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role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grandparents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Evidence from the Millennium Cohort Study,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Families&amp;Societies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 WP Series,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b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3. </a:t>
            </a:r>
            <a:r>
              <a:rPr lang="it-IT" sz="2400" dirty="0" err="1" smtClean="0">
                <a:solidFill>
                  <a:schemeClr val="bg2">
                    <a:lumMod val="10000"/>
                  </a:schemeClr>
                </a:solidFill>
              </a:rPr>
              <a:t>Mazzuco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et al.  (</a:t>
            </a:r>
            <a:r>
              <a:rPr lang="it-IT" sz="2400" dirty="0" err="1" smtClean="0">
                <a:solidFill>
                  <a:schemeClr val="bg2">
                    <a:lumMod val="10000"/>
                  </a:schemeClr>
                </a:solidFill>
              </a:rPr>
              <a:t>forth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.),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Living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</a:rPr>
              <a:t>arrangement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 and cognitive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</a:rPr>
              <a:t>decline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</a:rPr>
              <a:t>among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</a:rPr>
              <a:t>elderly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 in Europe, </a:t>
            </a:r>
            <a:r>
              <a:rPr lang="it-IT" sz="2400" dirty="0" err="1" smtClean="0">
                <a:solidFill>
                  <a:schemeClr val="bg2">
                    <a:lumMod val="10000"/>
                  </a:schemeClr>
                </a:solidFill>
              </a:rPr>
              <a:t>Ageing&amp;Society</a:t>
            </a:r>
            <a:endParaRPr lang="it-IT" sz="2400" dirty="0">
              <a:solidFill>
                <a:schemeClr val="bg2">
                  <a:lumMod val="10000"/>
                </a:schemeClr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000548" y="1751732"/>
            <a:ext cx="1809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it-IT" sz="2400" i="1" dirty="0" smtClean="0">
                <a:solidFill>
                  <a:schemeClr val="bg2">
                    <a:lumMod val="10000"/>
                  </a:schemeClr>
                </a:solidFill>
              </a:rPr>
              <a:t>dati </a:t>
            </a:r>
            <a:r>
              <a:rPr lang="it-IT" sz="2400" i="1" dirty="0">
                <a:solidFill>
                  <a:schemeClr val="bg2">
                    <a:lumMod val="10000"/>
                  </a:schemeClr>
                </a:solidFill>
              </a:rPr>
              <a:t>registro </a:t>
            </a:r>
            <a:r>
              <a:rPr lang="it-IT" sz="2400" i="1" dirty="0" smtClean="0">
                <a:solidFill>
                  <a:schemeClr val="bg2">
                    <a:lumMod val="10000"/>
                  </a:schemeClr>
                </a:solidFill>
              </a:rPr>
              <a:t>coorti 1950-75 / Svezia</a:t>
            </a:r>
            <a:endParaRPr lang="it-IT" sz="2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000548" y="3426382"/>
            <a:ext cx="1618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Millennium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Cohort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UK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000548" y="5298509"/>
            <a:ext cx="1428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ea typeface="Signika Light" charset="0"/>
                <a:cs typeface="Signika Light" charset="0"/>
              </a:rPr>
              <a:t>SHARE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ea typeface="Signika Light" charset="0"/>
                <a:cs typeface="Signika Light" charset="0"/>
              </a:rPr>
              <a:t>,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ea typeface="Signika Light" charset="0"/>
                <a:cs typeface="Signika Light" charset="0"/>
              </a:rPr>
              <a:t>vari paesi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ea typeface="Signika Light" charset="0"/>
                <a:cs typeface="Signika Light" charset="0"/>
              </a:rPr>
              <a:t>europei</a:t>
            </a:r>
            <a:endParaRPr lang="it-IT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65162" y="1010370"/>
            <a:ext cx="10701337" cy="741362"/>
          </a:xfr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smtClean="0"/>
              <a:t>Le esigenze conoscitive – </a:t>
            </a:r>
            <a:r>
              <a:rPr lang="it-IT" sz="3600" dirty="0" smtClean="0">
                <a:solidFill>
                  <a:srgbClr val="CF1E24"/>
                </a:solidFill>
              </a:rPr>
              <a:t>qualche esempio…</a:t>
            </a:r>
            <a:endParaRPr lang="it-IT" sz="3600" dirty="0">
              <a:solidFill>
                <a:srgbClr val="CF1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01725"/>
            <a:ext cx="11174412" cy="765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Le esigenze conoscitive - </a:t>
            </a:r>
            <a:r>
              <a:rPr lang="it-IT" sz="3600" dirty="0" smtClean="0">
                <a:solidFill>
                  <a:srgbClr val="BE1520"/>
                </a:solidFill>
              </a:rPr>
              <a:t>Alla ricerca dei meccanismi …</a:t>
            </a:r>
            <a:endParaRPr lang="it-IT" sz="3600" dirty="0">
              <a:solidFill>
                <a:srgbClr val="BE152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2890395" y="1962150"/>
            <a:ext cx="5724525" cy="1866099"/>
            <a:chOff x="3938" y="3747"/>
            <a:chExt cx="3124" cy="1350"/>
          </a:xfrm>
        </p:grpSpPr>
        <p:sp>
          <p:nvSpPr>
            <p:cNvPr id="11" name="AutoShape 9"/>
            <p:cNvSpPr>
              <a:spLocks noChangeAspect="1" noChangeArrowheads="1" noTextEdit="1"/>
            </p:cNvSpPr>
            <p:nvPr/>
          </p:nvSpPr>
          <p:spPr bwMode="auto">
            <a:xfrm>
              <a:off x="3938" y="3747"/>
              <a:ext cx="3124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296" y="3852"/>
              <a:ext cx="407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C00000"/>
                  </a:solidFill>
                  <a:latin typeface="Arial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616" y="3852"/>
              <a:ext cx="406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975" y="3852"/>
              <a:ext cx="407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dirty="0">
                  <a:latin typeface="Arial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5024" y="3987"/>
              <a:ext cx="2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5703" y="3987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Rettangolo 3"/>
          <p:cNvSpPr>
            <a:spLocks noChangeArrowheads="1"/>
          </p:cNvSpPr>
          <p:nvPr/>
        </p:nvSpPr>
        <p:spPr bwMode="auto">
          <a:xfrm>
            <a:off x="456473" y="2972965"/>
            <a:ext cx="1133633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it-IT" sz="2800" dirty="0" smtClean="0">
                <a:latin typeface="Arial" charset="0"/>
              </a:rPr>
              <a:t>     (I →  </a:t>
            </a:r>
            <a:r>
              <a:rPr lang="en-GB" altLang="it-IT" sz="2800" b="1" dirty="0" err="1" smtClean="0">
                <a:latin typeface="Arial" charset="0"/>
              </a:rPr>
              <a:t>ΔX</a:t>
            </a:r>
            <a:r>
              <a:rPr lang="en-GB" altLang="it-IT" sz="2800" b="1" baseline="-25000" dirty="0" err="1" smtClean="0">
                <a:latin typeface="Arial" charset="0"/>
              </a:rPr>
              <a:t>t</a:t>
            </a:r>
            <a:r>
              <a:rPr lang="en-GB" altLang="it-IT" sz="2800" b="1" baseline="-25000" dirty="0" smtClean="0">
                <a:latin typeface="Arial" charset="0"/>
              </a:rPr>
              <a:t> </a:t>
            </a:r>
            <a:r>
              <a:rPr lang="en-GB" altLang="it-IT" sz="2800" b="1" dirty="0" smtClean="0">
                <a:latin typeface="Arial" charset="0"/>
              </a:rPr>
              <a:t>)   →  </a:t>
            </a:r>
            <a:r>
              <a:rPr lang="en-GB" altLang="it-IT" sz="2800" b="1" dirty="0" smtClean="0">
                <a:solidFill>
                  <a:srgbClr val="C00000"/>
                </a:solidFill>
                <a:latin typeface="Arial" charset="0"/>
              </a:rPr>
              <a:t>M  </a:t>
            </a:r>
            <a:r>
              <a:rPr lang="en-GB" altLang="it-IT" sz="2800" b="1" dirty="0" smtClean="0">
                <a:latin typeface="Arial" charset="0"/>
              </a:rPr>
              <a:t>→  (</a:t>
            </a:r>
            <a:r>
              <a:rPr lang="en-GB" altLang="it-IT" sz="2800" b="1" dirty="0" err="1" smtClean="0">
                <a:latin typeface="Arial" charset="0"/>
              </a:rPr>
              <a:t>ΔY</a:t>
            </a:r>
            <a:r>
              <a:rPr lang="en-GB" altLang="it-IT" sz="2800" b="1" baseline="-25000" dirty="0" err="1" smtClean="0">
                <a:latin typeface="Arial" charset="0"/>
              </a:rPr>
              <a:t>t</a:t>
            </a:r>
            <a:r>
              <a:rPr lang="en-GB" altLang="en-US" sz="2800" baseline="-25000" dirty="0" smtClean="0">
                <a:latin typeface="Arial" charset="0"/>
              </a:rPr>
              <a:t>’</a:t>
            </a:r>
            <a:r>
              <a:rPr lang="en-GB" altLang="it-IT" sz="2800" baseline="-25000" dirty="0" smtClean="0">
                <a:latin typeface="Arial" charset="0"/>
              </a:rPr>
              <a:t> </a:t>
            </a:r>
            <a:r>
              <a:rPr lang="en-GB" altLang="it-IT" sz="2800" b="1" dirty="0" smtClean="0">
                <a:latin typeface="Arial" charset="0"/>
              </a:rPr>
              <a:t> </a:t>
            </a:r>
            <a:r>
              <a:rPr lang="en-GB" altLang="it-IT" sz="2800" dirty="0" smtClean="0">
                <a:latin typeface="Arial" charset="0"/>
              </a:rPr>
              <a:t>→  O )      t</a:t>
            </a:r>
            <a:r>
              <a:rPr lang="en-GB" altLang="en-US" sz="2800" dirty="0" smtClean="0">
                <a:latin typeface="Arial" charset="0"/>
              </a:rPr>
              <a:t>’</a:t>
            </a:r>
            <a:r>
              <a:rPr lang="en-GB" altLang="it-IT" sz="2800" dirty="0" smtClean="0">
                <a:latin typeface="Arial" charset="0"/>
              </a:rPr>
              <a:t>&gt;t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it-IT" sz="2600" dirty="0" smtClean="0">
              <a:latin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it-IT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Δ </a:t>
            </a:r>
            <a:r>
              <a:rPr lang="en-GB" altLang="it-IT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X</a:t>
            </a:r>
            <a:r>
              <a:rPr lang="en-GB" altLang="it-IT" sz="26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</a:t>
            </a:r>
            <a:r>
              <a:rPr lang="en-GB" altLang="it-IT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: </a:t>
            </a:r>
            <a:r>
              <a:rPr lang="en-GB" altLang="it-IT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cambiamento</a:t>
            </a:r>
            <a:r>
              <a:rPr lang="en-GB" altLang="it-IT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di </a:t>
            </a:r>
            <a:r>
              <a:rPr lang="en-GB" altLang="it-IT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stato</a:t>
            </a:r>
            <a:r>
              <a:rPr lang="en-GB" altLang="it-IT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GB" altLang="it-IT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nella</a:t>
            </a:r>
            <a:r>
              <a:rPr lang="en-GB" altLang="it-IT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GB" altLang="it-IT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variabile</a:t>
            </a:r>
            <a:r>
              <a:rPr lang="en-GB" altLang="it-IT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X (input) al tempo t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it-IT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Δ </a:t>
            </a:r>
            <a:r>
              <a:rPr lang="en-GB" altLang="it-IT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Y</a:t>
            </a:r>
            <a:r>
              <a:rPr lang="en-GB" altLang="it-IT" sz="26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</a:t>
            </a:r>
            <a:r>
              <a:rPr lang="en-GB" altLang="en-US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’</a:t>
            </a:r>
            <a:r>
              <a:rPr lang="en-GB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: </a:t>
            </a:r>
            <a:r>
              <a:rPr lang="en-GB" altLang="ja-JP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cambiamento</a:t>
            </a:r>
            <a:r>
              <a:rPr lang="en-GB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di </a:t>
            </a:r>
            <a:r>
              <a:rPr lang="en-GB" altLang="ja-JP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stato</a:t>
            </a:r>
            <a:r>
              <a:rPr lang="en-GB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GB" altLang="ja-JP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nella</a:t>
            </a:r>
            <a:r>
              <a:rPr lang="en-GB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GB" altLang="ja-JP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variabile</a:t>
            </a:r>
            <a:r>
              <a:rPr lang="en-GB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Y </a:t>
            </a:r>
            <a:r>
              <a:rPr lang="en-GB" altLang="ja-JP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(output</a:t>
            </a:r>
            <a:r>
              <a:rPr lang="en-GB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= </a:t>
            </a:r>
            <a:r>
              <a:rPr lang="en-GB" altLang="ja-JP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quello</a:t>
            </a:r>
            <a:r>
              <a:rPr lang="en-GB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GB" altLang="ja-JP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che</a:t>
            </a:r>
            <a:r>
              <a:rPr lang="en-GB" altLang="ja-JP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GB" altLang="ja-JP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vogliamo</a:t>
            </a:r>
            <a:r>
              <a:rPr lang="en-GB" altLang="ja-JP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GB" altLang="ja-JP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spiegare</a:t>
            </a:r>
            <a:r>
              <a:rPr lang="en-GB" altLang="ja-JP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) </a:t>
            </a:r>
            <a:r>
              <a:rPr lang="en-GB" altLang="ja-JP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al tempo t</a:t>
            </a:r>
            <a:r>
              <a:rPr lang="en-GB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’</a:t>
            </a:r>
            <a:endParaRPr lang="en-GB" altLang="ja-JP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it-IT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ΔX</a:t>
            </a:r>
            <a:r>
              <a:rPr lang="en-GB" altLang="it-IT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GB" altLang="it-IT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e  ΔY </a:t>
            </a:r>
            <a:r>
              <a:rPr lang="en-GB" altLang="it-IT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collocati</a:t>
            </a:r>
            <a:r>
              <a:rPr lang="en-GB" altLang="it-IT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GB" altLang="it-IT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nel</a:t>
            </a:r>
            <a:r>
              <a:rPr lang="en-GB" altLang="it-IT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tempo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it-IT" sz="2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it-IT" sz="2800" dirty="0" smtClean="0">
                <a:latin typeface="Arial" charset="0"/>
              </a:rPr>
              <a:t>                   (</a:t>
            </a:r>
            <a:r>
              <a:rPr lang="en-GB" altLang="it-IT" sz="2800" dirty="0">
                <a:latin typeface="Arial" charset="0"/>
              </a:rPr>
              <a:t>I →  </a:t>
            </a:r>
            <a:r>
              <a:rPr lang="en-GB" altLang="it-IT" sz="2800" b="1" dirty="0" err="1">
                <a:latin typeface="Arial" charset="0"/>
              </a:rPr>
              <a:t>ΔX</a:t>
            </a:r>
            <a:r>
              <a:rPr lang="en-GB" altLang="it-IT" sz="2800" b="1" baseline="-25000" dirty="0" err="1">
                <a:latin typeface="Arial" charset="0"/>
              </a:rPr>
              <a:t>t</a:t>
            </a:r>
            <a:r>
              <a:rPr lang="en-GB" altLang="it-IT" sz="2800" b="1" baseline="-25000" dirty="0">
                <a:latin typeface="Arial" charset="0"/>
              </a:rPr>
              <a:t> </a:t>
            </a:r>
            <a:r>
              <a:rPr lang="en-GB" altLang="it-IT" sz="2800" b="1" dirty="0">
                <a:latin typeface="Arial" charset="0"/>
              </a:rPr>
              <a:t>) </a:t>
            </a:r>
            <a:r>
              <a:rPr lang="en-GB" altLang="it-IT" sz="2800" b="1" dirty="0" smtClean="0">
                <a:latin typeface="Arial" charset="0"/>
              </a:rPr>
              <a:t> </a:t>
            </a:r>
            <a:r>
              <a:rPr lang="en-GB" altLang="it-IT" sz="2800" b="1" dirty="0">
                <a:latin typeface="Arial" charset="0"/>
              </a:rPr>
              <a:t>→  </a:t>
            </a:r>
            <a:r>
              <a:rPr lang="en-GB" altLang="it-IT" sz="2800" b="1" dirty="0">
                <a:solidFill>
                  <a:srgbClr val="C00000"/>
                </a:solidFill>
                <a:latin typeface="Arial" charset="0"/>
              </a:rPr>
              <a:t>M</a:t>
            </a:r>
            <a:r>
              <a:rPr lang="en-GB" altLang="it-IT" sz="2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?</a:t>
            </a:r>
            <a:r>
              <a:rPr lang="en-GB" altLang="it-IT" sz="2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GB" altLang="it-IT" sz="2800" b="1" dirty="0" smtClean="0">
                <a:latin typeface="Arial" charset="0"/>
              </a:rPr>
              <a:t>→  </a:t>
            </a:r>
            <a:r>
              <a:rPr lang="en-GB" altLang="it-IT" sz="2800" b="1" dirty="0">
                <a:latin typeface="Arial" charset="0"/>
              </a:rPr>
              <a:t>(</a:t>
            </a:r>
            <a:r>
              <a:rPr lang="en-GB" altLang="it-IT" sz="2800" dirty="0" err="1" smtClean="0">
                <a:solidFill>
                  <a:srgbClr val="C72A31"/>
                </a:solidFill>
                <a:latin typeface="Arial" charset="0"/>
              </a:rPr>
              <a:t>ΔProb</a:t>
            </a:r>
            <a:r>
              <a:rPr lang="en-GB" altLang="it-IT" sz="2800" dirty="0" smtClean="0">
                <a:solidFill>
                  <a:srgbClr val="C72A31"/>
                </a:solidFill>
                <a:latin typeface="Arial" charset="0"/>
              </a:rPr>
              <a:t>.</a:t>
            </a:r>
            <a:r>
              <a:rPr lang="en-GB" altLang="it-IT" sz="2800" b="1" dirty="0" smtClean="0">
                <a:latin typeface="Arial" charset="0"/>
              </a:rPr>
              <a:t>(</a:t>
            </a:r>
            <a:r>
              <a:rPr lang="en-GB" altLang="it-IT" sz="2800" b="1" dirty="0" err="1" smtClean="0">
                <a:latin typeface="Arial" charset="0"/>
              </a:rPr>
              <a:t>ΔY</a:t>
            </a:r>
            <a:r>
              <a:rPr lang="en-GB" altLang="it-IT" sz="2800" b="1" baseline="-25000" dirty="0" err="1" smtClean="0">
                <a:latin typeface="Arial" charset="0"/>
              </a:rPr>
              <a:t>t</a:t>
            </a:r>
            <a:r>
              <a:rPr lang="en-GB" altLang="en-US" sz="2800" baseline="-25000" dirty="0">
                <a:latin typeface="Arial" charset="0"/>
              </a:rPr>
              <a:t>’</a:t>
            </a:r>
            <a:r>
              <a:rPr lang="en-GB" altLang="it-IT" sz="2800" baseline="-25000" dirty="0">
                <a:latin typeface="Arial" charset="0"/>
              </a:rPr>
              <a:t> </a:t>
            </a:r>
            <a:r>
              <a:rPr lang="en-GB" altLang="it-IT" sz="2800" b="1" dirty="0">
                <a:latin typeface="Arial" charset="0"/>
              </a:rPr>
              <a:t>) </a:t>
            </a:r>
            <a:r>
              <a:rPr lang="en-GB" altLang="it-IT" sz="2800" dirty="0">
                <a:latin typeface="Arial" charset="0"/>
              </a:rPr>
              <a:t>→ </a:t>
            </a:r>
            <a:r>
              <a:rPr lang="en-GB" altLang="it-IT" sz="2800" dirty="0" smtClean="0">
                <a:latin typeface="Arial" charset="0"/>
              </a:rPr>
              <a:t>O </a:t>
            </a:r>
            <a:r>
              <a:rPr lang="en-GB" altLang="it-IT" sz="2800" dirty="0">
                <a:latin typeface="Arial" charset="0"/>
              </a:rPr>
              <a:t>)      t</a:t>
            </a:r>
            <a:r>
              <a:rPr lang="en-GB" altLang="en-US" sz="2800" dirty="0">
                <a:latin typeface="Arial" charset="0"/>
              </a:rPr>
              <a:t>’</a:t>
            </a:r>
            <a:r>
              <a:rPr lang="en-GB" altLang="it-IT" sz="2800" dirty="0">
                <a:latin typeface="Arial" charset="0"/>
              </a:rPr>
              <a:t>&gt;t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it-IT" altLang="it-IT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01725"/>
            <a:ext cx="11174412" cy="6699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Le esigenze conoscitive - </a:t>
            </a:r>
            <a:r>
              <a:rPr lang="it-IT" sz="3600" dirty="0" smtClean="0">
                <a:solidFill>
                  <a:srgbClr val="BE1520"/>
                </a:solidFill>
              </a:rPr>
              <a:t>…. usando l’approccio «life </a:t>
            </a:r>
            <a:r>
              <a:rPr lang="it-IT" sz="3600" dirty="0" err="1" smtClean="0">
                <a:solidFill>
                  <a:srgbClr val="BE1520"/>
                </a:solidFill>
              </a:rPr>
              <a:t>course</a:t>
            </a:r>
            <a:r>
              <a:rPr lang="it-IT" sz="3600" dirty="0" smtClean="0">
                <a:solidFill>
                  <a:srgbClr val="BE1520"/>
                </a:solidFill>
              </a:rPr>
              <a:t>»</a:t>
            </a:r>
            <a:endParaRPr lang="it-IT" sz="3600" dirty="0">
              <a:solidFill>
                <a:srgbClr val="BE1520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014575" y="6428344"/>
            <a:ext cx="6643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 smtClean="0"/>
              <a:t>I  </a:t>
            </a:r>
            <a:r>
              <a:rPr lang="it-IT" altLang="it-IT" dirty="0"/>
              <a:t>4 elementi chiave del </a:t>
            </a:r>
            <a:r>
              <a:rPr lang="it-IT" altLang="it-IT" dirty="0" smtClean="0"/>
              <a:t>paradigma del </a:t>
            </a:r>
            <a:r>
              <a:rPr lang="it-IT" altLang="it-IT" dirty="0"/>
              <a:t>corso </a:t>
            </a:r>
            <a:r>
              <a:rPr lang="it-IT" altLang="it-IT" dirty="0" smtClean="0"/>
              <a:t>vita (</a:t>
            </a:r>
            <a:r>
              <a:rPr lang="it-IT" altLang="it-IT" dirty="0" err="1"/>
              <a:t>Giele</a:t>
            </a:r>
            <a:r>
              <a:rPr lang="it-IT" altLang="it-IT" dirty="0"/>
              <a:t> &amp; </a:t>
            </a:r>
            <a:r>
              <a:rPr lang="it-IT" altLang="it-IT" dirty="0" err="1"/>
              <a:t>Elder</a:t>
            </a:r>
            <a:r>
              <a:rPr lang="it-IT" altLang="it-IT" dirty="0"/>
              <a:t> Jr.)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412161" y="2367453"/>
            <a:ext cx="3848106" cy="6900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altLang="it-IT" sz="2000" dirty="0"/>
              <a:t>Development of the </a:t>
            </a:r>
            <a:r>
              <a:rPr lang="it-IT" altLang="it-IT" sz="2000" dirty="0" err="1"/>
              <a:t>individual</a:t>
            </a:r>
            <a:r>
              <a:rPr lang="it-IT" altLang="it-IT" sz="2000" dirty="0"/>
              <a:t> </a:t>
            </a:r>
          </a:p>
          <a:p>
            <a:pPr algn="ctr" eaLnBrk="0" hangingPunct="0"/>
            <a:r>
              <a:rPr lang="it-IT" altLang="it-IT" sz="2000" dirty="0" smtClean="0"/>
              <a:t>HUMAN AGENCY</a:t>
            </a:r>
            <a:endParaRPr lang="it-IT" altLang="it-IT" sz="200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009650" y="3389904"/>
            <a:ext cx="3105150" cy="7281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altLang="it-IT" sz="2000" dirty="0" err="1"/>
              <a:t>History</a:t>
            </a:r>
            <a:r>
              <a:rPr lang="it-IT" altLang="it-IT" sz="2000" dirty="0"/>
              <a:t> and </a:t>
            </a:r>
            <a:r>
              <a:rPr lang="it-IT" altLang="it-IT" sz="2000" dirty="0" smtClean="0"/>
              <a:t>Culture LOCATION IN TIME &amp; PLACE</a:t>
            </a:r>
            <a:endParaRPr lang="it-IT" altLang="it-IT" sz="2000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544074" y="3438808"/>
            <a:ext cx="2356563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altLang="it-IT" sz="2000" dirty="0"/>
              <a:t>Social Relations </a:t>
            </a:r>
            <a:r>
              <a:rPr lang="it-IT" altLang="it-IT" sz="2000" dirty="0" smtClean="0"/>
              <a:t> LINKED LIVES</a:t>
            </a:r>
            <a:endParaRPr lang="it-IT" altLang="it-IT" sz="2000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716438" y="4412349"/>
            <a:ext cx="3070177" cy="10387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altLang="it-IT" sz="2000" dirty="0" err="1"/>
              <a:t>Intersection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age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period</a:t>
            </a:r>
            <a:r>
              <a:rPr lang="it-IT" altLang="it-IT" sz="2000" dirty="0"/>
              <a:t>, and </a:t>
            </a:r>
            <a:r>
              <a:rPr lang="it-IT" altLang="it-IT" sz="2000" dirty="0" err="1" smtClean="0"/>
              <a:t>cohort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 </a:t>
            </a:r>
          </a:p>
          <a:p>
            <a:pPr algn="ctr" eaLnBrk="0" hangingPunct="0"/>
            <a:r>
              <a:rPr lang="it-IT" altLang="it-IT" sz="2000" dirty="0" smtClean="0"/>
              <a:t>TIMING OF LIVES</a:t>
            </a:r>
            <a:endParaRPr lang="it-IT" altLang="it-IT" sz="2000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724418" y="5963480"/>
            <a:ext cx="4819656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altLang="it-IT" sz="2000" dirty="0" err="1" smtClean="0"/>
              <a:t>Different</a:t>
            </a:r>
            <a:r>
              <a:rPr lang="it-IT" altLang="it-IT" sz="2000" dirty="0" smtClean="0"/>
              <a:t>  </a:t>
            </a:r>
            <a:r>
              <a:rPr lang="it-IT" altLang="it-IT" sz="2000" dirty="0" err="1"/>
              <a:t>trajectories</a:t>
            </a:r>
            <a:r>
              <a:rPr lang="it-IT" altLang="it-IT" sz="2000" dirty="0"/>
              <a:t> of the </a:t>
            </a:r>
            <a:r>
              <a:rPr lang="it-IT" altLang="it-IT" sz="2000" dirty="0" smtClean="0"/>
              <a:t>LIFE COURSE</a:t>
            </a:r>
            <a:endParaRPr lang="it-IT" altLang="it-IT" sz="2000" dirty="0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H="1">
            <a:off x="2657475" y="2809590"/>
            <a:ext cx="1633363" cy="49586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8260267" y="2760111"/>
            <a:ext cx="1826603" cy="6351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6134246" y="3077705"/>
            <a:ext cx="0" cy="132554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V="1">
            <a:off x="4184744" y="3789952"/>
            <a:ext cx="435933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3126708" y="4122334"/>
            <a:ext cx="15240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H="1">
            <a:off x="7786614" y="4232157"/>
            <a:ext cx="2054791" cy="5759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H="1">
            <a:off x="4947026" y="5430080"/>
            <a:ext cx="457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6156422" y="5471614"/>
            <a:ext cx="0" cy="49186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7039694" y="5430079"/>
            <a:ext cx="381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0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101726"/>
            <a:ext cx="10701337" cy="741362"/>
          </a:xfrm>
          <a:solidFill>
            <a:schemeClr val="bg1"/>
          </a:solidFill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smtClean="0"/>
              <a:t>Le esigenze conoscitive – </a:t>
            </a:r>
            <a:r>
              <a:rPr lang="it-IT" sz="3600" dirty="0" smtClean="0">
                <a:solidFill>
                  <a:srgbClr val="CF1E24"/>
                </a:solidFill>
              </a:rPr>
              <a:t>dalle determinanti dei processi … </a:t>
            </a:r>
            <a:endParaRPr lang="it-IT" sz="3600" dirty="0">
              <a:solidFill>
                <a:srgbClr val="CF1E24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19101" y="2028825"/>
            <a:ext cx="111633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b="1" dirty="0" smtClean="0"/>
              <a:t>individuali: </a:t>
            </a:r>
            <a:r>
              <a:rPr lang="it-IT" sz="2400" dirty="0" smtClean="0"/>
              <a:t>carriere parallele, esperienze cumulative, preferenze/valori/atteggiamenti </a:t>
            </a:r>
            <a:endParaRPr lang="it-IT" sz="2400" dirty="0"/>
          </a:p>
          <a:p>
            <a:pPr marL="800100" indent="-285750">
              <a:buFont typeface="Wingdings" panose="05000000000000000000" pitchFamily="2" charset="2"/>
              <a:buChar char="q"/>
            </a:pPr>
            <a:r>
              <a:rPr lang="it-IT" sz="2400" dirty="0" smtClean="0"/>
              <a:t>Economico-lavorativo</a:t>
            </a:r>
            <a:endParaRPr lang="it-IT" sz="2400" dirty="0"/>
          </a:p>
          <a:p>
            <a:pPr marL="800100" indent="-285750">
              <a:buFont typeface="Wingdings" panose="05000000000000000000" pitchFamily="2" charset="2"/>
              <a:buChar char="q"/>
            </a:pPr>
            <a:r>
              <a:rPr lang="it-IT" sz="2400" dirty="0"/>
              <a:t>Sanitario</a:t>
            </a:r>
          </a:p>
          <a:p>
            <a:pPr marL="800100" indent="-285750">
              <a:buFont typeface="Wingdings" panose="05000000000000000000" pitchFamily="2" charset="2"/>
              <a:buChar char="q"/>
            </a:pPr>
            <a:r>
              <a:rPr lang="it-IT" sz="2400" dirty="0" smtClean="0"/>
              <a:t>Culturale</a:t>
            </a:r>
          </a:p>
          <a:p>
            <a:pPr marL="800100" indent="-285750">
              <a:buFont typeface="Wingdings" panose="05000000000000000000" pitchFamily="2" charset="2"/>
              <a:buChar char="q"/>
            </a:pPr>
            <a:r>
              <a:rPr lang="it-IT" sz="2400" dirty="0" smtClean="0"/>
              <a:t>Attitudinale</a:t>
            </a:r>
          </a:p>
          <a:p>
            <a:pPr marL="800100" indent="-285750"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b="1" dirty="0" smtClean="0"/>
              <a:t>Contestuali: </a:t>
            </a:r>
          </a:p>
          <a:p>
            <a:pPr marL="1162050" indent="-628650">
              <a:buFont typeface="Wingdings" panose="05000000000000000000" pitchFamily="2" charset="2"/>
              <a:buChar char="q"/>
            </a:pPr>
            <a:r>
              <a:rPr lang="it-IT" sz="2400" b="1" dirty="0" err="1" smtClean="0"/>
              <a:t>Meso</a:t>
            </a:r>
            <a:r>
              <a:rPr lang="it-IT" sz="2400" dirty="0" smtClean="0"/>
              <a:t> (relazioni): familiare (coresidente, rete), cerchia amicale/ gruppo pari, luogo lavoro, quartiere, relazioni </a:t>
            </a:r>
            <a:r>
              <a:rPr lang="it-IT" sz="2400" dirty="0"/>
              <a:t>p</a:t>
            </a:r>
            <a:r>
              <a:rPr lang="it-IT" sz="2400" dirty="0" smtClean="0"/>
              <a:t>rossimità, gruppi/associazioni/volontariato</a:t>
            </a:r>
          </a:p>
          <a:p>
            <a:pPr marL="533400" indent="609600">
              <a:buFont typeface="Wingdings" panose="05000000000000000000" pitchFamily="2" charset="2"/>
              <a:buChar char="q"/>
            </a:pPr>
            <a:r>
              <a:rPr lang="it-IT" sz="2400" b="1" dirty="0" smtClean="0"/>
              <a:t>Macro</a:t>
            </a:r>
            <a:r>
              <a:rPr lang="it-IT" sz="2400" dirty="0" smtClean="0"/>
              <a:t> (opportunità/vincoli): storiche, istituzionali, culturali (es. norme sociali)</a:t>
            </a:r>
          </a:p>
        </p:txBody>
      </p:sp>
      <p:sp>
        <p:nvSpPr>
          <p:cNvPr id="2" name="Parentesi graffa chiusa 1"/>
          <p:cNvSpPr/>
          <p:nvPr/>
        </p:nvSpPr>
        <p:spPr>
          <a:xfrm>
            <a:off x="4199730" y="2599224"/>
            <a:ext cx="448470" cy="1322427"/>
          </a:xfrm>
          <a:prstGeom prst="rightBrace">
            <a:avLst/>
          </a:prstGeom>
          <a:ln>
            <a:solidFill>
              <a:srgbClr val="BE1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rgbClr val="CF1E24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171279" y="2874555"/>
            <a:ext cx="277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Ambiti  </a:t>
            </a:r>
            <a:r>
              <a:rPr lang="it-IT" sz="2400" dirty="0" smtClean="0"/>
              <a:t>osservazione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727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101726"/>
            <a:ext cx="10701337" cy="741362"/>
          </a:xfr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smtClean="0"/>
              <a:t>Le esigenze conoscitive – </a:t>
            </a:r>
            <a:r>
              <a:rPr lang="it-IT" sz="3600" dirty="0" smtClean="0">
                <a:solidFill>
                  <a:srgbClr val="CF1E24"/>
                </a:solidFill>
              </a:rPr>
              <a:t>… alla struttura dei dati </a:t>
            </a:r>
            <a:endParaRPr lang="it-IT" sz="3600" dirty="0">
              <a:solidFill>
                <a:srgbClr val="CF1E24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33387" y="2157979"/>
            <a:ext cx="109743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Dati:</a:t>
            </a:r>
          </a:p>
          <a:p>
            <a:endParaRPr lang="it-IT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800" dirty="0"/>
              <a:t>M</a:t>
            </a:r>
            <a:r>
              <a:rPr lang="it-IT" sz="2800" dirty="0" smtClean="0"/>
              <a:t>icro  (micro-osservazione 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800" dirty="0"/>
              <a:t>M</a:t>
            </a:r>
            <a:r>
              <a:rPr lang="it-IT" sz="2800" dirty="0" smtClean="0"/>
              <a:t>ultisettoriali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800" dirty="0" smtClean="0"/>
              <a:t>Osservazione dinamica (transizioni): longitudinale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718" y="1843089"/>
            <a:ext cx="3555282" cy="30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101726"/>
            <a:ext cx="10701337" cy="741362"/>
          </a:xfr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smtClean="0"/>
              <a:t>Le risorse informative ISTAT</a:t>
            </a:r>
            <a:endParaRPr lang="it-IT" sz="3600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19101" y="1862138"/>
            <a:ext cx="8533068" cy="47593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it-IT" b="1" dirty="0" smtClean="0"/>
              <a:t>Esaustive: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Generaliste: Censimenti fino 2011 - Anagrafe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it-IT" dirty="0" smtClean="0"/>
              <a:t>Tematiche: Decessi e </a:t>
            </a:r>
            <a:r>
              <a:rPr lang="it-IT" dirty="0" err="1" smtClean="0"/>
              <a:t>CauseMorte</a:t>
            </a:r>
            <a:endParaRPr lang="it-IT" dirty="0" smtClean="0"/>
          </a:p>
          <a:p>
            <a:pPr marL="0" indent="361950">
              <a:buFont typeface="Wingdings" panose="05000000000000000000" pitchFamily="2" charset="2"/>
              <a:buChar char="q"/>
            </a:pPr>
            <a:r>
              <a:rPr lang="it-IT" b="1" dirty="0" smtClean="0"/>
              <a:t>Censimento  </a:t>
            </a:r>
            <a:r>
              <a:rPr lang="it-IT" b="1" dirty="0" smtClean="0"/>
              <a:t>permanente</a:t>
            </a:r>
            <a:r>
              <a:rPr lang="it-IT" b="1" dirty="0" smtClean="0"/>
              <a:t> </a:t>
            </a:r>
            <a:r>
              <a:rPr lang="it-IT" dirty="0" smtClean="0"/>
              <a:t>(generalista)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dirty="0" smtClean="0"/>
              <a:t>Campionarie (principali, tematiche)</a:t>
            </a:r>
          </a:p>
          <a:p>
            <a:pPr marL="985838" indent="-457200">
              <a:buFont typeface="Wingdings" panose="05000000000000000000" pitchFamily="2" charset="2"/>
              <a:buChar char="§"/>
            </a:pPr>
            <a:r>
              <a:rPr lang="it-IT" dirty="0"/>
              <a:t>T</a:t>
            </a:r>
            <a:r>
              <a:rPr lang="it-IT" dirty="0" smtClean="0"/>
              <a:t>rasversali: </a:t>
            </a:r>
            <a:r>
              <a:rPr lang="it-IT" dirty="0" err="1" smtClean="0"/>
              <a:t>CSaluteRSS</a:t>
            </a:r>
            <a:r>
              <a:rPr lang="it-IT" dirty="0" smtClean="0"/>
              <a:t> - AVQ - </a:t>
            </a:r>
            <a:r>
              <a:rPr lang="it-IT" dirty="0" err="1" smtClean="0"/>
              <a:t>UsoTempo</a:t>
            </a:r>
            <a:r>
              <a:rPr lang="it-IT" dirty="0" smtClean="0"/>
              <a:t> – </a:t>
            </a:r>
            <a:r>
              <a:rPr lang="it-IT" dirty="0" err="1" smtClean="0"/>
              <a:t>ConsFamiglie</a:t>
            </a:r>
            <a:r>
              <a:rPr lang="it-IT" dirty="0" smtClean="0"/>
              <a:t> – Ind.ni su </a:t>
            </a:r>
            <a:r>
              <a:rPr lang="it-IT" dirty="0" err="1" smtClean="0"/>
              <a:t>PresStraniera</a:t>
            </a:r>
            <a:r>
              <a:rPr lang="it-IT" dirty="0" smtClean="0"/>
              <a:t>(</a:t>
            </a:r>
            <a:r>
              <a:rPr lang="it-IT" dirty="0" err="1" smtClean="0"/>
              <a:t>IntSocCittStra</a:t>
            </a:r>
            <a:r>
              <a:rPr lang="it-IT" dirty="0" smtClean="0"/>
              <a:t>).</a:t>
            </a:r>
          </a:p>
          <a:p>
            <a:pPr marL="985838" indent="-457200">
              <a:buFont typeface="Wingdings" panose="05000000000000000000" pitchFamily="2" charset="2"/>
              <a:buChar char="§"/>
            </a:pPr>
            <a:r>
              <a:rPr lang="it-IT" dirty="0"/>
              <a:t>FF. LL. - </a:t>
            </a:r>
            <a:r>
              <a:rPr lang="it-IT" dirty="0" err="1" smtClean="0"/>
              <a:t>IndagineCampNascite</a:t>
            </a:r>
            <a:endParaRPr lang="it-IT" dirty="0" smtClean="0"/>
          </a:p>
          <a:p>
            <a:pPr marL="985838" indent="-457200">
              <a:buFont typeface="Wingdings" panose="05000000000000000000" pitchFamily="2" charset="2"/>
              <a:buChar char="§"/>
            </a:pPr>
            <a:r>
              <a:rPr lang="it-IT" dirty="0" smtClean="0"/>
              <a:t>Longitudinali: </a:t>
            </a:r>
            <a:r>
              <a:rPr lang="it-IT" dirty="0" err="1" smtClean="0"/>
              <a:t>Fam.S.Soc</a:t>
            </a:r>
            <a:r>
              <a:rPr lang="it-IT" dirty="0" smtClean="0"/>
              <a:t>. (</a:t>
            </a:r>
            <a:r>
              <a:rPr lang="it-IT" dirty="0" err="1" smtClean="0"/>
              <a:t>retr</a:t>
            </a:r>
            <a:r>
              <a:rPr lang="it-IT" dirty="0" smtClean="0"/>
              <a:t>..) – EU-SILC (</a:t>
            </a:r>
            <a:r>
              <a:rPr lang="it-IT" dirty="0" err="1" smtClean="0"/>
              <a:t>prosp</a:t>
            </a:r>
            <a:r>
              <a:rPr lang="it-IT" dirty="0" smtClean="0"/>
              <a:t>.)</a:t>
            </a:r>
          </a:p>
        </p:txBody>
      </p:sp>
      <p:sp>
        <p:nvSpPr>
          <p:cNvPr id="6" name="Parentesi graffa chiusa 5"/>
          <p:cNvSpPr/>
          <p:nvPr/>
        </p:nvSpPr>
        <p:spPr>
          <a:xfrm>
            <a:off x="8952168" y="2462227"/>
            <a:ext cx="571122" cy="2833673"/>
          </a:xfrm>
          <a:prstGeom prst="rightBrace">
            <a:avLst>
              <a:gd name="adj1" fmla="val 8333"/>
              <a:gd name="adj2" fmla="val 51497"/>
            </a:avLst>
          </a:prstGeom>
          <a:ln>
            <a:solidFill>
              <a:srgbClr val="BE1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rgbClr val="CF1E24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523290" y="2462227"/>
            <a:ext cx="23075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C72A31"/>
                </a:solidFill>
              </a:rPr>
              <a:t>Come comporre queste fonti   con </a:t>
            </a:r>
            <a:r>
              <a:rPr lang="it-IT" sz="2800" b="1" dirty="0" smtClean="0">
                <a:solidFill>
                  <a:srgbClr val="C72A31"/>
                </a:solidFill>
              </a:rPr>
              <a:t>link longitudinali</a:t>
            </a:r>
            <a:r>
              <a:rPr lang="it-IT" sz="2800" dirty="0" smtClean="0">
                <a:solidFill>
                  <a:srgbClr val="C72A31"/>
                </a:solidFill>
              </a:rPr>
              <a:t>? </a:t>
            </a:r>
            <a:endParaRPr lang="it-IT" sz="2800" dirty="0">
              <a:solidFill>
                <a:srgbClr val="C72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305550" y="2564340"/>
            <a:ext cx="5467350" cy="3914248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Dettaglio territoriale</a:t>
            </a:r>
            <a:r>
              <a:rPr lang="it-IT" dirty="0" smtClean="0"/>
              <a:t>? Stime </a:t>
            </a:r>
            <a:r>
              <a:rPr lang="it-IT" dirty="0"/>
              <a:t>piccole aree?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Fenomeni </a:t>
            </a:r>
            <a:r>
              <a:rPr lang="it-IT" dirty="0" smtClean="0"/>
              <a:t>poco diffusi (es. strutture familiari emergenti, rare</a:t>
            </a:r>
            <a:r>
              <a:rPr lang="it-IT" dirty="0" smtClean="0"/>
              <a:t>)?</a:t>
            </a: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Popolazione presente?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Qualità dati </a:t>
            </a:r>
            <a:r>
              <a:rPr lang="it-IT" dirty="0" smtClean="0"/>
              <a:t> (non fattuali!) / Modalità di rilevazione?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564340"/>
            <a:ext cx="5240337" cy="391424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it-IT" sz="2800" dirty="0"/>
              <a:t>Stime annuali </a:t>
            </a:r>
            <a:r>
              <a:rPr lang="it-IT" sz="2800" dirty="0" smtClean="0"/>
              <a:t>delle caratteristiche di base della popolazione </a:t>
            </a:r>
            <a:endParaRPr lang="it-IT" sz="28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it-IT" sz="2800" dirty="0"/>
              <a:t>Registri popolazione: aggiornamento </a:t>
            </a:r>
            <a:r>
              <a:rPr lang="it-IT" sz="2800" dirty="0" smtClean="0"/>
              <a:t>progressivo  dati base (istruzione</a:t>
            </a:r>
            <a:r>
              <a:rPr lang="it-IT" sz="2800" dirty="0"/>
              <a:t>, </a:t>
            </a:r>
            <a:r>
              <a:rPr lang="it-IT" sz="2800" dirty="0" smtClean="0"/>
              <a:t>living </a:t>
            </a:r>
            <a:r>
              <a:rPr lang="it-IT" sz="2800" dirty="0" err="1" smtClean="0"/>
              <a:t>arrangement</a:t>
            </a:r>
            <a:r>
              <a:rPr lang="it-IT" sz="2800" dirty="0" smtClean="0"/>
              <a:t> (!)/convivenza)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it-IT" sz="2800" i="1" dirty="0" smtClean="0"/>
              <a:t>Link con altre fonti </a:t>
            </a:r>
            <a:endParaRPr lang="it-IT" sz="2800" i="1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4119613" y="1234030"/>
            <a:ext cx="4992688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Il Censimento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permanente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70345" y="183444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CF1E24"/>
                </a:solidFill>
              </a:rPr>
              <a:t>+</a:t>
            </a:r>
            <a:endParaRPr lang="it-IT" sz="4400" b="1" dirty="0">
              <a:solidFill>
                <a:srgbClr val="CF1E24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666345" y="1819100"/>
            <a:ext cx="445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CF1E24"/>
                </a:solidFill>
              </a:rPr>
              <a:t>?</a:t>
            </a:r>
            <a:endParaRPr lang="it-IT" sz="4400" b="1" dirty="0">
              <a:solidFill>
                <a:srgbClr val="CF1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917</Words>
  <Application>Microsoft Office PowerPoint</Application>
  <PresentationFormat>Personalizzato</PresentationFormat>
  <Paragraphs>181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Personalizza struttura</vt:lpstr>
      <vt:lpstr>COMPORTAMENTI INDIVIDUALI  E RELAZIONI SOCIALI  IN TRASFORMAZIONE  UNA SFIDA PER LA  STATISTICA UFFICIALE </vt:lpstr>
      <vt:lpstr>Di cosa parleremo</vt:lpstr>
      <vt:lpstr>1. Gahler &amp; Harkonen (2014), Intergenerational  transmission of divorce – the Swedish trend , Families&amp;Societies  WP Series, 19  2. Dl Boca et al. (2014), Early child care and child outcomes: the role of grandparents. Evidence from the Millennium Cohort Study, Families&amp;Societies  WP Series, 20  3. Mazzuco et al.  (forth.), Living arrangement and cognitive decline  among the elderly in Europe, Ageing&amp;Society</vt:lpstr>
      <vt:lpstr>Le esigenze conoscitive - Alla ricerca dei meccanismi …</vt:lpstr>
      <vt:lpstr>Le esigenze conoscitive - …. usando l’approccio «life course»</vt:lpstr>
      <vt:lpstr>Presentazione standard di PowerPoint</vt:lpstr>
      <vt:lpstr>Presentazione standard di PowerPoint</vt:lpstr>
      <vt:lpstr>Presentazione standard di PowerPoint</vt:lpstr>
      <vt:lpstr>Il Censimento permanente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ongaro</cp:lastModifiedBy>
  <cp:revision>151</cp:revision>
  <cp:lastPrinted>2016-06-20T15:40:17Z</cp:lastPrinted>
  <dcterms:created xsi:type="dcterms:W3CDTF">2016-03-11T16:10:26Z</dcterms:created>
  <dcterms:modified xsi:type="dcterms:W3CDTF">2016-06-22T06:09:54Z</dcterms:modified>
</cp:coreProperties>
</file>