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1" r:id="rId3"/>
    <p:sldId id="275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4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F31"/>
    <a:srgbClr val="E26F37"/>
    <a:srgbClr val="D43D25"/>
    <a:srgbClr val="DA713A"/>
    <a:srgbClr val="E16F36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19" autoAdjust="0"/>
  </p:normalViewPr>
  <p:slideViewPr>
    <p:cSldViewPr snapToGrid="0" snapToObjects="1">
      <p:cViewPr>
        <p:scale>
          <a:sx n="110" d="100"/>
          <a:sy n="110" d="100"/>
        </p:scale>
        <p:origin x="-474" y="-468"/>
      </p:cViewPr>
      <p:guideLst>
        <p:guide orient="horz" pos="2386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23/06/2016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23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LABORATORIO NUMERACY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Statistical </a:t>
            </a:r>
            <a:r>
              <a:rPr lang="it-IT" sz="1200" dirty="0" err="1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strategies</a:t>
            </a: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for big-data </a:t>
            </a:r>
            <a:r>
              <a:rPr lang="it-IT" sz="1200" dirty="0" err="1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analysis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E2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474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LABORATORIO NUMERACY</a:t>
            </a:r>
          </a:p>
          <a:p>
            <a:pPr>
              <a:lnSpc>
                <a:spcPts val="3200"/>
              </a:lnSpc>
            </a:pPr>
            <a:endParaRPr lang="it-IT" sz="3200" dirty="0" smtClean="0">
              <a:solidFill>
                <a:schemeClr val="bg1"/>
              </a:solidFill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Statistical </a:t>
            </a:r>
            <a:r>
              <a:rPr lang="it-IT" sz="3200" dirty="0" err="1" smtClean="0">
                <a:solidFill>
                  <a:schemeClr val="bg1"/>
                </a:solidFill>
                <a:ea typeface="Signika Light" charset="0"/>
                <a:cs typeface="Arial"/>
              </a:rPr>
              <a:t>strategies</a:t>
            </a: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 </a:t>
            </a: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for</a:t>
            </a:r>
            <a:endParaRPr lang="it-IT" sz="3200" dirty="0">
              <a:solidFill>
                <a:schemeClr val="bg1"/>
              </a:solidFill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Big-data </a:t>
            </a:r>
            <a:r>
              <a:rPr lang="it-IT" sz="3200" dirty="0" err="1" smtClean="0">
                <a:solidFill>
                  <a:schemeClr val="bg1"/>
                </a:solidFill>
                <a:ea typeface="Signika Light" charset="0"/>
                <a:cs typeface="Arial"/>
              </a:rPr>
              <a:t>analysis</a:t>
            </a:r>
            <a:endParaRPr lang="it-IT" sz="3200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1"/>
          <a:stretch/>
        </p:blipFill>
        <p:spPr>
          <a:xfrm>
            <a:off x="323742" y="214878"/>
            <a:ext cx="7546646" cy="2895775"/>
          </a:xfrm>
          <a:prstGeom prst="rect">
            <a:avLst/>
          </a:prstGeom>
        </p:spPr>
      </p:pic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7" name="Immagine 16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173412" y="6056410"/>
            <a:ext cx="8221860" cy="366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Agostino Di Ciaccio | Sapienza, università di Roma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598544" y="2015595"/>
            <a:ext cx="6021956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Exploiting redundancies in the input data, creating a smaller set of new features (feature extraction). 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1600" dirty="0"/>
              <a:t>Visualize high-dimension data;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1600" dirty="0"/>
              <a:t>Recover the intrinsic dimension of data; 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1600" dirty="0"/>
              <a:t>Reduce big data to manageable dimensions.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Maintaining only the most significant features from the original dataset (feature selection). (Supervised)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1600" dirty="0"/>
              <a:t>Learn a target function, where certain features are irrelevant;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1600" dirty="0"/>
              <a:t>Reduce big data to manageable dimensions;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1600" dirty="0"/>
              <a:t>Simplify the model of the data to obtain a better interpretation;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1600" dirty="0"/>
              <a:t>Improve predictor performance;</a:t>
            </a:r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en-US" sz="20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en-US" sz="20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en-US" sz="20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pPr marL="0" indent="0" algn="l">
              <a:buNone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Dimensionality reduction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722313" y="21679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Dimensionality reduction can be performed in two different ways.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754005"/>
              </p:ext>
            </p:extLst>
          </p:nvPr>
        </p:nvGraphicFramePr>
        <p:xfrm>
          <a:off x="500900" y="5832622"/>
          <a:ext cx="4787092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3546"/>
                <a:gridCol w="2393546"/>
              </a:tblGrid>
              <a:tr h="5168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rebuilt by 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PCA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50 comp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rebuilt by 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500 rows/columns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612504"/>
            <a:ext cx="2185194" cy="217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magin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79" y="3612505"/>
            <a:ext cx="2163876" cy="217977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79107" y="3250171"/>
            <a:ext cx="269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image: 3850x3850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46649" y="69011"/>
            <a:ext cx="12045351" cy="6788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83" y="476661"/>
            <a:ext cx="4733999" cy="630932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5" name="Gruppo 14"/>
          <p:cNvGrpSpPr/>
          <p:nvPr/>
        </p:nvGrpSpPr>
        <p:grpSpPr>
          <a:xfrm>
            <a:off x="2888570" y="318628"/>
            <a:ext cx="4613489" cy="1008112"/>
            <a:chOff x="2163951" y="448024"/>
            <a:chExt cx="4613489" cy="1008112"/>
          </a:xfrm>
        </p:grpSpPr>
        <p:grpSp>
          <p:nvGrpSpPr>
            <p:cNvPr id="13" name="Gruppo 12"/>
            <p:cNvGrpSpPr/>
            <p:nvPr/>
          </p:nvGrpSpPr>
          <p:grpSpPr>
            <a:xfrm>
              <a:off x="2163951" y="448024"/>
              <a:ext cx="1789043" cy="1008112"/>
              <a:chOff x="3207747" y="453401"/>
              <a:chExt cx="1789043" cy="1008112"/>
            </a:xfrm>
          </p:grpSpPr>
          <p:sp>
            <p:nvSpPr>
              <p:cNvPr id="6" name="Disco magnetico 5"/>
              <p:cNvSpPr/>
              <p:nvPr/>
            </p:nvSpPr>
            <p:spPr>
              <a:xfrm>
                <a:off x="3207747" y="453401"/>
                <a:ext cx="1080120" cy="1008112"/>
              </a:xfrm>
              <a:prstGeom prst="flowChartMagneticDisk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Connettore 2 7"/>
              <p:cNvCxnSpPr/>
              <p:nvPr/>
            </p:nvCxnSpPr>
            <p:spPr>
              <a:xfrm>
                <a:off x="4287867" y="888613"/>
                <a:ext cx="708923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CasellaDiTesto 9"/>
              <p:cNvSpPr txBox="1"/>
              <p:nvPr/>
            </p:nvSpPr>
            <p:spPr>
              <a:xfrm>
                <a:off x="3261935" y="892607"/>
                <a:ext cx="971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raw</a:t>
                </a:r>
                <a:r>
                  <a:rPr lang="it-IT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data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uppo 13"/>
            <p:cNvGrpSpPr/>
            <p:nvPr/>
          </p:nvGrpSpPr>
          <p:grpSpPr>
            <a:xfrm>
              <a:off x="3987498" y="563160"/>
              <a:ext cx="2789942" cy="648072"/>
              <a:chOff x="5026317" y="561413"/>
              <a:chExt cx="2789942" cy="648072"/>
            </a:xfrm>
          </p:grpSpPr>
          <p:sp>
            <p:nvSpPr>
              <p:cNvPr id="7" name="Preparazione 6"/>
              <p:cNvSpPr/>
              <p:nvPr/>
            </p:nvSpPr>
            <p:spPr>
              <a:xfrm>
                <a:off x="5026317" y="561413"/>
                <a:ext cx="1440160" cy="648072"/>
              </a:xfrm>
              <a:prstGeom prst="flowChartPreparation">
                <a:avLst/>
              </a:prstGeom>
              <a:solidFill>
                <a:srgbClr val="B6DD8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Connettore 2 8"/>
              <p:cNvCxnSpPr/>
              <p:nvPr/>
            </p:nvCxnSpPr>
            <p:spPr>
              <a:xfrm>
                <a:off x="6498281" y="885449"/>
                <a:ext cx="1317978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asellaDiTesto 10"/>
              <p:cNvSpPr txBox="1"/>
              <p:nvPr/>
            </p:nvSpPr>
            <p:spPr>
              <a:xfrm>
                <a:off x="5056702" y="738719"/>
                <a:ext cx="14863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data 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preparation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" name="CasellaDiTesto 11"/>
          <p:cNvSpPr txBox="1"/>
          <p:nvPr/>
        </p:nvSpPr>
        <p:spPr>
          <a:xfrm>
            <a:off x="1768045" y="2743230"/>
            <a:ext cx="33211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big-data </a:t>
            </a:r>
            <a:r>
              <a:rPr lang="it-IT" sz="28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endParaRPr lang="it-IT" sz="2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598544" y="1682151"/>
            <a:ext cx="6021956" cy="4386332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Big data will be more and more big in the </a:t>
            </a:r>
            <a:r>
              <a:rPr lang="en-US" sz="2000" dirty="0" smtClean="0"/>
              <a:t>future.</a:t>
            </a:r>
            <a:endParaRPr lang="en-US" sz="20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The analysis of big data can be approached in several ways, but the underlying problem remains a statistical </a:t>
            </a:r>
            <a:r>
              <a:rPr lang="en-US" sz="2000" dirty="0" smtClean="0"/>
              <a:t>problem.</a:t>
            </a:r>
            <a:endParaRPr lang="en-US" sz="20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Learning methods for big-data are analytical methods that generalize and adapt the classical statistical methods to new </a:t>
            </a:r>
            <a:r>
              <a:rPr lang="en-US" sz="2000" dirty="0" smtClean="0"/>
              <a:t>large data sets.</a:t>
            </a:r>
            <a:endParaRPr lang="en-US" sz="20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The underlying </a:t>
            </a:r>
            <a:r>
              <a:rPr lang="en-US" sz="2000" dirty="0" smtClean="0"/>
              <a:t>problems, </a:t>
            </a:r>
            <a:r>
              <a:rPr lang="en-US" sz="2000" dirty="0"/>
              <a:t>in many </a:t>
            </a:r>
            <a:r>
              <a:rPr lang="en-US" sz="2000" dirty="0" smtClean="0"/>
              <a:t>respects, </a:t>
            </a:r>
            <a:r>
              <a:rPr lang="en-US" sz="2000" dirty="0"/>
              <a:t>remain the same, although </a:t>
            </a:r>
            <a:r>
              <a:rPr lang="en-US" sz="2000" dirty="0" smtClean="0"/>
              <a:t>with </a:t>
            </a:r>
            <a:r>
              <a:rPr lang="en-US" sz="2000" dirty="0"/>
              <a:t>different </a:t>
            </a:r>
            <a:r>
              <a:rPr lang="en-US" sz="2000" dirty="0" smtClean="0"/>
              <a:t>emphasis.</a:t>
            </a:r>
            <a:endParaRPr lang="en-US" sz="20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 smtClean="0"/>
              <a:t>Big-data analysis require </a:t>
            </a:r>
            <a:r>
              <a:rPr lang="en-US" sz="2000" dirty="0"/>
              <a:t>the ability to assess the effectiveness of the model </a:t>
            </a:r>
            <a:r>
              <a:rPr lang="en-US" sz="2000" dirty="0" smtClean="0"/>
              <a:t>with </a:t>
            </a:r>
            <a:r>
              <a:rPr lang="en-US" sz="2000" dirty="0"/>
              <a:t>a non-classical inferential approach </a:t>
            </a:r>
            <a:r>
              <a:rPr lang="en-US" sz="2000" dirty="0" smtClean="0"/>
              <a:t>that </a:t>
            </a:r>
            <a:r>
              <a:rPr lang="en-US" sz="2000" dirty="0"/>
              <a:t>take advantage of the large amount of data </a:t>
            </a:r>
            <a:r>
              <a:rPr lang="en-US" sz="2000" dirty="0" smtClean="0"/>
              <a:t>available.</a:t>
            </a:r>
            <a:endParaRPr lang="en-US" sz="20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pPr marL="0" indent="0" algn="l">
              <a:buNone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no need to distinguish Big Data analytics from data analytics, as data will continue growing, and it will never be small again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….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(Fan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Bifet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Conclusion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130200"/>
            <a:ext cx="3355735" cy="188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2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The predictive power of “social” Big Data is being used in many fields like public health, economic </a:t>
            </a:r>
            <a:r>
              <a:rPr lang="en-US" sz="2000" dirty="0" smtClean="0"/>
              <a:t>development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The large amount of genome sequencing data now make it possible to uncover the genetic markers of rare disorders and find associations between diseases and rare sequence variants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err="1"/>
              <a:t>IoT</a:t>
            </a:r>
            <a:r>
              <a:rPr lang="it-IT" sz="2000" dirty="0"/>
              <a:t> – internet of </a:t>
            </a:r>
            <a:r>
              <a:rPr lang="it-IT" sz="2000" dirty="0" err="1" smtClean="0"/>
              <a:t>things</a:t>
            </a:r>
            <a:r>
              <a:rPr lang="it-IT" sz="2000" dirty="0" smtClean="0"/>
              <a:t>. </a:t>
            </a:r>
            <a:r>
              <a:rPr lang="en-US" sz="2000" dirty="0"/>
              <a:t>Depending on which predictions you trust, there could be from 32 to 50 billion internet-connected devices by 2020. And the volume of data being generated is staggering</a:t>
            </a:r>
            <a:endParaRPr lang="it-IT" sz="20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pPr marL="0" indent="0" algn="l">
              <a:buNone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qualitatively new kinds of data about people’s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behaviours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beliefs, new kinds of tools, and new kinds of actors.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Big Data is not just big data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83" y="3945966"/>
            <a:ext cx="22304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99331" y="6038291"/>
            <a:ext cx="254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Poverty map in </a:t>
            </a:r>
            <a:r>
              <a:rPr lang="it-IT" sz="1400" dirty="0" err="1">
                <a:solidFill>
                  <a:srgbClr val="FF0000"/>
                </a:solidFill>
              </a:rPr>
              <a:t>C</a:t>
            </a:r>
            <a:r>
              <a:rPr lang="it-IT" sz="1400" dirty="0" err="1">
                <a:solidFill>
                  <a:srgbClr val="FF0000"/>
                </a:solidFill>
                <a:latin typeface="Arial"/>
                <a:cs typeface="Arial"/>
              </a:rPr>
              <a:t>ô</a:t>
            </a:r>
            <a:r>
              <a:rPr lang="it-IT" sz="1400" dirty="0" err="1">
                <a:solidFill>
                  <a:srgbClr val="FF0000"/>
                </a:solidFill>
              </a:rPr>
              <a:t>te</a:t>
            </a:r>
            <a:r>
              <a:rPr lang="it-IT" sz="1400" dirty="0">
                <a:solidFill>
                  <a:srgbClr val="FF0000"/>
                </a:solidFill>
              </a:rPr>
              <a:t> d’</a:t>
            </a:r>
            <a:r>
              <a:rPr lang="it-IT" sz="1400" dirty="0" err="1">
                <a:solidFill>
                  <a:srgbClr val="FF0000"/>
                </a:solidFill>
              </a:rPr>
              <a:t>Ivoire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estimated by mobile phone data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9011" y="0"/>
            <a:ext cx="121229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9" y="0"/>
            <a:ext cx="1043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1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978106" y="2015595"/>
            <a:ext cx="5642393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400" dirty="0"/>
              <a:t>Privacy, disclosure control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400" dirty="0"/>
              <a:t>When you combine someone’s personal information with vast external data sets, you can infer new facts about that person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400" dirty="0"/>
              <a:t>Coverage/selection bias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400" dirty="0"/>
              <a:t>Data security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400" dirty="0"/>
              <a:t>Data storage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400" dirty="0"/>
              <a:t>New legislation required</a:t>
            </a:r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400" dirty="0" smtClean="0"/>
          </a:p>
          <a:p>
            <a:pPr marL="0" indent="0" algn="l">
              <a:buNone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Unpleasant aspects of big data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56" y="3243532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598544" y="2015595"/>
            <a:ext cx="6021956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If no sampling </a:t>
            </a:r>
            <a:r>
              <a:rPr lang="en-US" sz="2000" dirty="0" smtClean="0"/>
              <a:t>-&gt; </a:t>
            </a:r>
            <a:r>
              <a:rPr lang="en-US" sz="2000" dirty="0"/>
              <a:t>no sampling errors. The measure of error is largely directed to the evaluation of model bias and reliability and to analyze the quality of </a:t>
            </a:r>
            <a:r>
              <a:rPr lang="en-US" sz="2000" dirty="0" smtClean="0"/>
              <a:t>data.</a:t>
            </a:r>
            <a:endParaRPr lang="en-US" sz="20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In some cases, big data have markedly more features than observations. For example, the standard set of microarray data are typically composed of thousands of features (i.e., genes) with only a few tens of units being observed. 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To predict the reaction of customers when they visit a given website. The company may have only milliseconds to decide how to respond to the click of a given user.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pPr marL="0" indent="0" algn="l">
              <a:buNone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handle the challenges of Big Data, we need new statistical thinking and appropriate computational methods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Statistical Challenges in Big Data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8" y="3693634"/>
            <a:ext cx="3048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8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598544" y="2015595"/>
            <a:ext cx="6021956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When the number of variables grow, the number of fake correlations also grow. Spurious correlation may cause false scientific discoveries and wrong statistical inferences.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When testing many hypotheses, we must correct for multiple testing. Classic hypothesis tests are designed to call a set of data significant 5% of the time, even when the null is true</a:t>
            </a:r>
            <a:r>
              <a:rPr lang="en-US" sz="2000" dirty="0" smtClean="0"/>
              <a:t>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If the </a:t>
            </a:r>
            <a:r>
              <a:rPr lang="en-US" sz="2000" dirty="0" smtClean="0"/>
              <a:t>statistical modeling </a:t>
            </a:r>
            <a:r>
              <a:rPr lang="en-US" sz="2000" dirty="0"/>
              <a:t>assumptions are not satisfied then the model parameters are biased with inaccurate test statistics that leads to invalid statistical inferences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en-US" sz="20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pPr marL="0" indent="0" algn="l">
              <a:buNone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handle the challenges of Big Data, we need new statistical thinking and appropriate computational methods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Statistical Challenges in Big Data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4" y="3729029"/>
            <a:ext cx="3303019" cy="245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1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598544" y="2015595"/>
            <a:ext cx="6021956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Sampling from big dynamic data different from sampling finite populations, requiring new sampling algorithms; e.g., sampling from social </a:t>
            </a:r>
            <a:r>
              <a:rPr lang="en-US" sz="2000" dirty="0" smtClean="0"/>
              <a:t>networks.</a:t>
            </a:r>
            <a:endParaRPr lang="en-US" sz="20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With big data, problems such as sampling bias, missing or incomplete data and sparsity must also be </a:t>
            </a:r>
            <a:r>
              <a:rPr lang="en-US" sz="2000" dirty="0" smtClean="0"/>
              <a:t>addressed.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The abundance of observations allows to apply very complex statistical techniques, ensemble - multistage, impossible to apply with small data </a:t>
            </a:r>
            <a:r>
              <a:rPr lang="en-US" sz="2000" dirty="0" smtClean="0"/>
              <a:t>sets.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The assessment of the model reliability can be performed, often, with a good accuracy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en-US" sz="20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pPr marL="0" indent="0" algn="l">
              <a:buNone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handle the challenges of Big Data, we need new statistical thinking 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appropriate computational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methods.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Statistical Challenges in Big Data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1" y="3903184"/>
            <a:ext cx="33242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4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598544" y="2015595"/>
            <a:ext cx="6021956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Neural network modeling does not require any distributional assumptions between the input variables and the target </a:t>
            </a:r>
            <a:r>
              <a:rPr lang="en-US" sz="2000" dirty="0" smtClean="0"/>
              <a:t>variables. Most interesting NN (used by Google and Facebook) are Convolutional NN, Recurrent NN.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Ensemble </a:t>
            </a:r>
            <a:r>
              <a:rPr lang="en-US" sz="2000" dirty="0" smtClean="0"/>
              <a:t>learning. </a:t>
            </a:r>
            <a:r>
              <a:rPr lang="en-US" sz="2000" dirty="0"/>
              <a:t>The idea is that by averaging (or majority voting) several prediction algorithms you can reduce variability without giving up </a:t>
            </a:r>
            <a:r>
              <a:rPr lang="en-US" sz="2000" dirty="0" smtClean="0"/>
              <a:t>bias: Bagging, Boosting, Random Forests, …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Multistage stacking. It is a more complex ensemble approach, with the addition of one or more stages of analysis and with a very large number of models. It is the most effective approach in the competitions.</a:t>
            </a:r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en-US" sz="20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pPr marL="0" indent="0" algn="l">
              <a:buNone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Statistical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Methods for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Big Data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Immagin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0" y="2760454"/>
            <a:ext cx="4200702" cy="3176752"/>
          </a:xfrm>
          <a:prstGeom prst="rect">
            <a:avLst/>
          </a:prstGeom>
          <a:ln w="6350">
            <a:noFill/>
          </a:ln>
        </p:spPr>
      </p:pic>
    </p:spTree>
    <p:extLst>
      <p:ext uri="{BB962C8B-B14F-4D97-AF65-F5344CB8AC3E}">
        <p14:creationId xmlns:p14="http://schemas.microsoft.com/office/powerpoint/2010/main" val="3487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598544" y="2015595"/>
            <a:ext cx="6021956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Analyzing a database of millions of observations is not impossible for existing statistical methods (e.g., by sampling the units). 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With thousands of features, the number of input features should be reduced before a machine-learning algorithm can be successfully applied. 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en-US" sz="2000" dirty="0"/>
              <a:t>Automatic statistical methodologies may be required to provide fast, even real-time, analysis of big data, which would require parsimonious models.</a:t>
            </a:r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en-US" sz="20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en-US" sz="20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en-US" sz="20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pPr marL="0" indent="0" algn="l">
              <a:buNone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Dimensionality reduction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1" y="2312721"/>
            <a:ext cx="3767562" cy="347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Words>981</Words>
  <Application>Microsoft Office PowerPoint</Application>
  <PresentationFormat>Personalizzato</PresentationFormat>
  <Paragraphs>91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Personalizza struttura</vt:lpstr>
      <vt:lpstr>COMPORTAMENTI INDIVIDUALI  E RELAZIONI SOCIALI  IN TRASFORMAZIONE  UNA SFIDA PER LA  STATISTICA UFFICIALE </vt:lpstr>
      <vt:lpstr>Big Data is not just big data</vt:lpstr>
      <vt:lpstr>Presentazione standard di PowerPoint</vt:lpstr>
      <vt:lpstr>Unpleasant aspects of big data</vt:lpstr>
      <vt:lpstr>Statistical Challenges in Big Data</vt:lpstr>
      <vt:lpstr>Statistical Challenges in Big Data</vt:lpstr>
      <vt:lpstr>Statistical Challenges in Big Data</vt:lpstr>
      <vt:lpstr>Statistical Methods for Big Data</vt:lpstr>
      <vt:lpstr>Dimensionality reduction</vt:lpstr>
      <vt:lpstr>Dimensionality reduction</vt:lpstr>
      <vt:lpstr>Presentazione standard di PowerPoint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agostino</cp:lastModifiedBy>
  <cp:revision>82</cp:revision>
  <cp:lastPrinted>2016-03-21T17:06:08Z</cp:lastPrinted>
  <dcterms:created xsi:type="dcterms:W3CDTF">2016-03-11T16:10:26Z</dcterms:created>
  <dcterms:modified xsi:type="dcterms:W3CDTF">2016-06-23T08:05:00Z</dcterms:modified>
</cp:coreProperties>
</file>