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82" r:id="rId9"/>
    <p:sldId id="283" r:id="rId10"/>
    <p:sldId id="285" r:id="rId11"/>
    <p:sldId id="284" r:id="rId12"/>
    <p:sldId id="287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85A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94619" autoAdjust="0"/>
  </p:normalViewPr>
  <p:slideViewPr>
    <p:cSldViewPr snapToGrid="0" snapToObjects="1">
      <p:cViewPr>
        <p:scale>
          <a:sx n="70" d="100"/>
          <a:sy n="70" d="100"/>
        </p:scale>
        <p:origin x="-420" y="-147"/>
      </p:cViewPr>
      <p:guideLst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21/06/2016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2670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71615" y="179460"/>
            <a:ext cx="1975884" cy="788958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5386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22</a:t>
            </a:r>
            <a:r>
              <a:rPr lang="it-IT" sz="1100" b="1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1C385A"/>
                </a:solidFill>
                <a:latin typeface="+mn-lt"/>
                <a:ea typeface="Signika Light" charset="0"/>
                <a:cs typeface="Calibri"/>
              </a:rPr>
              <a:t>AREA TEMATICA 1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. PROSPETTIVE DEI SISTEMI STATISTICI - </a:t>
            </a:r>
            <a:r>
              <a:rPr lang="it-IT" sz="1100" b="1" dirty="0" smtClean="0">
                <a:solidFill>
                  <a:srgbClr val="C00000"/>
                </a:solidFill>
                <a:latin typeface="+mn-lt"/>
                <a:ea typeface="Signika Light" charset="0"/>
                <a:cs typeface="Calibri"/>
              </a:rPr>
              <a:t>IL PROGRAMMA DI MODERNIZZAZIONE DELL'ISTAT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it-IT" sz="120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Le aspettative sulla rilevanza delle informazioni prodotte e sull’efficienza dei processi</a:t>
            </a:r>
            <a:endParaRPr lang="it-IT" sz="120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3" name="Rettangolo 2"/>
          <p:cNvSpPr/>
          <p:nvPr userDrawn="1"/>
        </p:nvSpPr>
        <p:spPr>
          <a:xfrm>
            <a:off x="3048000" y="2972465"/>
            <a:ext cx="6096000" cy="91307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ts val="3200"/>
              </a:lnSpc>
            </a:pPr>
            <a:r>
              <a:rPr lang="it-IT" sz="1800" dirty="0" smtClean="0">
                <a:solidFill>
                  <a:schemeClr val="bg1"/>
                </a:solidFill>
                <a:ea typeface="Signika Light" charset="0"/>
                <a:cs typeface="Arial"/>
              </a:rPr>
              <a:t>Le aspettative sulla rilevanza delle informazioni prodotte e sull’efficienza dei processi</a:t>
            </a:r>
            <a:endParaRPr lang="it-IT" sz="1800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1C38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066940" y="3812206"/>
            <a:ext cx="8221860" cy="18338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PROSPETTIVE DEI SISTEMI </a:t>
            </a: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STATISTICI – </a:t>
            </a:r>
          </a:p>
          <a:p>
            <a:pPr>
              <a:lnSpc>
                <a:spcPts val="188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r>
              <a:rPr lang="it-IT" sz="28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IL PROGRAMMA DI MODERNIZZAZIONE DELL'ISTAT</a:t>
            </a:r>
            <a:endParaRPr lang="it-IT" sz="1200" b="1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 smtClean="0">
                <a:solidFill>
                  <a:schemeClr val="bg1"/>
                </a:solidFill>
                <a:ea typeface="Signika Light" charset="0"/>
                <a:cs typeface="Arial"/>
              </a:rPr>
              <a:t>Le </a:t>
            </a:r>
            <a:r>
              <a:rPr lang="it-IT" sz="3200" dirty="0">
                <a:solidFill>
                  <a:schemeClr val="bg1"/>
                </a:solidFill>
                <a:ea typeface="Signika Light" charset="0"/>
                <a:cs typeface="Arial"/>
              </a:rPr>
              <a:t>aspettative sulla rilevanza delle informazioni prodotte e sull’efficienza dei </a:t>
            </a:r>
            <a:r>
              <a:rPr lang="it-IT" sz="3200" dirty="0" smtClean="0">
                <a:solidFill>
                  <a:schemeClr val="bg1"/>
                </a:solidFill>
                <a:ea typeface="Signika Light" charset="0"/>
                <a:cs typeface="Arial"/>
              </a:rPr>
              <a:t>processi</a:t>
            </a:r>
            <a:endParaRPr lang="it-IT" sz="3200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742" y="214878"/>
            <a:ext cx="11427622" cy="2895775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22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11.15 | 12.45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4" name="Immagine 13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Roberto Monducci | Istituto nazionale di statistica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601664" y="1105469"/>
            <a:ext cx="11257638" cy="9106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7) Conclusioni</a:t>
            </a:r>
            <a:endParaRPr lang="it-IT" sz="2800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1603613"/>
            <a:ext cx="5546652" cy="456722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Il progetto di </a:t>
            </a:r>
            <a:r>
              <a:rPr lang="it-IT" sz="2600" b="1" dirty="0" smtClean="0"/>
              <a:t>modernizzazione</a:t>
            </a:r>
            <a:r>
              <a:rPr lang="it-IT" sz="2600" dirty="0" smtClean="0"/>
              <a:t> dell’Istat consente di associare ad un aumento di </a:t>
            </a:r>
            <a:r>
              <a:rPr lang="it-IT" sz="2600" b="1" dirty="0" smtClean="0"/>
              <a:t>efficienza</a:t>
            </a:r>
            <a:r>
              <a:rPr lang="it-IT" sz="2600" dirty="0" smtClean="0"/>
              <a:t> dei processi un incremento della </a:t>
            </a:r>
            <a:r>
              <a:rPr lang="it-IT" sz="2600" b="1" dirty="0" smtClean="0"/>
              <a:t>rilevanza</a:t>
            </a:r>
            <a:r>
              <a:rPr lang="it-IT" sz="2600" dirty="0" smtClean="0"/>
              <a:t> dei prodotti informativi e di analisi.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Le </a:t>
            </a:r>
            <a:r>
              <a:rPr lang="it-IT" sz="2600" b="1" dirty="0" smtClean="0"/>
              <a:t>linee guida </a:t>
            </a:r>
            <a:r>
              <a:rPr lang="it-IT" sz="2600" dirty="0" smtClean="0"/>
              <a:t>per la produzione statistica sono: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</a:pPr>
            <a:r>
              <a:rPr lang="it-IT" sz="2600" dirty="0" smtClean="0"/>
              <a:t>rilevanza </a:t>
            </a:r>
            <a:r>
              <a:rPr lang="it-IT" sz="2600" dirty="0"/>
              <a:t>dell’</a:t>
            </a:r>
            <a:r>
              <a:rPr lang="it-IT" sz="2600" i="1" dirty="0"/>
              <a:t>output</a:t>
            </a:r>
            <a:r>
              <a:rPr lang="it-IT" sz="2600" dirty="0"/>
              <a:t>, </a:t>
            </a:r>
            <a:endParaRPr lang="it-IT" sz="26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</a:pPr>
            <a:r>
              <a:rPr lang="it-IT" sz="2600" dirty="0" smtClean="0"/>
              <a:t>specializzazione </a:t>
            </a:r>
            <a:r>
              <a:rPr lang="it-IT" sz="2600" dirty="0"/>
              <a:t>delle fonti</a:t>
            </a:r>
            <a:r>
              <a:rPr lang="it-IT" sz="2600" dirty="0" smtClean="0"/>
              <a:t>,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</a:pPr>
            <a:r>
              <a:rPr lang="it-IT" sz="2600" dirty="0" smtClean="0"/>
              <a:t>integrazione </a:t>
            </a:r>
            <a:r>
              <a:rPr lang="it-IT" sz="2600" dirty="0"/>
              <a:t>dei </a:t>
            </a:r>
            <a:r>
              <a:rPr lang="it-IT" sz="2600" dirty="0" smtClean="0"/>
              <a:t>dati (tra fonti diverse e domini diversi). </a:t>
            </a: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508633" y="1323832"/>
            <a:ext cx="5419510" cy="4744651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600" dirty="0" smtClean="0"/>
              <a:t>Di </a:t>
            </a:r>
            <a:r>
              <a:rPr lang="it-IT" sz="2600" dirty="0"/>
              <a:t>fondamentale importanza il rapporto tra </a:t>
            </a:r>
            <a:r>
              <a:rPr lang="it-IT" sz="2600" b="1" dirty="0"/>
              <a:t>settori di produzione </a:t>
            </a:r>
            <a:r>
              <a:rPr lang="it-IT" sz="2600" dirty="0" smtClean="0"/>
              <a:t>statistica, sempre più orientati all’</a:t>
            </a:r>
            <a:r>
              <a:rPr lang="it-IT" sz="2600" i="1" dirty="0" smtClean="0"/>
              <a:t>output</a:t>
            </a:r>
            <a:r>
              <a:rPr lang="it-IT" sz="2600" dirty="0" smtClean="0"/>
              <a:t>, </a:t>
            </a:r>
            <a:r>
              <a:rPr lang="it-IT" sz="2600" dirty="0"/>
              <a:t>e </a:t>
            </a:r>
            <a:r>
              <a:rPr lang="it-IT" sz="2600" b="1" dirty="0"/>
              <a:t>settori con funzioni trasversali </a:t>
            </a:r>
            <a:r>
              <a:rPr lang="it-IT" sz="2600" dirty="0"/>
              <a:t>(informatica, </a:t>
            </a:r>
            <a:r>
              <a:rPr lang="it-IT" sz="2600" dirty="0" smtClean="0"/>
              <a:t>raccolta dati, metodologia</a:t>
            </a:r>
            <a:r>
              <a:rPr lang="it-IT" sz="2600" dirty="0"/>
              <a:t>, </a:t>
            </a:r>
            <a:r>
              <a:rPr lang="it-IT" sz="2600" dirty="0" smtClean="0"/>
              <a:t>comunicazione e diffusione, amministrazione, programmazione </a:t>
            </a:r>
            <a:r>
              <a:rPr lang="it-IT" sz="2600" dirty="0"/>
              <a:t>e </a:t>
            </a:r>
            <a:r>
              <a:rPr lang="it-IT" sz="2600" dirty="0" smtClean="0"/>
              <a:t>organizzazione).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600" b="1" dirty="0" smtClean="0"/>
              <a:t>Cambiamento profondo </a:t>
            </a:r>
            <a:r>
              <a:rPr lang="it-IT" sz="2600" dirty="0" smtClean="0"/>
              <a:t>di modello produttivo</a:t>
            </a:r>
            <a:r>
              <a:rPr lang="it-IT" sz="2600" b="1" dirty="0" smtClean="0"/>
              <a:t>,</a:t>
            </a:r>
            <a:r>
              <a:rPr lang="it-IT" sz="2600" dirty="0" smtClean="0"/>
              <a:t> che richiede il </a:t>
            </a:r>
            <a:r>
              <a:rPr lang="it-IT" sz="2600" b="1" dirty="0" smtClean="0"/>
              <a:t>coinvolgimento</a:t>
            </a:r>
            <a:r>
              <a:rPr lang="it-IT" sz="2600" dirty="0" smtClean="0"/>
              <a:t> e la massima </a:t>
            </a:r>
            <a:r>
              <a:rPr lang="it-IT" sz="2600" b="1" dirty="0" smtClean="0"/>
              <a:t>valorizzazione</a:t>
            </a:r>
            <a:r>
              <a:rPr lang="it-IT" sz="2600" dirty="0" smtClean="0"/>
              <a:t> di tutte le </a:t>
            </a:r>
            <a:r>
              <a:rPr lang="it-IT" sz="2600" b="1" dirty="0" smtClean="0"/>
              <a:t>risorse  professionali</a:t>
            </a:r>
            <a:r>
              <a:rPr lang="it-IT" sz="2600" dirty="0" smtClean="0"/>
              <a:t> dell’istituto.</a:t>
            </a:r>
            <a:endParaRPr lang="it-IT" dirty="0"/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83707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601664" y="1119117"/>
            <a:ext cx="9784282" cy="3043450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2200" b="1" dirty="0" smtClean="0">
                <a:latin typeface="+mn-lt"/>
              </a:rPr>
              <a:t>F1 - Copertura </a:t>
            </a:r>
            <a:r>
              <a:rPr lang="it-IT" sz="2200" b="1" dirty="0">
                <a:latin typeface="+mn-lt"/>
              </a:rPr>
              <a:t>e componenti del registro </a:t>
            </a:r>
            <a:r>
              <a:rPr lang="it-IT" sz="2200" b="1" dirty="0" smtClean="0">
                <a:latin typeface="+mn-lt"/>
              </a:rPr>
              <a:t>statistico integrato Frame-SBS</a:t>
            </a:r>
            <a:endParaRPr lang="it-IT" sz="2200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1917509"/>
            <a:ext cx="5546652" cy="4253331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endParaRPr lang="it-IT" sz="20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7294728" y="1514901"/>
            <a:ext cx="4503762" cy="4553582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endParaRPr lang="it-IT" sz="2000" dirty="0"/>
          </a:p>
        </p:txBody>
      </p:sp>
      <p:pic>
        <p:nvPicPr>
          <p:cNvPr id="1026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71" y="1514900"/>
            <a:ext cx="10570190" cy="496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372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601664" y="1105469"/>
            <a:ext cx="11257638" cy="9106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2200" b="1" dirty="0" smtClean="0">
                <a:latin typeface="+mn-lt"/>
              </a:rPr>
              <a:t>F2 - Distribuzione </a:t>
            </a:r>
            <a:r>
              <a:rPr lang="it-IT" sz="2200" b="1" dirty="0">
                <a:latin typeface="+mn-lt"/>
              </a:rPr>
              <a:t>di frequenza delle imprese per livello di retribuzione relativa </a:t>
            </a:r>
            <a:r>
              <a:rPr lang="it-IT" sz="2200" b="1" dirty="0" smtClean="0">
                <a:latin typeface="+mn-lt"/>
              </a:rPr>
              <a:t>femmine/maschi. </a:t>
            </a:r>
            <a:endParaRPr lang="it-IT" sz="2200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1917509"/>
            <a:ext cx="5546652" cy="4253331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endParaRPr lang="it-IT" sz="20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148315" y="1494430"/>
            <a:ext cx="5650175" cy="4569281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Il </a:t>
            </a:r>
            <a:r>
              <a:rPr lang="it-IT" sz="2000" i="1" dirty="0" err="1" smtClean="0"/>
              <a:t>linkage</a:t>
            </a:r>
            <a:r>
              <a:rPr lang="it-IT" sz="2000" dirty="0" smtClean="0"/>
              <a:t> tra registri di dati individuali sui lavoratori e di dati d’impresa a livello micro consente, ad esempio, di misurare i differenziali retributivi di genere associandoli alle caratteristiche delle imprese.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DA304A"/>
              </a:buClr>
              <a:buSzPct val="160000"/>
              <a:buNone/>
            </a:pPr>
            <a:r>
              <a:rPr lang="it-IT" sz="2000" b="1" dirty="0" smtClean="0"/>
              <a:t>Figura</a:t>
            </a:r>
            <a:r>
              <a:rPr lang="it-IT" sz="2000" dirty="0" smtClean="0"/>
              <a:t>: nella manifattura la </a:t>
            </a:r>
            <a:r>
              <a:rPr lang="it-IT" sz="2000" b="1" dirty="0" smtClean="0"/>
              <a:t>posizione retributiva relativa delle femmine </a:t>
            </a:r>
            <a:r>
              <a:rPr lang="it-IT" sz="2000" dirty="0" smtClean="0"/>
              <a:t>(rispetto ai maschi) migliora nelle imprese a più bassa </a:t>
            </a:r>
            <a:r>
              <a:rPr lang="it-IT" sz="2000" b="1" dirty="0" smtClean="0"/>
              <a:t>produttività</a:t>
            </a:r>
            <a:r>
              <a:rPr lang="it-IT" sz="2000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Le retribuzioni delle femmine sono superiori a quelle dei maschi nel 18,2% delle imprese ad alta produttività, nel 20,5% di quelle a produttività medio alta, nel 22,8% di quelle a produttività medio-bassa, per raggiungere il 25,2% in quelle a bassa produttività. I dati relativi ai servizi non  cambiano questo andamento, ma presentano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smtClean="0"/>
              <a:t>maggiori quote di imprese con retribuzioni femminili superiori a quelle maschili.</a:t>
            </a:r>
          </a:p>
        </p:txBody>
      </p:sp>
      <p:pic>
        <p:nvPicPr>
          <p:cNvPr id="1027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722" y="1385249"/>
            <a:ext cx="5452281" cy="5295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49432" y="1838122"/>
            <a:ext cx="1657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/>
              <a:t>Imprese a produttività elevata</a:t>
            </a:r>
            <a:endParaRPr lang="it-IT" sz="10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49432" y="3054936"/>
            <a:ext cx="18481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/>
              <a:t>Imprese a produttività medio-alta</a:t>
            </a:r>
            <a:endParaRPr lang="it-IT" sz="10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01664" y="4360460"/>
            <a:ext cx="1704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/>
              <a:t>Imprese a produttività medio-bassa</a:t>
            </a:r>
            <a:endParaRPr lang="it-IT" sz="10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01665" y="5467977"/>
            <a:ext cx="15751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/>
              <a:t>Imprese a produttività bassa</a:t>
            </a:r>
            <a:endParaRPr lang="it-IT" sz="1000" b="1" dirty="0"/>
          </a:p>
        </p:txBody>
      </p:sp>
    </p:spTree>
    <p:extLst>
      <p:ext uri="{BB962C8B-B14F-4D97-AF65-F5344CB8AC3E}">
        <p14:creationId xmlns:p14="http://schemas.microsoft.com/office/powerpoint/2010/main" val="341319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3514300" y="1149706"/>
            <a:ext cx="8236422" cy="3774577"/>
          </a:xfrm>
          <a:prstGeom prst="rect">
            <a:avLst/>
          </a:prstGeo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La tensione verso un aumento di rilevanza </a:t>
            </a:r>
            <a:r>
              <a:rPr lang="it-IT" sz="2400" dirty="0"/>
              <a:t>delle informazioni </a:t>
            </a:r>
            <a:r>
              <a:rPr lang="it-IT" sz="2400" dirty="0" smtClean="0"/>
              <a:t>statistiche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Il nuovo contesto produttivo e organizzativo: i </a:t>
            </a:r>
            <a:r>
              <a:rPr lang="it-IT" sz="2400" dirty="0"/>
              <a:t>guadagni attesi per l’efficienza dei processi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Il </a:t>
            </a:r>
            <a:r>
              <a:rPr lang="it-IT" sz="2400" i="1" dirty="0" err="1" smtClean="0"/>
              <a:t>framework</a:t>
            </a:r>
            <a:r>
              <a:rPr lang="it-IT" sz="2400" dirty="0" smtClean="0"/>
              <a:t> europeo per la modernizzazione della produzione statistica 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Rilevanza dell’output, specializzazione delle fonti, integrazione dei dati: le linee guida della produzione statistica nel nuovo contesto</a:t>
            </a:r>
            <a:endParaRPr lang="it-IT" sz="2400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Business </a:t>
            </a:r>
            <a:r>
              <a:rPr lang="it-IT" sz="2400" dirty="0" smtClean="0"/>
              <a:t>case 1: Integrazione delle statistiche sulle imprese</a:t>
            </a:r>
            <a:endParaRPr lang="it-IT" sz="2400" i="1" dirty="0"/>
          </a:p>
          <a:p>
            <a:pPr marL="457200" indent="-457200">
              <a:buFont typeface="+mj-lt"/>
              <a:buAutoNum type="arabicPeriod"/>
            </a:pPr>
            <a:r>
              <a:rPr lang="it-IT" sz="2400" dirty="0"/>
              <a:t>Business case 2: </a:t>
            </a:r>
            <a:r>
              <a:rPr lang="it-IT" sz="2400" dirty="0" smtClean="0"/>
              <a:t>censimento permanente della popolazione  e integrazione delle statistiche sociali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400" dirty="0" smtClean="0"/>
              <a:t>Conclusioni</a:t>
            </a:r>
            <a:endParaRPr lang="it-IT" sz="2400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80031" y="1149706"/>
            <a:ext cx="2866029" cy="2557462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6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Struttura</a:t>
            </a:r>
            <a:br>
              <a:rPr lang="it-IT" sz="36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sz="36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della </a:t>
            </a:r>
            <a:br>
              <a:rPr lang="it-IT" sz="36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sz="36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presentazione</a:t>
            </a:r>
            <a:endParaRPr lang="it-IT" sz="3600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74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0" y="1030406"/>
            <a:ext cx="11849100" cy="98571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     </a:t>
            </a:r>
            <a: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1) La tensione verso un aumento di rilevanza della produzione statistica</a:t>
            </a:r>
            <a:endParaRPr lang="it-IT" sz="2800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1610436"/>
            <a:ext cx="5380036" cy="4458047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b="1" dirty="0" smtClean="0"/>
              <a:t>Allargamento </a:t>
            </a:r>
            <a:r>
              <a:rPr lang="it-IT" sz="2000" b="1" dirty="0"/>
              <a:t>tematico </a:t>
            </a:r>
            <a:r>
              <a:rPr lang="it-IT" sz="2000" dirty="0"/>
              <a:t>della produzione </a:t>
            </a:r>
            <a:r>
              <a:rPr lang="it-IT" sz="2000" dirty="0" smtClean="0"/>
              <a:t>statistica.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Aumento del grado di </a:t>
            </a:r>
            <a:r>
              <a:rPr lang="it-IT" sz="2000" b="1" dirty="0" smtClean="0"/>
              <a:t>multidimensionalità</a:t>
            </a:r>
            <a:r>
              <a:rPr lang="it-IT" sz="2000" dirty="0" smtClean="0"/>
              <a:t> e del contenuto di </a:t>
            </a:r>
            <a:r>
              <a:rPr lang="it-IT" sz="2000" b="1" dirty="0" smtClean="0"/>
              <a:t>analisi </a:t>
            </a:r>
            <a:r>
              <a:rPr lang="it-IT" sz="2000" dirty="0" smtClean="0"/>
              <a:t>delle informazioni statistiche.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Costruzione </a:t>
            </a:r>
            <a:r>
              <a:rPr lang="it-IT" sz="2000" dirty="0"/>
              <a:t>di un </a:t>
            </a:r>
            <a:r>
              <a:rPr lang="it-IT" sz="2000" b="1" dirty="0"/>
              <a:t>sistema di registri statistici </a:t>
            </a:r>
            <a:r>
              <a:rPr lang="it-IT" sz="2000" dirty="0"/>
              <a:t>in grado di generare simultaneamente: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/>
              <a:t>a) indicatori aggregati </a:t>
            </a:r>
            <a:r>
              <a:rPr lang="it-IT" sz="2000" dirty="0" smtClean="0"/>
              <a:t>di maggiore </a:t>
            </a:r>
            <a:r>
              <a:rPr lang="it-IT" sz="2000" b="1" dirty="0" smtClean="0"/>
              <a:t>qualità</a:t>
            </a:r>
            <a:r>
              <a:rPr lang="it-IT" sz="2000" dirty="0" smtClean="0"/>
              <a:t>;</a:t>
            </a:r>
            <a:endParaRPr lang="it-IT" sz="2000" dirty="0"/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b) </a:t>
            </a:r>
            <a:r>
              <a:rPr lang="it-IT" sz="2000" b="1" dirty="0"/>
              <a:t>coerenza</a:t>
            </a:r>
            <a:r>
              <a:rPr lang="it-IT" sz="2000" dirty="0"/>
              <a:t> tra aspetti micro (eterogeneità) e aspetti </a:t>
            </a:r>
            <a:r>
              <a:rPr lang="it-IT" sz="2000" dirty="0" smtClean="0"/>
              <a:t>macro e tra </a:t>
            </a:r>
            <a:r>
              <a:rPr lang="it-IT" sz="2000" dirty="0"/>
              <a:t>i diversi domini </a:t>
            </a:r>
            <a:r>
              <a:rPr lang="it-IT" sz="2000" dirty="0" smtClean="0"/>
              <a:t>statistici.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c) maggiore </a:t>
            </a:r>
            <a:r>
              <a:rPr lang="it-IT" sz="2000" b="1" dirty="0" smtClean="0"/>
              <a:t>flessibilità</a:t>
            </a:r>
            <a:r>
              <a:rPr lang="it-IT" sz="2000" dirty="0" smtClean="0"/>
              <a:t> ed </a:t>
            </a:r>
            <a:r>
              <a:rPr lang="it-IT" sz="2000" b="1" dirty="0" smtClean="0"/>
              <a:t>efficacia </a:t>
            </a:r>
            <a:r>
              <a:rPr lang="it-IT" sz="2000" dirty="0" smtClean="0"/>
              <a:t>in risposta alla domanda di informazioni su </a:t>
            </a:r>
            <a:r>
              <a:rPr lang="it-IT" sz="2000" b="1" dirty="0" smtClean="0"/>
              <a:t>tematiche emergenti </a:t>
            </a:r>
            <a:r>
              <a:rPr lang="it-IT" sz="2000" dirty="0" smtClean="0"/>
              <a:t>di elevata rilevanza e per il monitoraggio e valutazione delle </a:t>
            </a:r>
            <a:r>
              <a:rPr lang="it-IT" sz="2000" i="1" dirty="0" smtClean="0"/>
              <a:t>policy</a:t>
            </a:r>
            <a:r>
              <a:rPr lang="it-IT" sz="2000" dirty="0" smtClean="0"/>
              <a:t>. </a:t>
            </a:r>
            <a:endParaRPr lang="it-IT" sz="2000" dirty="0"/>
          </a:p>
          <a:p>
            <a:pPr marL="0" indent="0"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endParaRPr lang="it-IT" sz="2200" dirty="0" smtClean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315075" y="1610437"/>
            <a:ext cx="5429249" cy="4458046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b="1" dirty="0" smtClean="0"/>
              <a:t>Unico Dipartimento </a:t>
            </a:r>
            <a:r>
              <a:rPr lang="it-IT" sz="2000" b="1" dirty="0"/>
              <a:t>di produzione statistica</a:t>
            </a:r>
            <a:r>
              <a:rPr lang="it-IT" sz="2000" dirty="0"/>
              <a:t>: </a:t>
            </a:r>
            <a:endParaRPr lang="it-IT" sz="2000" dirty="0" smtClean="0"/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a) </a:t>
            </a:r>
            <a:r>
              <a:rPr lang="it-IT" sz="2000" b="1" dirty="0" smtClean="0"/>
              <a:t>indirizzo strategico </a:t>
            </a:r>
            <a:r>
              <a:rPr lang="it-IT" sz="2000" dirty="0" smtClean="0"/>
              <a:t>coerente sui </a:t>
            </a:r>
            <a:r>
              <a:rPr lang="it-IT" sz="2000" b="1" dirty="0" err="1" smtClean="0"/>
              <a:t>tematismi</a:t>
            </a:r>
            <a:r>
              <a:rPr lang="it-IT" sz="2000" dirty="0" smtClean="0"/>
              <a:t> e sulle attività di </a:t>
            </a:r>
            <a:r>
              <a:rPr lang="it-IT" sz="2000" b="1" dirty="0" smtClean="0"/>
              <a:t>ricerca</a:t>
            </a:r>
            <a:r>
              <a:rPr lang="it-IT" sz="2000" dirty="0" smtClean="0"/>
              <a:t>;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b) indirizzo sulla </a:t>
            </a:r>
            <a:r>
              <a:rPr lang="it-IT" sz="2000" b="1" dirty="0" smtClean="0"/>
              <a:t>gestione operativa </a:t>
            </a:r>
            <a:r>
              <a:rPr lang="it-IT" sz="2000" dirty="0" smtClean="0"/>
              <a:t>della produzione statistica; 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c) </a:t>
            </a:r>
            <a:r>
              <a:rPr lang="it-IT" sz="2000" b="1" i="1" dirty="0" err="1" smtClean="0"/>
              <a:t>governance</a:t>
            </a:r>
            <a:r>
              <a:rPr lang="it-IT" sz="2000" b="1" dirty="0" smtClean="0"/>
              <a:t> </a:t>
            </a:r>
            <a:r>
              <a:rPr lang="it-IT" sz="2000" dirty="0" smtClean="0"/>
              <a:t>del sistema dei registri;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d) opportunità di </a:t>
            </a:r>
            <a:r>
              <a:rPr lang="it-IT" sz="2000" b="1" dirty="0" smtClean="0"/>
              <a:t>integrare </a:t>
            </a:r>
            <a:r>
              <a:rPr lang="it-IT" sz="2000" dirty="0"/>
              <a:t>in modo sistematico e coerente aspetti tematici afferenti a direzioni tecniche di produzione diverse</a:t>
            </a:r>
            <a:r>
              <a:rPr lang="it-IT" sz="2000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Il </a:t>
            </a:r>
            <a:r>
              <a:rPr lang="it-IT" sz="2000" dirty="0"/>
              <a:t>perseguimento di questi obiettivi verrà favorito da un “ambiente” a </a:t>
            </a:r>
            <a:r>
              <a:rPr lang="it-IT" sz="2000" b="1" dirty="0"/>
              <a:t>supporto della produzione statistica</a:t>
            </a:r>
            <a:r>
              <a:rPr lang="it-IT" sz="2000" dirty="0"/>
              <a:t> più efficiente/efficace </a:t>
            </a:r>
            <a:r>
              <a:rPr lang="it-IT" sz="2000" dirty="0" smtClean="0"/>
              <a:t>rispetto al  modello precedente</a:t>
            </a:r>
            <a:r>
              <a:rPr lang="it-IT" sz="2000" dirty="0"/>
              <a:t>.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87654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601664" y="1044054"/>
            <a:ext cx="11257638" cy="972071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2) </a:t>
            </a:r>
            <a:r>
              <a:rPr lang="it-IT" sz="2800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Il nuovo contesto produttivo e organizzativo: i guadagni attesi per l’efficienza dei processi </a:t>
            </a:r>
            <a:br>
              <a:rPr lang="it-IT" sz="2800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</a:br>
            <a:endParaRPr lang="it-IT" sz="2800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1866900"/>
            <a:ext cx="5351461" cy="4201583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b="1" dirty="0" smtClean="0"/>
              <a:t>Efficienza </a:t>
            </a:r>
            <a:r>
              <a:rPr lang="it-IT" sz="2000" b="1" dirty="0"/>
              <a:t>dei </a:t>
            </a:r>
            <a:r>
              <a:rPr lang="it-IT" sz="2000" b="1" dirty="0" smtClean="0"/>
              <a:t>processi</a:t>
            </a:r>
            <a:r>
              <a:rPr lang="it-IT" sz="2000" dirty="0" smtClean="0"/>
              <a:t>: </a:t>
            </a:r>
            <a:r>
              <a:rPr lang="it-IT" sz="2000" dirty="0"/>
              <a:t>centralizzazione di attività di produzione non «tematiche» (raccolta dati</a:t>
            </a:r>
            <a:r>
              <a:rPr lang="it-IT" sz="2000" dirty="0" smtClean="0"/>
              <a:t>); </a:t>
            </a:r>
            <a:r>
              <a:rPr lang="it-IT" sz="2000" dirty="0"/>
              <a:t>ricorso a servizi di carattere tecnico (informatico, metodologico, diffusione) ed </a:t>
            </a:r>
            <a:r>
              <a:rPr lang="it-IT" sz="2000" dirty="0" smtClean="0"/>
              <a:t>amministrativo.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Maggiore </a:t>
            </a:r>
            <a:r>
              <a:rPr lang="it-IT" sz="2000" b="1" dirty="0" smtClean="0"/>
              <a:t>specializzazione</a:t>
            </a:r>
            <a:r>
              <a:rPr lang="it-IT" sz="2000" dirty="0" smtClean="0"/>
              <a:t> delle diverse fasi delle «filiere» di produzione statistica.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Sviluppo di </a:t>
            </a:r>
            <a:r>
              <a:rPr lang="it-IT" sz="2000" b="1" dirty="0" smtClean="0"/>
              <a:t>soluzioni generalizzate</a:t>
            </a:r>
            <a:r>
              <a:rPr lang="it-IT" sz="2000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Esempio</a:t>
            </a:r>
            <a:r>
              <a:rPr lang="it-IT" sz="2000" i="1" dirty="0" smtClean="0"/>
              <a:t>: data </a:t>
            </a:r>
            <a:r>
              <a:rPr lang="it-IT" sz="2000" i="1" dirty="0" err="1" smtClean="0"/>
              <a:t>collection</a:t>
            </a:r>
            <a:endParaRPr lang="it-IT" sz="2000" i="1" dirty="0" smtClean="0"/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a) Miglioramento dei rapporti con i rispondenti (modernizzazione dei sistemi di rilevazione diretta).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b) Crescente possibilità di sfruttamento dei giacimenti di dati amministrativi.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2200" dirty="0" smtClean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501809" y="1808328"/>
            <a:ext cx="5143499" cy="4260155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/>
              <a:t>A fronte di questi </a:t>
            </a:r>
            <a:r>
              <a:rPr lang="it-IT" sz="2000" b="1" dirty="0"/>
              <a:t>vantaggi </a:t>
            </a:r>
            <a:r>
              <a:rPr lang="it-IT" sz="2000" dirty="0"/>
              <a:t>più immediatamente visibili, ve ne sono altri rilevanti e di natura «dinamica» (interazione tra </a:t>
            </a:r>
            <a:r>
              <a:rPr lang="it-IT" sz="2000" dirty="0" smtClean="0"/>
              <a:t>efficienza dei processi, </a:t>
            </a:r>
            <a:r>
              <a:rPr lang="it-IT" sz="2000" dirty="0"/>
              <a:t>qualità dei dati e conoscenza</a:t>
            </a:r>
            <a:r>
              <a:rPr lang="it-IT" sz="2000" dirty="0" smtClean="0"/>
              <a:t>):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a) </a:t>
            </a:r>
            <a:r>
              <a:rPr lang="it-IT" sz="2000" b="1" dirty="0" smtClean="0"/>
              <a:t>focalizzazione</a:t>
            </a:r>
            <a:r>
              <a:rPr lang="it-IT" sz="2000" dirty="0" smtClean="0"/>
              <a:t> </a:t>
            </a:r>
            <a:r>
              <a:rPr lang="it-IT" sz="2000" dirty="0"/>
              <a:t>dei settori di produzione statistica sui </a:t>
            </a:r>
            <a:r>
              <a:rPr lang="it-IT" sz="2000" b="1" dirty="0"/>
              <a:t>contenuti tematici</a:t>
            </a:r>
            <a:r>
              <a:rPr lang="it-IT" sz="2000" dirty="0"/>
              <a:t>, sulla valorizzazione dei dati, sul disegno di </a:t>
            </a:r>
            <a:r>
              <a:rPr lang="it-IT" sz="2000" i="1" dirty="0"/>
              <a:t>output</a:t>
            </a:r>
            <a:r>
              <a:rPr lang="it-IT" sz="2000" dirty="0"/>
              <a:t> </a:t>
            </a:r>
            <a:r>
              <a:rPr lang="it-IT" sz="2000" dirty="0" smtClean="0"/>
              <a:t>coerenti </a:t>
            </a:r>
            <a:r>
              <a:rPr lang="it-IT" sz="2000" dirty="0"/>
              <a:t>con la domanda di informazioni.  </a:t>
            </a:r>
            <a:endParaRPr lang="it-IT" sz="2000" dirty="0" smtClean="0"/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b) </a:t>
            </a:r>
            <a:r>
              <a:rPr lang="it-IT" sz="2000" b="1" dirty="0" smtClean="0"/>
              <a:t>guadagni </a:t>
            </a:r>
            <a:r>
              <a:rPr lang="it-IT" sz="2000" dirty="0" smtClean="0"/>
              <a:t>di efficienza/efficacia da parte dei settori di supporto dovuti alla specializzazione e alla scala.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94964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601664" y="1098645"/>
            <a:ext cx="11257638" cy="917480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3) </a:t>
            </a:r>
            <a:r>
              <a:rPr lang="it-IT" sz="2800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Guadagni di «sistema» </a:t>
            </a:r>
            <a: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nel nuovo contesto statistico europeo</a:t>
            </a:r>
            <a:endParaRPr lang="it-IT" sz="2800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1610436"/>
            <a:ext cx="5260049" cy="4267547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Progetto Istat di coerente con le </a:t>
            </a:r>
            <a:r>
              <a:rPr lang="it-IT" sz="2000" b="1" dirty="0" smtClean="0"/>
              <a:t>scelte strategiche del sistema statistico europeo </a:t>
            </a:r>
            <a:r>
              <a:rPr lang="it-IT" sz="2000" dirty="0" smtClean="0"/>
              <a:t>(</a:t>
            </a:r>
            <a:r>
              <a:rPr lang="it-IT" sz="2000" i="1" dirty="0" smtClean="0"/>
              <a:t>Europe 2020</a:t>
            </a:r>
            <a:r>
              <a:rPr lang="it-IT" sz="2000" dirty="0" smtClean="0"/>
              <a:t>):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a) Modello organizzativo</a:t>
            </a:r>
          </a:p>
          <a:p>
            <a:pPr marL="2667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Rifonda </a:t>
            </a:r>
            <a:r>
              <a:rPr lang="it-IT" sz="2000" dirty="0"/>
              <a:t>l’intero assetto organizzativo </a:t>
            </a:r>
            <a:r>
              <a:rPr lang="it-IT" sz="2000" dirty="0" smtClean="0"/>
              <a:t>dell’Istat </a:t>
            </a:r>
            <a:r>
              <a:rPr lang="it-IT" sz="2000" dirty="0"/>
              <a:t>secondo </a:t>
            </a:r>
            <a:r>
              <a:rPr lang="it-IT" sz="2000" dirty="0" smtClean="0"/>
              <a:t>un </a:t>
            </a:r>
            <a:r>
              <a:rPr lang="it-IT" sz="2000" dirty="0"/>
              <a:t>modello di </a:t>
            </a:r>
            <a:r>
              <a:rPr lang="it-IT" sz="2000" b="1" i="1" dirty="0"/>
              <a:t>Business Architecture </a:t>
            </a:r>
            <a:r>
              <a:rPr lang="it-IT" sz="2000" dirty="0"/>
              <a:t>esplicitamente orientato ai principi guida </a:t>
            </a:r>
            <a:r>
              <a:rPr lang="it-IT" sz="2000" dirty="0" smtClean="0"/>
              <a:t>europei (uso di dati </a:t>
            </a:r>
            <a:r>
              <a:rPr lang="it-IT" sz="2000" dirty="0"/>
              <a:t>amministrativi, </a:t>
            </a:r>
            <a:r>
              <a:rPr lang="it-IT" sz="2000" dirty="0" smtClean="0"/>
              <a:t>integrazione dei </a:t>
            </a:r>
            <a:r>
              <a:rPr lang="it-IT" sz="2000" dirty="0"/>
              <a:t>registri, standardizzazione dei processi di produzione </a:t>
            </a:r>
            <a:r>
              <a:rPr lang="it-IT" sz="2000" dirty="0" smtClean="0"/>
              <a:t>statistica). </a:t>
            </a:r>
            <a:endParaRPr lang="it-IT" sz="2000" dirty="0"/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b) Aspetti tematici</a:t>
            </a:r>
          </a:p>
          <a:p>
            <a:pPr marL="2667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Le </a:t>
            </a:r>
            <a:r>
              <a:rPr lang="it-IT" sz="2000" dirty="0"/>
              <a:t>linee di modernizzazione </a:t>
            </a:r>
            <a:r>
              <a:rPr lang="it-IT" sz="2000" dirty="0" smtClean="0"/>
              <a:t>sono </a:t>
            </a:r>
            <a:r>
              <a:rPr lang="it-IT" sz="2000" dirty="0"/>
              <a:t>coerenti con </a:t>
            </a:r>
            <a:r>
              <a:rPr lang="it-IT" sz="2000" dirty="0" smtClean="0"/>
              <a:t>i progetti europei </a:t>
            </a:r>
            <a:r>
              <a:rPr lang="it-IT" sz="2000" dirty="0"/>
              <a:t>di </a:t>
            </a:r>
            <a:r>
              <a:rPr lang="it-IT" sz="2000" b="1" dirty="0" smtClean="0"/>
              <a:t>regolamenti statistici </a:t>
            </a:r>
            <a:r>
              <a:rPr lang="it-IT" sz="2000" b="1" dirty="0"/>
              <a:t>integrati</a:t>
            </a:r>
            <a:r>
              <a:rPr lang="it-IT" sz="2000" dirty="0"/>
              <a:t> FRIBS (</a:t>
            </a:r>
            <a:r>
              <a:rPr lang="it-IT" sz="2000" b="1" i="1" dirty="0"/>
              <a:t>business </a:t>
            </a:r>
            <a:r>
              <a:rPr lang="it-IT" sz="2000" b="1" i="1" dirty="0" err="1"/>
              <a:t>statistics</a:t>
            </a:r>
            <a:r>
              <a:rPr lang="it-IT" sz="2000" dirty="0"/>
              <a:t>) e IESS (</a:t>
            </a:r>
            <a:r>
              <a:rPr lang="it-IT" sz="2000" b="1" i="1" dirty="0"/>
              <a:t>social </a:t>
            </a:r>
            <a:r>
              <a:rPr lang="it-IT" sz="2000" b="1" i="1" dirty="0" err="1"/>
              <a:t>statistics</a:t>
            </a:r>
            <a:r>
              <a:rPr lang="it-IT" sz="2000" dirty="0" smtClean="0"/>
              <a:t>). </a:t>
            </a:r>
            <a:endParaRPr lang="it-IT" sz="2000" dirty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22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387153" y="1610436"/>
            <a:ext cx="5264980" cy="4458047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La </a:t>
            </a:r>
            <a:r>
              <a:rPr lang="it-IT" sz="2000" b="1" dirty="0" smtClean="0"/>
              <a:t>modernizzazione</a:t>
            </a:r>
            <a:r>
              <a:rPr lang="it-IT" sz="2000" dirty="0" smtClean="0"/>
              <a:t>, </a:t>
            </a:r>
            <a:r>
              <a:rPr lang="it-IT" sz="2000" dirty="0"/>
              <a:t>oltre a </a:t>
            </a:r>
            <a:r>
              <a:rPr lang="it-IT" sz="2000" dirty="0" smtClean="0"/>
              <a:t>benefici </a:t>
            </a:r>
            <a:r>
              <a:rPr lang="it-IT" sz="2000" dirty="0"/>
              <a:t>in termini di efficienza e rilevanza, determina </a:t>
            </a:r>
            <a:r>
              <a:rPr lang="it-IT" sz="2000" b="1" dirty="0" smtClean="0"/>
              <a:t>vantaggi </a:t>
            </a:r>
            <a:r>
              <a:rPr lang="it-IT" sz="2000" b="1" dirty="0"/>
              <a:t>di «sistema</a:t>
            </a:r>
            <a:r>
              <a:rPr lang="it-IT" sz="2000" b="1" dirty="0" smtClean="0"/>
              <a:t>»</a:t>
            </a:r>
            <a:r>
              <a:rPr lang="it-IT" sz="2000" dirty="0" smtClean="0"/>
              <a:t> </a:t>
            </a:r>
            <a:r>
              <a:rPr lang="it-IT" sz="2000" dirty="0"/>
              <a:t>forse ancor più </a:t>
            </a:r>
            <a:r>
              <a:rPr lang="it-IT" sz="2000" dirty="0" smtClean="0"/>
              <a:t>sostanziali, integrando </a:t>
            </a:r>
            <a:r>
              <a:rPr lang="it-IT" sz="2000" strike="sngStrike" dirty="0" smtClean="0">
                <a:solidFill>
                  <a:srgbClr val="FF0000"/>
                </a:solidFill>
              </a:rPr>
              <a:t> </a:t>
            </a:r>
            <a:r>
              <a:rPr lang="it-IT" sz="2000" dirty="0" smtClean="0"/>
              <a:t>nella </a:t>
            </a:r>
            <a:r>
              <a:rPr lang="it-IT" sz="2000" i="1" dirty="0" err="1" smtClean="0"/>
              <a:t>governance</a:t>
            </a:r>
            <a:r>
              <a:rPr lang="it-IT" sz="2000" i="1" dirty="0" smtClean="0"/>
              <a:t>, </a:t>
            </a:r>
            <a:r>
              <a:rPr lang="it-IT" sz="2000" dirty="0" smtClean="0"/>
              <a:t>nelle </a:t>
            </a:r>
            <a:r>
              <a:rPr lang="it-IT" sz="2000" dirty="0"/>
              <a:t>strutture organizzative e nei sistemi tecnologici  </a:t>
            </a:r>
            <a:r>
              <a:rPr lang="it-IT" sz="2000" dirty="0" smtClean="0"/>
              <a:t>dell’Istat </a:t>
            </a:r>
            <a:r>
              <a:rPr lang="it-IT" sz="2000" dirty="0"/>
              <a:t>le linee guida </a:t>
            </a:r>
            <a:r>
              <a:rPr lang="it-IT" sz="2000" dirty="0" smtClean="0"/>
              <a:t>europee.</a:t>
            </a:r>
            <a:endParaRPr lang="it-IT" sz="2000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Gli aumenti di efficienza vanno finalizzati al </a:t>
            </a:r>
            <a:r>
              <a:rPr lang="it-IT" sz="2000" b="1" dirty="0" smtClean="0"/>
              <a:t>miglioramento percepibile della quantità e qualità di informazioni statistiche </a:t>
            </a:r>
            <a:r>
              <a:rPr lang="it-IT" sz="2000" dirty="0" smtClean="0"/>
              <a:t>messe a disposizione della collettività.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Il nuovo modello garantisce la </a:t>
            </a:r>
            <a:r>
              <a:rPr lang="it-IT" sz="2000" b="1" dirty="0" smtClean="0"/>
              <a:t>sostenibilità</a:t>
            </a:r>
            <a:r>
              <a:rPr lang="it-IT" sz="2000" dirty="0" smtClean="0"/>
              <a:t> di processi di produzione di </a:t>
            </a:r>
            <a:r>
              <a:rPr lang="it-IT" sz="2000" i="1" dirty="0" smtClean="0"/>
              <a:t>output</a:t>
            </a:r>
            <a:r>
              <a:rPr lang="it-IT" sz="2000" dirty="0" smtClean="0"/>
              <a:t> complessi altrimenti di difficile gestione.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49421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601664" y="1105469"/>
            <a:ext cx="11257638" cy="9106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4</a:t>
            </a:r>
            <a:r>
              <a:rPr lang="it-IT" sz="2800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) </a:t>
            </a:r>
            <a: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Rilevanza </a:t>
            </a:r>
            <a:r>
              <a:rPr lang="it-IT" sz="2800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dell’output, specializzazione delle fonti, integrazione dei dati: </a:t>
            </a:r>
            <a: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le </a:t>
            </a:r>
            <a:r>
              <a:rPr lang="it-IT" sz="2800" b="1" dirty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linee guida della produzione </a:t>
            </a:r>
            <a: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statistica</a:t>
            </a:r>
            <a:endParaRPr lang="it-IT" sz="2800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3" y="1951631"/>
            <a:ext cx="5403351" cy="4116852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Implementazione </a:t>
            </a:r>
            <a:r>
              <a:rPr lang="it-IT" sz="2000" dirty="0"/>
              <a:t>di un approccio </a:t>
            </a:r>
            <a:r>
              <a:rPr lang="it-IT" sz="2000" dirty="0" smtClean="0"/>
              <a:t>alle misurazioni statistiche fondato su: </a:t>
            </a:r>
            <a:endParaRPr lang="it-IT" sz="2000" dirty="0"/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1. </a:t>
            </a:r>
            <a:r>
              <a:rPr lang="it-IT" sz="2000" b="1" dirty="0" smtClean="0"/>
              <a:t>uso massivo e generalizzato </a:t>
            </a:r>
            <a:r>
              <a:rPr lang="it-IT" sz="2000" b="1" dirty="0"/>
              <a:t>di dati </a:t>
            </a:r>
            <a:r>
              <a:rPr lang="it-IT" sz="2000" b="1" dirty="0" smtClean="0"/>
              <a:t>amministrativi </a:t>
            </a:r>
            <a:r>
              <a:rPr lang="it-IT" sz="2000" dirty="0"/>
              <a:t>per la </a:t>
            </a:r>
            <a:r>
              <a:rPr lang="it-IT" sz="2000" dirty="0" smtClean="0"/>
              <a:t>costruzione di registri statistici, con incrementi della </a:t>
            </a:r>
            <a:r>
              <a:rPr lang="it-IT" sz="2000" dirty="0"/>
              <a:t>precisione delle stime </a:t>
            </a:r>
            <a:r>
              <a:rPr lang="it-IT" sz="2000" dirty="0" smtClean="0"/>
              <a:t>e ampliamento delle possibilità </a:t>
            </a:r>
            <a:r>
              <a:rPr lang="it-IT" sz="2000" dirty="0"/>
              <a:t>di </a:t>
            </a:r>
            <a:r>
              <a:rPr lang="it-IT" sz="2000" i="1" dirty="0" err="1"/>
              <a:t>linkage</a:t>
            </a:r>
            <a:r>
              <a:rPr lang="it-IT" sz="2000" dirty="0"/>
              <a:t> </a:t>
            </a:r>
            <a:r>
              <a:rPr lang="it-IT" sz="2000" dirty="0" smtClean="0"/>
              <a:t>micro tra fonti amministrative </a:t>
            </a:r>
            <a:r>
              <a:rPr lang="it-IT" sz="2000" dirty="0"/>
              <a:t>e </a:t>
            </a:r>
            <a:r>
              <a:rPr lang="it-IT" sz="2000" dirty="0" smtClean="0"/>
              <a:t>indagini dirette </a:t>
            </a:r>
            <a:r>
              <a:rPr lang="it-IT" sz="2000" dirty="0"/>
              <a:t>relative ai diversi fenomeni di interesse;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/>
              <a:t>2</a:t>
            </a:r>
            <a:r>
              <a:rPr lang="it-IT" sz="2000" dirty="0" smtClean="0"/>
              <a:t>. </a:t>
            </a:r>
            <a:r>
              <a:rPr lang="it-IT" sz="2000" b="1" dirty="0" smtClean="0"/>
              <a:t>rilevazioni dirette altamente specializzate </a:t>
            </a:r>
            <a:r>
              <a:rPr lang="it-IT" sz="2000" dirty="0" smtClean="0"/>
              <a:t>e di elevata qualità </a:t>
            </a:r>
            <a:r>
              <a:rPr lang="it-IT" sz="2000" dirty="0"/>
              <a:t>sulle </a:t>
            </a:r>
            <a:r>
              <a:rPr lang="it-IT" sz="2000" dirty="0" smtClean="0"/>
              <a:t>unità statistiche, </a:t>
            </a:r>
            <a:r>
              <a:rPr lang="it-IT" sz="2000" dirty="0"/>
              <a:t>in grado di misurare </a:t>
            </a:r>
            <a:r>
              <a:rPr lang="it-IT" sz="2000" dirty="0" smtClean="0"/>
              <a:t>con maggiore precisione fenomeni </a:t>
            </a:r>
            <a:r>
              <a:rPr lang="it-IT" sz="2000" dirty="0"/>
              <a:t>non rilevabili </a:t>
            </a:r>
            <a:r>
              <a:rPr lang="it-IT" sz="2000" dirty="0" smtClean="0"/>
              <a:t>dalle </a:t>
            </a:r>
            <a:r>
              <a:rPr lang="it-IT" sz="2000" dirty="0"/>
              <a:t>fonti amministrative. </a:t>
            </a:r>
            <a:endParaRPr lang="it-IT" sz="2000" dirty="0" smtClean="0"/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3. maggiore </a:t>
            </a:r>
            <a:r>
              <a:rPr lang="it-IT" sz="2000" b="1" dirty="0" smtClean="0"/>
              <a:t>capacità di analisi </a:t>
            </a:r>
            <a:r>
              <a:rPr lang="it-IT" sz="2000" dirty="0" smtClean="0"/>
              <a:t>dei fenomeni sia in fase di progettazione sia in fase di sintesi. </a:t>
            </a:r>
            <a:endParaRPr lang="it-IT" sz="20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508633" y="1903863"/>
            <a:ext cx="5289857" cy="4164620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Modello coerente con le crescenti esigenze informative di </a:t>
            </a:r>
            <a:r>
              <a:rPr lang="it-IT" sz="2000" b="1" dirty="0" smtClean="0"/>
              <a:t>lettura multidimensionale dei fenomeni economici e sociali</a:t>
            </a:r>
            <a:r>
              <a:rPr lang="it-IT" sz="2000" dirty="0" smtClean="0"/>
              <a:t>, attraverso la costruzione di sistemi di indicatori complessi.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Impianto applicabile a tutte le </a:t>
            </a:r>
            <a:r>
              <a:rPr lang="it-IT" sz="2000" b="1" dirty="0" smtClean="0"/>
              <a:t>aree tematiche</a:t>
            </a:r>
            <a:r>
              <a:rPr lang="it-IT" sz="2000" dirty="0" smtClean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b="1" dirty="0" smtClean="0"/>
              <a:t>Transizione in corso </a:t>
            </a:r>
            <a:r>
              <a:rPr lang="it-IT" sz="2000" dirty="0" smtClean="0"/>
              <a:t>per le statistiche economiche (</a:t>
            </a:r>
            <a:r>
              <a:rPr lang="it-IT" sz="2000" i="1" dirty="0" smtClean="0"/>
              <a:t>business </a:t>
            </a:r>
            <a:r>
              <a:rPr lang="it-IT" sz="2000" i="1" dirty="0" err="1" smtClean="0"/>
              <a:t>statistics</a:t>
            </a:r>
            <a:r>
              <a:rPr lang="it-IT" sz="2000" i="1" dirty="0" smtClean="0"/>
              <a:t> </a:t>
            </a:r>
            <a:r>
              <a:rPr lang="it-IT" sz="2000" dirty="0" smtClean="0"/>
              <a:t>e contabilità nazionale), con prodotti integrati già in produzione e prospettive di  innovazioni di prodotto a breve termine.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Necessità di </a:t>
            </a:r>
            <a:r>
              <a:rPr lang="it-IT" sz="2000" b="1" dirty="0" smtClean="0"/>
              <a:t>accelerare la transizione </a:t>
            </a:r>
            <a:r>
              <a:rPr lang="it-IT" sz="2000" dirty="0" smtClean="0"/>
              <a:t>delle statistiche sociali verso il nuovo modello.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Con la modernizzazione maggiore spazio alle statistiche su infrastrutture e territorio e al monitoraggio e valutazione delle </a:t>
            </a:r>
            <a:r>
              <a:rPr lang="it-IT" sz="2000" i="1" dirty="0" smtClean="0"/>
              <a:t>policy</a:t>
            </a:r>
            <a:r>
              <a:rPr lang="it-IT" sz="2000" dirty="0" smtClean="0"/>
              <a:t>.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2000" dirty="0" smtClean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71357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601664" y="1119116"/>
            <a:ext cx="11257638" cy="89700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5) Business case 1: integrazione delle statistiche sulle imprese - 1</a:t>
            </a:r>
            <a:endParaRPr lang="it-IT" sz="2800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3" y="1637731"/>
            <a:ext cx="5403352" cy="445327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Dal </a:t>
            </a:r>
            <a:r>
              <a:rPr lang="it-IT" sz="2000" dirty="0"/>
              <a:t>nuovo assetto organizzativo </a:t>
            </a:r>
            <a:r>
              <a:rPr lang="it-IT" sz="2000" dirty="0" smtClean="0"/>
              <a:t>accelerazione verso un </a:t>
            </a:r>
            <a:r>
              <a:rPr lang="it-IT" sz="2000" b="1" dirty="0"/>
              <a:t>sistema integrato di statistiche economiche </a:t>
            </a:r>
            <a:r>
              <a:rPr lang="it-IT" sz="2000" dirty="0"/>
              <a:t>pienamente coerente con le linee guida </a:t>
            </a:r>
            <a:r>
              <a:rPr lang="it-IT" sz="2000" dirty="0" smtClean="0"/>
              <a:t>europee.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Esempio: </a:t>
            </a:r>
            <a:r>
              <a:rPr lang="it-IT" sz="2000" b="1" dirty="0" smtClean="0"/>
              <a:t>Frame-SBS</a:t>
            </a:r>
            <a:r>
              <a:rPr lang="it-IT" sz="2000" dirty="0" smtClean="0"/>
              <a:t> (</a:t>
            </a:r>
            <a:r>
              <a:rPr lang="it-IT" sz="2000" i="1" dirty="0" err="1" smtClean="0"/>
              <a:t>Structural</a:t>
            </a:r>
            <a:r>
              <a:rPr lang="it-IT" sz="2000" i="1" dirty="0" smtClean="0"/>
              <a:t> Business </a:t>
            </a:r>
            <a:r>
              <a:rPr lang="it-IT" sz="2000" i="1" dirty="0" err="1" smtClean="0"/>
              <a:t>Statistics</a:t>
            </a:r>
            <a:r>
              <a:rPr lang="it-IT" sz="20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Font typeface="Arial" pitchFamily="34" charset="0"/>
              <a:buChar char="•"/>
            </a:pPr>
            <a:r>
              <a:rPr lang="it-IT" sz="2000" b="1" dirty="0" smtClean="0"/>
              <a:t>registro statistico integrato </a:t>
            </a:r>
            <a:r>
              <a:rPr lang="it-IT" sz="2000" dirty="0" smtClean="0"/>
              <a:t>annuale su struttura e </a:t>
            </a:r>
            <a:r>
              <a:rPr lang="it-IT" sz="2000" i="1" dirty="0" smtClean="0"/>
              <a:t>performance</a:t>
            </a:r>
            <a:r>
              <a:rPr lang="it-IT" sz="2000" dirty="0" smtClean="0"/>
              <a:t> delle imprese basato su integrazione di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smtClean="0"/>
              <a:t>fonti amministrative e indagini e soluzioni metodologiche innovative, per la produzione delle </a:t>
            </a:r>
            <a:r>
              <a:rPr lang="it-IT" sz="2000" b="1" dirty="0" smtClean="0"/>
              <a:t>statistiche ufficiali sulle imprese </a:t>
            </a:r>
            <a:r>
              <a:rPr lang="it-IT" sz="2000" dirty="0" smtClean="0"/>
              <a:t>e delle stime di </a:t>
            </a:r>
            <a:r>
              <a:rPr lang="it-IT" sz="2000" b="1" dirty="0" smtClean="0"/>
              <a:t>contabilità nazionale </a:t>
            </a:r>
            <a:r>
              <a:rPr lang="it-IT" sz="2000" dirty="0" smtClean="0"/>
              <a:t>;</a:t>
            </a:r>
            <a:r>
              <a:rPr lang="it-IT" sz="2000" dirty="0" smtClean="0">
                <a:hlinkClick r:id="rId2" action="ppaction://hlinksldjump"/>
              </a:rPr>
              <a:t> </a:t>
            </a:r>
            <a:r>
              <a:rPr lang="it-IT" sz="2000" dirty="0">
                <a:hlinkClick r:id="rId2" action="ppaction://hlinksldjump"/>
              </a:rPr>
              <a:t>F1</a:t>
            </a:r>
            <a:endParaRPr lang="it-IT" sz="2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Font typeface="Arial" pitchFamily="34" charset="0"/>
              <a:buChar char="•"/>
            </a:pPr>
            <a:r>
              <a:rPr lang="it-IT" sz="2000" b="1" dirty="0" smtClean="0"/>
              <a:t>coerenza micro-macro </a:t>
            </a:r>
            <a:r>
              <a:rPr lang="it-IT" sz="2000" dirty="0" smtClean="0"/>
              <a:t>(dati aggregati generati da </a:t>
            </a:r>
            <a:r>
              <a:rPr lang="it-IT" sz="2000" b="1" dirty="0" smtClean="0"/>
              <a:t>dati individuali </a:t>
            </a:r>
            <a:r>
              <a:rPr lang="it-IT" sz="2000" dirty="0" smtClean="0"/>
              <a:t>sull’universo delle imprese: 4,4 mln di unità, 17 mln di addetti, 700 </a:t>
            </a:r>
            <a:r>
              <a:rPr lang="it-IT" sz="2000" dirty="0" err="1" smtClean="0"/>
              <a:t>mld</a:t>
            </a:r>
            <a:r>
              <a:rPr lang="it-IT" sz="2000" dirty="0" smtClean="0"/>
              <a:t> di valore aggiunto).</a:t>
            </a:r>
            <a:endParaRPr lang="it-IT" sz="20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508633" y="2015595"/>
            <a:ext cx="5143499" cy="405288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A304A"/>
              </a:buClr>
              <a:buSzPct val="160000"/>
              <a:buNone/>
            </a:pPr>
            <a:endParaRPr lang="it-IT" sz="2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617" y="1910687"/>
            <a:ext cx="5711587" cy="415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82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601664" y="1105469"/>
            <a:ext cx="11257638" cy="9106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5) Business case 1: integrazione delle statistiche sulle imprese - 2</a:t>
            </a:r>
            <a:endParaRPr lang="it-IT" sz="2800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1535373"/>
            <a:ext cx="5430646" cy="4635468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La </a:t>
            </a:r>
            <a:r>
              <a:rPr lang="it-IT" sz="2000" dirty="0"/>
              <a:t>disponibilità di </a:t>
            </a:r>
            <a:r>
              <a:rPr lang="it-IT" sz="2000" dirty="0" smtClean="0"/>
              <a:t>un registro statistico con </a:t>
            </a:r>
            <a:r>
              <a:rPr lang="it-IT" sz="2000" b="1" dirty="0" smtClean="0"/>
              <a:t>dati economici individuali su tutte le imprese</a:t>
            </a:r>
            <a:r>
              <a:rPr lang="it-IT" sz="2000" dirty="0" smtClean="0"/>
              <a:t> consente: 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a) un elevatissimo livello di </a:t>
            </a:r>
            <a:r>
              <a:rPr lang="it-IT" sz="2000" b="1" dirty="0" smtClean="0"/>
              <a:t>precisione</a:t>
            </a:r>
            <a:r>
              <a:rPr lang="it-IT" sz="2000" dirty="0" smtClean="0"/>
              <a:t> (le grandezze economiche aggregate sono ottenute per somma di dati individuali);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b) </a:t>
            </a:r>
            <a:r>
              <a:rPr lang="it-IT" sz="2000" b="1" dirty="0" smtClean="0"/>
              <a:t>analisi </a:t>
            </a:r>
            <a:r>
              <a:rPr lang="it-IT" sz="2000" b="1" dirty="0"/>
              <a:t>dinamiche </a:t>
            </a:r>
            <a:r>
              <a:rPr lang="it-IT" sz="2000" dirty="0"/>
              <a:t>di elevata </a:t>
            </a:r>
            <a:r>
              <a:rPr lang="it-IT" sz="2000" dirty="0" smtClean="0"/>
              <a:t>valenza informativa/analitica (es.: decomposizione delle tendenze aggregate nei contributi </a:t>
            </a:r>
            <a:r>
              <a:rPr lang="it-IT" sz="2000" dirty="0"/>
              <a:t>delle singole unità/aggregazioni di </a:t>
            </a:r>
            <a:r>
              <a:rPr lang="it-IT" sz="2000" dirty="0" smtClean="0"/>
              <a:t>unità);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c) </a:t>
            </a:r>
            <a:r>
              <a:rPr lang="it-IT" sz="2000" b="1" dirty="0" smtClean="0"/>
              <a:t>estensione delle misurazioni </a:t>
            </a:r>
            <a:r>
              <a:rPr lang="it-IT" sz="2000" dirty="0" smtClean="0"/>
              <a:t>ad ulteriori aspetti connessi alla </a:t>
            </a:r>
            <a:r>
              <a:rPr lang="it-IT" sz="2000" i="1" dirty="0" smtClean="0"/>
              <a:t>performance</a:t>
            </a:r>
            <a:r>
              <a:rPr lang="it-IT" sz="2000" dirty="0" smtClean="0"/>
              <a:t> delle imprese (es.: </a:t>
            </a:r>
            <a:r>
              <a:rPr lang="it-IT" sz="2000" i="1" dirty="0" err="1" smtClean="0"/>
              <a:t>linkage</a:t>
            </a:r>
            <a:r>
              <a:rPr lang="it-IT" sz="2000" dirty="0" smtClean="0"/>
              <a:t> con: dati individuali su caratteristiche e retribuzioni dei lavoratori impiegati, dati micro sulle attività internazionali delle  imprese ecc.). </a:t>
            </a:r>
            <a:r>
              <a:rPr lang="it-IT" sz="2000" b="1" dirty="0" smtClean="0"/>
              <a:t>Connessioni</a:t>
            </a:r>
            <a:r>
              <a:rPr lang="it-IT" sz="2000" dirty="0" smtClean="0"/>
              <a:t> tra registro delle unità economiche, della popolazione, del lavoro, delle attività. </a:t>
            </a:r>
            <a:r>
              <a:rPr lang="it-IT" sz="2000" dirty="0" smtClean="0">
                <a:hlinkClick r:id="rId2" action="ppaction://hlinksldjump"/>
              </a:rPr>
              <a:t>F2</a:t>
            </a:r>
            <a:endParaRPr lang="it-IT" sz="2000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endParaRPr lang="it-IT" sz="20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508633" y="1535373"/>
            <a:ext cx="5289857" cy="4533110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d) La produzione di sistemi di </a:t>
            </a:r>
            <a:r>
              <a:rPr lang="it-IT" sz="2000" b="1" dirty="0" smtClean="0"/>
              <a:t>indicatori multidimensionali </a:t>
            </a:r>
            <a:r>
              <a:rPr lang="it-IT" sz="2000" dirty="0" smtClean="0"/>
              <a:t>su struttura, </a:t>
            </a:r>
            <a:r>
              <a:rPr lang="it-IT" sz="2000" i="1" dirty="0" smtClean="0"/>
              <a:t>performance</a:t>
            </a:r>
            <a:r>
              <a:rPr lang="it-IT" sz="2000" dirty="0" smtClean="0"/>
              <a:t> e competitività con elevata </a:t>
            </a:r>
            <a:r>
              <a:rPr lang="it-IT" sz="2000" b="1" dirty="0" smtClean="0"/>
              <a:t>coerenza</a:t>
            </a:r>
            <a:r>
              <a:rPr lang="it-IT" sz="2000" dirty="0" smtClean="0"/>
              <a:t> e </a:t>
            </a:r>
            <a:r>
              <a:rPr lang="it-IT" sz="2000" b="1" dirty="0" smtClean="0"/>
              <a:t>dettaglio</a:t>
            </a:r>
            <a:r>
              <a:rPr lang="it-IT" sz="2000" dirty="0" smtClean="0"/>
              <a:t>.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e) Il rilascio di prodotti informativi complessi e con un sostanziale contenuto di </a:t>
            </a:r>
            <a:r>
              <a:rPr lang="it-IT" sz="2000" b="1" dirty="0" smtClean="0"/>
              <a:t>analisi</a:t>
            </a:r>
            <a:r>
              <a:rPr lang="it-IT" sz="2000" dirty="0" smtClean="0"/>
              <a:t>.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f) Un efficace strumento di </a:t>
            </a:r>
            <a:r>
              <a:rPr lang="it-IT" sz="2000" b="1" dirty="0" smtClean="0"/>
              <a:t>monitoraggio e  valutazione delle </a:t>
            </a:r>
            <a:r>
              <a:rPr lang="it-IT" sz="2000" b="1" i="1" dirty="0" smtClean="0"/>
              <a:t>policy</a:t>
            </a:r>
            <a:r>
              <a:rPr lang="it-IT" sz="2000" i="1" dirty="0" smtClean="0"/>
              <a:t> </a:t>
            </a:r>
            <a:r>
              <a:rPr lang="it-IT" sz="2000" dirty="0" smtClean="0"/>
              <a:t>(crescita, competitività, utilizzo del lavoro, internazionalizzazione ecc.).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Obiettivi ulteriori nel </a:t>
            </a:r>
            <a:r>
              <a:rPr lang="it-IT" sz="2000" b="1" dirty="0" smtClean="0"/>
              <a:t>biennio 2017-2018</a:t>
            </a:r>
            <a:r>
              <a:rPr lang="it-IT" sz="2000" dirty="0" smtClean="0"/>
              <a:t>: 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a</a:t>
            </a:r>
            <a:r>
              <a:rPr lang="it-IT" sz="2000" dirty="0" smtClean="0"/>
              <a:t>) </a:t>
            </a:r>
            <a:r>
              <a:rPr lang="it-IT" sz="2000" b="1" dirty="0" smtClean="0"/>
              <a:t>Riduzione </a:t>
            </a:r>
            <a:r>
              <a:rPr lang="it-IT" sz="2000" b="1" dirty="0"/>
              <a:t>del </a:t>
            </a:r>
            <a:r>
              <a:rPr lang="it-IT" sz="2000" b="1" i="1" dirty="0" err="1"/>
              <a:t>burden</a:t>
            </a:r>
            <a:r>
              <a:rPr lang="it-IT" sz="2000" b="1" dirty="0"/>
              <a:t> </a:t>
            </a:r>
            <a:r>
              <a:rPr lang="it-IT" sz="2000" dirty="0"/>
              <a:t>sulle imprese (questionari più leggeri e campioni ridotti);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b) Aumento </a:t>
            </a:r>
            <a:r>
              <a:rPr lang="it-IT" sz="2000" dirty="0"/>
              <a:t>della precisione e coerenza delle </a:t>
            </a:r>
            <a:r>
              <a:rPr lang="it-IT" sz="2000" b="1" dirty="0"/>
              <a:t>statistiche </a:t>
            </a:r>
            <a:r>
              <a:rPr lang="it-IT" sz="2000" b="1" dirty="0" smtClean="0"/>
              <a:t>tematiche </a:t>
            </a:r>
            <a:r>
              <a:rPr lang="it-IT" sz="2000" dirty="0" smtClean="0"/>
              <a:t>(R&amp;D, Innovazione, ICT, ecc.) per </a:t>
            </a:r>
            <a:r>
              <a:rPr lang="it-IT" sz="2000" dirty="0"/>
              <a:t>effetto della </a:t>
            </a:r>
            <a:r>
              <a:rPr lang="it-IT" sz="2000" b="1" dirty="0"/>
              <a:t>convergenza</a:t>
            </a:r>
            <a:r>
              <a:rPr lang="it-IT" sz="2000" dirty="0"/>
              <a:t> verso un </a:t>
            </a:r>
            <a:r>
              <a:rPr lang="it-IT" sz="2000" i="1" dirty="0"/>
              <a:t>frame</a:t>
            </a:r>
            <a:r>
              <a:rPr lang="it-IT" sz="2000" dirty="0"/>
              <a:t> </a:t>
            </a:r>
            <a:r>
              <a:rPr lang="it-IT" sz="2000" dirty="0" smtClean="0"/>
              <a:t>comune.</a:t>
            </a: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endParaRPr lang="it-IT" sz="2000" dirty="0" smtClean="0"/>
          </a:p>
          <a:p>
            <a:pPr marL="0" indent="0">
              <a:buClr>
                <a:srgbClr val="DA304A"/>
              </a:buClr>
              <a:buSzPct val="160000"/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6731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601664" y="1105469"/>
            <a:ext cx="11257638" cy="9106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2800" b="1" dirty="0" smtClean="0">
                <a:solidFill>
                  <a:srgbClr val="484384"/>
                </a:solidFill>
                <a:latin typeface="+mn-lt"/>
                <a:ea typeface="Signika Semibold" charset="0"/>
                <a:cs typeface="Signika Semibold" charset="0"/>
              </a:rPr>
              <a:t>6) Business case 2: Il sistema integrato del censimento della popolazione e delle indagini sociali </a:t>
            </a:r>
            <a:endParaRPr lang="it-IT" sz="2800" b="1" dirty="0">
              <a:solidFill>
                <a:srgbClr val="484384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601664" y="1917509"/>
            <a:ext cx="5546652" cy="4253331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Il </a:t>
            </a:r>
            <a:r>
              <a:rPr lang="it-IT" sz="2000" b="1" dirty="0"/>
              <a:t>sistema integrato </a:t>
            </a:r>
            <a:r>
              <a:rPr lang="it-IT" sz="2000" dirty="0"/>
              <a:t>del censimento e delle indagini </a:t>
            </a:r>
            <a:r>
              <a:rPr lang="it-IT" sz="2000" dirty="0" smtClean="0"/>
              <a:t>sociali </a:t>
            </a:r>
            <a:r>
              <a:rPr lang="it-IT" sz="2000" dirty="0"/>
              <a:t>è finalizzato </a:t>
            </a:r>
            <a:r>
              <a:rPr lang="it-IT" sz="2000" dirty="0" smtClean="0"/>
              <a:t>allo sfruttamento congiunto delle </a:t>
            </a:r>
            <a:r>
              <a:rPr lang="it-IT" sz="2000" dirty="0"/>
              <a:t>informazioni sui </a:t>
            </a:r>
            <a:r>
              <a:rPr lang="it-IT" sz="2000" b="1" dirty="0"/>
              <a:t>fenomeni socio-economici </a:t>
            </a:r>
            <a:r>
              <a:rPr lang="it-IT" sz="2000" dirty="0"/>
              <a:t>provenienti dagli </a:t>
            </a:r>
            <a:r>
              <a:rPr lang="it-IT" sz="2000" b="1" dirty="0"/>
              <a:t>archivi amministrativi </a:t>
            </a:r>
            <a:r>
              <a:rPr lang="it-IT" sz="2000" dirty="0"/>
              <a:t>e dalle </a:t>
            </a:r>
            <a:r>
              <a:rPr lang="it-IT" sz="2000" b="1" dirty="0"/>
              <a:t>indagini campionarie sulle </a:t>
            </a:r>
            <a:r>
              <a:rPr lang="it-IT" sz="2000" b="1" dirty="0" smtClean="0"/>
              <a:t>famiglie</a:t>
            </a:r>
            <a:r>
              <a:rPr lang="it-IT" sz="2000" dirty="0" smtClean="0"/>
              <a:t>: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a) Supporto al sistema </a:t>
            </a:r>
            <a:r>
              <a:rPr lang="it-IT" sz="2000" dirty="0"/>
              <a:t>di controllo di qualità del registro statistico di base degli </a:t>
            </a:r>
            <a:r>
              <a:rPr lang="it-IT" sz="2000" b="1" dirty="0"/>
              <a:t>individui</a:t>
            </a:r>
            <a:r>
              <a:rPr lang="it-IT" sz="2000" dirty="0"/>
              <a:t> e delle </a:t>
            </a:r>
            <a:r>
              <a:rPr lang="it-IT" sz="2000" b="1" dirty="0"/>
              <a:t>famiglie</a:t>
            </a:r>
            <a:r>
              <a:rPr lang="it-IT" sz="2000" dirty="0"/>
              <a:t> e </a:t>
            </a:r>
            <a:r>
              <a:rPr lang="it-IT" sz="2000" dirty="0" smtClean="0"/>
              <a:t>alla </a:t>
            </a:r>
            <a:r>
              <a:rPr lang="it-IT" sz="2000" dirty="0"/>
              <a:t>produzione delle statistiche censuarie</a:t>
            </a:r>
            <a:r>
              <a:rPr lang="it-IT" sz="2000" dirty="0" smtClean="0"/>
              <a:t>;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 b) miglioramento del </a:t>
            </a:r>
            <a:r>
              <a:rPr lang="it-IT" sz="2000" dirty="0"/>
              <a:t>livello di </a:t>
            </a:r>
            <a:r>
              <a:rPr lang="it-IT" sz="2000" b="1" dirty="0"/>
              <a:t>qualità</a:t>
            </a:r>
            <a:r>
              <a:rPr lang="it-IT" sz="2000" dirty="0"/>
              <a:t> complessivo delle statistiche </a:t>
            </a:r>
            <a:r>
              <a:rPr lang="it-IT" sz="2000" dirty="0" smtClean="0"/>
              <a:t>sociali;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 c) ampliamento del </a:t>
            </a:r>
            <a:r>
              <a:rPr lang="it-IT" sz="2000" b="1" dirty="0"/>
              <a:t>dettaglio</a:t>
            </a:r>
            <a:r>
              <a:rPr lang="it-IT" sz="2000" dirty="0"/>
              <a:t> degli indicatori demografici e </a:t>
            </a:r>
            <a:r>
              <a:rPr lang="it-IT" sz="2000" dirty="0" smtClean="0"/>
              <a:t>socio-economici;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d) sfruttamento </a:t>
            </a:r>
            <a:r>
              <a:rPr lang="it-IT" sz="2000" dirty="0"/>
              <a:t>completo di tutte le </a:t>
            </a:r>
            <a:r>
              <a:rPr lang="it-IT" sz="2000" b="1" dirty="0" smtClean="0"/>
              <a:t>informazioni</a:t>
            </a:r>
            <a:r>
              <a:rPr lang="it-IT" sz="2000" dirty="0" smtClean="0"/>
              <a:t>.</a:t>
            </a:r>
            <a:endParaRPr lang="it-IT" sz="2000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6508633" y="1917509"/>
            <a:ext cx="5289857" cy="4150974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Obiettivi del </a:t>
            </a:r>
            <a:r>
              <a:rPr lang="it-IT" sz="2000" b="1" dirty="0" smtClean="0"/>
              <a:t>biennio 2017-18</a:t>
            </a:r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a) pianificare </a:t>
            </a:r>
            <a:r>
              <a:rPr lang="it-IT" sz="2000" dirty="0"/>
              <a:t>e </a:t>
            </a:r>
            <a:r>
              <a:rPr lang="it-IT" sz="2000" dirty="0" smtClean="0"/>
              <a:t>realizzare </a:t>
            </a:r>
            <a:r>
              <a:rPr lang="it-IT" sz="2000" b="1" dirty="0"/>
              <a:t>indagini sperimentali </a:t>
            </a:r>
            <a:r>
              <a:rPr lang="it-IT" sz="2000" dirty="0"/>
              <a:t>finalizzate alla scelta dello scenario di integrazione migliore, in grado di bilanciare in modo ottimale la qualità dei dati prodotti e i costi per la loro produzione. </a:t>
            </a:r>
            <a:endParaRPr lang="it-IT" sz="2000" dirty="0" smtClean="0"/>
          </a:p>
          <a:p>
            <a:pPr marL="266700" indent="-2667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A304A"/>
              </a:buClr>
              <a:buSzPct val="160000"/>
              <a:buNone/>
            </a:pPr>
            <a:r>
              <a:rPr lang="it-IT" sz="2000" dirty="0" smtClean="0"/>
              <a:t>b) Nel </a:t>
            </a:r>
            <a:r>
              <a:rPr lang="it-IT" sz="2000" dirty="0"/>
              <a:t>2018 </a:t>
            </a:r>
            <a:r>
              <a:rPr lang="it-IT" sz="2000" b="1" dirty="0" smtClean="0"/>
              <a:t>primo </a:t>
            </a:r>
            <a:r>
              <a:rPr lang="it-IT" sz="2000" b="1" dirty="0"/>
              <a:t>impianto </a:t>
            </a:r>
            <a:r>
              <a:rPr lang="it-IT" sz="2000" dirty="0"/>
              <a:t>del nuovo sistema integrato e la produzione degli </a:t>
            </a:r>
            <a:r>
              <a:rPr lang="it-IT" sz="2000" dirty="0" err="1"/>
              <a:t>iper</a:t>
            </a:r>
            <a:r>
              <a:rPr lang="it-IT" sz="2000" dirty="0"/>
              <a:t>-cubi censuari, mettendo a punto il DB dei micro-dati delle indagini sociali </a:t>
            </a:r>
            <a:r>
              <a:rPr lang="it-IT" sz="2000" dirty="0" smtClean="0"/>
              <a:t>integrato </a:t>
            </a:r>
            <a:r>
              <a:rPr lang="it-IT" sz="2000" dirty="0"/>
              <a:t>con il registro di popolazione. </a:t>
            </a:r>
          </a:p>
        </p:txBody>
      </p:sp>
    </p:spTree>
    <p:extLst>
      <p:ext uri="{BB962C8B-B14F-4D97-AF65-F5344CB8AC3E}">
        <p14:creationId xmlns:p14="http://schemas.microsoft.com/office/powerpoint/2010/main" val="2520468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1307</TotalTime>
  <Words>1681</Words>
  <Application>Microsoft Office PowerPoint</Application>
  <PresentationFormat>Personalizzato</PresentationFormat>
  <Paragraphs>115</Paragraphs>
  <Slides>12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Personalizza struttura</vt:lpstr>
      <vt:lpstr>COMPORTAMENTI INDIVIDUALI  E RELAZIONI SOCIALI  IN TRASFORMAZIONE  UNA SFIDA PER LA  STATISTICA UFFICIALE </vt:lpstr>
      <vt:lpstr>Struttura della  presentazione</vt:lpstr>
      <vt:lpstr>      1) La tensione verso un aumento di rilevanza della produzione statistica</vt:lpstr>
      <vt:lpstr>2) Il nuovo contesto produttivo e organizzativo: i guadagni attesi per l’efficienza dei processi  </vt:lpstr>
      <vt:lpstr>3) Guadagni di «sistema» nel nuovo contesto statistico europeo</vt:lpstr>
      <vt:lpstr>4) Rilevanza dell’output, specializzazione delle fonti, integrazione dei dati:  le linee guida della produzione statistica</vt:lpstr>
      <vt:lpstr>5) Business case 1: integrazione delle statistiche sulle imprese - 1</vt:lpstr>
      <vt:lpstr>5) Business case 1: integrazione delle statistiche sulle imprese - 2</vt:lpstr>
      <vt:lpstr>6) Business case 2: Il sistema integrato del censimento della popolazione e delle indagini sociali </vt:lpstr>
      <vt:lpstr>7) Conclusioni</vt:lpstr>
      <vt:lpstr>F1 - Copertura e componenti del registro statistico integrato Frame-SBS</vt:lpstr>
      <vt:lpstr>F2 - Distribuzione di frequenza delle imprese per livello di retribuzione relativa femmine/maschi.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Istat</dc:creator>
  <cp:lastModifiedBy>Roberto Monducci</cp:lastModifiedBy>
  <cp:revision>126</cp:revision>
  <cp:lastPrinted>2016-03-21T17:06:08Z</cp:lastPrinted>
  <dcterms:created xsi:type="dcterms:W3CDTF">2016-03-11T16:10:26Z</dcterms:created>
  <dcterms:modified xsi:type="dcterms:W3CDTF">2016-06-21T19:10:53Z</dcterms:modified>
</cp:coreProperties>
</file>