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64" r:id="rId4"/>
    <p:sldId id="282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83" r:id="rId14"/>
    <p:sldId id="274" r:id="rId15"/>
    <p:sldId id="275" r:id="rId16"/>
    <p:sldId id="277" r:id="rId17"/>
    <p:sldId id="276" r:id="rId18"/>
    <p:sldId id="261" r:id="rId19"/>
    <p:sldId id="263" r:id="rId20"/>
    <p:sldId id="280" r:id="rId21"/>
    <p:sldId id="281" r:id="rId22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6F31"/>
    <a:srgbClr val="E26F37"/>
    <a:srgbClr val="D43D25"/>
    <a:srgbClr val="DA713A"/>
    <a:srgbClr val="E16F36"/>
    <a:srgbClr val="BE1520"/>
    <a:srgbClr val="CF1E24"/>
    <a:srgbClr val="C72A31"/>
    <a:srgbClr val="DA30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8" autoAdjust="0"/>
    <p:restoredTop sz="94619" autoAdjust="0"/>
  </p:normalViewPr>
  <p:slideViewPr>
    <p:cSldViewPr snapToGrid="0" snapToObjects="1">
      <p:cViewPr>
        <p:scale>
          <a:sx n="61" d="100"/>
          <a:sy n="61" d="100"/>
        </p:scale>
        <p:origin x="-816" y="-996"/>
      </p:cViewPr>
      <p:guideLst>
        <p:guide orient="horz" pos="2386"/>
        <p:guide pos="19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7B1F3-FB2D-A247-9676-97B3C010A75B}" type="datetimeFigureOut">
              <a:rPr lang="it-IT" smtClean="0"/>
              <a:t>21/06/2016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AA04C-CF00-2442-8489-B17C223CBB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63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8465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inter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915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1 8"/>
          <p:cNvCxnSpPr/>
          <p:nvPr userDrawn="1"/>
        </p:nvCxnSpPr>
        <p:spPr>
          <a:xfrm flipH="1">
            <a:off x="601664" y="968418"/>
            <a:ext cx="10997669" cy="0"/>
          </a:xfrm>
          <a:prstGeom prst="line">
            <a:avLst/>
          </a:prstGeom>
          <a:ln w="25400" cap="rnd">
            <a:solidFill>
              <a:srgbClr val="C72A3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14" r="74033" b="37508"/>
          <a:stretch/>
        </p:blipFill>
        <p:spPr>
          <a:xfrm>
            <a:off x="10647499" y="5776731"/>
            <a:ext cx="1544501" cy="1081270"/>
          </a:xfrm>
          <a:prstGeom prst="rect">
            <a:avLst/>
          </a:prstGeom>
        </p:spPr>
      </p:pic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0" name="Titolo 1"/>
          <p:cNvSpPr txBox="1">
            <a:spLocks/>
          </p:cNvSpPr>
          <p:nvPr userDrawn="1"/>
        </p:nvSpPr>
        <p:spPr>
          <a:xfrm>
            <a:off x="617160" y="306996"/>
            <a:ext cx="8233580" cy="641201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80"/>
              </a:lnSpc>
              <a:spcAft>
                <a:spcPts val="600"/>
              </a:spcAft>
            </a:pP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ROMA</a:t>
            </a:r>
            <a:r>
              <a:rPr lang="it-IT" sz="11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 22 </a:t>
            </a: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GIUGNO 2016 </a:t>
            </a:r>
          </a:p>
          <a:p>
            <a:pPr>
              <a:lnSpc>
                <a:spcPts val="1080"/>
              </a:lnSpc>
              <a:spcAft>
                <a:spcPts val="0"/>
              </a:spcAft>
            </a:pPr>
            <a:r>
              <a:rPr lang="it-IT" sz="1100" b="1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OFFICINA MODERNIZZAZIONE</a:t>
            </a:r>
            <a:r>
              <a:rPr lang="it-IT" sz="1100" b="1" baseline="0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 - </a:t>
            </a:r>
            <a:r>
              <a:rPr lang="it-IT" sz="1100" b="1" i="1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SINERGIE, OPPORTUNITÀ E CRITICITÀ PER LO SVILUPPO DEL PROGRAMMA DI MODERNIZZAZIONE</a:t>
            </a:r>
            <a:r>
              <a:rPr lang="it-IT" sz="1100" b="1" i="1" baseline="0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 </a:t>
            </a:r>
            <a:r>
              <a:rPr lang="it-IT" sz="1100" b="1" i="1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DELL’ISTAT</a:t>
            </a:r>
          </a:p>
          <a:p>
            <a:pPr marL="0" marR="0" indent="0" algn="l" defTabSz="914400" rtl="0" eaLnBrk="1" fontAlgn="auto" latinLnBrk="0" hangingPunct="1">
              <a:lnSpc>
                <a:spcPts val="108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dirty="0" smtClean="0">
                <a:solidFill>
                  <a:schemeClr val="tx1"/>
                </a:solidFill>
                <a:ea typeface="Signika Light" charset="0"/>
                <a:cs typeface="Arial"/>
              </a:rPr>
              <a:t>La valorizzazione dei dati amministrativi per lo sviluppo delle politiche del lavoro</a:t>
            </a:r>
            <a:endParaRPr lang="en-GB" sz="1200" dirty="0" smtClean="0">
              <a:solidFill>
                <a:schemeClr val="tx1"/>
              </a:solidFill>
              <a:ea typeface="Signika Light" charset="0"/>
              <a:cs typeface="Arial"/>
            </a:endParaRPr>
          </a:p>
          <a:p>
            <a:pPr>
              <a:lnSpc>
                <a:spcPts val="1080"/>
              </a:lnSpc>
              <a:spcAft>
                <a:spcPts val="0"/>
              </a:spcAft>
            </a:pPr>
            <a:endParaRPr lang="it-IT" sz="1200" b="1" dirty="0" smtClean="0">
              <a:solidFill>
                <a:schemeClr val="tx1"/>
              </a:solidFill>
              <a:latin typeface="+mn-lt"/>
              <a:ea typeface="Signika Light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527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0" y="3376083"/>
            <a:ext cx="12192000" cy="3481918"/>
          </a:xfrm>
          <a:prstGeom prst="rect">
            <a:avLst/>
          </a:prstGeom>
          <a:solidFill>
            <a:srgbClr val="E26F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DA304A"/>
                </a:solidFill>
              </a:rPr>
              <a:t> </a:t>
            </a:r>
            <a:endParaRPr lang="it-IT" dirty="0">
              <a:solidFill>
                <a:srgbClr val="DA304A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611254" y="384211"/>
            <a:ext cx="5050820" cy="161112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/>
          <a:p>
            <a:pPr algn="l">
              <a:lnSpc>
                <a:spcPts val="2500"/>
              </a:lnSpc>
            </a:pP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COMPORTAMENTI INDIVIDUALI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E RELAZIONI SOCIALI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IN TRASFORMAZIONE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UNA SFIDA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PER </a:t>
            </a: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LA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/>
            </a:r>
            <a:b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STATISTICA UFFICIALE </a:t>
            </a:r>
            <a:endParaRPr lang="it-IT" sz="2400" dirty="0">
              <a:solidFill>
                <a:schemeClr val="bg1"/>
              </a:solidFill>
              <a:latin typeface="Signika" charset="0"/>
              <a:ea typeface="Signika" charset="0"/>
              <a:cs typeface="Signika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961"/>
          <a:stretch/>
        </p:blipFill>
        <p:spPr>
          <a:xfrm>
            <a:off x="323742" y="214878"/>
            <a:ext cx="7546646" cy="2895775"/>
          </a:xfrm>
          <a:prstGeom prst="rect">
            <a:avLst/>
          </a:prstGeom>
        </p:spPr>
      </p:pic>
      <p:pic>
        <p:nvPicPr>
          <p:cNvPr id="13" name="Immagine 12" descr="Logo12esimaOk-21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714" y="5859742"/>
            <a:ext cx="480972" cy="625265"/>
          </a:xfrm>
          <a:prstGeom prst="rect">
            <a:avLst/>
          </a:prstGeom>
        </p:spPr>
      </p:pic>
      <p:pic>
        <p:nvPicPr>
          <p:cNvPr id="17" name="Immagine 16" descr="Logo12esimaOk-22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186" y="3683343"/>
            <a:ext cx="571500" cy="609600"/>
          </a:xfrm>
          <a:prstGeom prst="rect">
            <a:avLst/>
          </a:prstGeom>
        </p:spPr>
      </p:pic>
      <p:sp>
        <p:nvSpPr>
          <p:cNvPr id="19" name="CasellaDiTesto 18"/>
          <p:cNvSpPr txBox="1"/>
          <p:nvPr/>
        </p:nvSpPr>
        <p:spPr>
          <a:xfrm>
            <a:off x="3173412" y="6056410"/>
            <a:ext cx="8221860" cy="4103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it-IT" sz="2400" b="1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Leopoldo Mondauto| Italia Lavoro S.p.A.</a:t>
            </a:r>
            <a:endParaRPr lang="it-IT" sz="2400" b="1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</p:txBody>
      </p:sp>
      <p:cxnSp>
        <p:nvCxnSpPr>
          <p:cNvPr id="20" name="Connettore 1 19"/>
          <p:cNvCxnSpPr/>
          <p:nvPr/>
        </p:nvCxnSpPr>
        <p:spPr>
          <a:xfrm>
            <a:off x="2998756" y="3811955"/>
            <a:ext cx="0" cy="2580211"/>
          </a:xfrm>
          <a:prstGeom prst="line">
            <a:avLst/>
          </a:prstGeom>
          <a:ln w="28575" cmpd="sng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3089800" y="3811955"/>
            <a:ext cx="9102200" cy="18338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80"/>
              </a:lnSpc>
            </a:pPr>
            <a:r>
              <a:rPr lang="it-IT" sz="2800" b="1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OFFICINA </a:t>
            </a:r>
            <a:r>
              <a:rPr lang="it-IT" sz="2800" b="1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MODERNIZZAZIONE </a:t>
            </a:r>
            <a:r>
              <a:rPr lang="it-IT" sz="2800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- </a:t>
            </a:r>
            <a:r>
              <a:rPr lang="it-IT" sz="2600" b="1" i="1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Sinergie, opportunità e </a:t>
            </a:r>
            <a:endParaRPr lang="it-IT" sz="2600" b="1" i="1" dirty="0" smtClean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1880"/>
              </a:lnSpc>
            </a:pPr>
            <a:endParaRPr lang="it-IT" sz="2600" b="1" i="1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1880"/>
              </a:lnSpc>
            </a:pPr>
            <a:r>
              <a:rPr lang="it-IT" sz="2600" b="1" i="1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criticità </a:t>
            </a:r>
            <a:r>
              <a:rPr lang="it-IT" sz="2600" b="1" i="1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per lo sviluppo del Programma </a:t>
            </a:r>
            <a:r>
              <a:rPr lang="it-IT" sz="2600" b="1" i="1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di Modernizzazione dell’Istat</a:t>
            </a:r>
            <a:endParaRPr lang="it-IT" sz="2600" b="1" i="1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2160"/>
              </a:lnSpc>
            </a:pPr>
            <a:endParaRPr lang="it-IT" sz="28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3200"/>
              </a:lnSpc>
            </a:pPr>
            <a:r>
              <a:rPr lang="it-IT" sz="3200" dirty="0">
                <a:solidFill>
                  <a:schemeClr val="bg1"/>
                </a:solidFill>
                <a:ea typeface="Signika Light" charset="0"/>
                <a:cs typeface="Arial"/>
              </a:rPr>
              <a:t>La valorizzazione dei dati amministrativi per lo sviluppo delle politiche del </a:t>
            </a:r>
            <a:r>
              <a:rPr lang="it-IT" sz="3200" dirty="0" smtClean="0">
                <a:solidFill>
                  <a:schemeClr val="bg1"/>
                </a:solidFill>
                <a:ea typeface="Signika Light" charset="0"/>
                <a:cs typeface="Arial"/>
              </a:rPr>
              <a:t>lavoro</a:t>
            </a:r>
            <a:endParaRPr lang="en-GB" sz="3200" dirty="0">
              <a:solidFill>
                <a:schemeClr val="bg1"/>
              </a:solidFill>
              <a:ea typeface="Signika Light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4705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569912" y="1057264"/>
            <a:ext cx="10700951" cy="492567"/>
          </a:xfrm>
          <a:prstGeom prst="rect">
            <a:avLst/>
          </a:prstGeom>
        </p:spPr>
        <p:txBody>
          <a:bodyPr lIns="0" tIns="0" rIns="0" bIns="0" anchor="t" anchorCtr="0"/>
          <a:lstStyle>
            <a:defPPr>
              <a:defRPr lang="it-IT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200" b="1">
                <a:solidFill>
                  <a:srgbClr val="E26F31"/>
                </a:solidFill>
                <a:ea typeface="Signika Semibold" charset="0"/>
                <a:cs typeface="Signika Semibold" charset="0"/>
              </a:defRPr>
            </a:lvl1pPr>
          </a:lstStyle>
          <a:p>
            <a:r>
              <a:rPr lang="fr-FR" dirty="0" err="1"/>
              <a:t>Bilanciamento</a:t>
            </a:r>
            <a:r>
              <a:rPr lang="fr-FR" dirty="0"/>
              <a:t> </a:t>
            </a:r>
            <a:r>
              <a:rPr lang="fr-FR" dirty="0" err="1"/>
              <a:t>Covariate</a:t>
            </a:r>
            <a:endParaRPr lang="it-IT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2070" y="1549831"/>
            <a:ext cx="6556633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ttangolo 5"/>
          <p:cNvSpPr/>
          <p:nvPr/>
        </p:nvSpPr>
        <p:spPr>
          <a:xfrm>
            <a:off x="9392441" y="3321866"/>
            <a:ext cx="2799559" cy="438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dirty="0" err="1">
                <a:latin typeface="+mj-lt"/>
              </a:rPr>
              <a:t>Fonte</a:t>
            </a:r>
            <a:r>
              <a:rPr lang="en-GB" sz="1100" dirty="0">
                <a:latin typeface="+mj-lt"/>
              </a:rPr>
              <a:t>: Hijzen, A., L. Mondauto e S. </a:t>
            </a:r>
            <a:r>
              <a:rPr lang="en-GB" sz="1100" dirty="0" err="1">
                <a:latin typeface="+mj-lt"/>
              </a:rPr>
              <a:t>Scarpetta</a:t>
            </a:r>
            <a:r>
              <a:rPr lang="en-GB" sz="1100" dirty="0">
                <a:latin typeface="+mj-lt"/>
              </a:rPr>
              <a:t>, </a:t>
            </a:r>
            <a:r>
              <a:rPr lang="en-GB" sz="1100" dirty="0" smtClean="0">
                <a:latin typeface="+mj-lt"/>
              </a:rPr>
              <a:t>2013</a:t>
            </a:r>
            <a:endParaRPr lang="en-GB" sz="11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8113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569912" y="1057264"/>
            <a:ext cx="10700951" cy="601055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Turnover</a:t>
            </a:r>
            <a:endParaRPr lang="it-IT" sz="3200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pic>
        <p:nvPicPr>
          <p:cNvPr id="5" name="Picture 1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3335" y="2142016"/>
            <a:ext cx="6214103" cy="454873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Ogget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5369356"/>
              </p:ext>
            </p:extLst>
          </p:nvPr>
        </p:nvGraphicFramePr>
        <p:xfrm>
          <a:off x="7343800" y="1580027"/>
          <a:ext cx="1428760" cy="5139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" name="Equazione" r:id="rId4" imgW="1143000" imgH="393480" progId="Equation.3">
                  <p:embed/>
                </p:oleObj>
              </mc:Choice>
              <mc:Fallback>
                <p:oleObj name="Equazione" r:id="rId4" imgW="11430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43800" y="1580027"/>
                        <a:ext cx="1428760" cy="51395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gget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8263955"/>
              </p:ext>
            </p:extLst>
          </p:nvPr>
        </p:nvGraphicFramePr>
        <p:xfrm>
          <a:off x="3671392" y="1580027"/>
          <a:ext cx="2444750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" name="Equazione" r:id="rId6" imgW="1955520" imgH="393480" progId="Equation.3">
                  <p:embed/>
                </p:oleObj>
              </mc:Choice>
              <mc:Fallback>
                <p:oleObj name="Equazione" r:id="rId6" imgW="19555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1392" y="1580027"/>
                        <a:ext cx="2444750" cy="512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ttangolo 11"/>
          <p:cNvSpPr/>
          <p:nvPr/>
        </p:nvSpPr>
        <p:spPr>
          <a:xfrm>
            <a:off x="9491382" y="3308388"/>
            <a:ext cx="261699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dirty="0" err="1">
                <a:latin typeface="+mj-lt"/>
              </a:rPr>
              <a:t>Fonte</a:t>
            </a:r>
            <a:r>
              <a:rPr lang="en-GB" sz="1100" dirty="0">
                <a:latin typeface="+mj-lt"/>
              </a:rPr>
              <a:t>: Hijzen, A., L. Mondauto e S. </a:t>
            </a:r>
            <a:r>
              <a:rPr lang="en-GB" sz="1100" dirty="0" err="1">
                <a:latin typeface="+mj-lt"/>
              </a:rPr>
              <a:t>Scarpetta</a:t>
            </a:r>
            <a:r>
              <a:rPr lang="en-GB" sz="1100" dirty="0">
                <a:latin typeface="+mj-lt"/>
              </a:rPr>
              <a:t>, 2013</a:t>
            </a:r>
            <a:r>
              <a:rPr lang="en-GB" sz="1100" dirty="0" smtClean="0">
                <a:latin typeface="+mj-lt"/>
              </a:rPr>
              <a:t>,</a:t>
            </a:r>
            <a:endParaRPr lang="en-GB" sz="11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8113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569912" y="1057264"/>
            <a:ext cx="10700951" cy="601055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L’impatto dell’articolo 18 sulla percentuale di contratti a durata determinata</a:t>
            </a:r>
            <a:endParaRPr lang="en-GB" sz="3200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  <a:p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8249" y="1971795"/>
            <a:ext cx="6506372" cy="4771339"/>
          </a:xfrm>
          <a:prstGeom prst="rect">
            <a:avLst/>
          </a:prstGeom>
        </p:spPr>
      </p:pic>
      <p:sp>
        <p:nvSpPr>
          <p:cNvPr id="13" name="Rettangolo 12"/>
          <p:cNvSpPr/>
          <p:nvPr/>
        </p:nvSpPr>
        <p:spPr>
          <a:xfrm>
            <a:off x="8141471" y="3588023"/>
            <a:ext cx="387487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dirty="0" err="1">
                <a:latin typeface="+mj-lt"/>
              </a:rPr>
              <a:t>Fonte</a:t>
            </a:r>
            <a:r>
              <a:rPr lang="en-GB" sz="1100" dirty="0">
                <a:latin typeface="+mj-lt"/>
              </a:rPr>
              <a:t>: Hijzen, A., L. Mondauto e S. </a:t>
            </a:r>
            <a:r>
              <a:rPr lang="en-GB" sz="1100" dirty="0" err="1">
                <a:latin typeface="+mj-lt"/>
              </a:rPr>
              <a:t>Scarpetta</a:t>
            </a:r>
            <a:r>
              <a:rPr lang="en-GB" sz="1100" dirty="0">
                <a:latin typeface="+mj-lt"/>
              </a:rPr>
              <a:t>, </a:t>
            </a:r>
            <a:r>
              <a:rPr lang="en-GB" sz="1100" dirty="0" smtClean="0">
                <a:latin typeface="+mj-lt"/>
              </a:rPr>
              <a:t>2013</a:t>
            </a:r>
            <a:endParaRPr lang="en-GB" sz="1100" dirty="0">
              <a:latin typeface="+mj-lt"/>
            </a:endParaRP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84621" y="1658319"/>
            <a:ext cx="3685604" cy="6939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3706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C7FE145-5F5F-9146-8268-470DD024125C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3" name="Titolo 1"/>
          <p:cNvSpPr txBox="1">
            <a:spLocks/>
          </p:cNvSpPr>
          <p:nvPr/>
        </p:nvSpPr>
        <p:spPr>
          <a:xfrm>
            <a:off x="569911" y="1971665"/>
            <a:ext cx="10700951" cy="46157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err="1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Obiettivo</a:t>
            </a:r>
            <a:endParaRPr lang="it-IT" sz="3200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69911" y="2696707"/>
            <a:ext cx="10581910" cy="161325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ü"/>
            </a:pPr>
            <a:r>
              <a:rPr lang="fr-FR" sz="2200" dirty="0" err="1" smtClean="0">
                <a:latin typeface="Palatino Linotype" panose="02040502050505030304" pitchFamily="18" charset="0"/>
                <a:cs typeface="Times New Roman" pitchFamily="18" charset="0"/>
              </a:rPr>
              <a:t>Analizzare</a:t>
            </a:r>
            <a:r>
              <a:rPr lang="fr-FR" sz="2200" dirty="0" smtClean="0">
                <a:latin typeface="Palatino Linotype" panose="02040502050505030304" pitchFamily="18" charset="0"/>
                <a:cs typeface="Times New Roman" pitchFamily="18" charset="0"/>
              </a:rPr>
              <a:t> la </a:t>
            </a:r>
            <a:r>
              <a:rPr lang="fr-FR" sz="2200" dirty="0" err="1" smtClean="0">
                <a:latin typeface="Palatino Linotype" panose="02040502050505030304" pitchFamily="18" charset="0"/>
                <a:cs typeface="Times New Roman" pitchFamily="18" charset="0"/>
              </a:rPr>
              <a:t>domanda</a:t>
            </a:r>
            <a:r>
              <a:rPr lang="fr-FR" sz="2200" dirty="0" smtClean="0">
                <a:latin typeface="Palatino Linotype" panose="02040502050505030304" pitchFamily="18" charset="0"/>
                <a:cs typeface="Times New Roman" pitchFamily="18" charset="0"/>
              </a:rPr>
              <a:t> di </a:t>
            </a:r>
            <a:r>
              <a:rPr lang="fr-FR" sz="2200" dirty="0" err="1" smtClean="0">
                <a:latin typeface="Palatino Linotype" panose="02040502050505030304" pitchFamily="18" charset="0"/>
                <a:cs typeface="Times New Roman" pitchFamily="18" charset="0"/>
              </a:rPr>
              <a:t>lavoro</a:t>
            </a:r>
            <a:r>
              <a:rPr lang="fr-FR" sz="2200" dirty="0" smtClean="0">
                <a:latin typeface="Palatino Linotype" panose="02040502050505030304" pitchFamily="18" charset="0"/>
                <a:cs typeface="Times New Roman" pitchFamily="18" charset="0"/>
              </a:rPr>
              <a:t> dei </a:t>
            </a:r>
            <a:r>
              <a:rPr lang="fr-FR" sz="2200" dirty="0" err="1" smtClean="0">
                <a:latin typeface="Palatino Linotype" panose="02040502050505030304" pitchFamily="18" charset="0"/>
                <a:cs typeface="Times New Roman" pitchFamily="18" charset="0"/>
              </a:rPr>
              <a:t>laureati</a:t>
            </a:r>
            <a:r>
              <a:rPr lang="fr-FR" sz="2200" dirty="0" smtClean="0">
                <a:latin typeface="Palatino Linotype" panose="02040502050505030304" pitchFamily="18" charset="0"/>
                <a:cs typeface="Times New Roman" pitchFamily="18" charset="0"/>
              </a:rPr>
              <a:t> </a:t>
            </a:r>
            <a:r>
              <a:rPr lang="fr-FR" sz="2200" dirty="0" err="1" smtClean="0">
                <a:latin typeface="Palatino Linotype" panose="02040502050505030304" pitchFamily="18" charset="0"/>
                <a:cs typeface="Times New Roman" pitchFamily="18" charset="0"/>
              </a:rPr>
              <a:t>nei</a:t>
            </a:r>
            <a:r>
              <a:rPr lang="fr-FR" sz="2200" dirty="0" smtClean="0">
                <a:latin typeface="Palatino Linotype" panose="02040502050505030304" pitchFamily="18" charset="0"/>
                <a:cs typeface="Times New Roman" pitchFamily="18" charset="0"/>
              </a:rPr>
              <a:t> due </a:t>
            </a:r>
            <a:r>
              <a:rPr lang="fr-FR" sz="2200" dirty="0" err="1" smtClean="0">
                <a:latin typeface="Palatino Linotype" panose="02040502050505030304" pitchFamily="18" charset="0"/>
                <a:cs typeface="Times New Roman" pitchFamily="18" charset="0"/>
              </a:rPr>
              <a:t>anni</a:t>
            </a:r>
            <a:r>
              <a:rPr lang="fr-FR" sz="2200" dirty="0" smtClean="0">
                <a:latin typeface="Palatino Linotype" panose="02040502050505030304" pitchFamily="18" charset="0"/>
                <a:cs typeface="Times New Roman" pitchFamily="18" charset="0"/>
              </a:rPr>
              <a:t> </a:t>
            </a:r>
            <a:r>
              <a:rPr lang="fr-FR" sz="2200" dirty="0" err="1" smtClean="0">
                <a:latin typeface="Palatino Linotype" panose="02040502050505030304" pitchFamily="18" charset="0"/>
                <a:cs typeface="Times New Roman" pitchFamily="18" charset="0"/>
              </a:rPr>
              <a:t>successivi</a:t>
            </a:r>
            <a:r>
              <a:rPr lang="fr-FR" sz="2200" dirty="0" smtClean="0">
                <a:latin typeface="Palatino Linotype" panose="02040502050505030304" pitchFamily="18" charset="0"/>
                <a:cs typeface="Times New Roman" pitchFamily="18" charset="0"/>
              </a:rPr>
              <a:t> al </a:t>
            </a:r>
            <a:r>
              <a:rPr lang="fr-FR" sz="2200" dirty="0" err="1" smtClean="0">
                <a:latin typeface="Palatino Linotype" panose="02040502050505030304" pitchFamily="18" charset="0"/>
                <a:cs typeface="Times New Roman" pitchFamily="18" charset="0"/>
              </a:rPr>
              <a:t>conseguimento</a:t>
            </a:r>
            <a:r>
              <a:rPr lang="fr-FR" sz="2200" dirty="0" smtClean="0">
                <a:latin typeface="Palatino Linotype" panose="02040502050505030304" pitchFamily="18" charset="0"/>
                <a:cs typeface="Times New Roman" pitchFamily="18" charset="0"/>
              </a:rPr>
              <a:t> del </a:t>
            </a:r>
            <a:r>
              <a:rPr lang="fr-FR" sz="2200" dirty="0" err="1" smtClean="0">
                <a:latin typeface="Palatino Linotype" panose="02040502050505030304" pitchFamily="18" charset="0"/>
                <a:cs typeface="Times New Roman" pitchFamily="18" charset="0"/>
              </a:rPr>
              <a:t>titolo</a:t>
            </a:r>
            <a:r>
              <a:rPr lang="fr-FR" sz="2200" dirty="0" smtClean="0">
                <a:latin typeface="Palatino Linotype" panose="02040502050505030304" pitchFamily="18" charset="0"/>
                <a:cs typeface="Times New Roman" pitchFamily="18" charset="0"/>
              </a:rPr>
              <a:t>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2200" dirty="0" smtClean="0">
                <a:latin typeface="Palatino Linotype" panose="02040502050505030304" pitchFamily="18" charset="0"/>
                <a:cs typeface="Times New Roman" pitchFamily="18" charset="0"/>
              </a:rPr>
              <a:t> Individuazione </a:t>
            </a:r>
            <a:r>
              <a:rPr lang="it-IT" sz="2200" dirty="0">
                <a:latin typeface="Palatino Linotype" panose="02040502050505030304" pitchFamily="18" charset="0"/>
                <a:cs typeface="Times New Roman" pitchFamily="18" charset="0"/>
              </a:rPr>
              <a:t>e </a:t>
            </a:r>
            <a:r>
              <a:rPr lang="it-IT" sz="2200" dirty="0" smtClean="0">
                <a:latin typeface="Palatino Linotype" panose="02040502050505030304" pitchFamily="18" charset="0"/>
                <a:cs typeface="Times New Roman" pitchFamily="18" charset="0"/>
              </a:rPr>
              <a:t>misura </a:t>
            </a:r>
            <a:r>
              <a:rPr lang="it-IT" sz="2200" dirty="0">
                <a:latin typeface="Palatino Linotype" panose="02040502050505030304" pitchFamily="18" charset="0"/>
                <a:cs typeface="Times New Roman" pitchFamily="18" charset="0"/>
              </a:rPr>
              <a:t>dell’effetto netto delle sue possibili </a:t>
            </a:r>
            <a:r>
              <a:rPr lang="it-IT" sz="2200" dirty="0" smtClean="0">
                <a:latin typeface="Palatino Linotype" panose="02040502050505030304" pitchFamily="18" charset="0"/>
                <a:cs typeface="Times New Roman" pitchFamily="18" charset="0"/>
              </a:rPr>
              <a:t>determinanti (voto di laurea).</a:t>
            </a:r>
            <a:endParaRPr lang="fr-FR" sz="2200" dirty="0">
              <a:latin typeface="Palatino Linotype" panose="02040502050505030304" pitchFamily="18" charset="0"/>
              <a:cs typeface="Times New Roman" pitchFamily="18" charset="0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569912" y="1057264"/>
            <a:ext cx="10700951" cy="601055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La domanda di lavoro dei </a:t>
            </a:r>
            <a:r>
              <a:rPr lang="it-IT" sz="3200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laureati</a:t>
            </a:r>
            <a:endParaRPr lang="it-IT" sz="3200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61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569912" y="1057264"/>
            <a:ext cx="10700951" cy="601055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La domanda di lavoro dei laureati: le basi dati</a:t>
            </a:r>
          </a:p>
        </p:txBody>
      </p:sp>
      <p:sp>
        <p:nvSpPr>
          <p:cNvPr id="8" name="Rettangolo 7"/>
          <p:cNvSpPr/>
          <p:nvPr/>
        </p:nvSpPr>
        <p:spPr bwMode="auto">
          <a:xfrm>
            <a:off x="2227886" y="2102808"/>
            <a:ext cx="3096344" cy="122413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Anagrafe dei Laureati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(fonte: Atenei)</a:t>
            </a:r>
            <a:endParaRPr kumimoji="0" lang="en-GB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9" name="Rettangolo 8"/>
          <p:cNvSpPr/>
          <p:nvPr/>
        </p:nvSpPr>
        <p:spPr bwMode="auto">
          <a:xfrm>
            <a:off x="6476358" y="2102808"/>
            <a:ext cx="3384376" cy="122413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1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Comunicazioni Obbligatorie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8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(fonte: Ministero del lavoro)</a:t>
            </a:r>
            <a:endParaRPr kumimoji="0" lang="en-GB" sz="1800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cxnSp>
        <p:nvCxnSpPr>
          <p:cNvPr id="10" name="Connettore 2 9"/>
          <p:cNvCxnSpPr/>
          <p:nvPr/>
        </p:nvCxnSpPr>
        <p:spPr bwMode="auto">
          <a:xfrm>
            <a:off x="5324230" y="2714876"/>
            <a:ext cx="115212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CasellaDiTesto 10"/>
          <p:cNvSpPr txBox="1"/>
          <p:nvPr/>
        </p:nvSpPr>
        <p:spPr>
          <a:xfrm>
            <a:off x="5396238" y="217481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err="1" smtClean="0">
                <a:latin typeface="Palatino Linotype" panose="02040502050505030304" pitchFamily="18" charset="0"/>
              </a:rPr>
              <a:t>Cf</a:t>
            </a:r>
            <a:r>
              <a:rPr lang="it-IT" sz="1400" b="1" dirty="0" smtClean="0">
                <a:latin typeface="Palatino Linotype" panose="02040502050505030304" pitchFamily="18" charset="0"/>
              </a:rPr>
              <a:t> laureato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2181392" y="3620458"/>
            <a:ext cx="76659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spcBef>
                <a:spcPct val="50000"/>
              </a:spcBef>
            </a:pPr>
            <a:r>
              <a:rPr lang="it-IT" altLang="zh-CN" sz="1800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Da </a:t>
            </a:r>
            <a:r>
              <a:rPr lang="it-IT" altLang="zh-CN" sz="1800" b="1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Anagrafe</a:t>
            </a:r>
            <a:r>
              <a:rPr lang="it-IT" altLang="zh-CN" sz="1800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:</a:t>
            </a:r>
          </a:p>
          <a:p>
            <a:pPr lvl="1" algn="just">
              <a:spcBef>
                <a:spcPct val="50000"/>
              </a:spcBef>
            </a:pPr>
            <a:r>
              <a:rPr lang="it-IT" altLang="zh-CN" sz="1800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Genere, età, luogo di nascita, luogo di residenza, indirizzo scuola secondaria superiore, voto di diploma, anno conseguimento diploma, corso di laurea, numero e media dei voti agli esami, voto di laurea, durata legale del corso e tempo trascorso per il conseguimento del titolo, eventuali altri corsi di studio presso lo stesso Ateneo, eventuali benefici per questioni di reddito. </a:t>
            </a:r>
          </a:p>
          <a:p>
            <a:pPr lvl="1" algn="just">
              <a:spcBef>
                <a:spcPct val="50000"/>
              </a:spcBef>
            </a:pPr>
            <a:r>
              <a:rPr lang="it-IT" altLang="zh-CN" sz="1800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Reddito </a:t>
            </a:r>
            <a:r>
              <a:rPr lang="it-IT" altLang="zh-CN" sz="1800" dirty="0" err="1" smtClean="0">
                <a:latin typeface="Times New Roman" pitchFamily="18" charset="0"/>
                <a:ea typeface="宋体" charset="-122"/>
                <a:cs typeface="Times New Roman" pitchFamily="18" charset="0"/>
              </a:rPr>
              <a:t>Isee</a:t>
            </a:r>
            <a:r>
              <a:rPr lang="it-IT" altLang="zh-CN" sz="1800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 (</a:t>
            </a:r>
            <a:r>
              <a:rPr lang="it-IT" altLang="zh-CN" i="1" dirty="0">
                <a:latin typeface="Times New Roman" pitchFamily="18" charset="0"/>
                <a:ea typeface="宋体" charset="-122"/>
                <a:cs typeface="Times New Roman" pitchFamily="18" charset="0"/>
              </a:rPr>
              <a:t>non disponibile </a:t>
            </a:r>
            <a:r>
              <a:rPr lang="it-IT" altLang="zh-CN" i="1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al momento della sperimentazione</a:t>
            </a:r>
            <a:r>
              <a:rPr lang="it-IT" altLang="zh-CN" sz="1800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).</a:t>
            </a:r>
            <a:endParaRPr lang="it-IT" altLang="zh-CN" sz="1800" dirty="0">
              <a:latin typeface="Times New Roman" pitchFamily="18" charset="0"/>
              <a:ea typeface="宋体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5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569912" y="1057264"/>
            <a:ext cx="10700951" cy="601055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Il campione analizzato</a:t>
            </a: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3895" y="1057263"/>
            <a:ext cx="3545973" cy="5714903"/>
          </a:xfrm>
          <a:prstGeom prst="rect">
            <a:avLst/>
          </a:prstGeom>
        </p:spPr>
      </p:pic>
      <p:sp>
        <p:nvSpPr>
          <p:cNvPr id="9" name="Rettangolo 8"/>
          <p:cNvSpPr/>
          <p:nvPr/>
        </p:nvSpPr>
        <p:spPr>
          <a:xfrm>
            <a:off x="873082" y="2204864"/>
            <a:ext cx="36724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zh-CN" sz="1600" dirty="0" err="1" smtClean="0">
                <a:latin typeface="+mj-lt"/>
                <a:ea typeface="宋体" charset="-122"/>
                <a:cs typeface="Times New Roman" pitchFamily="18" charset="0"/>
              </a:rPr>
              <a:t>Laureati</a:t>
            </a:r>
            <a:r>
              <a:rPr lang="en-GB" altLang="zh-CN" sz="1600" dirty="0" smtClean="0">
                <a:latin typeface="+mj-lt"/>
                <a:ea typeface="宋体" charset="-122"/>
                <a:cs typeface="Times New Roman" pitchFamily="18" charset="0"/>
              </a:rPr>
              <a:t> </a:t>
            </a:r>
            <a:r>
              <a:rPr lang="en-GB" altLang="zh-CN" sz="1600" dirty="0" err="1" smtClean="0">
                <a:latin typeface="+mj-lt"/>
                <a:ea typeface="宋体" charset="-122"/>
                <a:cs typeface="Times New Roman" pitchFamily="18" charset="0"/>
              </a:rPr>
              <a:t>specialistici</a:t>
            </a:r>
            <a:r>
              <a:rPr lang="en-GB" altLang="zh-CN" sz="1600" dirty="0" smtClean="0">
                <a:latin typeface="+mj-lt"/>
                <a:ea typeface="宋体" charset="-122"/>
                <a:cs typeface="Times New Roman" pitchFamily="18" charset="0"/>
              </a:rPr>
              <a:t> (</a:t>
            </a:r>
            <a:r>
              <a:rPr lang="en-GB" altLang="zh-CN" sz="1600" dirty="0" err="1" smtClean="0">
                <a:latin typeface="+mj-lt"/>
                <a:ea typeface="宋体" charset="-122"/>
                <a:cs typeface="Times New Roman" pitchFamily="18" charset="0"/>
              </a:rPr>
              <a:t>ciclo</a:t>
            </a:r>
            <a:r>
              <a:rPr lang="en-GB" altLang="zh-CN" sz="1600" dirty="0" smtClean="0">
                <a:latin typeface="+mj-lt"/>
                <a:ea typeface="宋体" charset="-122"/>
                <a:cs typeface="Times New Roman" pitchFamily="18" charset="0"/>
              </a:rPr>
              <a:t> </a:t>
            </a:r>
            <a:r>
              <a:rPr lang="en-GB" altLang="zh-CN" sz="1600" dirty="0" err="1" smtClean="0">
                <a:latin typeface="+mj-lt"/>
                <a:ea typeface="宋体" charset="-122"/>
                <a:cs typeface="Times New Roman" pitchFamily="18" charset="0"/>
              </a:rPr>
              <a:t>unico</a:t>
            </a:r>
            <a:r>
              <a:rPr lang="en-GB" altLang="zh-CN" sz="1600" dirty="0" smtClean="0">
                <a:latin typeface="+mj-lt"/>
                <a:ea typeface="宋体" charset="-122"/>
                <a:cs typeface="Times New Roman" pitchFamily="18" charset="0"/>
              </a:rPr>
              <a:t>)</a:t>
            </a:r>
          </a:p>
          <a:p>
            <a:pPr algn="ctr">
              <a:spcBef>
                <a:spcPct val="50000"/>
              </a:spcBef>
            </a:pPr>
            <a:r>
              <a:rPr lang="en-GB" altLang="zh-CN" sz="1600" dirty="0" err="1" smtClean="0">
                <a:latin typeface="+mj-lt"/>
                <a:ea typeface="宋体" charset="-122"/>
                <a:cs typeface="Times New Roman" pitchFamily="18" charset="0"/>
              </a:rPr>
              <a:t>Età</a:t>
            </a:r>
            <a:r>
              <a:rPr lang="en-GB" altLang="zh-CN" sz="1600" dirty="0" smtClean="0">
                <a:latin typeface="+mj-lt"/>
                <a:ea typeface="宋体" charset="-122"/>
                <a:cs typeface="Times New Roman" pitchFamily="18" charset="0"/>
              </a:rPr>
              <a:t> non </a:t>
            </a:r>
            <a:r>
              <a:rPr lang="en-GB" altLang="zh-CN" sz="1600" dirty="0" err="1" smtClean="0">
                <a:latin typeface="+mj-lt"/>
                <a:ea typeface="宋体" charset="-122"/>
                <a:cs typeface="Times New Roman" pitchFamily="18" charset="0"/>
              </a:rPr>
              <a:t>superiore</a:t>
            </a:r>
            <a:r>
              <a:rPr lang="en-GB" altLang="zh-CN" sz="1600" dirty="0" smtClean="0">
                <a:latin typeface="+mj-lt"/>
                <a:ea typeface="宋体" charset="-122"/>
                <a:cs typeface="Times New Roman" pitchFamily="18" charset="0"/>
              </a:rPr>
              <a:t> </a:t>
            </a:r>
            <a:r>
              <a:rPr lang="en-GB" altLang="zh-CN" sz="1600" dirty="0" err="1" smtClean="0">
                <a:latin typeface="+mj-lt"/>
                <a:ea typeface="宋体" charset="-122"/>
                <a:cs typeface="Times New Roman" pitchFamily="18" charset="0"/>
              </a:rPr>
              <a:t>ai</a:t>
            </a:r>
            <a:r>
              <a:rPr lang="en-GB" altLang="zh-CN" sz="1600" dirty="0" smtClean="0">
                <a:latin typeface="+mj-lt"/>
                <a:ea typeface="宋体" charset="-122"/>
                <a:cs typeface="Times New Roman" pitchFamily="18" charset="0"/>
              </a:rPr>
              <a:t> 30 </a:t>
            </a:r>
            <a:r>
              <a:rPr lang="en-GB" altLang="zh-CN" sz="1600" dirty="0" err="1" smtClean="0">
                <a:latin typeface="+mj-lt"/>
                <a:ea typeface="宋体" charset="-122"/>
                <a:cs typeface="Times New Roman" pitchFamily="18" charset="0"/>
              </a:rPr>
              <a:t>anni</a:t>
            </a:r>
            <a:endParaRPr lang="en-GB" altLang="zh-CN" sz="1600" dirty="0" smtClean="0">
              <a:latin typeface="+mj-lt"/>
              <a:ea typeface="宋体" charset="-122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GB" altLang="zh-CN" sz="1600" dirty="0" err="1" smtClean="0">
                <a:latin typeface="+mj-lt"/>
                <a:ea typeface="宋体" charset="-122"/>
                <a:cs typeface="Times New Roman" pitchFamily="18" charset="0"/>
              </a:rPr>
              <a:t>Esclusi</a:t>
            </a:r>
            <a:r>
              <a:rPr lang="en-GB" altLang="zh-CN" sz="1600" dirty="0" smtClean="0">
                <a:latin typeface="+mj-lt"/>
                <a:ea typeface="宋体" charset="-122"/>
                <a:cs typeface="Times New Roman" pitchFamily="18" charset="0"/>
              </a:rPr>
              <a:t> </a:t>
            </a:r>
            <a:r>
              <a:rPr lang="en-GB" altLang="zh-CN" sz="1600" dirty="0" err="1" smtClean="0">
                <a:latin typeface="+mj-lt"/>
                <a:ea typeface="宋体" charset="-122"/>
                <a:cs typeface="Times New Roman" pitchFamily="18" charset="0"/>
              </a:rPr>
              <a:t>i</a:t>
            </a:r>
            <a:r>
              <a:rPr lang="en-GB" altLang="zh-CN" sz="1600" dirty="0" smtClean="0">
                <a:latin typeface="+mj-lt"/>
                <a:ea typeface="宋体" charset="-122"/>
                <a:cs typeface="Times New Roman" pitchFamily="18" charset="0"/>
              </a:rPr>
              <a:t> </a:t>
            </a:r>
            <a:r>
              <a:rPr lang="en-GB" altLang="zh-CN" sz="1600" dirty="0" err="1" smtClean="0">
                <a:latin typeface="+mj-lt"/>
                <a:ea typeface="宋体" charset="-122"/>
                <a:cs typeface="Times New Roman" pitchFamily="18" charset="0"/>
              </a:rPr>
              <a:t>laureati</a:t>
            </a:r>
            <a:r>
              <a:rPr lang="en-GB" altLang="zh-CN" sz="1600" dirty="0" smtClean="0">
                <a:latin typeface="+mj-lt"/>
                <a:ea typeface="宋体" charset="-122"/>
                <a:cs typeface="Times New Roman" pitchFamily="18" charset="0"/>
              </a:rPr>
              <a:t> </a:t>
            </a:r>
            <a:r>
              <a:rPr lang="en-GB" altLang="zh-CN" sz="1600" dirty="0" err="1" smtClean="0">
                <a:latin typeface="+mj-lt"/>
                <a:ea typeface="宋体" charset="-122"/>
                <a:cs typeface="Times New Roman" pitchFamily="18" charset="0"/>
              </a:rPr>
              <a:t>delle</a:t>
            </a:r>
            <a:r>
              <a:rPr lang="en-GB" altLang="zh-CN" sz="1600" dirty="0" smtClean="0">
                <a:latin typeface="+mj-lt"/>
                <a:ea typeface="宋体" charset="-122"/>
                <a:cs typeface="Times New Roman" pitchFamily="18" charset="0"/>
              </a:rPr>
              <a:t> </a:t>
            </a:r>
            <a:r>
              <a:rPr lang="en-GB" altLang="zh-CN" sz="1600" dirty="0" err="1" smtClean="0">
                <a:latin typeface="+mj-lt"/>
                <a:ea typeface="宋体" charset="-122"/>
                <a:cs typeface="Times New Roman" pitchFamily="18" charset="0"/>
              </a:rPr>
              <a:t>facoltà</a:t>
            </a:r>
            <a:r>
              <a:rPr lang="en-GB" altLang="zh-CN" sz="1600" dirty="0" smtClean="0">
                <a:latin typeface="+mj-lt"/>
                <a:ea typeface="宋体" charset="-122"/>
                <a:cs typeface="Times New Roman" pitchFamily="18" charset="0"/>
              </a:rPr>
              <a:t> di </a:t>
            </a:r>
            <a:r>
              <a:rPr lang="en-GB" altLang="zh-CN" sz="1600" dirty="0" err="1" smtClean="0">
                <a:latin typeface="+mj-lt"/>
                <a:ea typeface="宋体" charset="-122"/>
                <a:cs typeface="Times New Roman" pitchFamily="18" charset="0"/>
              </a:rPr>
              <a:t>Medicina</a:t>
            </a:r>
            <a:r>
              <a:rPr lang="en-GB" altLang="zh-CN" sz="1600" dirty="0" smtClean="0">
                <a:latin typeface="+mj-lt"/>
                <a:ea typeface="宋体" charset="-122"/>
                <a:cs typeface="Times New Roman" pitchFamily="18" charset="0"/>
              </a:rPr>
              <a:t>, </a:t>
            </a:r>
            <a:r>
              <a:rPr lang="en-GB" altLang="zh-CN" sz="1600" dirty="0" err="1" smtClean="0">
                <a:latin typeface="+mj-lt"/>
                <a:ea typeface="宋体" charset="-122"/>
                <a:cs typeface="Times New Roman" pitchFamily="18" charset="0"/>
              </a:rPr>
              <a:t>Veterinaria</a:t>
            </a:r>
            <a:r>
              <a:rPr lang="en-GB" altLang="zh-CN" sz="1600" dirty="0" smtClean="0">
                <a:latin typeface="+mj-lt"/>
                <a:ea typeface="宋体" charset="-122"/>
                <a:cs typeface="Times New Roman" pitchFamily="18" charset="0"/>
              </a:rPr>
              <a:t>, </a:t>
            </a:r>
            <a:r>
              <a:rPr lang="en-GB" altLang="zh-CN" sz="1600" dirty="0" err="1" smtClean="0">
                <a:latin typeface="+mj-lt"/>
                <a:ea typeface="宋体" charset="-122"/>
                <a:cs typeface="Times New Roman" pitchFamily="18" charset="0"/>
              </a:rPr>
              <a:t>Legge</a:t>
            </a:r>
            <a:r>
              <a:rPr lang="en-GB" altLang="zh-CN" sz="1600" dirty="0" smtClean="0">
                <a:latin typeface="+mj-lt"/>
                <a:ea typeface="宋体" charset="-122"/>
                <a:cs typeface="Times New Roman" pitchFamily="18" charset="0"/>
              </a:rPr>
              <a:t>.</a:t>
            </a:r>
          </a:p>
          <a:p>
            <a:pPr algn="ctr">
              <a:spcBef>
                <a:spcPct val="50000"/>
              </a:spcBef>
            </a:pPr>
            <a:r>
              <a:rPr lang="en-GB" altLang="zh-CN" sz="1600" dirty="0" smtClean="0">
                <a:latin typeface="+mj-lt"/>
                <a:ea typeface="宋体" charset="-122"/>
                <a:cs typeface="Times New Roman" pitchFamily="18" charset="0"/>
              </a:rPr>
              <a:t>In </a:t>
            </a:r>
            <a:r>
              <a:rPr lang="en-GB" altLang="zh-CN" sz="1600" dirty="0" err="1" smtClean="0">
                <a:latin typeface="+mj-lt"/>
                <a:ea typeface="宋体" charset="-122"/>
                <a:cs typeface="Times New Roman" pitchFamily="18" charset="0"/>
              </a:rPr>
              <a:t>caso</a:t>
            </a:r>
            <a:r>
              <a:rPr lang="en-GB" altLang="zh-CN" sz="1600" dirty="0" smtClean="0">
                <a:latin typeface="+mj-lt"/>
                <a:ea typeface="宋体" charset="-122"/>
                <a:cs typeface="Times New Roman" pitchFamily="18" charset="0"/>
              </a:rPr>
              <a:t> di </a:t>
            </a:r>
            <a:r>
              <a:rPr lang="en-GB" altLang="zh-CN" sz="1600" dirty="0" err="1" smtClean="0">
                <a:latin typeface="+mj-lt"/>
                <a:ea typeface="宋体" charset="-122"/>
                <a:cs typeface="Times New Roman" pitchFamily="18" charset="0"/>
              </a:rPr>
              <a:t>presenza</a:t>
            </a:r>
            <a:r>
              <a:rPr lang="en-GB" altLang="zh-CN" sz="1600" dirty="0" smtClean="0">
                <a:latin typeface="+mj-lt"/>
                <a:ea typeface="宋体" charset="-122"/>
                <a:cs typeface="Times New Roman" pitchFamily="18" charset="0"/>
              </a:rPr>
              <a:t> di </a:t>
            </a:r>
            <a:r>
              <a:rPr lang="en-GB" altLang="zh-CN" sz="1600" dirty="0" err="1" smtClean="0">
                <a:latin typeface="+mj-lt"/>
                <a:ea typeface="宋体" charset="-122"/>
                <a:cs typeface="Times New Roman" pitchFamily="18" charset="0"/>
              </a:rPr>
              <a:t>contratti</a:t>
            </a:r>
            <a:r>
              <a:rPr lang="en-GB" altLang="zh-CN" sz="1600" dirty="0" smtClean="0">
                <a:latin typeface="+mj-lt"/>
                <a:ea typeface="宋体" charset="-122"/>
                <a:cs typeface="Times New Roman" pitchFamily="18" charset="0"/>
              </a:rPr>
              <a:t> </a:t>
            </a:r>
            <a:r>
              <a:rPr lang="en-GB" altLang="zh-CN" sz="1600" dirty="0" err="1" smtClean="0">
                <a:latin typeface="+mj-lt"/>
                <a:ea typeface="宋体" charset="-122"/>
                <a:cs typeface="Times New Roman" pitchFamily="18" charset="0"/>
              </a:rPr>
              <a:t>multipli</a:t>
            </a:r>
            <a:r>
              <a:rPr lang="en-GB" altLang="zh-CN" sz="1600" dirty="0" smtClean="0">
                <a:latin typeface="+mj-lt"/>
                <a:ea typeface="宋体" charset="-122"/>
                <a:cs typeface="Times New Roman" pitchFamily="18" charset="0"/>
              </a:rPr>
              <a:t> è </a:t>
            </a:r>
            <a:r>
              <a:rPr lang="en-GB" altLang="zh-CN" sz="1600" dirty="0" err="1" smtClean="0">
                <a:latin typeface="+mj-lt"/>
                <a:ea typeface="宋体" charset="-122"/>
                <a:cs typeface="Times New Roman" pitchFamily="18" charset="0"/>
              </a:rPr>
              <a:t>stato</a:t>
            </a:r>
            <a:r>
              <a:rPr lang="en-GB" altLang="zh-CN" sz="1600" dirty="0" smtClean="0">
                <a:latin typeface="+mj-lt"/>
                <a:ea typeface="宋体" charset="-122"/>
                <a:cs typeface="Times New Roman" pitchFamily="18" charset="0"/>
              </a:rPr>
              <a:t> considerate </a:t>
            </a:r>
            <a:r>
              <a:rPr lang="en-GB" altLang="zh-CN" sz="1600" dirty="0" err="1" smtClean="0">
                <a:latin typeface="+mj-lt"/>
                <a:ea typeface="宋体" charset="-122"/>
                <a:cs typeface="Times New Roman" pitchFamily="18" charset="0"/>
              </a:rPr>
              <a:t>il</a:t>
            </a:r>
            <a:r>
              <a:rPr lang="en-GB" altLang="zh-CN" sz="1600" dirty="0" smtClean="0">
                <a:latin typeface="+mj-lt"/>
                <a:ea typeface="宋体" charset="-122"/>
                <a:cs typeface="Times New Roman" pitchFamily="18" charset="0"/>
              </a:rPr>
              <a:t> </a:t>
            </a:r>
            <a:r>
              <a:rPr lang="en-GB" altLang="zh-CN" sz="1600" dirty="0" err="1" smtClean="0">
                <a:latin typeface="+mj-lt"/>
                <a:ea typeface="宋体" charset="-122"/>
                <a:cs typeface="Times New Roman" pitchFamily="18" charset="0"/>
              </a:rPr>
              <a:t>contratto</a:t>
            </a:r>
            <a:r>
              <a:rPr lang="en-GB" altLang="zh-CN" sz="1600" dirty="0" smtClean="0">
                <a:latin typeface="+mj-lt"/>
                <a:ea typeface="宋体" charset="-122"/>
                <a:cs typeface="Times New Roman" pitchFamily="18" charset="0"/>
              </a:rPr>
              <a:t> </a:t>
            </a:r>
            <a:r>
              <a:rPr lang="en-GB" altLang="zh-CN" sz="1600" dirty="0" err="1" smtClean="0">
                <a:latin typeface="+mj-lt"/>
                <a:ea typeface="宋体" charset="-122"/>
                <a:cs typeface="Times New Roman" pitchFamily="18" charset="0"/>
              </a:rPr>
              <a:t>più</a:t>
            </a:r>
            <a:r>
              <a:rPr lang="en-GB" altLang="zh-CN" sz="1600" dirty="0" smtClean="0">
                <a:latin typeface="+mj-lt"/>
                <a:ea typeface="宋体" charset="-122"/>
                <a:cs typeface="Times New Roman" pitchFamily="18" charset="0"/>
              </a:rPr>
              <a:t> </a:t>
            </a:r>
            <a:r>
              <a:rPr lang="en-GB" altLang="zh-CN" sz="1600" dirty="0" err="1" smtClean="0">
                <a:latin typeface="+mj-lt"/>
                <a:ea typeface="宋体" charset="-122"/>
                <a:cs typeface="Times New Roman" pitchFamily="18" charset="0"/>
              </a:rPr>
              <a:t>lungo</a:t>
            </a:r>
            <a:r>
              <a:rPr lang="en-GB" altLang="zh-CN" sz="1600" dirty="0" smtClean="0">
                <a:latin typeface="+mj-lt"/>
                <a:ea typeface="宋体" charset="-122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365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16</a:t>
            </a:fld>
            <a:endParaRPr lang="it-IT" dirty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569912" y="1057264"/>
            <a:ext cx="10700951" cy="601055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La durata dei contratti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8096" y="1988838"/>
            <a:ext cx="7017415" cy="3448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56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17</a:t>
            </a:fld>
            <a:endParaRPr lang="it-IT" dirty="0"/>
          </a:p>
        </p:txBody>
      </p:sp>
      <p:sp>
        <p:nvSpPr>
          <p:cNvPr id="18" name="Titolo 1"/>
          <p:cNvSpPr txBox="1">
            <a:spLocks/>
          </p:cNvSpPr>
          <p:nvPr/>
        </p:nvSpPr>
        <p:spPr>
          <a:xfrm>
            <a:off x="582829" y="1116628"/>
            <a:ext cx="10700951" cy="46157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b="1" dirty="0" err="1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Metodologia</a:t>
            </a:r>
            <a:endParaRPr lang="it-IT" sz="3200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582829" y="2151636"/>
            <a:ext cx="10581910" cy="161325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" panose="05000000000000000000" pitchFamily="2" charset="2"/>
              <a:buChar char="ü"/>
            </a:pPr>
            <a:r>
              <a:rPr lang="it-IT" sz="2200" dirty="0" smtClean="0">
                <a:latin typeface="Palatino Linotype" panose="02040502050505030304" pitchFamily="18" charset="0"/>
                <a:cs typeface="Times New Roman" pitchFamily="18" charset="0"/>
              </a:rPr>
              <a:t> Modello gerarchico a 2 livelli di tipo </a:t>
            </a:r>
            <a:r>
              <a:rPr lang="it-IT" sz="2200" dirty="0" err="1" smtClean="0">
                <a:latin typeface="Palatino Linotype" panose="02040502050505030304" pitchFamily="18" charset="0"/>
                <a:cs typeface="Times New Roman" pitchFamily="18" charset="0"/>
              </a:rPr>
              <a:t>logit</a:t>
            </a:r>
            <a:r>
              <a:rPr lang="it-IT" sz="2200" dirty="0" smtClean="0">
                <a:latin typeface="Palatino Linotype" panose="02040502050505030304" pitchFamily="18" charset="0"/>
                <a:cs typeface="Times New Roman" pitchFamily="18" charset="0"/>
              </a:rPr>
              <a:t> (ad intercetta casuale e a pendenze casuali)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it-IT" sz="2200" dirty="0" smtClean="0">
                <a:latin typeface="Palatino Linotype" panose="02040502050505030304" pitchFamily="18" charset="0"/>
                <a:cs typeface="Times New Roman" pitchFamily="18" charset="0"/>
              </a:rPr>
              <a:t> Modello gerarchico a 2 livelli di tipo ordinale</a:t>
            </a:r>
            <a:endParaRPr lang="fr-FR" sz="2200" dirty="0">
              <a:latin typeface="Palatino Linotype" panose="0204050205050503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56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18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058879"/>
            <a:ext cx="3506142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en-US" sz="3200" b="1" dirty="0" err="1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Probabilità</a:t>
            </a:r>
            <a:r>
              <a:rPr lang="en-US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 </a:t>
            </a:r>
            <a:r>
              <a:rPr lang="en-US" sz="3200" b="1" dirty="0" err="1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stimata</a:t>
            </a:r>
            <a:endParaRPr lang="it-IT" sz="3200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pic>
        <p:nvPicPr>
          <p:cNvPr id="7" name="Immagin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36" y="1441343"/>
            <a:ext cx="5830887" cy="5207728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ttangolo 1"/>
              <p:cNvSpPr/>
              <p:nvPr/>
            </p:nvSpPr>
            <p:spPr>
              <a:xfrm>
                <a:off x="6016167" y="2939109"/>
                <a:ext cx="6166752" cy="12196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𝑙𝑜𝑔𝑖𝑡</m:t>
                      </m:r>
                      <m:d>
                        <m:dPr>
                          <m:ctrlPr>
                            <a:rPr lang="en-GB" sz="1600" i="1">
                              <a:latin typeface="Cambria Math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GB" sz="16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</a:rPr>
                                <m:t>𝑖𝑗</m:t>
                              </m:r>
                            </m:sub>
                            <m:sup>
                              <m:r>
                                <a:rPr lang="en-US" sz="16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600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sz="1600" i="1">
                                  <a:latin typeface="Cambria Math"/>
                                </a:rPr>
                                <m:t>)</m:t>
                              </m:r>
                            </m:sup>
                          </m:sSubSup>
                        </m:e>
                      </m:d>
                      <m:r>
                        <a:rPr lang="en-US" sz="1600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GB" sz="16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600">
                              <a:latin typeface="Cambria Math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GB" sz="1600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6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Sup>
                                    <m:sSubSupPr>
                                      <m:ctrlPr>
                                        <a:rPr lang="en-GB" sz="1600" i="1"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𝑌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𝑖𝑗</m:t>
                                      </m:r>
                                    </m:sub>
                                    <m:sup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(</m:t>
                                      </m:r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𝑘</m:t>
                                      </m:r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)</m:t>
                                      </m:r>
                                    </m:sup>
                                  </m:sSubSup>
                                </m:num>
                                <m:den>
                                  <m:r>
                                    <a:rPr lang="en-US" sz="1600" i="1">
                                      <a:latin typeface="Cambria Math"/>
                                    </a:rPr>
                                    <m:t>1−</m:t>
                                  </m:r>
                                  <m:sSubSup>
                                    <m:sSubSupPr>
                                      <m:ctrlPr>
                                        <a:rPr lang="en-GB" sz="1600" i="1"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𝑌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𝑖𝑗</m:t>
                                      </m:r>
                                    </m:sub>
                                    <m:sup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(</m:t>
                                      </m:r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𝑘</m:t>
                                      </m:r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)</m:t>
                                      </m:r>
                                    </m:sup>
                                  </m:sSubSup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sz="1600" i="1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en-GB" sz="16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600" i="1">
                              <a:latin typeface="Cambria Math"/>
                            </a:rPr>
                            <m:t>𝛾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sz="1600" i="1">
                              <a:latin typeface="Cambria Math"/>
                            </a:rPr>
                            <m:t>(</m:t>
                          </m:r>
                          <m:r>
                            <a:rPr lang="en-US" sz="1600" i="1">
                              <a:latin typeface="Cambria Math"/>
                            </a:rPr>
                            <m:t>𝑘</m:t>
                          </m:r>
                          <m:r>
                            <a:rPr lang="en-US" sz="1600" i="1">
                              <a:latin typeface="Cambria Math"/>
                            </a:rPr>
                            <m:t>)</m:t>
                          </m:r>
                        </m:sup>
                      </m:sSubSup>
                      <m:r>
                        <a:rPr lang="en-US" sz="1600" i="1">
                          <a:latin typeface="Cambria Math"/>
                        </a:rPr>
                        <m:t>+</m:t>
                      </m:r>
                      <m:sSubSup>
                        <m:sSubSupPr>
                          <m:ctrlPr>
                            <a:rPr lang="en-GB" sz="16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600" i="1">
                              <a:latin typeface="Cambria Math"/>
                            </a:rPr>
                            <m:t>𝛾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sz="1600" i="1">
                              <a:latin typeface="Cambria Math"/>
                            </a:rPr>
                            <m:t>(</m:t>
                          </m:r>
                          <m:r>
                            <a:rPr lang="en-US" sz="1600" i="1">
                              <a:latin typeface="Cambria Math"/>
                            </a:rPr>
                            <m:t>𝑘</m:t>
                          </m:r>
                          <m:r>
                            <a:rPr lang="en-US" sz="1600" i="1">
                              <a:latin typeface="Cambria Math"/>
                            </a:rPr>
                            <m:t>)</m:t>
                          </m:r>
                        </m:sup>
                      </m:sSubSup>
                      <m:r>
                        <a:rPr lang="en-US" sz="1600" i="1">
                          <a:latin typeface="Cambria Math"/>
                        </a:rPr>
                        <m:t>𝑔𝑟𝑎𝑑𝑚𝑎𝑟𝑘</m:t>
                      </m:r>
                      <m:r>
                        <a:rPr lang="en-US" sz="1600" i="1">
                          <a:latin typeface="Cambria Math"/>
                        </a:rPr>
                        <m:t>+</m:t>
                      </m:r>
                      <m:sSubSup>
                        <m:sSubSupPr>
                          <m:ctrlPr>
                            <a:rPr lang="en-GB" sz="16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600" i="1">
                              <a:latin typeface="Cambria Math"/>
                            </a:rPr>
                            <m:t>𝛾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US" sz="1600" i="1">
                              <a:latin typeface="Cambria Math"/>
                            </a:rPr>
                            <m:t>(</m:t>
                          </m:r>
                          <m:r>
                            <a:rPr lang="en-US" sz="1600" i="1">
                              <a:latin typeface="Cambria Math"/>
                            </a:rPr>
                            <m:t>𝑘</m:t>
                          </m:r>
                          <m:r>
                            <a:rPr lang="en-US" sz="1600" i="1">
                              <a:latin typeface="Cambria Math"/>
                            </a:rPr>
                            <m:t>)</m:t>
                          </m:r>
                        </m:sup>
                      </m:sSubSup>
                      <m:sSup>
                        <m:sSupPr>
                          <m:ctrlPr>
                            <a:rPr lang="en-GB" sz="16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/>
                            </a:rPr>
                            <m:t>𝑔𝑟𝑎𝑑𝑚𝑎𝑟𝑘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/>
                        </a:rPr>
                        <m:t>+</m:t>
                      </m:r>
                      <m:sSubSup>
                        <m:sSubSupPr>
                          <m:ctrlPr>
                            <a:rPr lang="en-GB" sz="16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600" i="1"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𝑜𝑗</m:t>
                          </m:r>
                        </m:sub>
                        <m:sup>
                          <m:r>
                            <a:rPr lang="en-US" sz="1600" i="1">
                              <a:latin typeface="Cambria Math"/>
                            </a:rPr>
                            <m:t>(</m:t>
                          </m:r>
                          <m:r>
                            <a:rPr lang="en-US" sz="1600" i="1">
                              <a:latin typeface="Cambria Math"/>
                            </a:rPr>
                            <m:t>𝑘</m:t>
                          </m:r>
                          <m:r>
                            <a:rPr lang="en-US" sz="1600" i="1">
                              <a:latin typeface="Cambria Math"/>
                            </a:rPr>
                            <m:t>)</m:t>
                          </m:r>
                        </m:sup>
                      </m:sSubSup>
                      <m:r>
                        <a:rPr lang="en-US" sz="1600" i="1">
                          <a:latin typeface="Cambria Math"/>
                        </a:rPr>
                        <m:t>     ∀</m:t>
                      </m:r>
                      <m:r>
                        <a:rPr lang="en-US" sz="1600" i="1">
                          <a:latin typeface="Cambria Math"/>
                        </a:rPr>
                        <m:t>𝑘</m:t>
                      </m:r>
                      <m:r>
                        <a:rPr lang="en-US" sz="1600" i="1">
                          <a:latin typeface="Cambria Math"/>
                        </a:rPr>
                        <m:t>=1,6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Rettango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6167" y="2939109"/>
                <a:ext cx="6166752" cy="1219629"/>
              </a:xfrm>
              <a:prstGeom prst="rect">
                <a:avLst/>
              </a:prstGeom>
              <a:blipFill rotWithShape="1">
                <a:blip r:embed="rId3"/>
                <a:stretch>
                  <a:fillRect b="-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338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19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057263"/>
            <a:ext cx="1491363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fr-FR" sz="3200" b="1" dirty="0" err="1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Risultati</a:t>
            </a:r>
            <a:endParaRPr lang="it-IT" sz="3200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386" y="1649931"/>
            <a:ext cx="8927024" cy="4828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123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3006671" y="1105579"/>
            <a:ext cx="8834034" cy="5393259"/>
          </a:xfrm>
          <a:prstGeom prst="rect">
            <a:avLst/>
          </a:prstGeom>
        </p:spPr>
        <p:txBody>
          <a:bodyPr/>
          <a:lstStyle/>
          <a:p>
            <a:pPr marL="0" indent="0" algn="just">
              <a:buNone/>
            </a:pPr>
            <a:r>
              <a:rPr lang="it-IT" sz="2200" dirty="0" smtClean="0">
                <a:latin typeface="+mj-lt"/>
                <a:ea typeface="Signika Light" charset="0"/>
                <a:cs typeface="Signika Light" charset="0"/>
              </a:rPr>
              <a:t>Due </a:t>
            </a:r>
            <a:r>
              <a:rPr lang="it-IT" sz="2200" dirty="0">
                <a:latin typeface="+mj-lt"/>
                <a:ea typeface="Signika Light" charset="0"/>
                <a:cs typeface="Signika Light" charset="0"/>
              </a:rPr>
              <a:t>esempi di utilizzo ed integrazione di fonti informative di tipo </a:t>
            </a:r>
            <a:r>
              <a:rPr lang="it-IT" sz="2200" dirty="0" smtClean="0">
                <a:latin typeface="+mj-lt"/>
                <a:ea typeface="Signika Light" charset="0"/>
                <a:cs typeface="Signika Light" charset="0"/>
              </a:rPr>
              <a:t>amministrativo</a:t>
            </a:r>
          </a:p>
          <a:p>
            <a:pPr marL="0" indent="0" algn="just">
              <a:buNone/>
            </a:pPr>
            <a:endParaRPr lang="it-IT" sz="2200" dirty="0" smtClean="0">
              <a:latin typeface="+mj-lt"/>
              <a:ea typeface="Signika Light" charset="0"/>
              <a:cs typeface="Signika Light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it-IT" sz="2200" dirty="0" smtClean="0">
                <a:latin typeface="+mj-lt"/>
                <a:ea typeface="Signika Light" charset="0"/>
                <a:cs typeface="Signika Light" charset="0"/>
              </a:rPr>
              <a:t>Analisi del comportamento d’impresa intorno alla soglia dei 15 dipendenti (Italia Lavoro, OCSE in collaborazione con Istat, Inps e Ministero del Lavoro). </a:t>
            </a:r>
          </a:p>
          <a:p>
            <a:pPr marL="457200" lvl="1" indent="0" algn="just">
              <a:buNone/>
            </a:pPr>
            <a:r>
              <a:rPr lang="it-IT" sz="2200" dirty="0">
                <a:latin typeface="+mj-lt"/>
                <a:ea typeface="Signika Light" charset="0"/>
                <a:cs typeface="Signika Light" charset="0"/>
              </a:rPr>
              <a:t>	</a:t>
            </a:r>
            <a:r>
              <a:rPr lang="it-IT" sz="2000" dirty="0" err="1" smtClean="0">
                <a:latin typeface="+mj-lt"/>
                <a:ea typeface="Signika Light" charset="0"/>
                <a:cs typeface="Signika Light" charset="0"/>
              </a:rPr>
              <a:t>Paper</a:t>
            </a:r>
            <a:r>
              <a:rPr lang="it-IT" sz="2000" dirty="0" smtClean="0">
                <a:latin typeface="+mj-lt"/>
                <a:ea typeface="Signika Light" charset="0"/>
                <a:cs typeface="Signika Light" charset="0"/>
              </a:rPr>
              <a:t> (2013): </a:t>
            </a:r>
            <a:r>
              <a:rPr lang="en-GB" sz="2000" dirty="0" smtClean="0">
                <a:latin typeface="+mj-lt"/>
                <a:ea typeface="Signika Light" charset="0"/>
                <a:cs typeface="Signika Light" charset="0"/>
              </a:rPr>
              <a:t>“The Perverse Effects of Job-Security Provisions on 	Job 	Security in Italy: Results from a Regression Discontinuity Design” 	(</a:t>
            </a:r>
            <a:r>
              <a:rPr lang="en-GB" sz="2000" i="1" dirty="0" err="1" smtClean="0">
                <a:latin typeface="+mj-lt"/>
                <a:ea typeface="Signika Light" charset="0"/>
                <a:cs typeface="Signika Light" charset="0"/>
              </a:rPr>
              <a:t>Scarpetta</a:t>
            </a:r>
            <a:r>
              <a:rPr lang="en-GB" sz="2000" i="1" dirty="0" smtClean="0">
                <a:latin typeface="+mj-lt"/>
                <a:ea typeface="Signika Light" charset="0"/>
                <a:cs typeface="Signika Light" charset="0"/>
              </a:rPr>
              <a:t>, </a:t>
            </a:r>
            <a:r>
              <a:rPr lang="en-GB" sz="2000" i="1" dirty="0" err="1" smtClean="0">
                <a:latin typeface="+mj-lt"/>
                <a:ea typeface="Signika Light" charset="0"/>
                <a:cs typeface="Signika Light" charset="0"/>
              </a:rPr>
              <a:t>Hijzen,Mondauto</a:t>
            </a:r>
            <a:r>
              <a:rPr lang="en-GB" sz="2000" dirty="0" smtClean="0">
                <a:latin typeface="+mj-lt"/>
                <a:ea typeface="Signika Light" charset="0"/>
                <a:cs typeface="Signika Light" charset="0"/>
              </a:rPr>
              <a:t>), IZA </a:t>
            </a:r>
            <a:r>
              <a:rPr lang="en-GB" sz="2000" dirty="0">
                <a:latin typeface="+mj-lt"/>
                <a:ea typeface="Signika Light" charset="0"/>
                <a:cs typeface="Signika Light" charset="0"/>
              </a:rPr>
              <a:t>Discussion Paper, No. </a:t>
            </a:r>
            <a:r>
              <a:rPr lang="en-GB" sz="2000" dirty="0" smtClean="0">
                <a:latin typeface="+mj-lt"/>
                <a:ea typeface="Signika Light" charset="0"/>
                <a:cs typeface="Signika Light" charset="0"/>
              </a:rPr>
              <a:t>7594</a:t>
            </a:r>
            <a:r>
              <a:rPr lang="en-GB" sz="2000" dirty="0">
                <a:latin typeface="+mj-lt"/>
                <a:ea typeface="Signika Light" charset="0"/>
                <a:cs typeface="Signika Light" charset="0"/>
              </a:rPr>
              <a:t>. 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endParaRPr lang="it-IT" sz="2200" dirty="0">
              <a:latin typeface="+mj-lt"/>
              <a:ea typeface="Signika Light" charset="0"/>
              <a:cs typeface="Signika Light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it-IT" sz="2200" dirty="0">
                <a:latin typeface="+mj-lt"/>
                <a:ea typeface="Signika Light" charset="0"/>
                <a:cs typeface="Signika Light" charset="0"/>
              </a:rPr>
              <a:t>La domanda di lavoro dei laureati (Italia Lavoro, Ministero del Lavoro, Alcuni Atenei).</a:t>
            </a:r>
          </a:p>
          <a:p>
            <a:pPr marL="457200" lvl="1" indent="0" algn="just">
              <a:buNone/>
            </a:pPr>
            <a:r>
              <a:rPr lang="it-IT" sz="2200" dirty="0" smtClean="0">
                <a:latin typeface="+mj-lt"/>
                <a:ea typeface="Signika Light" charset="0"/>
                <a:cs typeface="Signika Light" charset="0"/>
              </a:rPr>
              <a:t>	</a:t>
            </a:r>
            <a:r>
              <a:rPr lang="it-IT" sz="2000" dirty="0" smtClean="0">
                <a:latin typeface="+mj-lt"/>
                <a:ea typeface="Signika Light" charset="0"/>
                <a:cs typeface="Signika Light" charset="0"/>
              </a:rPr>
              <a:t>Capacità </a:t>
            </a:r>
            <a:r>
              <a:rPr lang="it-IT" sz="2000" dirty="0">
                <a:latin typeface="+mj-lt"/>
                <a:ea typeface="Signika Light" charset="0"/>
                <a:cs typeface="Signika Light" charset="0"/>
              </a:rPr>
              <a:t>informativa derivante dall’integrazione tra gli archivi </a:t>
            </a:r>
            <a:r>
              <a:rPr lang="it-IT" sz="2000" dirty="0" smtClean="0">
                <a:latin typeface="+mj-lt"/>
                <a:ea typeface="Signika Light" charset="0"/>
                <a:cs typeface="Signika Light" charset="0"/>
              </a:rPr>
              <a:t>	amministrativi </a:t>
            </a:r>
            <a:r>
              <a:rPr lang="it-IT" sz="2000" dirty="0">
                <a:latin typeface="+mj-lt"/>
                <a:ea typeface="Signika Light" charset="0"/>
                <a:cs typeface="Signika Light" charset="0"/>
              </a:rPr>
              <a:t>delle </a:t>
            </a:r>
            <a:r>
              <a:rPr lang="it-IT" sz="2000" dirty="0" smtClean="0">
                <a:latin typeface="+mj-lt"/>
                <a:ea typeface="Signika Light" charset="0"/>
                <a:cs typeface="Signika Light" charset="0"/>
              </a:rPr>
              <a:t>Università </a:t>
            </a:r>
            <a:r>
              <a:rPr lang="it-IT" sz="2000" dirty="0">
                <a:latin typeface="+mj-lt"/>
                <a:ea typeface="Signika Light" charset="0"/>
                <a:cs typeface="Signika Light" charset="0"/>
              </a:rPr>
              <a:t>italiane e i dati delle Comunicazioni </a:t>
            </a:r>
            <a:r>
              <a:rPr lang="it-IT" sz="2000" dirty="0" smtClean="0">
                <a:latin typeface="+mj-lt"/>
                <a:ea typeface="Signika Light" charset="0"/>
                <a:cs typeface="Signika Light" charset="0"/>
              </a:rPr>
              <a:t>	Obbligatorie.</a:t>
            </a:r>
            <a:endParaRPr lang="it-IT" sz="2000" dirty="0">
              <a:latin typeface="+mj-lt"/>
              <a:ea typeface="Signika Light" charset="0"/>
              <a:cs typeface="Signika Light" charset="0"/>
            </a:endParaRP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383933" y="2460337"/>
            <a:ext cx="2622738" cy="732313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Argomenti</a:t>
            </a:r>
            <a:r>
              <a:rPr lang="en-GB" dirty="0">
                <a:latin typeface="Palatino Linotype" panose="02040502050505030304" pitchFamily="18" charset="0"/>
              </a:rPr>
              <a:t/>
            </a:r>
            <a:br>
              <a:rPr lang="en-GB" dirty="0">
                <a:latin typeface="Palatino Linotype" panose="02040502050505030304" pitchFamily="18" charset="0"/>
              </a:rPr>
            </a:br>
            <a:endParaRPr lang="it-IT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54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20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057263"/>
            <a:ext cx="3335661" cy="446073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en-US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Il </a:t>
            </a:r>
            <a:r>
              <a:rPr lang="en-US" sz="3200" b="1" dirty="0" err="1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caso</a:t>
            </a:r>
            <a:r>
              <a:rPr lang="en-US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 </a:t>
            </a:r>
            <a:r>
              <a:rPr lang="en-US" sz="3200" b="1" dirty="0" err="1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ordinale</a:t>
            </a:r>
            <a:endParaRPr lang="it-IT" sz="3200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05573" y="1503336"/>
            <a:ext cx="4095197" cy="1836281"/>
          </a:xfrm>
          <a:prstGeom prst="rect">
            <a:avLst/>
          </a:prstGeom>
          <a:noFill/>
        </p:spPr>
      </p:pic>
      <p:sp>
        <p:nvSpPr>
          <p:cNvPr id="6" name="Rettangolo 5"/>
          <p:cNvSpPr/>
          <p:nvPr/>
        </p:nvSpPr>
        <p:spPr>
          <a:xfrm>
            <a:off x="2227100" y="3880652"/>
            <a:ext cx="77867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+mj-lt"/>
                <a:cs typeface="Times New Roman" pitchFamily="18" charset="0"/>
              </a:rPr>
              <a:t>Multilevel ordered </a:t>
            </a:r>
            <a:r>
              <a:rPr lang="en-US" sz="2000" dirty="0" err="1" smtClean="0">
                <a:latin typeface="+mj-lt"/>
                <a:cs typeface="Times New Roman" pitchFamily="18" charset="0"/>
              </a:rPr>
              <a:t>logit</a:t>
            </a:r>
            <a:r>
              <a:rPr lang="en-US" sz="2000" dirty="0" smtClean="0">
                <a:latin typeface="+mj-lt"/>
                <a:cs typeface="Times New Roman" pitchFamily="18" charset="0"/>
              </a:rPr>
              <a:t> model (</a:t>
            </a:r>
            <a:r>
              <a:rPr lang="en-US" sz="2000" i="1" dirty="0" err="1" smtClean="0">
                <a:latin typeface="+mj-lt"/>
                <a:cs typeface="Times New Roman" pitchFamily="18" charset="0"/>
              </a:rPr>
              <a:t>Snijder</a:t>
            </a:r>
            <a:r>
              <a:rPr lang="en-US" sz="2000" i="1" dirty="0" smtClean="0">
                <a:latin typeface="+mj-lt"/>
                <a:cs typeface="Times New Roman" pitchFamily="18" charset="0"/>
              </a:rPr>
              <a:t> A.B., </a:t>
            </a:r>
            <a:r>
              <a:rPr lang="en-US" sz="2000" i="1" dirty="0" err="1" smtClean="0">
                <a:latin typeface="+mj-lt"/>
                <a:cs typeface="Times New Roman" pitchFamily="18" charset="0"/>
              </a:rPr>
              <a:t>Bosker</a:t>
            </a:r>
            <a:r>
              <a:rPr lang="en-US" sz="2000" i="1" dirty="0" smtClean="0">
                <a:latin typeface="+mj-lt"/>
                <a:cs typeface="Times New Roman" pitchFamily="18" charset="0"/>
              </a:rPr>
              <a:t> R.J.,1999, Steele, F.,2011</a:t>
            </a:r>
            <a:r>
              <a:rPr lang="en-US" sz="2000" dirty="0" smtClean="0">
                <a:latin typeface="+mj-lt"/>
                <a:cs typeface="Times New Roman" pitchFamily="18" charset="0"/>
              </a:rPr>
              <a:t>) </a:t>
            </a:r>
            <a:endParaRPr lang="it-IT" sz="2000" dirty="0">
              <a:latin typeface="+mj-lt"/>
              <a:cs typeface="Times New Roman" pitchFamily="18" charset="0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2852" y="4802852"/>
            <a:ext cx="7267443" cy="7143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7901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C7FE145-5F5F-9146-8268-470DD024125C}" type="slidenum">
              <a:rPr lang="it-IT" smtClean="0"/>
              <a:pPr/>
              <a:t>21</a:t>
            </a:fld>
            <a:endParaRPr lang="it-IT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624" y="2143124"/>
            <a:ext cx="8254508" cy="3560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olo 1"/>
          <p:cNvSpPr txBox="1">
            <a:spLocks/>
          </p:cNvSpPr>
          <p:nvPr/>
        </p:nvSpPr>
        <p:spPr>
          <a:xfrm>
            <a:off x="569911" y="1057263"/>
            <a:ext cx="9534983" cy="446073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fr-FR" sz="3200" b="1" dirty="0" err="1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Multilevel</a:t>
            </a:r>
            <a:r>
              <a:rPr lang="fr-FR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 </a:t>
            </a:r>
            <a:r>
              <a:rPr lang="fr-FR" sz="3200" b="1" dirty="0" err="1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Ordered</a:t>
            </a:r>
            <a:r>
              <a:rPr lang="fr-FR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 </a:t>
            </a:r>
            <a:r>
              <a:rPr lang="fr-FR" sz="3200" b="1" dirty="0" err="1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logit</a:t>
            </a:r>
            <a:r>
              <a:rPr lang="fr-FR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 model </a:t>
            </a:r>
            <a:r>
              <a:rPr lang="fr-FR" sz="3200" b="1" dirty="0" err="1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estimates</a:t>
            </a:r>
            <a:endParaRPr lang="it-IT" sz="3200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90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057264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just"/>
            <a:r>
              <a:rPr lang="it-IT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Comportamento delle aziende intorno alla soglia dei 15 </a:t>
            </a:r>
            <a:r>
              <a:rPr lang="it-IT" sz="3200" b="1" dirty="0" err="1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dip</a:t>
            </a:r>
            <a:r>
              <a:rPr lang="it-IT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: le basi dati</a:t>
            </a:r>
          </a:p>
        </p:txBody>
      </p:sp>
      <p:pic>
        <p:nvPicPr>
          <p:cNvPr id="6" name="Immagin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3139" y="2068236"/>
            <a:ext cx="7139385" cy="414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ttangolo 9"/>
          <p:cNvSpPr/>
          <p:nvPr/>
        </p:nvSpPr>
        <p:spPr>
          <a:xfrm>
            <a:off x="971600" y="6309320"/>
            <a:ext cx="669674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dirty="0" err="1">
                <a:latin typeface="Palatino Linotype" panose="02040502050505030304" pitchFamily="18" charset="0"/>
              </a:rPr>
              <a:t>Fonte</a:t>
            </a:r>
            <a:r>
              <a:rPr lang="en-GB" sz="1100" dirty="0">
                <a:latin typeface="Palatino Linotype" panose="02040502050505030304" pitchFamily="18" charset="0"/>
              </a:rPr>
              <a:t>: Hijzen, A., L. Mondauto e S. </a:t>
            </a:r>
            <a:r>
              <a:rPr lang="en-GB" sz="1100" dirty="0" err="1">
                <a:latin typeface="Palatino Linotype" panose="02040502050505030304" pitchFamily="18" charset="0"/>
              </a:rPr>
              <a:t>Scarpetta</a:t>
            </a:r>
            <a:r>
              <a:rPr lang="en-GB" sz="1100" dirty="0">
                <a:latin typeface="Palatino Linotype" panose="02040502050505030304" pitchFamily="18" charset="0"/>
              </a:rPr>
              <a:t>, 2013, “The Perverse Effects of Job-security Provisions on Job Security in Italy: Results from a Regression Discontinuity Design”, IZA Discussion Paper, No. 7594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6857639" y="3827490"/>
            <a:ext cx="468052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dirty="0" err="1" smtClean="0">
                <a:latin typeface="+mj-lt"/>
              </a:rPr>
              <a:t>Campione</a:t>
            </a:r>
            <a:r>
              <a:rPr lang="fr-FR" sz="1600" dirty="0" smtClean="0">
                <a:latin typeface="+mj-lt"/>
              </a:rPr>
              <a:t> </a:t>
            </a:r>
            <a:r>
              <a:rPr lang="fr-FR" sz="1600" dirty="0" err="1">
                <a:latin typeface="+mj-lt"/>
              </a:rPr>
              <a:t>stratificato</a:t>
            </a:r>
            <a:r>
              <a:rPr lang="fr-FR" sz="1600" dirty="0">
                <a:latin typeface="+mj-lt"/>
              </a:rPr>
              <a:t>: </a:t>
            </a:r>
            <a:r>
              <a:rPr lang="fr-FR" sz="1600" dirty="0" err="1">
                <a:latin typeface="+mj-lt"/>
              </a:rPr>
              <a:t>regioni</a:t>
            </a:r>
            <a:r>
              <a:rPr lang="fr-FR" sz="1600" dirty="0">
                <a:latin typeface="+mj-lt"/>
              </a:rPr>
              <a:t>, </a:t>
            </a:r>
            <a:r>
              <a:rPr lang="fr-FR" sz="1600" dirty="0" err="1">
                <a:latin typeface="+mj-lt"/>
              </a:rPr>
              <a:t>attività</a:t>
            </a:r>
            <a:r>
              <a:rPr lang="fr-FR" sz="1600" dirty="0">
                <a:latin typeface="+mj-lt"/>
              </a:rPr>
              <a:t> </a:t>
            </a:r>
            <a:r>
              <a:rPr lang="fr-FR" sz="1600" dirty="0" err="1">
                <a:latin typeface="+mj-lt"/>
              </a:rPr>
              <a:t>economica</a:t>
            </a:r>
            <a:r>
              <a:rPr lang="fr-FR" sz="1600" dirty="0">
                <a:latin typeface="+mj-lt"/>
              </a:rPr>
              <a:t> (2 </a:t>
            </a:r>
            <a:r>
              <a:rPr lang="fr-FR" sz="1600" dirty="0" err="1">
                <a:latin typeface="+mj-lt"/>
              </a:rPr>
              <a:t>dgt</a:t>
            </a:r>
            <a:r>
              <a:rPr lang="fr-FR" sz="1600" dirty="0">
                <a:latin typeface="+mj-lt"/>
              </a:rPr>
              <a:t>), classe </a:t>
            </a:r>
            <a:r>
              <a:rPr lang="fr-FR" sz="1600" dirty="0" err="1">
                <a:latin typeface="+mj-lt"/>
              </a:rPr>
              <a:t>dimensionale</a:t>
            </a:r>
            <a:r>
              <a:rPr lang="fr-FR" sz="1600" dirty="0">
                <a:latin typeface="+mj-lt"/>
              </a:rPr>
              <a:t> </a:t>
            </a:r>
            <a:r>
              <a:rPr lang="fr-FR" sz="1600" dirty="0" smtClean="0">
                <a:latin typeface="+mj-lt"/>
              </a:rPr>
              <a:t>d’</a:t>
            </a:r>
            <a:r>
              <a:rPr lang="fr-FR" sz="1600" dirty="0" err="1" smtClean="0">
                <a:latin typeface="+mj-lt"/>
              </a:rPr>
              <a:t>impresa</a:t>
            </a:r>
            <a:endParaRPr lang="fr-FR" sz="1600" dirty="0">
              <a:latin typeface="+mj-lt"/>
            </a:endParaRPr>
          </a:p>
          <a:p>
            <a:pPr algn="ctr"/>
            <a:endParaRPr lang="fr-FR" sz="1600" dirty="0" smtClean="0">
              <a:latin typeface="+mj-lt"/>
            </a:endParaRPr>
          </a:p>
          <a:p>
            <a:pPr algn="ctr"/>
            <a:r>
              <a:rPr lang="fr-FR" sz="1600" dirty="0" smtClean="0">
                <a:latin typeface="+mj-lt"/>
              </a:rPr>
              <a:t>Panel </a:t>
            </a:r>
            <a:r>
              <a:rPr lang="fr-FR" sz="1600" dirty="0" err="1" smtClean="0">
                <a:latin typeface="+mj-lt"/>
              </a:rPr>
              <a:t>Bilanciato</a:t>
            </a:r>
            <a:r>
              <a:rPr lang="fr-FR" sz="1600" dirty="0" smtClean="0">
                <a:latin typeface="+mj-lt"/>
              </a:rPr>
              <a:t> 2008-2009</a:t>
            </a:r>
          </a:p>
          <a:p>
            <a:pPr algn="ctr"/>
            <a:endParaRPr lang="fr-FR" sz="1600" dirty="0" smtClean="0">
              <a:latin typeface="+mj-lt"/>
            </a:endParaRPr>
          </a:p>
          <a:p>
            <a:pPr algn="ctr"/>
            <a:r>
              <a:rPr lang="fr-FR" sz="1600" dirty="0" smtClean="0">
                <a:latin typeface="+mj-lt"/>
              </a:rPr>
              <a:t>122,326 </a:t>
            </a:r>
            <a:r>
              <a:rPr lang="fr-FR" sz="1600" dirty="0" err="1" smtClean="0">
                <a:latin typeface="+mj-lt"/>
              </a:rPr>
              <a:t>imprese</a:t>
            </a:r>
            <a:r>
              <a:rPr lang="fr-FR" sz="1600" dirty="0" smtClean="0">
                <a:latin typeface="+mj-lt"/>
              </a:rPr>
              <a:t> con </a:t>
            </a:r>
            <a:r>
              <a:rPr lang="fr-FR" sz="1600" dirty="0" err="1" smtClean="0">
                <a:latin typeface="+mj-lt"/>
              </a:rPr>
              <a:t>almeno</a:t>
            </a:r>
            <a:r>
              <a:rPr lang="fr-FR" sz="1600" dirty="0" smtClean="0">
                <a:latin typeface="+mj-lt"/>
              </a:rPr>
              <a:t> un </a:t>
            </a:r>
            <a:r>
              <a:rPr lang="fr-FR" sz="1600" dirty="0" err="1" smtClean="0">
                <a:latin typeface="+mj-lt"/>
              </a:rPr>
              <a:t>lavoratore</a:t>
            </a:r>
            <a:r>
              <a:rPr lang="fr-FR" sz="1600" dirty="0" smtClean="0">
                <a:latin typeface="+mj-lt"/>
              </a:rPr>
              <a:t> </a:t>
            </a:r>
            <a:r>
              <a:rPr lang="fr-FR" sz="1600" dirty="0" err="1" smtClean="0">
                <a:latin typeface="+mj-lt"/>
              </a:rPr>
              <a:t>dipendente</a:t>
            </a:r>
            <a:r>
              <a:rPr lang="fr-FR" sz="1600" dirty="0" smtClean="0">
                <a:latin typeface="+mj-lt"/>
              </a:rPr>
              <a:t> a tempo </a:t>
            </a:r>
            <a:r>
              <a:rPr lang="fr-FR" sz="1600" dirty="0" err="1" smtClean="0">
                <a:latin typeface="+mj-lt"/>
              </a:rPr>
              <a:t>indeterminato</a:t>
            </a:r>
            <a:endParaRPr lang="fr-FR" sz="16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694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057264"/>
            <a:ext cx="10700951" cy="601055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Metodologia-</a:t>
            </a:r>
            <a:r>
              <a:rPr lang="fr-FR" sz="3200" b="1" dirty="0" err="1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Regression</a:t>
            </a:r>
            <a:r>
              <a:rPr lang="fr-FR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 </a:t>
            </a:r>
            <a:r>
              <a:rPr lang="fr-FR" sz="3200" b="1" dirty="0" err="1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discontinuity</a:t>
            </a:r>
            <a:r>
              <a:rPr lang="fr-FR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 design (RDD)</a:t>
            </a:r>
            <a:endParaRPr lang="it-IT" sz="3200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591" y="1748983"/>
            <a:ext cx="6276762" cy="4055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tangolo 6"/>
          <p:cNvSpPr/>
          <p:nvPr/>
        </p:nvSpPr>
        <p:spPr>
          <a:xfrm>
            <a:off x="971600" y="6309320"/>
            <a:ext cx="669674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dirty="0" err="1" smtClean="0">
                <a:latin typeface="Palatino Linotype" panose="02040502050505030304" pitchFamily="18" charset="0"/>
              </a:rPr>
              <a:t>FonteLee</a:t>
            </a:r>
            <a:r>
              <a:rPr lang="en-GB" sz="1100" dirty="0" smtClean="0">
                <a:latin typeface="Palatino Linotype" panose="02040502050505030304" pitchFamily="18" charset="0"/>
              </a:rPr>
              <a:t> and Lemieux (2010)</a:t>
            </a:r>
            <a:endParaRPr lang="en-GB" sz="1100" dirty="0">
              <a:latin typeface="Palatino Linotype" panose="020405020505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sellaDiTesto 1"/>
              <p:cNvSpPr txBox="1"/>
              <p:nvPr/>
            </p:nvSpPr>
            <p:spPr>
              <a:xfrm>
                <a:off x="8084932" y="2419758"/>
                <a:ext cx="2335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/>
                        </a:rPr>
                        <m:t>𝑌</m:t>
                      </m:r>
                      <m:r>
                        <a:rPr lang="en-GB" i="1" smtClean="0">
                          <a:latin typeface="Cambria Math"/>
                        </a:rPr>
                        <m:t>=</m:t>
                      </m:r>
                      <m:r>
                        <a:rPr lang="en-GB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it-IT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it-IT" b="0" i="1" smtClean="0">
                          <a:latin typeface="Cambria Math"/>
                          <a:ea typeface="Cambria Math"/>
                        </a:rPr>
                        <m:t>𝐷</m:t>
                      </m:r>
                      <m:r>
                        <a:rPr lang="it-IT" b="0" i="1" smtClean="0">
                          <a:latin typeface="Cambria Math"/>
                          <a:ea typeface="Cambria Math"/>
                        </a:rPr>
                        <m:t>𝜏</m:t>
                      </m:r>
                      <m:r>
                        <a:rPr lang="it-IT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it-IT" b="0" i="1" smtClean="0">
                          <a:latin typeface="Cambria Math"/>
                          <a:ea typeface="Cambria Math"/>
                        </a:rPr>
                        <m:t>𝑋</m:t>
                      </m:r>
                      <m:r>
                        <a:rPr lang="it-IT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it-IT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it-IT" b="0" i="1" smtClean="0">
                          <a:latin typeface="Cambria Math"/>
                          <a:ea typeface="Cambria Math"/>
                        </a:rPr>
                        <m:t>𝜀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CasellaDiTes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4932" y="2419758"/>
                <a:ext cx="2335704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asellaDiTesto 9"/>
              <p:cNvSpPr txBox="1"/>
              <p:nvPr/>
            </p:nvSpPr>
            <p:spPr>
              <a:xfrm>
                <a:off x="8082352" y="3052596"/>
                <a:ext cx="27481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/>
                        </a:rPr>
                        <m:t>𝐷</m:t>
                      </m:r>
                      <m:r>
                        <a:rPr lang="it-IT" b="0" i="1" smtClean="0">
                          <a:latin typeface="Cambria Math"/>
                          <a:ea typeface="Cambria Math"/>
                        </a:rPr>
                        <m:t>∈</m:t>
                      </m:r>
                      <m:d>
                        <m:dPr>
                          <m:ctrlPr>
                            <a:rPr lang="it-IT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it-IT" b="0" i="1" smtClean="0">
                              <a:latin typeface="Cambria Math"/>
                              <a:ea typeface="Cambria Math"/>
                            </a:rPr>
                            <m:t>0,1</m:t>
                          </m:r>
                        </m:e>
                      </m:d>
                      <m:r>
                        <a:rPr lang="it-IT" i="1" smtClean="0">
                          <a:latin typeface="Cambria Math"/>
                        </a:rPr>
                        <m:t>;</m:t>
                      </m:r>
                      <m:r>
                        <a:rPr lang="it-IT" b="0" i="1" smtClean="0">
                          <a:latin typeface="Cambria Math"/>
                        </a:rPr>
                        <m:t>𝐷</m:t>
                      </m:r>
                      <m:r>
                        <a:rPr lang="it-IT" b="0" i="1" smtClean="0">
                          <a:latin typeface="Cambria Math"/>
                        </a:rPr>
                        <m:t>=1 </m:t>
                      </m:r>
                      <m:r>
                        <a:rPr lang="it-IT" b="0" i="1" smtClean="0">
                          <a:latin typeface="Cambria Math"/>
                        </a:rPr>
                        <m:t>𝑖𝑓</m:t>
                      </m:r>
                      <m:r>
                        <a:rPr lang="it-IT" b="0" i="1" smtClean="0">
                          <a:latin typeface="Cambria Math"/>
                        </a:rPr>
                        <m:t> </m:t>
                      </m:r>
                      <m:r>
                        <a:rPr lang="it-IT" b="0" i="1" smtClean="0">
                          <a:latin typeface="Cambria Math"/>
                        </a:rPr>
                        <m:t>𝑋</m:t>
                      </m:r>
                      <m:r>
                        <a:rPr lang="it-IT" b="0" i="1" smtClean="0">
                          <a:latin typeface="Cambria Math"/>
                          <a:ea typeface="Cambria Math"/>
                        </a:rPr>
                        <m:t>≥</m:t>
                      </m:r>
                      <m:r>
                        <a:rPr lang="it-IT" b="0" i="1" smtClean="0">
                          <a:latin typeface="Cambria Math"/>
                          <a:ea typeface="Cambria Math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CasellaDiTes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2352" y="3052596"/>
                <a:ext cx="2748188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asellaDiTesto 2"/>
          <p:cNvSpPr txBox="1"/>
          <p:nvPr/>
        </p:nvSpPr>
        <p:spPr>
          <a:xfrm>
            <a:off x="7668344" y="3998563"/>
            <a:ext cx="3939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Palatino Linotype" panose="02040502050505030304" pitchFamily="18" charset="0"/>
              </a:rPr>
              <a:t>"The </a:t>
            </a:r>
            <a:r>
              <a:rPr lang="it-IT" dirty="0" err="1" smtClean="0">
                <a:latin typeface="Palatino Linotype" panose="02040502050505030304" pitchFamily="18" charset="0"/>
              </a:rPr>
              <a:t>closer</a:t>
            </a:r>
            <a:r>
              <a:rPr lang="it-IT" dirty="0" smtClean="0">
                <a:latin typeface="Palatino Linotype" panose="02040502050505030304" pitchFamily="18" charset="0"/>
              </a:rPr>
              <a:t> to c </a:t>
            </a:r>
            <a:r>
              <a:rPr lang="it-IT" dirty="0" err="1" smtClean="0">
                <a:latin typeface="Palatino Linotype" panose="02040502050505030304" pitchFamily="18" charset="0"/>
              </a:rPr>
              <a:t>you</a:t>
            </a:r>
            <a:r>
              <a:rPr lang="it-IT" dirty="0" smtClean="0">
                <a:latin typeface="Palatino Linotype" panose="02040502050505030304" pitchFamily="18" charset="0"/>
              </a:rPr>
              <a:t> </a:t>
            </a:r>
            <a:r>
              <a:rPr lang="it-IT" dirty="0" err="1" smtClean="0">
                <a:latin typeface="Palatino Linotype" panose="02040502050505030304" pitchFamily="18" charset="0"/>
              </a:rPr>
              <a:t>examine</a:t>
            </a:r>
            <a:r>
              <a:rPr lang="it-IT" dirty="0" smtClean="0">
                <a:latin typeface="Palatino Linotype" panose="02040502050505030304" pitchFamily="18" charset="0"/>
              </a:rPr>
              <a:t>, </a:t>
            </a:r>
            <a:r>
              <a:rPr lang="it-IT" dirty="0">
                <a:latin typeface="Palatino Linotype" panose="02040502050505030304" pitchFamily="18" charset="0"/>
              </a:rPr>
              <a:t>the </a:t>
            </a:r>
            <a:r>
              <a:rPr lang="it-IT" dirty="0" err="1">
                <a:latin typeface="Palatino Linotype" panose="02040502050505030304" pitchFamily="18" charset="0"/>
              </a:rPr>
              <a:t>better</a:t>
            </a:r>
            <a:r>
              <a:rPr lang="it-IT" dirty="0">
                <a:latin typeface="Palatino Linotype" panose="02040502050505030304" pitchFamily="18" charset="0"/>
              </a:rPr>
              <a:t> " </a:t>
            </a:r>
            <a:r>
              <a:rPr lang="it-IT" dirty="0" smtClean="0">
                <a:latin typeface="Palatino Linotype" panose="02040502050505030304" pitchFamily="18" charset="0"/>
              </a:rPr>
              <a:t>(</a:t>
            </a:r>
            <a:r>
              <a:rPr lang="it-IT" dirty="0">
                <a:latin typeface="Palatino Linotype" panose="02040502050505030304" pitchFamily="18" charset="0"/>
              </a:rPr>
              <a:t>L</a:t>
            </a:r>
            <a:r>
              <a:rPr lang="it-IT" dirty="0" smtClean="0">
                <a:latin typeface="Palatino Linotype" panose="02040502050505030304" pitchFamily="18" charset="0"/>
              </a:rPr>
              <a:t>ee </a:t>
            </a:r>
            <a:r>
              <a:rPr lang="it-IT" dirty="0">
                <a:latin typeface="Palatino Linotype" panose="02040502050505030304" pitchFamily="18" charset="0"/>
              </a:rPr>
              <a:t>and </a:t>
            </a:r>
            <a:r>
              <a:rPr lang="it-IT" dirty="0" err="1" smtClean="0">
                <a:latin typeface="Palatino Linotype" panose="02040502050505030304" pitchFamily="18" charset="0"/>
              </a:rPr>
              <a:t>Lemieux</a:t>
            </a:r>
            <a:r>
              <a:rPr lang="it-IT" dirty="0" smtClean="0">
                <a:latin typeface="Palatino Linotype" panose="02040502050505030304" pitchFamily="18" charset="0"/>
              </a:rPr>
              <a:t>, 2010)</a:t>
            </a:r>
            <a:endParaRPr lang="en-GB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24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057264"/>
            <a:ext cx="10700951" cy="601055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Metodologia-</a:t>
            </a:r>
            <a:r>
              <a:rPr lang="fr-FR" sz="3200" b="1" dirty="0" err="1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Regression</a:t>
            </a:r>
            <a:r>
              <a:rPr lang="fr-FR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 </a:t>
            </a:r>
            <a:r>
              <a:rPr lang="fr-FR" sz="3200" b="1" dirty="0" err="1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discontinuity</a:t>
            </a:r>
            <a:r>
              <a:rPr lang="fr-FR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 design (RDD)</a:t>
            </a:r>
            <a:endParaRPr lang="it-IT" sz="3200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5"/>
              <p:cNvSpPr/>
              <p:nvPr/>
            </p:nvSpPr>
            <p:spPr>
              <a:xfrm>
                <a:off x="1468484" y="1727270"/>
                <a:ext cx="8096908" cy="8714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1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/>
                            </a:rPr>
                            <m:t>𝑌</m:t>
                          </m:r>
                        </m:e>
                        <m:sub>
                          <m:r>
                            <a:rPr lang="en-US" sz="1800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fr-FR" sz="1800" i="1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sz="1800" i="1">
                              <a:latin typeface="Cambria Math"/>
                            </a:rPr>
                            <m:t>𝑛</m:t>
                          </m:r>
                          <m:r>
                            <a:rPr lang="en-US" sz="1800" i="1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1800" i="1">
                              <a:latin typeface="Cambria Math"/>
                            </a:rPr>
                            <m:t>𝑁</m:t>
                          </m:r>
                        </m:sup>
                        <m:e>
                          <m:sSub>
                            <m:sSubPr>
                              <m:ctrlPr>
                                <a:rPr lang="fr-FR" sz="1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/>
                                </a:rPr>
                                <m:t>0</m:t>
                              </m:r>
                              <m:r>
                                <a:rPr lang="en-US" sz="1800" i="1">
                                  <a:latin typeface="Cambria Math"/>
                                </a:rPr>
                                <m:t>𝑛</m:t>
                              </m:r>
                            </m:sub>
                          </m:sSub>
                          <m:sSup>
                            <m:sSupPr>
                              <m:ctrlPr>
                                <a:rPr lang="fr-FR" sz="1800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fr-FR" sz="18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fr-FR" sz="18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𝑇</m:t>
                                      </m:r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−</m:t>
                                      </m:r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1800" i="1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e>
                      </m:nary>
                      <m:r>
                        <a:rPr lang="en-US" sz="18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fr-FR" sz="1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en-US" sz="1800" i="1">
                              <a:latin typeface="Cambria Math"/>
                            </a:rPr>
                            <m:t>𝑖</m:t>
                          </m:r>
                        </m:sub>
                      </m:sSub>
                      <m:nary>
                        <m:naryPr>
                          <m:chr m:val="∑"/>
                          <m:limLoc m:val="undOvr"/>
                          <m:ctrlPr>
                            <a:rPr lang="fr-FR" sz="1800" i="1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sz="1800" i="1">
                              <a:latin typeface="Cambria Math"/>
                            </a:rPr>
                            <m:t>𝑛</m:t>
                          </m:r>
                          <m:r>
                            <a:rPr lang="en-US" sz="1800" i="1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1800" i="1">
                              <a:latin typeface="Cambria Math"/>
                            </a:rPr>
                            <m:t>𝑁</m:t>
                          </m:r>
                        </m:sup>
                        <m:e>
                          <m:sSub>
                            <m:sSubPr>
                              <m:ctrlPr>
                                <a:rPr lang="fr-FR" sz="1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800" i="1">
                                  <a:latin typeface="Cambria Math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sz="1800" i="1">
                                  <a:latin typeface="Cambria Math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1800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fr-FR" sz="1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/>
                                </a:rPr>
                                <m:t>0</m:t>
                              </m:r>
                              <m:r>
                                <a:rPr lang="en-US" sz="1800" i="1">
                                  <a:latin typeface="Cambria Math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1800" i="1">
                              <a:latin typeface="Cambria Math"/>
                            </a:rPr>
                            <m:t>)</m:t>
                          </m:r>
                          <m:sSup>
                            <m:sSupPr>
                              <m:ctrlPr>
                                <a:rPr lang="fr-FR" sz="1800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fr-FR" sz="18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fr-FR" sz="18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1800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sz="1800" i="1">
                                      <a:latin typeface="Cambria Math"/>
                                    </a:rPr>
                                    <m:t>𝑇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800" i="1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</m:e>
                      </m:nary>
                      <m:r>
                        <a:rPr lang="en-US" sz="18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fr-FR" sz="1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/>
                            </a:rPr>
                            <m:t>𝛽</m:t>
                          </m:r>
                        </m:e>
                        <m:sub>
                          <m:r>
                            <a:rPr lang="en-US" sz="1800" i="1">
                              <a:latin typeface="Cambria Math"/>
                            </a:rPr>
                            <m:t>𝑥</m:t>
                          </m:r>
                        </m:sub>
                      </m:sSub>
                      <m:sSub>
                        <m:sSubPr>
                          <m:ctrlPr>
                            <a:rPr lang="fr-FR" sz="1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sz="1800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fr-FR" sz="1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/>
                            </a:rPr>
                            <m:t>𝜀</m:t>
                          </m:r>
                        </m:e>
                        <m:sub>
                          <m:r>
                            <a:rPr lang="en-US" sz="1800" i="1">
                              <a:latin typeface="Cambria Math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fr-FR" sz="1800" dirty="0"/>
              </a:p>
            </p:txBody>
          </p:sp>
        </mc:Choice>
        <mc:Fallback xmlns="">
          <p:sp>
            <p:nvSpPr>
              <p:cNvPr id="7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8484" y="1727270"/>
                <a:ext cx="8096908" cy="87145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6"/>
              <p:cNvSpPr/>
              <p:nvPr/>
            </p:nvSpPr>
            <p:spPr>
              <a:xfrm>
                <a:off x="2116556" y="2879398"/>
                <a:ext cx="2232248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1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sz="1800" i="1"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en-GB" sz="1800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GB" sz="1800" i="1">
                          <a:latin typeface="Cambria Math"/>
                        </a:rPr>
                        <m:t>=1[</m:t>
                      </m:r>
                      <m:sSub>
                        <m:sSubPr>
                          <m:ctrlPr>
                            <a:rPr lang="fr-FR" sz="1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sz="1800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GB" sz="1800" i="1">
                          <a:latin typeface="Cambria Math"/>
                        </a:rPr>
                        <m:t>&gt;</m:t>
                      </m:r>
                      <m:r>
                        <a:rPr lang="en-GB" sz="1800" i="1">
                          <a:latin typeface="Cambria Math"/>
                        </a:rPr>
                        <m:t>𝑇</m:t>
                      </m:r>
                      <m:r>
                        <a:rPr lang="en-GB" sz="1800" i="1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fr-FR" sz="1800" dirty="0"/>
              </a:p>
            </p:txBody>
          </p:sp>
        </mc:Choice>
        <mc:Fallback xmlns="">
          <p:sp>
            <p:nvSpPr>
              <p:cNvPr id="8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6556" y="2879398"/>
                <a:ext cx="2232248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1252460" y="4304457"/>
            <a:ext cx="7920037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GB" altLang="zh-CN" sz="2000" b="1" dirty="0" smtClean="0">
                <a:latin typeface="+mj-lt"/>
                <a:ea typeface="宋体" charset="-122"/>
              </a:rPr>
              <a:t>Y</a:t>
            </a:r>
            <a:r>
              <a:rPr lang="en-GB" altLang="zh-CN" sz="2000" dirty="0" smtClean="0">
                <a:latin typeface="+mj-lt"/>
                <a:ea typeface="宋体" charset="-122"/>
              </a:rPr>
              <a:t>= </a:t>
            </a:r>
            <a:r>
              <a:rPr lang="en-GB" altLang="zh-CN" sz="2000" dirty="0" err="1" smtClean="0">
                <a:latin typeface="+mj-lt"/>
                <a:ea typeface="宋体" charset="-122"/>
              </a:rPr>
              <a:t>variabile</a:t>
            </a:r>
            <a:r>
              <a:rPr lang="en-GB" altLang="zh-CN" sz="2000" dirty="0" smtClean="0">
                <a:latin typeface="+mj-lt"/>
                <a:ea typeface="宋体" charset="-122"/>
              </a:rPr>
              <a:t> di output 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GB" altLang="zh-CN" sz="2000" b="1" dirty="0" smtClean="0">
                <a:latin typeface="+mj-lt"/>
                <a:ea typeface="宋体" charset="-122"/>
              </a:rPr>
              <a:t>F</a:t>
            </a:r>
            <a:r>
              <a:rPr lang="en-GB" altLang="zh-CN" sz="2000" dirty="0" smtClean="0">
                <a:latin typeface="+mj-lt"/>
                <a:ea typeface="宋体" charset="-122"/>
              </a:rPr>
              <a:t>= </a:t>
            </a:r>
            <a:r>
              <a:rPr lang="en-GB" altLang="zh-CN" sz="2000" dirty="0" err="1" smtClean="0">
                <a:latin typeface="+mj-lt"/>
                <a:ea typeface="宋体" charset="-122"/>
              </a:rPr>
              <a:t>numero</a:t>
            </a:r>
            <a:r>
              <a:rPr lang="en-GB" altLang="zh-CN" sz="2000" dirty="0" smtClean="0">
                <a:latin typeface="+mj-lt"/>
                <a:ea typeface="宋体" charset="-122"/>
              </a:rPr>
              <a:t> di </a:t>
            </a:r>
            <a:r>
              <a:rPr lang="en-GB" altLang="zh-CN" sz="2000" dirty="0" err="1" smtClean="0">
                <a:latin typeface="+mj-lt"/>
                <a:ea typeface="宋体" charset="-122"/>
              </a:rPr>
              <a:t>lavoratori</a:t>
            </a:r>
            <a:r>
              <a:rPr lang="en-GB" altLang="zh-CN" sz="2000" dirty="0" smtClean="0">
                <a:latin typeface="+mj-lt"/>
                <a:ea typeface="宋体" charset="-122"/>
              </a:rPr>
              <a:t> </a:t>
            </a:r>
            <a:r>
              <a:rPr lang="en-GB" altLang="zh-CN" sz="2000" dirty="0" err="1" smtClean="0">
                <a:latin typeface="+mj-lt"/>
                <a:ea typeface="宋体" charset="-122"/>
              </a:rPr>
              <a:t>dipendenti</a:t>
            </a:r>
            <a:endParaRPr lang="en-GB" altLang="zh-CN" sz="2000" dirty="0" smtClean="0">
              <a:latin typeface="+mj-lt"/>
              <a:ea typeface="宋体" charset="-122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GB" altLang="zh-CN" sz="2000" b="1" dirty="0" smtClean="0">
                <a:latin typeface="+mj-lt"/>
                <a:ea typeface="宋体" charset="-122"/>
              </a:rPr>
              <a:t>T</a:t>
            </a:r>
            <a:r>
              <a:rPr lang="en-GB" altLang="zh-CN" sz="2000" dirty="0" smtClean="0">
                <a:latin typeface="+mj-lt"/>
                <a:ea typeface="宋体" charset="-122"/>
              </a:rPr>
              <a:t>= </a:t>
            </a:r>
            <a:r>
              <a:rPr lang="en-GB" altLang="zh-CN" sz="2000" dirty="0" err="1" smtClean="0">
                <a:latin typeface="+mj-lt"/>
                <a:ea typeface="宋体" charset="-122"/>
              </a:rPr>
              <a:t>soglia</a:t>
            </a:r>
            <a:r>
              <a:rPr lang="en-GB" altLang="zh-CN" sz="2000" dirty="0" smtClean="0">
                <a:latin typeface="+mj-lt"/>
                <a:ea typeface="宋体" charset="-122"/>
              </a:rPr>
              <a:t> EP </a:t>
            </a:r>
            <a:r>
              <a:rPr lang="en-GB" altLang="zh-CN" sz="2000" dirty="0">
                <a:latin typeface="+mj-lt"/>
                <a:ea typeface="宋体" charset="-122"/>
              </a:rPr>
              <a:t>(i.e. 15 in Italy</a:t>
            </a:r>
            <a:r>
              <a:rPr lang="en-GB" altLang="zh-CN" sz="2000" dirty="0" smtClean="0">
                <a:latin typeface="+mj-lt"/>
                <a:ea typeface="宋体" charset="-122"/>
              </a:rPr>
              <a:t>)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GB" altLang="zh-CN" sz="2000" b="1" dirty="0" smtClean="0">
                <a:latin typeface="+mj-lt"/>
                <a:ea typeface="宋体" charset="-122"/>
              </a:rPr>
              <a:t>D</a:t>
            </a:r>
            <a:r>
              <a:rPr lang="en-GB" altLang="zh-CN" sz="2000" dirty="0" smtClean="0">
                <a:latin typeface="+mj-lt"/>
                <a:ea typeface="宋体" charset="-122"/>
              </a:rPr>
              <a:t>= treatment </a:t>
            </a:r>
            <a:r>
              <a:rPr lang="en-GB" altLang="zh-CN" sz="2000" dirty="0">
                <a:latin typeface="+mj-lt"/>
                <a:ea typeface="宋体" charset="-122"/>
              </a:rPr>
              <a:t>dummy </a:t>
            </a:r>
            <a:r>
              <a:rPr lang="en-GB" altLang="zh-CN" sz="2000" dirty="0" err="1" smtClean="0">
                <a:latin typeface="+mj-lt"/>
                <a:ea typeface="宋体" charset="-122"/>
              </a:rPr>
              <a:t>pari</a:t>
            </a:r>
            <a:r>
              <a:rPr lang="en-GB" altLang="zh-CN" sz="2000" dirty="0" smtClean="0">
                <a:latin typeface="+mj-lt"/>
                <a:ea typeface="宋体" charset="-122"/>
              </a:rPr>
              <a:t> a 1 per le </a:t>
            </a:r>
            <a:r>
              <a:rPr lang="en-GB" altLang="zh-CN" sz="2000" dirty="0" err="1" smtClean="0">
                <a:latin typeface="+mj-lt"/>
                <a:ea typeface="宋体" charset="-122"/>
              </a:rPr>
              <a:t>imprese</a:t>
            </a:r>
            <a:r>
              <a:rPr lang="en-GB" altLang="zh-CN" sz="2000" dirty="0" smtClean="0">
                <a:latin typeface="+mj-lt"/>
                <a:ea typeface="宋体" charset="-122"/>
              </a:rPr>
              <a:t> </a:t>
            </a:r>
            <a:r>
              <a:rPr lang="en-GB" altLang="zh-CN" sz="2000" dirty="0" err="1" smtClean="0">
                <a:latin typeface="+mj-lt"/>
                <a:ea typeface="宋体" charset="-122"/>
              </a:rPr>
              <a:t>sopra</a:t>
            </a:r>
            <a:r>
              <a:rPr lang="en-GB" altLang="zh-CN" sz="2000" dirty="0" smtClean="0">
                <a:latin typeface="+mj-lt"/>
                <a:ea typeface="宋体" charset="-122"/>
              </a:rPr>
              <a:t> </a:t>
            </a:r>
            <a:r>
              <a:rPr lang="en-GB" altLang="zh-CN" sz="2000" dirty="0" err="1" smtClean="0">
                <a:latin typeface="+mj-lt"/>
                <a:ea typeface="宋体" charset="-122"/>
              </a:rPr>
              <a:t>soglia</a:t>
            </a:r>
            <a:endParaRPr lang="en-GB" altLang="zh-CN" sz="2000" dirty="0" smtClean="0">
              <a:latin typeface="+mj-lt"/>
              <a:ea typeface="宋体" charset="-122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GB" altLang="zh-CN" sz="2000" b="1" dirty="0" smtClean="0">
                <a:latin typeface="+mj-lt"/>
                <a:ea typeface="宋体" charset="-122"/>
              </a:rPr>
              <a:t>X</a:t>
            </a:r>
            <a:r>
              <a:rPr lang="en-GB" altLang="zh-CN" sz="2000" dirty="0" smtClean="0">
                <a:latin typeface="+mj-lt"/>
                <a:ea typeface="宋体" charset="-122"/>
              </a:rPr>
              <a:t>= </a:t>
            </a:r>
            <a:r>
              <a:rPr lang="en-GB" altLang="zh-CN" sz="2000" dirty="0" err="1" smtClean="0">
                <a:latin typeface="+mj-lt"/>
                <a:ea typeface="宋体" charset="-122"/>
              </a:rPr>
              <a:t>variabili</a:t>
            </a:r>
            <a:r>
              <a:rPr lang="en-GB" altLang="zh-CN" sz="2000" dirty="0" smtClean="0">
                <a:latin typeface="+mj-lt"/>
                <a:ea typeface="宋体" charset="-122"/>
              </a:rPr>
              <a:t> di </a:t>
            </a:r>
            <a:r>
              <a:rPr lang="en-GB" altLang="zh-CN" sz="2000" dirty="0" err="1" smtClean="0">
                <a:latin typeface="+mj-lt"/>
                <a:ea typeface="宋体" charset="-122"/>
              </a:rPr>
              <a:t>controllo</a:t>
            </a:r>
            <a:endParaRPr lang="it-IT" altLang="zh-CN" sz="2000" dirty="0" smtClean="0">
              <a:latin typeface="+mj-lt"/>
              <a:ea typeface="宋体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6"/>
              <p:cNvSpPr/>
              <p:nvPr/>
            </p:nvSpPr>
            <p:spPr>
              <a:xfrm>
                <a:off x="1972540" y="3455462"/>
                <a:ext cx="302433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i="1" smtClean="0">
                          <a:latin typeface="Cambria Math"/>
                        </a:rPr>
                        <m:t>𝑇</m:t>
                      </m:r>
                      <m:r>
                        <a:rPr lang="it-IT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it-IT" sz="1800" i="1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fr-FR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fr-FR" sz="1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sz="1800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GB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1800" i="1">
                          <a:latin typeface="Cambria Math"/>
                        </a:rPr>
                        <m:t>𝑇</m:t>
                      </m:r>
                      <m:r>
                        <a:rPr lang="it-IT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it-IT" sz="1800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fr-FR" sz="1800" dirty="0"/>
              </a:p>
            </p:txBody>
          </p:sp>
        </mc:Choice>
        <mc:Fallback xmlns="">
          <p:sp>
            <p:nvSpPr>
              <p:cNvPr id="13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2540" y="3455462"/>
                <a:ext cx="3024336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287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569912" y="1057264"/>
            <a:ext cx="10700951" cy="601055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Metodologia-</a:t>
            </a:r>
            <a:r>
              <a:rPr lang="fr-FR" sz="3200" b="1" dirty="0" err="1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Regression</a:t>
            </a:r>
            <a:r>
              <a:rPr lang="fr-FR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 </a:t>
            </a:r>
            <a:r>
              <a:rPr lang="fr-FR" sz="3200" b="1" dirty="0" err="1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discontinuity</a:t>
            </a:r>
            <a:r>
              <a:rPr lang="fr-FR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 design (RDD)</a:t>
            </a:r>
            <a:endParaRPr lang="it-IT" sz="3200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75503" y="1772816"/>
            <a:ext cx="11387707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zh-CN" sz="2400" i="1" dirty="0" err="1" smtClean="0">
                <a:latin typeface="+mj-lt"/>
                <a:ea typeface="宋体" charset="-122"/>
              </a:rPr>
              <a:t>Validità</a:t>
            </a:r>
            <a:r>
              <a:rPr lang="en-US" altLang="zh-CN" sz="2400" i="1" dirty="0" smtClean="0">
                <a:latin typeface="+mj-lt"/>
                <a:ea typeface="宋体" charset="-122"/>
              </a:rPr>
              <a:t> RDD – </a:t>
            </a:r>
            <a:r>
              <a:rPr lang="en-US" altLang="zh-CN" sz="2400" i="1" dirty="0" err="1" smtClean="0">
                <a:latin typeface="+mj-lt"/>
                <a:ea typeface="宋体" charset="-122"/>
              </a:rPr>
              <a:t>Tre</a:t>
            </a:r>
            <a:r>
              <a:rPr lang="en-US" altLang="zh-CN" sz="2400" i="1" dirty="0" smtClean="0">
                <a:latin typeface="+mj-lt"/>
                <a:ea typeface="宋体" charset="-122"/>
              </a:rPr>
              <a:t> Test</a:t>
            </a:r>
            <a:endParaRPr lang="en-US" altLang="zh-CN" sz="2400" dirty="0">
              <a:latin typeface="+mj-lt"/>
              <a:ea typeface="宋体" charset="-122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GB" sz="2400" dirty="0" err="1">
                <a:latin typeface="+mj-lt"/>
                <a:ea typeface="宋体" charset="-122"/>
              </a:rPr>
              <a:t>Manipolabilità</a:t>
            </a:r>
            <a:r>
              <a:rPr lang="en-GB" altLang="zh-CN" sz="2400" dirty="0">
                <a:latin typeface="+mj-lt"/>
                <a:ea typeface="宋体" charset="-122"/>
              </a:rPr>
              <a:t> </a:t>
            </a:r>
            <a:r>
              <a:rPr lang="en-GB" altLang="zh-CN" sz="2400" dirty="0" err="1" smtClean="0">
                <a:latin typeface="+mj-lt"/>
                <a:ea typeface="宋体" charset="-122"/>
              </a:rPr>
              <a:t>della</a:t>
            </a:r>
            <a:r>
              <a:rPr lang="en-GB" altLang="zh-CN" sz="2400" dirty="0" smtClean="0">
                <a:latin typeface="+mj-lt"/>
                <a:ea typeface="宋体" charset="-122"/>
              </a:rPr>
              <a:t> </a:t>
            </a:r>
            <a:r>
              <a:rPr lang="en-GB" altLang="zh-CN" sz="2400" dirty="0" err="1" smtClean="0">
                <a:latin typeface="+mj-lt"/>
                <a:ea typeface="宋体" charset="-122"/>
              </a:rPr>
              <a:t>variabile</a:t>
            </a:r>
            <a:r>
              <a:rPr lang="en-GB" altLang="zh-CN" sz="2400" dirty="0" smtClean="0">
                <a:latin typeface="+mj-lt"/>
                <a:ea typeface="宋体" charset="-122"/>
              </a:rPr>
              <a:t> di </a:t>
            </a:r>
            <a:r>
              <a:rPr lang="en-GB" altLang="zh-CN" sz="2400" dirty="0" err="1" smtClean="0">
                <a:latin typeface="+mj-lt"/>
                <a:ea typeface="宋体" charset="-122"/>
              </a:rPr>
              <a:t>assegnazione</a:t>
            </a:r>
            <a:r>
              <a:rPr lang="en-GB" altLang="zh-CN" sz="2400" dirty="0" smtClean="0">
                <a:latin typeface="+mj-lt"/>
                <a:ea typeface="宋体" charset="-122"/>
              </a:rPr>
              <a:t> e </a:t>
            </a:r>
            <a:r>
              <a:rPr lang="en-GB" altLang="zh-CN" sz="2400" dirty="0" err="1" smtClean="0">
                <a:latin typeface="+mj-lt"/>
                <a:ea typeface="宋体" charset="-122"/>
              </a:rPr>
              <a:t>Definizione</a:t>
            </a:r>
            <a:r>
              <a:rPr lang="en-GB" altLang="zh-CN" sz="2400" dirty="0" smtClean="0">
                <a:latin typeface="+mj-lt"/>
                <a:ea typeface="宋体" charset="-122"/>
              </a:rPr>
              <a:t> in Lee e Lemieux (2010).</a:t>
            </a:r>
          </a:p>
          <a:p>
            <a:pPr marL="342900" indent="-342900" algn="just"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it-IT" altLang="zh-CN" sz="2400" b="1" dirty="0" smtClean="0">
                <a:latin typeface="+mj-lt"/>
                <a:ea typeface="宋体" charset="-122"/>
              </a:rPr>
              <a:t>Continuità </a:t>
            </a:r>
            <a:r>
              <a:rPr lang="it-IT" altLang="zh-CN" sz="2400" dirty="0" smtClean="0">
                <a:latin typeface="+mj-lt"/>
                <a:ea typeface="宋体" charset="-122"/>
              </a:rPr>
              <a:t>della funzione di densità della dimensione aziendale in un intorno della soglia </a:t>
            </a:r>
            <a:r>
              <a:rPr lang="it-IT" altLang="zh-CN" sz="2400" dirty="0">
                <a:latin typeface="+mj-lt"/>
                <a:ea typeface="宋体" charset="-122"/>
              </a:rPr>
              <a:t>(</a:t>
            </a:r>
            <a:r>
              <a:rPr lang="it-IT" altLang="zh-CN" sz="2400" dirty="0" err="1">
                <a:latin typeface="+mj-lt"/>
                <a:ea typeface="宋体" charset="-122"/>
              </a:rPr>
              <a:t>McCrary</a:t>
            </a:r>
            <a:r>
              <a:rPr lang="it-IT" altLang="zh-CN" sz="2400" dirty="0">
                <a:latin typeface="+mj-lt"/>
                <a:ea typeface="宋体" charset="-122"/>
              </a:rPr>
              <a:t>, 2008);</a:t>
            </a:r>
          </a:p>
          <a:p>
            <a:pPr marL="342900" indent="-342900" algn="just"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it-IT" altLang="zh-CN" sz="2400" dirty="0">
                <a:latin typeface="+mj-lt"/>
                <a:ea typeface="宋体" charset="-122"/>
              </a:rPr>
              <a:t> </a:t>
            </a:r>
            <a:r>
              <a:rPr lang="it-IT" altLang="zh-CN" sz="2400" b="1" dirty="0" smtClean="0">
                <a:latin typeface="+mj-lt"/>
                <a:ea typeface="宋体" charset="-122"/>
              </a:rPr>
              <a:t>Propensione alla crescita dimensionale d’impresa</a:t>
            </a:r>
            <a:r>
              <a:rPr lang="it-IT" altLang="zh-CN" sz="2400" dirty="0" smtClean="0">
                <a:latin typeface="+mj-lt"/>
                <a:ea typeface="宋体" charset="-122"/>
              </a:rPr>
              <a:t> </a:t>
            </a:r>
            <a:r>
              <a:rPr lang="it-IT" altLang="zh-CN" sz="2400" dirty="0">
                <a:latin typeface="+mj-lt"/>
                <a:ea typeface="宋体" charset="-122"/>
              </a:rPr>
              <a:t>(</a:t>
            </a:r>
            <a:r>
              <a:rPr lang="it-IT" altLang="zh-CN" sz="2400" dirty="0" err="1">
                <a:latin typeface="+mj-lt"/>
                <a:ea typeface="宋体" charset="-122"/>
              </a:rPr>
              <a:t>Schivardi</a:t>
            </a:r>
            <a:r>
              <a:rPr lang="it-IT" altLang="zh-CN" sz="2400" dirty="0">
                <a:latin typeface="+mj-lt"/>
                <a:ea typeface="宋体" charset="-122"/>
              </a:rPr>
              <a:t> and </a:t>
            </a:r>
            <a:r>
              <a:rPr lang="it-IT" altLang="zh-CN" sz="2400" dirty="0" err="1">
                <a:latin typeface="+mj-lt"/>
                <a:ea typeface="宋体" charset="-122"/>
              </a:rPr>
              <a:t>Torrini</a:t>
            </a:r>
            <a:r>
              <a:rPr lang="it-IT" altLang="zh-CN" sz="2400" dirty="0">
                <a:latin typeface="+mj-lt"/>
                <a:ea typeface="宋体" charset="-122"/>
              </a:rPr>
              <a:t>, 2008);</a:t>
            </a:r>
          </a:p>
          <a:p>
            <a:pPr marL="342900" indent="-342900" algn="just"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it-IT" altLang="zh-CN" sz="2400" b="1" dirty="0">
                <a:latin typeface="+mj-lt"/>
                <a:ea typeface="宋体" charset="-122"/>
              </a:rPr>
              <a:t> </a:t>
            </a:r>
            <a:r>
              <a:rPr lang="it-IT" altLang="zh-CN" sz="2400" b="1" dirty="0" smtClean="0">
                <a:latin typeface="+mj-lt"/>
                <a:ea typeface="宋体" charset="-122"/>
              </a:rPr>
              <a:t>Bilanciamento </a:t>
            </a:r>
            <a:r>
              <a:rPr lang="it-IT" altLang="zh-CN" sz="2400" dirty="0" smtClean="0">
                <a:latin typeface="+mj-lt"/>
                <a:ea typeface="宋体" charset="-122"/>
              </a:rPr>
              <a:t>delle variabili osservabili.</a:t>
            </a:r>
            <a:endParaRPr lang="it-IT" altLang="en-US" sz="2400" dirty="0">
              <a:latin typeface="+mj-lt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1287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569912" y="1057264"/>
            <a:ext cx="10700951" cy="601055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altLang="en-US" sz="3200" b="1" dirty="0" err="1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McCrary</a:t>
            </a:r>
            <a:r>
              <a:rPr lang="it-IT" altLang="en-US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(2008):continuità della funzione di densità</a:t>
            </a:r>
            <a:endParaRPr lang="it-IT" sz="3200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899" y="1945190"/>
            <a:ext cx="7460013" cy="2781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293106" y="5170039"/>
            <a:ext cx="101756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it-IT" sz="1800" dirty="0" smtClean="0">
                <a:latin typeface="+mj-lt"/>
              </a:rPr>
              <a:t>La </a:t>
            </a:r>
            <a:r>
              <a:rPr lang="it-IT" sz="1800" dirty="0" err="1" smtClean="0">
                <a:latin typeface="+mj-lt"/>
              </a:rPr>
              <a:t>manipolabilità</a:t>
            </a:r>
            <a:r>
              <a:rPr lang="it-IT" sz="1800" dirty="0" smtClean="0">
                <a:latin typeface="+mj-lt"/>
              </a:rPr>
              <a:t> della </a:t>
            </a:r>
            <a:r>
              <a:rPr lang="it-IT" sz="1800" i="1" dirty="0" smtClean="0">
                <a:latin typeface="+mj-lt"/>
              </a:rPr>
              <a:t>forcing </a:t>
            </a:r>
            <a:r>
              <a:rPr lang="it-IT" sz="1800" i="1" dirty="0" err="1">
                <a:latin typeface="+mj-lt"/>
              </a:rPr>
              <a:t>variable</a:t>
            </a:r>
            <a:r>
              <a:rPr lang="it-IT" sz="1800" i="1" dirty="0">
                <a:latin typeface="+mj-lt"/>
              </a:rPr>
              <a:t> </a:t>
            </a:r>
            <a:r>
              <a:rPr lang="it-IT" sz="1800" i="1" dirty="0" smtClean="0">
                <a:latin typeface="+mj-lt"/>
              </a:rPr>
              <a:t>dovrebbe indurre un </a:t>
            </a:r>
            <a:r>
              <a:rPr lang="it-IT" sz="1800" dirty="0" smtClean="0">
                <a:latin typeface="+mj-lt"/>
              </a:rPr>
              <a:t>salto </a:t>
            </a:r>
            <a:r>
              <a:rPr lang="it-IT" sz="1800" dirty="0">
                <a:latin typeface="+mj-lt"/>
              </a:rPr>
              <a:t>nella densità </a:t>
            </a:r>
            <a:r>
              <a:rPr lang="it-IT" sz="1800" dirty="0" smtClean="0">
                <a:latin typeface="+mj-lt"/>
              </a:rPr>
              <a:t>condizionale</a:t>
            </a:r>
            <a:endParaRPr lang="it-IT" altLang="en-US" sz="1800" dirty="0">
              <a:latin typeface="+mj-lt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4077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569912" y="1057264"/>
            <a:ext cx="10700951" cy="46157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altLang="en-US" sz="3200" b="1" dirty="0" err="1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McCrary</a:t>
            </a:r>
            <a:r>
              <a:rPr lang="it-IT" altLang="en-US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 Test (2008)</a:t>
            </a:r>
            <a:endParaRPr lang="it-IT" sz="3200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758056" y="5621807"/>
            <a:ext cx="777716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zh-CN" sz="1600" dirty="0" smtClean="0">
                <a:latin typeface="+mj-lt"/>
                <a:ea typeface="宋体" charset="-122"/>
              </a:rPr>
              <a:t>Bin </a:t>
            </a:r>
            <a:r>
              <a:rPr lang="en-US" altLang="zh-CN" sz="1600" dirty="0">
                <a:latin typeface="+mj-lt"/>
                <a:ea typeface="宋体" charset="-122"/>
              </a:rPr>
              <a:t>size of 0.1. </a:t>
            </a:r>
            <a:endParaRPr lang="en-US" altLang="zh-CN" sz="1600" dirty="0" smtClean="0">
              <a:latin typeface="+mj-lt"/>
              <a:ea typeface="宋体" charset="-122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US" altLang="zh-CN" sz="1600" dirty="0" smtClean="0">
                <a:latin typeface="+mj-lt"/>
                <a:ea typeface="宋体" charset="-122"/>
              </a:rPr>
              <a:t>The </a:t>
            </a:r>
            <a:r>
              <a:rPr lang="en-US" altLang="zh-CN" sz="1600" dirty="0">
                <a:latin typeface="+mj-lt"/>
                <a:ea typeface="宋体" charset="-122"/>
              </a:rPr>
              <a:t>log difference </a:t>
            </a:r>
            <a:r>
              <a:rPr lang="en-US" altLang="zh-CN" sz="1600" dirty="0" smtClean="0">
                <a:latin typeface="+mj-lt"/>
                <a:ea typeface="宋体" charset="-122"/>
              </a:rPr>
              <a:t>è</a:t>
            </a:r>
            <a:r>
              <a:rPr lang="en-US" altLang="zh-CN" sz="1600" b="1" dirty="0" smtClean="0">
                <a:latin typeface="+mj-lt"/>
                <a:ea typeface="宋体" charset="-122"/>
              </a:rPr>
              <a:t> </a:t>
            </a:r>
            <a:r>
              <a:rPr lang="en-US" altLang="zh-CN" sz="1600" b="1" dirty="0">
                <a:latin typeface="+mj-lt"/>
                <a:ea typeface="宋体" charset="-122"/>
              </a:rPr>
              <a:t>0.045</a:t>
            </a:r>
            <a:r>
              <a:rPr lang="en-US" altLang="zh-CN" sz="1600" dirty="0">
                <a:latin typeface="+mj-lt"/>
                <a:ea typeface="宋体" charset="-122"/>
              </a:rPr>
              <a:t> </a:t>
            </a:r>
            <a:r>
              <a:rPr lang="en-US" altLang="zh-CN" sz="1600" dirty="0" smtClean="0">
                <a:latin typeface="+mj-lt"/>
                <a:ea typeface="宋体" charset="-122"/>
              </a:rPr>
              <a:t>con </a:t>
            </a:r>
            <a:r>
              <a:rPr lang="en-US" altLang="zh-CN" sz="1600" dirty="0" err="1" smtClean="0">
                <a:latin typeface="+mj-lt"/>
                <a:ea typeface="宋体" charset="-122"/>
              </a:rPr>
              <a:t>uno</a:t>
            </a:r>
            <a:r>
              <a:rPr lang="en-US" altLang="zh-CN" sz="1600" dirty="0" smtClean="0">
                <a:latin typeface="+mj-lt"/>
                <a:ea typeface="宋体" charset="-122"/>
              </a:rPr>
              <a:t> </a:t>
            </a:r>
            <a:r>
              <a:rPr lang="en-US" altLang="zh-CN" sz="1600" dirty="0">
                <a:latin typeface="+mj-lt"/>
                <a:ea typeface="宋体" charset="-122"/>
              </a:rPr>
              <a:t>standard </a:t>
            </a:r>
            <a:r>
              <a:rPr lang="en-US" altLang="zh-CN" sz="1600" dirty="0" smtClean="0">
                <a:latin typeface="+mj-lt"/>
                <a:ea typeface="宋体" charset="-122"/>
              </a:rPr>
              <a:t>error di</a:t>
            </a:r>
            <a:r>
              <a:rPr lang="en-US" altLang="zh-CN" sz="1600" b="1" dirty="0" smtClean="0">
                <a:latin typeface="+mj-lt"/>
                <a:ea typeface="宋体" charset="-122"/>
              </a:rPr>
              <a:t> </a:t>
            </a:r>
            <a:r>
              <a:rPr lang="en-US" altLang="zh-CN" sz="1600" b="1" dirty="0">
                <a:latin typeface="+mj-lt"/>
                <a:ea typeface="宋体" charset="-122"/>
              </a:rPr>
              <a:t>0.047</a:t>
            </a:r>
            <a:r>
              <a:rPr lang="en-US" altLang="zh-CN" sz="1600" dirty="0">
                <a:latin typeface="+mj-lt"/>
                <a:ea typeface="宋体" charset="-122"/>
              </a:rPr>
              <a:t>. </a:t>
            </a:r>
            <a:endParaRPr lang="it-IT" altLang="en-US" sz="1600" dirty="0">
              <a:latin typeface="+mj-lt"/>
              <a:ea typeface="宋体" charset="-122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6229" y="1925543"/>
            <a:ext cx="8860818" cy="3706354"/>
          </a:xfrm>
          <a:prstGeom prst="rect">
            <a:avLst/>
          </a:prstGeom>
        </p:spPr>
      </p:pic>
      <p:sp>
        <p:nvSpPr>
          <p:cNvPr id="9" name="Rettangolo 8"/>
          <p:cNvSpPr/>
          <p:nvPr/>
        </p:nvSpPr>
        <p:spPr>
          <a:xfrm>
            <a:off x="4004736" y="1226446"/>
            <a:ext cx="78488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>
                <a:latin typeface="+mj-lt"/>
              </a:rPr>
              <a:t>Grafico 1</a:t>
            </a:r>
            <a:r>
              <a:rPr lang="it-IT" sz="1600" dirty="0">
                <a:latin typeface="+mj-lt"/>
              </a:rPr>
              <a:t> </a:t>
            </a:r>
            <a:r>
              <a:rPr lang="it-IT" sz="1600" dirty="0" smtClean="0">
                <a:latin typeface="+mj-lt"/>
              </a:rPr>
              <a:t>–</a:t>
            </a:r>
            <a:r>
              <a:rPr lang="it-IT" sz="1600" b="1" dirty="0" smtClean="0">
                <a:latin typeface="+mj-lt"/>
              </a:rPr>
              <a:t>Panel </a:t>
            </a:r>
            <a:r>
              <a:rPr lang="it-IT" sz="1600" b="1" dirty="0">
                <a:latin typeface="+mj-lt"/>
              </a:rPr>
              <a:t>A.</a:t>
            </a:r>
            <a:r>
              <a:rPr lang="it-IT" sz="1600" dirty="0">
                <a:latin typeface="+mj-lt"/>
              </a:rPr>
              <a:t> Distribuzione delle imprese per dimensione</a:t>
            </a:r>
          </a:p>
          <a:p>
            <a:r>
              <a:rPr lang="it-IT" sz="1600" b="1" dirty="0">
                <a:latin typeface="+mj-lt"/>
              </a:rPr>
              <a:t>Panel B.</a:t>
            </a:r>
            <a:r>
              <a:rPr lang="it-IT" sz="1600" dirty="0">
                <a:latin typeface="+mj-lt"/>
              </a:rPr>
              <a:t> Test di </a:t>
            </a:r>
            <a:r>
              <a:rPr lang="it-IT" sz="1600" dirty="0" err="1">
                <a:latin typeface="+mj-lt"/>
              </a:rPr>
              <a:t>McCrary</a:t>
            </a:r>
            <a:r>
              <a:rPr lang="it-IT" sz="1600" dirty="0">
                <a:latin typeface="+mj-lt"/>
              </a:rPr>
              <a:t> (</a:t>
            </a:r>
            <a:r>
              <a:rPr lang="it-IT" sz="1600" dirty="0" err="1">
                <a:latin typeface="+mj-lt"/>
              </a:rPr>
              <a:t>binsize</a:t>
            </a:r>
            <a:r>
              <a:rPr lang="it-IT" sz="1600" dirty="0">
                <a:latin typeface="+mj-lt"/>
              </a:rPr>
              <a:t>=0.1; </a:t>
            </a:r>
            <a:r>
              <a:rPr lang="it-IT" sz="1600" dirty="0" err="1">
                <a:latin typeface="+mj-lt"/>
              </a:rPr>
              <a:t>optimal</a:t>
            </a:r>
            <a:r>
              <a:rPr lang="it-IT" sz="1600" dirty="0">
                <a:latin typeface="+mj-lt"/>
              </a:rPr>
              <a:t> </a:t>
            </a:r>
            <a:r>
              <a:rPr lang="it-IT" sz="1600" dirty="0" err="1" smtClean="0">
                <a:latin typeface="+mj-lt"/>
              </a:rPr>
              <a:t>bandwidth</a:t>
            </a:r>
            <a:r>
              <a:rPr lang="it-IT" sz="1600" dirty="0" smtClean="0">
                <a:latin typeface="+mj-lt"/>
              </a:rPr>
              <a:t>)</a:t>
            </a:r>
            <a:endParaRPr lang="it-IT" sz="1600" dirty="0">
              <a:latin typeface="+mj-lt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627601" y="6359534"/>
            <a:ext cx="669674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dirty="0" err="1">
                <a:latin typeface="+mj-lt"/>
              </a:rPr>
              <a:t>Fonte</a:t>
            </a:r>
            <a:r>
              <a:rPr lang="en-GB" sz="1100" dirty="0">
                <a:latin typeface="+mj-lt"/>
              </a:rPr>
              <a:t>: Hijzen, A., L. Mondauto e S. </a:t>
            </a:r>
            <a:r>
              <a:rPr lang="en-GB" sz="1100" dirty="0" err="1">
                <a:latin typeface="+mj-lt"/>
              </a:rPr>
              <a:t>Scarpetta</a:t>
            </a:r>
            <a:r>
              <a:rPr lang="en-GB" sz="1100" dirty="0">
                <a:latin typeface="+mj-lt"/>
              </a:rPr>
              <a:t>, </a:t>
            </a:r>
            <a:r>
              <a:rPr lang="en-GB" sz="1100" dirty="0" smtClean="0">
                <a:latin typeface="+mj-lt"/>
              </a:rPr>
              <a:t>2013</a:t>
            </a:r>
            <a:endParaRPr lang="en-GB" sz="11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4077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569911" y="1041766"/>
            <a:ext cx="11332787" cy="601055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altLang="en-US" sz="3200" b="1" dirty="0" err="1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Schivardi</a:t>
            </a:r>
            <a:r>
              <a:rPr lang="it-IT" altLang="en-US" sz="3200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 et al (2008): propensione alla crescita della dimensione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932" y="2382478"/>
            <a:ext cx="5507822" cy="3864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7413521" y="3645177"/>
            <a:ext cx="4372694" cy="189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GB" altLang="zh-CN" dirty="0" smtClean="0">
                <a:latin typeface="+mj-lt"/>
                <a:ea typeface="宋体" charset="-122"/>
              </a:rPr>
              <a:t>Come in </a:t>
            </a:r>
            <a:r>
              <a:rPr lang="en-GB" altLang="zh-CN" dirty="0" err="1" smtClean="0">
                <a:latin typeface="+mj-lt"/>
                <a:ea typeface="宋体" charset="-122"/>
              </a:rPr>
              <a:t>Schivardi</a:t>
            </a:r>
            <a:r>
              <a:rPr lang="en-GB" altLang="zh-CN" dirty="0" smtClean="0">
                <a:latin typeface="+mj-lt"/>
                <a:ea typeface="宋体" charset="-122"/>
              </a:rPr>
              <a:t> e </a:t>
            </a:r>
            <a:r>
              <a:rPr lang="en-GB" altLang="zh-CN" dirty="0" err="1">
                <a:latin typeface="+mj-lt"/>
                <a:ea typeface="宋体" charset="-122"/>
              </a:rPr>
              <a:t>Torrini</a:t>
            </a:r>
            <a:r>
              <a:rPr lang="en-GB" altLang="zh-CN" dirty="0">
                <a:latin typeface="+mj-lt"/>
                <a:ea typeface="宋体" charset="-122"/>
              </a:rPr>
              <a:t> (2008), Leonardi </a:t>
            </a:r>
            <a:r>
              <a:rPr lang="en-GB" altLang="zh-CN" dirty="0" smtClean="0">
                <a:latin typeface="+mj-lt"/>
                <a:ea typeface="宋体" charset="-122"/>
              </a:rPr>
              <a:t>e </a:t>
            </a:r>
            <a:r>
              <a:rPr lang="en-GB" altLang="zh-CN" dirty="0">
                <a:latin typeface="+mj-lt"/>
                <a:ea typeface="宋体" charset="-122"/>
              </a:rPr>
              <a:t>Pica (2010), Garibaldi </a:t>
            </a:r>
            <a:r>
              <a:rPr lang="en-GB" altLang="zh-CN" dirty="0" smtClean="0">
                <a:latin typeface="+mj-lt"/>
                <a:ea typeface="宋体" charset="-122"/>
              </a:rPr>
              <a:t>e </a:t>
            </a:r>
            <a:r>
              <a:rPr lang="en-GB" altLang="zh-CN" dirty="0" err="1">
                <a:latin typeface="+mj-lt"/>
                <a:ea typeface="宋体" charset="-122"/>
              </a:rPr>
              <a:t>Pacelli</a:t>
            </a:r>
            <a:r>
              <a:rPr lang="en-GB" altLang="zh-CN" dirty="0">
                <a:latin typeface="+mj-lt"/>
                <a:ea typeface="宋体" charset="-122"/>
              </a:rPr>
              <a:t> (2004), </a:t>
            </a:r>
            <a:r>
              <a:rPr lang="en-GB" altLang="zh-CN" dirty="0" smtClean="0">
                <a:latin typeface="+mj-lt"/>
                <a:ea typeface="宋体" charset="-122"/>
              </a:rPr>
              <a:t>la </a:t>
            </a:r>
            <a:r>
              <a:rPr lang="en-GB" altLang="zh-CN" dirty="0" err="1" smtClean="0">
                <a:latin typeface="+mj-lt"/>
                <a:ea typeface="宋体" charset="-122"/>
              </a:rPr>
              <a:t>probabilità</a:t>
            </a:r>
            <a:r>
              <a:rPr lang="en-GB" altLang="zh-CN" dirty="0" smtClean="0">
                <a:latin typeface="+mj-lt"/>
                <a:ea typeface="宋体" charset="-122"/>
              </a:rPr>
              <a:t> di </a:t>
            </a:r>
            <a:r>
              <a:rPr lang="en-GB" altLang="zh-CN" dirty="0" err="1" smtClean="0">
                <a:latin typeface="+mj-lt"/>
                <a:ea typeface="宋体" charset="-122"/>
              </a:rPr>
              <a:t>crescita</a:t>
            </a:r>
            <a:r>
              <a:rPr lang="en-GB" altLang="zh-CN" dirty="0" smtClean="0">
                <a:latin typeface="+mj-lt"/>
                <a:ea typeface="宋体" charset="-122"/>
              </a:rPr>
              <a:t> </a:t>
            </a:r>
            <a:r>
              <a:rPr lang="en-GB" altLang="zh-CN" dirty="0" err="1" smtClean="0">
                <a:latin typeface="+mj-lt"/>
                <a:ea typeface="宋体" charset="-122"/>
              </a:rPr>
              <a:t>aumenta</a:t>
            </a:r>
            <a:r>
              <a:rPr lang="en-GB" altLang="zh-CN" dirty="0" smtClean="0">
                <a:latin typeface="+mj-lt"/>
                <a:ea typeface="宋体" charset="-122"/>
              </a:rPr>
              <a:t> con la </a:t>
            </a:r>
            <a:r>
              <a:rPr lang="en-GB" altLang="zh-CN" dirty="0" err="1" smtClean="0">
                <a:latin typeface="+mj-lt"/>
                <a:ea typeface="宋体" charset="-122"/>
              </a:rPr>
              <a:t>dimensione</a:t>
            </a:r>
            <a:r>
              <a:rPr lang="en-GB" altLang="zh-CN" dirty="0" smtClean="0">
                <a:latin typeface="+mj-lt"/>
                <a:ea typeface="宋体" charset="-122"/>
              </a:rPr>
              <a:t> </a:t>
            </a:r>
            <a:r>
              <a:rPr lang="en-GB" altLang="zh-CN" dirty="0" err="1" smtClean="0">
                <a:latin typeface="+mj-lt"/>
                <a:ea typeface="宋体" charset="-122"/>
              </a:rPr>
              <a:t>d’impresa</a:t>
            </a:r>
            <a:r>
              <a:rPr lang="en-GB" altLang="zh-CN" dirty="0" smtClean="0">
                <a:latin typeface="+mj-lt"/>
                <a:ea typeface="宋体" charset="-122"/>
              </a:rPr>
              <a:t>. </a:t>
            </a:r>
            <a:endParaRPr lang="en-GB" altLang="zh-CN" dirty="0">
              <a:latin typeface="+mj-lt"/>
              <a:ea typeface="宋体" charset="-122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GB" altLang="zh-CN" dirty="0" err="1" smtClean="0">
                <a:latin typeface="+mj-lt"/>
                <a:ea typeface="宋体" charset="-122"/>
              </a:rPr>
              <a:t>Probabilità</a:t>
            </a:r>
            <a:r>
              <a:rPr lang="en-GB" altLang="zh-CN" dirty="0" smtClean="0">
                <a:latin typeface="+mj-lt"/>
                <a:ea typeface="宋体" charset="-122"/>
              </a:rPr>
              <a:t> di </a:t>
            </a:r>
            <a:r>
              <a:rPr lang="en-GB" altLang="zh-CN" dirty="0" err="1" smtClean="0">
                <a:latin typeface="+mj-lt"/>
                <a:ea typeface="宋体" charset="-122"/>
              </a:rPr>
              <a:t>crescita</a:t>
            </a:r>
            <a:r>
              <a:rPr lang="en-GB" altLang="zh-CN" dirty="0" smtClean="0">
                <a:latin typeface="+mj-lt"/>
                <a:ea typeface="宋体" charset="-122"/>
              </a:rPr>
              <a:t> </a:t>
            </a:r>
            <a:r>
              <a:rPr lang="en-GB" altLang="zh-CN" dirty="0" err="1" smtClean="0">
                <a:latin typeface="+mj-lt"/>
                <a:ea typeface="宋体" charset="-122"/>
              </a:rPr>
              <a:t>più</a:t>
            </a:r>
            <a:r>
              <a:rPr lang="en-GB" altLang="zh-CN" dirty="0" smtClean="0">
                <a:latin typeface="+mj-lt"/>
                <a:ea typeface="宋体" charset="-122"/>
              </a:rPr>
              <a:t> </a:t>
            </a:r>
            <a:r>
              <a:rPr lang="en-GB" altLang="zh-CN" dirty="0" err="1" smtClean="0">
                <a:latin typeface="+mj-lt"/>
                <a:ea typeface="宋体" charset="-122"/>
              </a:rPr>
              <a:t>bassa</a:t>
            </a:r>
            <a:r>
              <a:rPr lang="en-GB" altLang="zh-CN" dirty="0" smtClean="0">
                <a:latin typeface="+mj-lt"/>
                <a:ea typeface="宋体" charset="-122"/>
              </a:rPr>
              <a:t> </a:t>
            </a:r>
            <a:r>
              <a:rPr lang="en-GB" altLang="zh-CN" dirty="0" err="1" smtClean="0">
                <a:latin typeface="+mj-lt"/>
                <a:ea typeface="宋体" charset="-122"/>
              </a:rPr>
              <a:t>alla</a:t>
            </a:r>
            <a:r>
              <a:rPr lang="en-GB" altLang="zh-CN" dirty="0" smtClean="0">
                <a:latin typeface="+mj-lt"/>
                <a:ea typeface="宋体" charset="-122"/>
              </a:rPr>
              <a:t> </a:t>
            </a:r>
            <a:r>
              <a:rPr lang="en-GB" altLang="zh-CN" dirty="0" err="1" smtClean="0">
                <a:latin typeface="+mj-lt"/>
                <a:ea typeface="宋体" charset="-122"/>
              </a:rPr>
              <a:t>soglia</a:t>
            </a:r>
            <a:r>
              <a:rPr lang="en-GB" altLang="zh-CN" dirty="0" smtClean="0">
                <a:latin typeface="+mj-lt"/>
                <a:ea typeface="宋体" charset="-122"/>
              </a:rPr>
              <a:t> ma non </a:t>
            </a:r>
            <a:r>
              <a:rPr lang="en-GB" altLang="zh-CN" dirty="0" err="1" smtClean="0">
                <a:latin typeface="+mj-lt"/>
                <a:ea typeface="宋体" charset="-122"/>
              </a:rPr>
              <a:t>statisticamente</a:t>
            </a:r>
            <a:r>
              <a:rPr lang="en-GB" altLang="zh-CN" dirty="0" smtClean="0">
                <a:latin typeface="+mj-lt"/>
                <a:ea typeface="宋体" charset="-122"/>
              </a:rPr>
              <a:t> </a:t>
            </a:r>
            <a:r>
              <a:rPr lang="en-GB" altLang="zh-CN" dirty="0" err="1" smtClean="0">
                <a:latin typeface="+mj-lt"/>
                <a:ea typeface="宋体" charset="-122"/>
              </a:rPr>
              <a:t>diversa</a:t>
            </a:r>
            <a:r>
              <a:rPr lang="en-GB" altLang="zh-CN" dirty="0" smtClean="0">
                <a:latin typeface="+mj-lt"/>
                <a:ea typeface="宋体" charset="-122"/>
              </a:rPr>
              <a:t> da zero.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2627601" y="6359534"/>
            <a:ext cx="669674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100" dirty="0" err="1">
                <a:latin typeface="+mj-lt"/>
              </a:rPr>
              <a:t>Fonte</a:t>
            </a:r>
            <a:r>
              <a:rPr lang="en-GB" sz="1100" dirty="0">
                <a:latin typeface="+mj-lt"/>
              </a:rPr>
              <a:t>: Hijzen, A., L. Mondauto e S. </a:t>
            </a:r>
            <a:r>
              <a:rPr lang="en-GB" sz="1100" dirty="0" err="1">
                <a:latin typeface="+mj-lt"/>
              </a:rPr>
              <a:t>Scarpetta</a:t>
            </a:r>
            <a:r>
              <a:rPr lang="en-GB" sz="1100" dirty="0">
                <a:latin typeface="+mj-lt"/>
              </a:rPr>
              <a:t>, </a:t>
            </a:r>
            <a:r>
              <a:rPr lang="en-GB" sz="1100" dirty="0" smtClean="0">
                <a:latin typeface="+mj-lt"/>
              </a:rPr>
              <a:t>2013</a:t>
            </a:r>
            <a:endParaRPr lang="en-GB" sz="11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ttangolo 1"/>
              <p:cNvSpPr/>
              <p:nvPr/>
            </p:nvSpPr>
            <p:spPr>
              <a:xfrm>
                <a:off x="2505559" y="1435205"/>
                <a:ext cx="8854698" cy="8215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GB" sz="16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16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GB" sz="1600" i="1">
                                  <a:latin typeface="Cambria Math"/>
                                </a:rPr>
                                <m:t>𝑖𝑡</m:t>
                              </m:r>
                            </m:sub>
                          </m:sSub>
                          <m:r>
                            <a:rPr lang="en-GB" sz="1600" i="1">
                              <a:latin typeface="Cambria Math"/>
                            </a:rPr>
                            <m:t>&gt;</m:t>
                          </m:r>
                          <m:sSub>
                            <m:sSubPr>
                              <m:ctrlPr>
                                <a:rPr lang="en-GB" sz="16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GB" sz="1600" i="1">
                                  <a:latin typeface="Cambria Math"/>
                                </a:rPr>
                                <m:t>𝑖𝑡</m:t>
                              </m:r>
                              <m:r>
                                <a:rPr lang="en-GB" sz="1600" i="1">
                                  <a:latin typeface="Cambria Math"/>
                                </a:rPr>
                                <m:t>−1</m:t>
                              </m:r>
                            </m:sub>
                          </m:sSub>
                        </m:e>
                      </m:d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𝛼</m:t>
                      </m:r>
                      <m:r>
                        <a:rPr lang="en-GB" sz="1600" i="1">
                          <a:latin typeface="Cambria Math"/>
                        </a:rPr>
                        <m:t>+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en-GB" sz="1600" i="1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GB" sz="1600" i="1">
                              <a:latin typeface="Cambria Math"/>
                            </a:rPr>
                            <m:t>𝑗</m:t>
                          </m:r>
                          <m:r>
                            <a:rPr lang="en-GB" sz="16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600" i="1">
                              <a:latin typeface="Cambria Math"/>
                            </a:rPr>
                            <m:t>4</m:t>
                          </m:r>
                        </m:sup>
                        <m:e>
                          <m:sSub>
                            <m:sSubPr>
                              <m:ctrlPr>
                                <a:rPr lang="en-GB" sz="16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GB" sz="1600" i="1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GB" sz="16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GB" sz="1600" i="1">
                                  <a:latin typeface="Cambria Math"/>
                                </a:rPr>
                                <m:t>𝑖𝑡</m:t>
                              </m:r>
                              <m:r>
                                <a:rPr lang="en-GB" sz="1600" i="1">
                                  <a:latin typeface="Cambria Math"/>
                                </a:rPr>
                                <m:t>−1</m:t>
                              </m:r>
                            </m:sub>
                            <m:sup>
                              <m:r>
                                <a:rPr lang="en-GB" sz="1600" i="1">
                                  <a:latin typeface="Cambria Math"/>
                                </a:rPr>
                                <m:t>𝑗</m:t>
                              </m:r>
                            </m:sup>
                          </m:sSubSup>
                        </m:e>
                      </m:nary>
                      <m:r>
                        <a:rPr lang="en-GB" sz="1600" i="1">
                          <a:latin typeface="Cambria Math"/>
                        </a:rPr>
                        <m:t>+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en-GB" sz="1600" i="1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GB" sz="1600" i="1">
                              <a:latin typeface="Cambria Math"/>
                            </a:rPr>
                            <m:t>𝑘</m:t>
                          </m:r>
                          <m:r>
                            <a:rPr lang="en-GB" sz="16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600" i="1">
                              <a:latin typeface="Cambria Math"/>
                            </a:rPr>
                            <m:t>𝐾</m:t>
                          </m:r>
                        </m:sup>
                        <m:e>
                          <m:sSub>
                            <m:sSubPr>
                              <m:ctrlPr>
                                <a:rPr lang="en-GB" sz="16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GB" sz="1600" i="1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  <m:r>
                            <a:rPr lang="it-IT" sz="1600" b="0" i="1" smtClean="0">
                              <a:latin typeface="Cambria Math"/>
                            </a:rPr>
                            <m:t>(1−</m:t>
                          </m:r>
                          <m:d>
                            <m:dPr>
                              <m:ctrlPr>
                                <a:rPr lang="en-GB" sz="16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1−</m:t>
                              </m:r>
                              <m:sSub>
                                <m:sSubPr>
                                  <m:ctrlPr>
                                    <a:rPr lang="en-GB" sz="16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600" i="1">
                                      <a:latin typeface="Cambria Math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GB" sz="1600" i="1">
                                      <a:latin typeface="Cambria Math"/>
                                    </a:rPr>
                                    <m:t>𝑖𝑡</m:t>
                                  </m:r>
                                  <m:r>
                                    <a:rPr lang="en-GB" sz="1600" i="1">
                                      <a:latin typeface="Cambria Math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</m:d>
                          <m:sSubSup>
                            <m:sSubSupPr>
                              <m:ctrlPr>
                                <a:rPr lang="en-GB" sz="16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GB" sz="1600" i="1">
                                  <a:latin typeface="Cambria Math"/>
                                </a:rPr>
                                <m:t>𝑖𝑡</m:t>
                              </m:r>
                              <m:r>
                                <a:rPr lang="en-GB" sz="1600" i="1">
                                  <a:latin typeface="Cambria Math"/>
                                </a:rPr>
                                <m:t>−1</m:t>
                              </m:r>
                            </m:sub>
                            <m:sup>
                              <m:r>
                                <a:rPr lang="en-GB" sz="1600" i="1">
                                  <a:latin typeface="Cambria Math"/>
                                </a:rPr>
                                <m:t>𝐾</m:t>
                              </m:r>
                            </m:sup>
                          </m:sSubSup>
                          <m:r>
                            <a:rPr lang="en-GB" sz="1600" i="1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GB" sz="1600" i="1">
                                  <a:latin typeface="Cambria Math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GB" sz="16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1600" i="1">
                                      <a:latin typeface="Cambria Math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en-GB" sz="1600" i="1">
                                      <a:latin typeface="Cambria Math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a:rPr lang="en-GB" sz="1600" i="1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GB" sz="1600" i="1">
                                  <a:latin typeface="Cambria Math"/>
                                </a:rPr>
                                <m:t>𝑖𝑡</m:t>
                              </m:r>
                            </m:sub>
                          </m:sSub>
                          <m:r>
                            <a:rPr lang="en-GB" sz="1600" i="1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GB" sz="16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en-GB" sz="1600" i="1">
                                  <a:latin typeface="Cambria Math"/>
                                </a:rPr>
                                <m:t>𝑖𝑡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Rettango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5559" y="1435205"/>
                <a:ext cx="8854698" cy="82150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ttangolo 2"/>
              <p:cNvSpPr/>
              <p:nvPr/>
            </p:nvSpPr>
            <p:spPr>
              <a:xfrm>
                <a:off x="8166240" y="2256712"/>
                <a:ext cx="227030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it-IT" b="0" i="1" smtClean="0"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𝑖𝑡</m:t>
                          </m:r>
                          <m:r>
                            <a:rPr lang="en-US" i="1">
                              <a:latin typeface="Cambria Math"/>
                            </a:rPr>
                            <m:t>−1</m:t>
                          </m:r>
                        </m:sub>
                      </m:sSub>
                      <m:r>
                        <a:rPr lang="en-GB" i="1">
                          <a:latin typeface="Cambria Math"/>
                        </a:rPr>
                        <m:t>=1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𝑖𝑡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−1</m:t>
                              </m:r>
                            </m:sub>
                          </m:sSub>
                          <m:r>
                            <a:rPr lang="en-GB" i="1">
                              <a:latin typeface="Cambria Math"/>
                            </a:rPr>
                            <m:t>&gt;</m:t>
                          </m:r>
                          <m:r>
                            <a:rPr lang="en-GB" i="1">
                              <a:latin typeface="Cambria Math"/>
                            </a:rPr>
                            <m:t>𝑇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Rettango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6240" y="2256712"/>
                <a:ext cx="2270301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ttangolo 7"/>
              <p:cNvSpPr/>
              <p:nvPr/>
            </p:nvSpPr>
            <p:spPr>
              <a:xfrm>
                <a:off x="6736628" y="2850293"/>
                <a:ext cx="5049587" cy="3920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GB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GB" i="1"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en-GB" i="1">
                            <a:latin typeface="Cambria Math"/>
                          </a:rPr>
                          <m:t>𝑖𝑡</m:t>
                        </m:r>
                        <m:r>
                          <a:rPr lang="en-GB" i="1">
                            <a:latin typeface="Cambria Math"/>
                          </a:rPr>
                          <m:t>−1</m:t>
                        </m:r>
                      </m:sub>
                      <m:sup>
                        <m:r>
                          <a:rPr lang="en-GB" i="1">
                            <a:latin typeface="Cambria Math"/>
                          </a:rPr>
                          <m:t>𝐾</m:t>
                        </m:r>
                      </m:sup>
                    </m:sSubSup>
                    <m:r>
                      <a:rPr lang="en-GB">
                        <a:latin typeface="Cambria Math"/>
                      </a:rPr>
                      <m:t>=1[</m:t>
                    </m:r>
                    <m:sSub>
                      <m:sSubPr>
                        <m:ctrlPr>
                          <a:rPr lang="en-GB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𝐾</m:t>
                        </m:r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r>
                          <a:rPr lang="en-US">
                            <a:latin typeface="Cambria Math"/>
                          </a:rPr>
                          <m:t>0.5≤</m:t>
                        </m:r>
                        <m:r>
                          <a:rPr lang="en-US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𝑖𝑡</m:t>
                        </m:r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sub>
                    </m:sSub>
                    <m:r>
                      <a:rPr lang="en-GB">
                        <a:latin typeface="Cambria Math"/>
                      </a:rPr>
                      <m:t>&lt;</m:t>
                    </m:r>
                    <m:r>
                      <a:rPr lang="en-GB" i="1">
                        <a:latin typeface="Cambria Math"/>
                      </a:rPr>
                      <m:t>𝐾</m:t>
                    </m:r>
                    <m:r>
                      <a:rPr lang="en-GB">
                        <a:latin typeface="Cambria Math"/>
                      </a:rPr>
                      <m:t>+0.5]</m:t>
                    </m:r>
                  </m:oMath>
                </a14:m>
                <a:r>
                  <a:rPr lang="en-GB" dirty="0"/>
                  <a:t> for K=5,..,25</a:t>
                </a:r>
              </a:p>
            </p:txBody>
          </p:sp>
        </mc:Choice>
        <mc:Fallback xmlns="">
          <p:sp>
            <p:nvSpPr>
              <p:cNvPr id="8" name="Rettangolo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6628" y="2850293"/>
                <a:ext cx="5049587" cy="392030"/>
              </a:xfrm>
              <a:prstGeom prst="rect">
                <a:avLst/>
              </a:prstGeom>
              <a:blipFill rotWithShape="1">
                <a:blip r:embed="rId5"/>
                <a:stretch>
                  <a:fillRect t="-1563" r="-362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077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2570</TotalTime>
  <Words>1080</Words>
  <Application>Microsoft Office PowerPoint</Application>
  <PresentationFormat>Personalizzato</PresentationFormat>
  <Paragraphs>115</Paragraphs>
  <Slides>21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3" baseType="lpstr">
      <vt:lpstr>Personalizza struttura</vt:lpstr>
      <vt:lpstr>Equazione</vt:lpstr>
      <vt:lpstr>COMPORTAMENTI INDIVIDUALI  E RELAZIONI SOCIALI  IN TRASFORMAZIONE  UNA SFIDA PER LA  STATISTICA UFFICIALE </vt:lpstr>
      <vt:lpstr>Argomenti </vt:lpstr>
      <vt:lpstr>Comportamento delle aziende intorno alla soglia dei 15 dip: le basi dati</vt:lpstr>
      <vt:lpstr>Metodologia-Regression discontinuity design (RDD)</vt:lpstr>
      <vt:lpstr>Metodologia-Regression discontinuity design (RDD)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Probabilità stimata</vt:lpstr>
      <vt:lpstr>Risultati</vt:lpstr>
      <vt:lpstr>Il caso ordinale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Leopoldo Mondauto</cp:lastModifiedBy>
  <cp:revision>108</cp:revision>
  <cp:lastPrinted>2016-06-20T14:09:35Z</cp:lastPrinted>
  <dcterms:created xsi:type="dcterms:W3CDTF">2016-03-11T16:10:26Z</dcterms:created>
  <dcterms:modified xsi:type="dcterms:W3CDTF">2016-06-21T10:22:09Z</dcterms:modified>
</cp:coreProperties>
</file>