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4" r:id="rId4"/>
    <p:sldId id="282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83" r:id="rId14"/>
    <p:sldId id="274" r:id="rId15"/>
    <p:sldId id="275" r:id="rId16"/>
    <p:sldId id="277" r:id="rId17"/>
    <p:sldId id="276" r:id="rId18"/>
    <p:sldId id="261" r:id="rId19"/>
    <p:sldId id="263" r:id="rId20"/>
    <p:sldId id="280" r:id="rId21"/>
    <p:sldId id="281" r:id="rId2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6F31"/>
    <a:srgbClr val="E26F37"/>
    <a:srgbClr val="D43D25"/>
    <a:srgbClr val="DA713A"/>
    <a:srgbClr val="E16F36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19" autoAdjust="0"/>
  </p:normalViewPr>
  <p:slideViewPr>
    <p:cSldViewPr snapToGrid="0" snapToObjects="1">
      <p:cViewPr>
        <p:scale>
          <a:sx n="61" d="100"/>
          <a:sy n="61" d="100"/>
        </p:scale>
        <p:origin x="-816" y="-996"/>
      </p:cViewPr>
      <p:guideLst>
        <p:guide orient="horz" pos="2386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Titolo 1"/>
          <p:cNvSpPr txBox="1">
            <a:spLocks/>
          </p:cNvSpPr>
          <p:nvPr userDrawn="1"/>
        </p:nvSpPr>
        <p:spPr>
          <a:xfrm>
            <a:off x="617160" y="306996"/>
            <a:ext cx="8233580" cy="64120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22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OFFICINA MODERNIZZAZIONE</a:t>
            </a:r>
            <a:r>
              <a:rPr lang="it-IT" sz="1100" b="1" baseline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- </a:t>
            </a:r>
            <a:r>
              <a:rPr lang="it-IT" sz="1100" b="1" i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SINERGIE, OPPORTUNITÀ E CRITICITÀ PER LO SVILUPPO DEL PROGRAMMA DI MODERNIZZAZIONE</a:t>
            </a:r>
            <a:r>
              <a:rPr lang="it-IT" sz="1100" b="1" i="1" baseline="0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 </a:t>
            </a:r>
            <a:r>
              <a:rPr lang="it-IT" sz="1100" b="1" i="1" dirty="0" smtClean="0">
                <a:solidFill>
                  <a:srgbClr val="E26F31"/>
                </a:solidFill>
                <a:latin typeface="+mn-lt"/>
                <a:ea typeface="Signika Light" charset="0"/>
                <a:cs typeface="Calibri"/>
              </a:rPr>
              <a:t>DELL’ISTAT</a:t>
            </a:r>
          </a:p>
          <a:p>
            <a:pPr marL="0" marR="0" indent="0" algn="l" defTabSz="914400" rtl="0" eaLnBrk="1" fontAlgn="auto" latinLnBrk="0" hangingPunct="1">
              <a:lnSpc>
                <a:spcPts val="108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>
                <a:solidFill>
                  <a:schemeClr val="tx1"/>
                </a:solidFill>
                <a:ea typeface="Signika Light" charset="0"/>
                <a:cs typeface="Arial"/>
              </a:rPr>
              <a:t>La valorizzazione dei dati amministrativi per lo sviluppo delle politiche del lavoro</a:t>
            </a:r>
            <a:endParaRPr lang="en-GB" sz="1200" dirty="0" smtClean="0">
              <a:solidFill>
                <a:schemeClr val="tx1"/>
              </a:solidFill>
              <a:ea typeface="Signika Light" charset="0"/>
              <a:cs typeface="Arial"/>
            </a:endParaRPr>
          </a:p>
          <a:p>
            <a:pPr>
              <a:lnSpc>
                <a:spcPts val="1080"/>
              </a:lnSpc>
              <a:spcAft>
                <a:spcPts val="0"/>
              </a:spcAft>
            </a:pPr>
            <a:endParaRPr lang="it-IT" sz="1200" b="1" dirty="0" smtClean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E26F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61"/>
          <a:stretch/>
        </p:blipFill>
        <p:spPr>
          <a:xfrm>
            <a:off x="323742" y="214878"/>
            <a:ext cx="7546646" cy="2895775"/>
          </a:xfrm>
          <a:prstGeom prst="rect">
            <a:avLst/>
          </a:prstGeom>
        </p:spPr>
      </p:pic>
      <p:pic>
        <p:nvPicPr>
          <p:cNvPr id="13" name="Immagine 12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7" name="Immagine 16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Leopoldo Mondauto| Italia Lavoro S.p.A.</a:t>
            </a:r>
            <a:endParaRPr lang="it-IT" sz="2400" b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089800" y="3811955"/>
            <a:ext cx="9102200" cy="18338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b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OFFICINA </a:t>
            </a:r>
            <a:r>
              <a:rPr lang="it-IT" sz="2800" b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MODERNIZZAZIONE </a:t>
            </a:r>
            <a:r>
              <a:rPr lang="it-IT" sz="28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- </a:t>
            </a:r>
            <a:r>
              <a:rPr lang="it-IT" sz="26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Sinergie, opportunità e </a:t>
            </a:r>
            <a:endParaRPr lang="it-IT" sz="2600" b="1" i="1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endParaRPr lang="it-IT" sz="2600" b="1" i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1880"/>
              </a:lnSpc>
            </a:pPr>
            <a:r>
              <a:rPr lang="it-IT" sz="26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criticità </a:t>
            </a:r>
            <a:r>
              <a:rPr lang="it-IT" sz="2600" b="1" i="1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per lo sviluppo del Programma </a:t>
            </a:r>
            <a:r>
              <a:rPr lang="it-IT" sz="2600" b="1" i="1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di Modernizzazione dell’Istat</a:t>
            </a:r>
            <a:endParaRPr lang="it-IT" sz="2600" b="1" i="1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  <a:ea typeface="Signika Light" charset="0"/>
                <a:cs typeface="Arial"/>
              </a:rPr>
              <a:t>La valorizzazione dei dati amministrativi per lo sviluppo delle politiche del </a:t>
            </a:r>
            <a:r>
              <a:rPr lang="it-IT" sz="3200" dirty="0" smtClean="0">
                <a:solidFill>
                  <a:schemeClr val="bg1"/>
                </a:solidFill>
                <a:ea typeface="Signika Light" charset="0"/>
                <a:cs typeface="Arial"/>
              </a:rPr>
              <a:t>lavoro</a:t>
            </a:r>
            <a:endParaRPr lang="en-GB" sz="3200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2" y="1057264"/>
            <a:ext cx="10700951" cy="492567"/>
          </a:xfrm>
          <a:prstGeom prst="rect">
            <a:avLst/>
          </a:prstGeom>
        </p:spPr>
        <p:txBody>
          <a:bodyPr lIns="0" tIns="0" rIns="0" bIns="0" anchor="t" anchorCtr="0"/>
          <a:lstStyle>
            <a:defPPr>
              <a:defRPr lang="it-IT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E26F31"/>
                </a:solidFill>
                <a:ea typeface="Signika Semibold" charset="0"/>
                <a:cs typeface="Signika Semibold" charset="0"/>
              </a:defRPr>
            </a:lvl1pPr>
          </a:lstStyle>
          <a:p>
            <a:r>
              <a:rPr lang="fr-FR" dirty="0" err="1"/>
              <a:t>Bilanciamento</a:t>
            </a:r>
            <a:r>
              <a:rPr lang="fr-FR" dirty="0"/>
              <a:t> </a:t>
            </a:r>
            <a:r>
              <a:rPr lang="fr-FR" dirty="0" err="1"/>
              <a:t>Covariate</a:t>
            </a:r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070" y="1549831"/>
            <a:ext cx="6556633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tangolo 5"/>
          <p:cNvSpPr/>
          <p:nvPr/>
        </p:nvSpPr>
        <p:spPr>
          <a:xfrm>
            <a:off x="9392441" y="3321866"/>
            <a:ext cx="2799559" cy="438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err="1">
                <a:latin typeface="+mj-lt"/>
              </a:rPr>
              <a:t>Fonte</a:t>
            </a:r>
            <a:r>
              <a:rPr lang="en-GB" sz="1100" dirty="0">
                <a:latin typeface="+mj-lt"/>
              </a:rPr>
              <a:t>: Hijzen, A., L. Mondauto e S. </a:t>
            </a:r>
            <a:r>
              <a:rPr lang="en-GB" sz="1100" dirty="0" err="1">
                <a:latin typeface="+mj-lt"/>
              </a:rPr>
              <a:t>Scarpetta</a:t>
            </a:r>
            <a:r>
              <a:rPr lang="en-GB" sz="1100" dirty="0">
                <a:latin typeface="+mj-lt"/>
              </a:rPr>
              <a:t>, </a:t>
            </a:r>
            <a:r>
              <a:rPr lang="en-GB" sz="1100" dirty="0" smtClean="0">
                <a:latin typeface="+mj-lt"/>
              </a:rPr>
              <a:t>2013</a:t>
            </a:r>
            <a:endParaRPr lang="en-GB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11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Turnover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5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335" y="2142016"/>
            <a:ext cx="6214103" cy="45487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369356"/>
              </p:ext>
            </p:extLst>
          </p:nvPr>
        </p:nvGraphicFramePr>
        <p:xfrm>
          <a:off x="7343800" y="1580027"/>
          <a:ext cx="1428760" cy="513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zione" r:id="rId4" imgW="1143000" imgH="393480" progId="Equation.3">
                  <p:embed/>
                </p:oleObj>
              </mc:Choice>
              <mc:Fallback>
                <p:oleObj name="Equazione" r:id="rId4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3800" y="1580027"/>
                        <a:ext cx="1428760" cy="5139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263955"/>
              </p:ext>
            </p:extLst>
          </p:nvPr>
        </p:nvGraphicFramePr>
        <p:xfrm>
          <a:off x="3671392" y="1580027"/>
          <a:ext cx="24447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zione" r:id="rId6" imgW="1955520" imgH="393480" progId="Equation.3">
                  <p:embed/>
                </p:oleObj>
              </mc:Choice>
              <mc:Fallback>
                <p:oleObj name="Equazione" r:id="rId6" imgW="1955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392" y="1580027"/>
                        <a:ext cx="244475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11"/>
          <p:cNvSpPr/>
          <p:nvPr/>
        </p:nvSpPr>
        <p:spPr>
          <a:xfrm>
            <a:off x="9491382" y="3308388"/>
            <a:ext cx="2616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err="1">
                <a:latin typeface="+mj-lt"/>
              </a:rPr>
              <a:t>Fonte</a:t>
            </a:r>
            <a:r>
              <a:rPr lang="en-GB" sz="1100" dirty="0">
                <a:latin typeface="+mj-lt"/>
              </a:rPr>
              <a:t>: Hijzen, A., L. Mondauto e S. </a:t>
            </a:r>
            <a:r>
              <a:rPr lang="en-GB" sz="1100" dirty="0" err="1">
                <a:latin typeface="+mj-lt"/>
              </a:rPr>
              <a:t>Scarpetta</a:t>
            </a:r>
            <a:r>
              <a:rPr lang="en-GB" sz="1100" dirty="0">
                <a:latin typeface="+mj-lt"/>
              </a:rPr>
              <a:t>, 2013</a:t>
            </a:r>
            <a:r>
              <a:rPr lang="en-GB" sz="1100" dirty="0" smtClean="0">
                <a:latin typeface="+mj-lt"/>
              </a:rPr>
              <a:t>,</a:t>
            </a:r>
            <a:endParaRPr lang="en-GB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11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L’impatto dell’articolo 18 sulla percentuale di contratti a durata determinata</a:t>
            </a:r>
            <a:endParaRPr lang="en-GB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  <a:p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49" y="1971795"/>
            <a:ext cx="6506372" cy="4771339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8141471" y="3588023"/>
            <a:ext cx="387487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err="1">
                <a:latin typeface="+mj-lt"/>
              </a:rPr>
              <a:t>Fonte</a:t>
            </a:r>
            <a:r>
              <a:rPr lang="en-GB" sz="1100" dirty="0">
                <a:latin typeface="+mj-lt"/>
              </a:rPr>
              <a:t>: Hijzen, A., L. Mondauto e S. </a:t>
            </a:r>
            <a:r>
              <a:rPr lang="en-GB" sz="1100" dirty="0" err="1">
                <a:latin typeface="+mj-lt"/>
              </a:rPr>
              <a:t>Scarpetta</a:t>
            </a:r>
            <a:r>
              <a:rPr lang="en-GB" sz="1100" dirty="0">
                <a:latin typeface="+mj-lt"/>
              </a:rPr>
              <a:t>, </a:t>
            </a:r>
            <a:r>
              <a:rPr lang="en-GB" sz="1100" dirty="0" smtClean="0">
                <a:latin typeface="+mj-lt"/>
              </a:rPr>
              <a:t>2013</a:t>
            </a:r>
            <a:endParaRPr lang="en-GB" sz="1100" dirty="0">
              <a:latin typeface="+mj-lt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84621" y="1658319"/>
            <a:ext cx="3685604" cy="693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70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569911" y="1971665"/>
            <a:ext cx="10700951" cy="46157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Obiettivo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9911" y="2696707"/>
            <a:ext cx="10581910" cy="16132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fr-FR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Analizzare</a:t>
            </a:r>
            <a:r>
              <a:rPr lang="fr-FR" sz="2200" dirty="0" smtClean="0">
                <a:latin typeface="Palatino Linotype" panose="02040502050505030304" pitchFamily="18" charset="0"/>
                <a:cs typeface="Times New Roman" pitchFamily="18" charset="0"/>
              </a:rPr>
              <a:t> la </a:t>
            </a:r>
            <a:r>
              <a:rPr lang="fr-FR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domanda</a:t>
            </a:r>
            <a:r>
              <a:rPr lang="fr-FR" sz="2200" dirty="0" smtClean="0">
                <a:latin typeface="Palatino Linotype" panose="02040502050505030304" pitchFamily="18" charset="0"/>
                <a:cs typeface="Times New Roman" pitchFamily="18" charset="0"/>
              </a:rPr>
              <a:t> di </a:t>
            </a:r>
            <a:r>
              <a:rPr lang="fr-FR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lavoro</a:t>
            </a:r>
            <a:r>
              <a:rPr lang="fr-FR" sz="2200" dirty="0" smtClean="0">
                <a:latin typeface="Palatino Linotype" panose="02040502050505030304" pitchFamily="18" charset="0"/>
                <a:cs typeface="Times New Roman" pitchFamily="18" charset="0"/>
              </a:rPr>
              <a:t> dei </a:t>
            </a:r>
            <a:r>
              <a:rPr lang="fr-FR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laureati</a:t>
            </a:r>
            <a:r>
              <a:rPr lang="fr-FR" sz="22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nei</a:t>
            </a:r>
            <a:r>
              <a:rPr lang="fr-FR" sz="2200" dirty="0" smtClean="0">
                <a:latin typeface="Palatino Linotype" panose="02040502050505030304" pitchFamily="18" charset="0"/>
                <a:cs typeface="Times New Roman" pitchFamily="18" charset="0"/>
              </a:rPr>
              <a:t> due </a:t>
            </a:r>
            <a:r>
              <a:rPr lang="fr-FR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anni</a:t>
            </a:r>
            <a:r>
              <a:rPr lang="fr-FR" sz="2200" dirty="0" smtClean="0"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fr-FR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successivi</a:t>
            </a:r>
            <a:r>
              <a:rPr lang="fr-FR" sz="2200" dirty="0" smtClean="0">
                <a:latin typeface="Palatino Linotype" panose="02040502050505030304" pitchFamily="18" charset="0"/>
                <a:cs typeface="Times New Roman" pitchFamily="18" charset="0"/>
              </a:rPr>
              <a:t> al </a:t>
            </a:r>
            <a:r>
              <a:rPr lang="fr-FR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conseguimento</a:t>
            </a:r>
            <a:r>
              <a:rPr lang="fr-FR" sz="2200" dirty="0" smtClean="0">
                <a:latin typeface="Palatino Linotype" panose="02040502050505030304" pitchFamily="18" charset="0"/>
                <a:cs typeface="Times New Roman" pitchFamily="18" charset="0"/>
              </a:rPr>
              <a:t> del </a:t>
            </a:r>
            <a:r>
              <a:rPr lang="fr-FR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titolo</a:t>
            </a:r>
            <a:r>
              <a:rPr lang="fr-FR" sz="2200" dirty="0" smtClean="0">
                <a:latin typeface="Palatino Linotype" panose="02040502050505030304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200" dirty="0" smtClean="0">
                <a:latin typeface="Palatino Linotype" panose="02040502050505030304" pitchFamily="18" charset="0"/>
                <a:cs typeface="Times New Roman" pitchFamily="18" charset="0"/>
              </a:rPr>
              <a:t> Individuazione </a:t>
            </a:r>
            <a:r>
              <a:rPr lang="it-IT" sz="2200" dirty="0">
                <a:latin typeface="Palatino Linotype" panose="02040502050505030304" pitchFamily="18" charset="0"/>
                <a:cs typeface="Times New Roman" pitchFamily="18" charset="0"/>
              </a:rPr>
              <a:t>e </a:t>
            </a:r>
            <a:r>
              <a:rPr lang="it-IT" sz="2200" dirty="0" smtClean="0">
                <a:latin typeface="Palatino Linotype" panose="02040502050505030304" pitchFamily="18" charset="0"/>
                <a:cs typeface="Times New Roman" pitchFamily="18" charset="0"/>
              </a:rPr>
              <a:t>misura </a:t>
            </a:r>
            <a:r>
              <a:rPr lang="it-IT" sz="2200" dirty="0">
                <a:latin typeface="Palatino Linotype" panose="02040502050505030304" pitchFamily="18" charset="0"/>
                <a:cs typeface="Times New Roman" pitchFamily="18" charset="0"/>
              </a:rPr>
              <a:t>dell’effetto netto delle sue possibili </a:t>
            </a:r>
            <a:r>
              <a:rPr lang="it-IT" sz="2200" dirty="0" smtClean="0">
                <a:latin typeface="Palatino Linotype" panose="02040502050505030304" pitchFamily="18" charset="0"/>
                <a:cs typeface="Times New Roman" pitchFamily="18" charset="0"/>
              </a:rPr>
              <a:t>determinanti (voto di laurea).</a:t>
            </a:r>
            <a:endParaRPr lang="fr-FR" sz="22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domanda di lavoro dei </a:t>
            </a:r>
            <a:r>
              <a:rPr lang="it-IT" sz="3200" b="1" dirty="0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laureati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domanda di lavoro dei laureati: le basi dati</a:t>
            </a:r>
          </a:p>
        </p:txBody>
      </p:sp>
      <p:sp>
        <p:nvSpPr>
          <p:cNvPr id="8" name="Rettangolo 7"/>
          <p:cNvSpPr/>
          <p:nvPr/>
        </p:nvSpPr>
        <p:spPr bwMode="auto">
          <a:xfrm>
            <a:off x="2227886" y="2102808"/>
            <a:ext cx="3096344" cy="1224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Anagrafe dei Laureati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(fonte: Atenei)</a:t>
            </a:r>
            <a:endParaRPr kumimoji="0" lang="en-GB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6476358" y="2102808"/>
            <a:ext cx="3384376" cy="12241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Comunicazioni Obbligatorie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(fonte: Ministero del lavoro)</a:t>
            </a:r>
            <a:endParaRPr kumimoji="0" lang="en-GB" sz="180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cxnSp>
        <p:nvCxnSpPr>
          <p:cNvPr id="10" name="Connettore 2 9"/>
          <p:cNvCxnSpPr/>
          <p:nvPr/>
        </p:nvCxnSpPr>
        <p:spPr bwMode="auto">
          <a:xfrm>
            <a:off x="5324230" y="2714876"/>
            <a:ext cx="115212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CasellaDiTesto 10"/>
          <p:cNvSpPr txBox="1"/>
          <p:nvPr/>
        </p:nvSpPr>
        <p:spPr>
          <a:xfrm>
            <a:off x="5396238" y="21748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err="1" smtClean="0">
                <a:latin typeface="Palatino Linotype" panose="02040502050505030304" pitchFamily="18" charset="0"/>
              </a:rPr>
              <a:t>Cf</a:t>
            </a:r>
            <a:r>
              <a:rPr lang="it-IT" sz="1400" b="1" dirty="0" smtClean="0">
                <a:latin typeface="Palatino Linotype" panose="02040502050505030304" pitchFamily="18" charset="0"/>
              </a:rPr>
              <a:t> laureato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181392" y="3620458"/>
            <a:ext cx="7665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ct val="50000"/>
              </a:spcBef>
            </a:pPr>
            <a:r>
              <a:rPr lang="it-IT" altLang="zh-CN" sz="1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Da </a:t>
            </a:r>
            <a:r>
              <a:rPr lang="it-IT" altLang="zh-CN" sz="1800" b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Anagrafe</a:t>
            </a:r>
            <a:r>
              <a:rPr lang="it-IT" altLang="zh-CN" sz="1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:</a:t>
            </a:r>
          </a:p>
          <a:p>
            <a:pPr lvl="1" algn="just">
              <a:spcBef>
                <a:spcPct val="50000"/>
              </a:spcBef>
            </a:pPr>
            <a:r>
              <a:rPr lang="it-IT" altLang="zh-CN" sz="1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Genere, età, luogo di nascita, luogo di residenza, indirizzo scuola secondaria superiore, voto di diploma, anno conseguimento diploma, corso di laurea, numero e media dei voti agli esami, voto di laurea, durata legale del corso e tempo trascorso per il conseguimento del titolo, eventuali altri corsi di studio presso lo stesso Ateneo, eventuali benefici per questioni di reddito. </a:t>
            </a:r>
          </a:p>
          <a:p>
            <a:pPr lvl="1" algn="just">
              <a:spcBef>
                <a:spcPct val="50000"/>
              </a:spcBef>
            </a:pPr>
            <a:r>
              <a:rPr lang="it-IT" altLang="zh-CN" sz="1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Reddito </a:t>
            </a:r>
            <a:r>
              <a:rPr lang="it-IT" altLang="zh-CN" sz="1800" dirty="0" err="1" smtClean="0">
                <a:latin typeface="Times New Roman" pitchFamily="18" charset="0"/>
                <a:ea typeface="宋体" charset="-122"/>
                <a:cs typeface="Times New Roman" pitchFamily="18" charset="0"/>
              </a:rPr>
              <a:t>Isee</a:t>
            </a:r>
            <a:r>
              <a:rPr lang="it-IT" altLang="zh-CN" sz="1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 (</a:t>
            </a:r>
            <a:r>
              <a:rPr lang="it-IT" altLang="zh-CN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non disponibile </a:t>
            </a:r>
            <a:r>
              <a:rPr lang="it-IT" altLang="zh-CN" i="1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al momento della sperimentazione</a:t>
            </a:r>
            <a:r>
              <a:rPr lang="it-IT" altLang="zh-CN" sz="18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).</a:t>
            </a:r>
            <a:endParaRPr lang="it-IT" altLang="zh-CN" sz="1800" dirty="0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Il campione analizzato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895" y="1057263"/>
            <a:ext cx="3545973" cy="57149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873082" y="2204864"/>
            <a:ext cx="36724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Laureati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specialistici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(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ciclo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unico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Età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non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superiore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ai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30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anni</a:t>
            </a:r>
            <a:endParaRPr lang="en-GB" altLang="zh-CN" sz="1600" dirty="0" smtClean="0">
              <a:latin typeface="+mj-lt"/>
              <a:ea typeface="宋体" charset="-122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Esclusi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i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laureati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delle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facoltà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di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Medicina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,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Veterinaria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,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Legge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In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caso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di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presenza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di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contratti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multipli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è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stato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considerate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il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contratto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più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 </a:t>
            </a:r>
            <a:r>
              <a:rPr lang="en-GB" altLang="zh-CN" sz="1600" dirty="0" err="1" smtClean="0">
                <a:latin typeface="+mj-lt"/>
                <a:ea typeface="宋体" charset="-122"/>
                <a:cs typeface="Times New Roman" pitchFamily="18" charset="0"/>
              </a:rPr>
              <a:t>lungo</a:t>
            </a:r>
            <a:r>
              <a:rPr lang="en-GB" altLang="zh-CN" sz="1600" dirty="0" smtClean="0">
                <a:latin typeface="+mj-lt"/>
                <a:ea typeface="宋体" charset="-122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6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La durata dei contratti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096" y="1988838"/>
            <a:ext cx="7017415" cy="344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18" name="Titolo 1"/>
          <p:cNvSpPr txBox="1">
            <a:spLocks/>
          </p:cNvSpPr>
          <p:nvPr/>
        </p:nvSpPr>
        <p:spPr>
          <a:xfrm>
            <a:off x="582829" y="1116628"/>
            <a:ext cx="10700951" cy="46157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err="1" smtClean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Metodologia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82829" y="2151636"/>
            <a:ext cx="10581910" cy="16132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ü"/>
            </a:pPr>
            <a:r>
              <a:rPr lang="it-IT" sz="2200" dirty="0" smtClean="0">
                <a:latin typeface="Palatino Linotype" panose="02040502050505030304" pitchFamily="18" charset="0"/>
                <a:cs typeface="Times New Roman" pitchFamily="18" charset="0"/>
              </a:rPr>
              <a:t> Modello gerarchico a 2 livelli di tipo </a:t>
            </a:r>
            <a:r>
              <a:rPr lang="it-IT" sz="2200" dirty="0" err="1" smtClean="0">
                <a:latin typeface="Palatino Linotype" panose="02040502050505030304" pitchFamily="18" charset="0"/>
                <a:cs typeface="Times New Roman" pitchFamily="18" charset="0"/>
              </a:rPr>
              <a:t>logit</a:t>
            </a:r>
            <a:r>
              <a:rPr lang="it-IT" sz="2200" dirty="0" smtClean="0">
                <a:latin typeface="Palatino Linotype" panose="02040502050505030304" pitchFamily="18" charset="0"/>
                <a:cs typeface="Times New Roman" pitchFamily="18" charset="0"/>
              </a:rPr>
              <a:t> (ad intercetta casuale e a pendenze casuali)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sz="2200" dirty="0" smtClean="0">
                <a:latin typeface="Palatino Linotype" panose="02040502050505030304" pitchFamily="18" charset="0"/>
                <a:cs typeface="Times New Roman" pitchFamily="18" charset="0"/>
              </a:rPr>
              <a:t> Modello gerarchico a 2 livelli di tipo ordinale</a:t>
            </a:r>
            <a:endParaRPr lang="fr-FR" sz="2200" dirty="0">
              <a:latin typeface="Palatino Linotype" panose="0204050205050503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5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58879"/>
            <a:ext cx="3506142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Probabilità</a:t>
            </a:r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stimata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36" y="1441343"/>
            <a:ext cx="5830887" cy="520772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6016167" y="2939109"/>
                <a:ext cx="6166752" cy="1219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𝑙𝑜𝑔𝑖𝑡</m:t>
                      </m:r>
                      <m:d>
                        <m:dPr>
                          <m:ctrlPr>
                            <a:rPr lang="en-GB" sz="1600" i="1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sz="16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/>
                                </a:rPr>
                                <m:t>)</m:t>
                              </m:r>
                            </m:sup>
                          </m:sSubSup>
                        </m:e>
                      </m:d>
                      <m:r>
                        <a:rPr lang="en-US" sz="16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GB" sz="16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)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sz="1600" i="1">
                                      <a:latin typeface="Cambria Math"/>
                                    </a:rPr>
                                    <m:t>1−</m:t>
                                  </m:r>
                                  <m:sSubSup>
                                    <m:sSubSupPr>
                                      <m:ctrlPr>
                                        <a:rPr lang="en-GB" sz="16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sz="1600" i="1">
                                          <a:latin typeface="Cambria Math"/>
                                        </a:rPr>
                                        <m:t>)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𝑘</m:t>
                          </m:r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en-US" sz="16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𝑘</m:t>
                          </m:r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en-US" sz="1600" i="1">
                          <a:latin typeface="Cambria Math"/>
                        </a:rPr>
                        <m:t>𝑔𝑟𝑎𝑑𝑚𝑎𝑟𝑘</m:t>
                      </m:r>
                      <m:r>
                        <a:rPr lang="en-US" sz="16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𝑘</m:t>
                          </m:r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sup>
                      </m:sSubSup>
                      <m:sSup>
                        <m:s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/>
                            </a:rPr>
                            <m:t>𝑔𝑟𝑎𝑑𝑚𝑎𝑟𝑘</m:t>
                          </m:r>
                        </m:e>
                        <m:sup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GB" sz="16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600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𝑜𝑗</m:t>
                          </m:r>
                        </m:sub>
                        <m:sup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𝑘</m:t>
                          </m:r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sup>
                      </m:sSubSup>
                      <m:r>
                        <a:rPr lang="en-US" sz="1600" i="1">
                          <a:latin typeface="Cambria Math"/>
                        </a:rPr>
                        <m:t>     ∀</m:t>
                      </m:r>
                      <m:r>
                        <a:rPr lang="en-US" sz="1600" i="1">
                          <a:latin typeface="Cambria Math"/>
                        </a:rPr>
                        <m:t>𝑘</m:t>
                      </m:r>
                      <m:r>
                        <a:rPr lang="en-US" sz="1600" i="1">
                          <a:latin typeface="Cambria Math"/>
                        </a:rPr>
                        <m:t>=1,6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167" y="2939109"/>
                <a:ext cx="6166752" cy="1219629"/>
              </a:xfrm>
              <a:prstGeom prst="rect">
                <a:avLst/>
              </a:prstGeom>
              <a:blipFill rotWithShape="1">
                <a:blip r:embed="rId3"/>
                <a:stretch>
                  <a:fillRect b="-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3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057263"/>
            <a:ext cx="1491363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Risultati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86" y="1649931"/>
            <a:ext cx="8927024" cy="482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2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3006671" y="1105579"/>
            <a:ext cx="8834034" cy="5393259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it-IT" sz="2200" dirty="0" smtClean="0">
                <a:latin typeface="+mj-lt"/>
                <a:ea typeface="Signika Light" charset="0"/>
                <a:cs typeface="Signika Light" charset="0"/>
              </a:rPr>
              <a:t>Due </a:t>
            </a:r>
            <a:r>
              <a:rPr lang="it-IT" sz="2200" dirty="0">
                <a:latin typeface="+mj-lt"/>
                <a:ea typeface="Signika Light" charset="0"/>
                <a:cs typeface="Signika Light" charset="0"/>
              </a:rPr>
              <a:t>esempi di utilizzo ed integrazione di fonti informative di tipo </a:t>
            </a:r>
            <a:r>
              <a:rPr lang="it-IT" sz="2200" dirty="0" smtClean="0">
                <a:latin typeface="+mj-lt"/>
                <a:ea typeface="Signika Light" charset="0"/>
                <a:cs typeface="Signika Light" charset="0"/>
              </a:rPr>
              <a:t>amministrativo</a:t>
            </a:r>
          </a:p>
          <a:p>
            <a:pPr marL="0" indent="0" algn="just">
              <a:buNone/>
            </a:pPr>
            <a:endParaRPr lang="it-IT" sz="2200" dirty="0" smtClean="0">
              <a:latin typeface="+mj-lt"/>
              <a:ea typeface="Signika Light" charset="0"/>
              <a:cs typeface="Signika Light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it-IT" sz="2200" dirty="0" smtClean="0">
                <a:latin typeface="+mj-lt"/>
                <a:ea typeface="Signika Light" charset="0"/>
                <a:cs typeface="Signika Light" charset="0"/>
              </a:rPr>
              <a:t>Analisi del comportamento d’impresa intorno alla soglia dei 15 dipendenti (Italia Lavoro, OCSE in collaborazione con Istat, Inps e Ministero del Lavoro). </a:t>
            </a:r>
          </a:p>
          <a:p>
            <a:pPr marL="457200" lvl="1" indent="0" algn="just">
              <a:buNone/>
            </a:pPr>
            <a:r>
              <a:rPr lang="it-IT" sz="2200" dirty="0">
                <a:latin typeface="+mj-lt"/>
                <a:ea typeface="Signika Light" charset="0"/>
                <a:cs typeface="Signika Light" charset="0"/>
              </a:rPr>
              <a:t>	</a:t>
            </a:r>
            <a:r>
              <a:rPr lang="it-IT" sz="2000" dirty="0" err="1" smtClean="0">
                <a:latin typeface="+mj-lt"/>
                <a:ea typeface="Signika Light" charset="0"/>
                <a:cs typeface="Signika Light" charset="0"/>
              </a:rPr>
              <a:t>Paper</a:t>
            </a:r>
            <a:r>
              <a:rPr lang="it-IT" sz="2000" dirty="0" smtClean="0">
                <a:latin typeface="+mj-lt"/>
                <a:ea typeface="Signika Light" charset="0"/>
                <a:cs typeface="Signika Light" charset="0"/>
              </a:rPr>
              <a:t> (2013): </a:t>
            </a:r>
            <a:r>
              <a:rPr lang="en-GB" sz="2000" dirty="0" smtClean="0">
                <a:latin typeface="+mj-lt"/>
                <a:ea typeface="Signika Light" charset="0"/>
                <a:cs typeface="Signika Light" charset="0"/>
              </a:rPr>
              <a:t>“The Perverse Effects of Job-Security Provisions on 	Job 	Security in Italy: Results from a Regression Discontinuity Design” 	(</a:t>
            </a:r>
            <a:r>
              <a:rPr lang="en-GB" sz="2000" i="1" dirty="0" err="1" smtClean="0">
                <a:latin typeface="+mj-lt"/>
                <a:ea typeface="Signika Light" charset="0"/>
                <a:cs typeface="Signika Light" charset="0"/>
              </a:rPr>
              <a:t>Scarpetta</a:t>
            </a:r>
            <a:r>
              <a:rPr lang="en-GB" sz="2000" i="1" dirty="0" smtClean="0">
                <a:latin typeface="+mj-lt"/>
                <a:ea typeface="Signika Light" charset="0"/>
                <a:cs typeface="Signika Light" charset="0"/>
              </a:rPr>
              <a:t>, </a:t>
            </a:r>
            <a:r>
              <a:rPr lang="en-GB" sz="2000" i="1" dirty="0" err="1" smtClean="0">
                <a:latin typeface="+mj-lt"/>
                <a:ea typeface="Signika Light" charset="0"/>
                <a:cs typeface="Signika Light" charset="0"/>
              </a:rPr>
              <a:t>Hijzen,Mondauto</a:t>
            </a:r>
            <a:r>
              <a:rPr lang="en-GB" sz="2000" dirty="0" smtClean="0">
                <a:latin typeface="+mj-lt"/>
                <a:ea typeface="Signika Light" charset="0"/>
                <a:cs typeface="Signika Light" charset="0"/>
              </a:rPr>
              <a:t>), IZA </a:t>
            </a:r>
            <a:r>
              <a:rPr lang="en-GB" sz="2000" dirty="0">
                <a:latin typeface="+mj-lt"/>
                <a:ea typeface="Signika Light" charset="0"/>
                <a:cs typeface="Signika Light" charset="0"/>
              </a:rPr>
              <a:t>Discussion Paper, No. </a:t>
            </a:r>
            <a:r>
              <a:rPr lang="en-GB" sz="2000" dirty="0" smtClean="0">
                <a:latin typeface="+mj-lt"/>
                <a:ea typeface="Signika Light" charset="0"/>
                <a:cs typeface="Signika Light" charset="0"/>
              </a:rPr>
              <a:t>7594</a:t>
            </a:r>
            <a:r>
              <a:rPr lang="en-GB" sz="2000" dirty="0">
                <a:latin typeface="+mj-lt"/>
                <a:ea typeface="Signika Light" charset="0"/>
                <a:cs typeface="Signika Light" charset="0"/>
              </a:rPr>
              <a:t>.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it-IT" sz="2200" dirty="0">
              <a:latin typeface="+mj-lt"/>
              <a:ea typeface="Signika Light" charset="0"/>
              <a:cs typeface="Signika Light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it-IT" sz="2200" dirty="0">
                <a:latin typeface="+mj-lt"/>
                <a:ea typeface="Signika Light" charset="0"/>
                <a:cs typeface="Signika Light" charset="0"/>
              </a:rPr>
              <a:t>La domanda di lavoro dei laureati (Italia Lavoro, Ministero del Lavoro, Alcuni Atenei).</a:t>
            </a:r>
          </a:p>
          <a:p>
            <a:pPr marL="457200" lvl="1" indent="0" algn="just">
              <a:buNone/>
            </a:pPr>
            <a:r>
              <a:rPr lang="it-IT" sz="2200" dirty="0" smtClean="0">
                <a:latin typeface="+mj-lt"/>
                <a:ea typeface="Signika Light" charset="0"/>
                <a:cs typeface="Signika Light" charset="0"/>
              </a:rPr>
              <a:t>	</a:t>
            </a:r>
            <a:r>
              <a:rPr lang="it-IT" sz="2000" dirty="0" smtClean="0">
                <a:latin typeface="+mj-lt"/>
                <a:ea typeface="Signika Light" charset="0"/>
                <a:cs typeface="Signika Light" charset="0"/>
              </a:rPr>
              <a:t>Capacità </a:t>
            </a:r>
            <a:r>
              <a:rPr lang="it-IT" sz="2000" dirty="0">
                <a:latin typeface="+mj-lt"/>
                <a:ea typeface="Signika Light" charset="0"/>
                <a:cs typeface="Signika Light" charset="0"/>
              </a:rPr>
              <a:t>informativa derivante dall’integrazione tra gli archivi </a:t>
            </a:r>
            <a:r>
              <a:rPr lang="it-IT" sz="2000" dirty="0" smtClean="0">
                <a:latin typeface="+mj-lt"/>
                <a:ea typeface="Signika Light" charset="0"/>
                <a:cs typeface="Signika Light" charset="0"/>
              </a:rPr>
              <a:t>	amministrativi </a:t>
            </a:r>
            <a:r>
              <a:rPr lang="it-IT" sz="2000" dirty="0">
                <a:latin typeface="+mj-lt"/>
                <a:ea typeface="Signika Light" charset="0"/>
                <a:cs typeface="Signika Light" charset="0"/>
              </a:rPr>
              <a:t>delle </a:t>
            </a:r>
            <a:r>
              <a:rPr lang="it-IT" sz="2000" dirty="0" smtClean="0">
                <a:latin typeface="+mj-lt"/>
                <a:ea typeface="Signika Light" charset="0"/>
                <a:cs typeface="Signika Light" charset="0"/>
              </a:rPr>
              <a:t>Università </a:t>
            </a:r>
            <a:r>
              <a:rPr lang="it-IT" sz="2000" dirty="0">
                <a:latin typeface="+mj-lt"/>
                <a:ea typeface="Signika Light" charset="0"/>
                <a:cs typeface="Signika Light" charset="0"/>
              </a:rPr>
              <a:t>italiane e i dati delle Comunicazioni </a:t>
            </a:r>
            <a:r>
              <a:rPr lang="it-IT" sz="2000" dirty="0" smtClean="0">
                <a:latin typeface="+mj-lt"/>
                <a:ea typeface="Signika Light" charset="0"/>
                <a:cs typeface="Signika Light" charset="0"/>
              </a:rPr>
              <a:t>	Obbligatorie.</a:t>
            </a:r>
            <a:endParaRPr lang="it-IT" sz="2000" dirty="0">
              <a:latin typeface="+mj-lt"/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383933" y="2460337"/>
            <a:ext cx="2622738" cy="73231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Argomenti</a:t>
            </a:r>
            <a:r>
              <a:rPr lang="en-GB" dirty="0">
                <a:latin typeface="Palatino Linotype" panose="02040502050505030304" pitchFamily="18" charset="0"/>
              </a:rPr>
              <a:t/>
            </a:r>
            <a:br>
              <a:rPr lang="en-GB" dirty="0">
                <a:latin typeface="Palatino Linotype" panose="02040502050505030304" pitchFamily="18" charset="0"/>
              </a:rPr>
            </a:br>
            <a:endParaRPr lang="it-IT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057263"/>
            <a:ext cx="3335661" cy="446073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Il </a:t>
            </a:r>
            <a:r>
              <a:rPr lang="en-US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caso</a:t>
            </a:r>
            <a:r>
              <a:rPr 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en-US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ordinale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573" y="1503336"/>
            <a:ext cx="4095197" cy="1836281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2227100" y="3880652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+mj-lt"/>
                <a:cs typeface="Times New Roman" pitchFamily="18" charset="0"/>
              </a:rPr>
              <a:t>Multilevel ordered </a:t>
            </a:r>
            <a:r>
              <a:rPr lang="en-US" sz="2000" dirty="0" err="1" smtClean="0">
                <a:latin typeface="+mj-lt"/>
                <a:cs typeface="Times New Roman" pitchFamily="18" charset="0"/>
              </a:rPr>
              <a:t>logit</a:t>
            </a:r>
            <a:r>
              <a:rPr lang="en-US" sz="2000" dirty="0" smtClean="0">
                <a:latin typeface="+mj-lt"/>
                <a:cs typeface="Times New Roman" pitchFamily="18" charset="0"/>
              </a:rPr>
              <a:t> model (</a:t>
            </a:r>
            <a:r>
              <a:rPr lang="en-US" sz="2000" i="1" dirty="0" err="1" smtClean="0">
                <a:latin typeface="+mj-lt"/>
                <a:cs typeface="Times New Roman" pitchFamily="18" charset="0"/>
              </a:rPr>
              <a:t>Snijder</a:t>
            </a:r>
            <a:r>
              <a:rPr lang="en-US" sz="2000" i="1" dirty="0" smtClean="0">
                <a:latin typeface="+mj-lt"/>
                <a:cs typeface="Times New Roman" pitchFamily="18" charset="0"/>
              </a:rPr>
              <a:t> A.B., </a:t>
            </a:r>
            <a:r>
              <a:rPr lang="en-US" sz="2000" i="1" dirty="0" err="1" smtClean="0">
                <a:latin typeface="+mj-lt"/>
                <a:cs typeface="Times New Roman" pitchFamily="18" charset="0"/>
              </a:rPr>
              <a:t>Bosker</a:t>
            </a:r>
            <a:r>
              <a:rPr lang="en-US" sz="2000" i="1" dirty="0" smtClean="0">
                <a:latin typeface="+mj-lt"/>
                <a:cs typeface="Times New Roman" pitchFamily="18" charset="0"/>
              </a:rPr>
              <a:t> R.J.,1999, Steele, F.,2011</a:t>
            </a:r>
            <a:r>
              <a:rPr lang="en-US" sz="2000" dirty="0" smtClean="0">
                <a:latin typeface="+mj-lt"/>
                <a:cs typeface="Times New Roman" pitchFamily="18" charset="0"/>
              </a:rPr>
              <a:t>) </a:t>
            </a:r>
            <a:endParaRPr lang="it-IT" sz="2000" dirty="0">
              <a:latin typeface="+mj-lt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2852" y="4802852"/>
            <a:ext cx="7267443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90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C7FE145-5F5F-9146-8268-470DD024125C}" type="slidenum">
              <a:rPr lang="it-IT" smtClean="0"/>
              <a:pPr/>
              <a:t>21</a:t>
            </a:fld>
            <a:endParaRPr lang="it-IT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624" y="2143124"/>
            <a:ext cx="8254508" cy="356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569911" y="1057263"/>
            <a:ext cx="9534983" cy="44607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Multilevel</a:t>
            </a:r>
            <a:r>
              <a:rPr lang="fr-FR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Ordered</a:t>
            </a:r>
            <a:r>
              <a:rPr lang="fr-FR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logit</a:t>
            </a:r>
            <a:r>
              <a:rPr lang="fr-FR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model </a:t>
            </a:r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estimates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057264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just"/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Comportamento delle aziende intorno alla soglia dei 15 </a:t>
            </a:r>
            <a:r>
              <a:rPr lang="it-IT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dip</a:t>
            </a:r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: le basi dati</a:t>
            </a:r>
          </a:p>
        </p:txBody>
      </p:sp>
      <p:pic>
        <p:nvPicPr>
          <p:cNvPr id="6" name="Immagin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139" y="2068236"/>
            <a:ext cx="7139385" cy="414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/>
        </p:nvSpPr>
        <p:spPr>
          <a:xfrm>
            <a:off x="971600" y="6309320"/>
            <a:ext cx="66967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err="1">
                <a:latin typeface="Palatino Linotype" panose="02040502050505030304" pitchFamily="18" charset="0"/>
              </a:rPr>
              <a:t>Fonte</a:t>
            </a:r>
            <a:r>
              <a:rPr lang="en-GB" sz="1100" dirty="0">
                <a:latin typeface="Palatino Linotype" panose="02040502050505030304" pitchFamily="18" charset="0"/>
              </a:rPr>
              <a:t>: Hijzen, A., L. Mondauto e S. </a:t>
            </a:r>
            <a:r>
              <a:rPr lang="en-GB" sz="1100" dirty="0" err="1">
                <a:latin typeface="Palatino Linotype" panose="02040502050505030304" pitchFamily="18" charset="0"/>
              </a:rPr>
              <a:t>Scarpetta</a:t>
            </a:r>
            <a:r>
              <a:rPr lang="en-GB" sz="1100" dirty="0">
                <a:latin typeface="Palatino Linotype" panose="02040502050505030304" pitchFamily="18" charset="0"/>
              </a:rPr>
              <a:t>, 2013, “The Perverse Effects of Job-security Provisions on Job Security in Italy: Results from a Regression Discontinuity Design”, IZA Discussion Paper, No. 7594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857639" y="3827490"/>
            <a:ext cx="46805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 err="1" smtClean="0">
                <a:latin typeface="+mj-lt"/>
              </a:rPr>
              <a:t>Campione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>
                <a:latin typeface="+mj-lt"/>
              </a:rPr>
              <a:t>stratificato</a:t>
            </a:r>
            <a:r>
              <a:rPr lang="fr-FR" sz="1600" dirty="0">
                <a:latin typeface="+mj-lt"/>
              </a:rPr>
              <a:t>: </a:t>
            </a:r>
            <a:r>
              <a:rPr lang="fr-FR" sz="1600" dirty="0" err="1">
                <a:latin typeface="+mj-lt"/>
              </a:rPr>
              <a:t>regioni</a:t>
            </a:r>
            <a:r>
              <a:rPr lang="fr-FR" sz="1600" dirty="0">
                <a:latin typeface="+mj-lt"/>
              </a:rPr>
              <a:t>, </a:t>
            </a:r>
            <a:r>
              <a:rPr lang="fr-FR" sz="1600" dirty="0" err="1">
                <a:latin typeface="+mj-lt"/>
              </a:rPr>
              <a:t>attività</a:t>
            </a:r>
            <a:r>
              <a:rPr lang="fr-FR" sz="1600" dirty="0">
                <a:latin typeface="+mj-lt"/>
              </a:rPr>
              <a:t> </a:t>
            </a:r>
            <a:r>
              <a:rPr lang="fr-FR" sz="1600" dirty="0" err="1">
                <a:latin typeface="+mj-lt"/>
              </a:rPr>
              <a:t>economica</a:t>
            </a:r>
            <a:r>
              <a:rPr lang="fr-FR" sz="1600" dirty="0">
                <a:latin typeface="+mj-lt"/>
              </a:rPr>
              <a:t> (2 </a:t>
            </a:r>
            <a:r>
              <a:rPr lang="fr-FR" sz="1600" dirty="0" err="1">
                <a:latin typeface="+mj-lt"/>
              </a:rPr>
              <a:t>dgt</a:t>
            </a:r>
            <a:r>
              <a:rPr lang="fr-FR" sz="1600" dirty="0">
                <a:latin typeface="+mj-lt"/>
              </a:rPr>
              <a:t>), classe </a:t>
            </a:r>
            <a:r>
              <a:rPr lang="fr-FR" sz="1600" dirty="0" err="1">
                <a:latin typeface="+mj-lt"/>
              </a:rPr>
              <a:t>dimensionale</a:t>
            </a:r>
            <a:r>
              <a:rPr lang="fr-FR" sz="1600" dirty="0">
                <a:latin typeface="+mj-lt"/>
              </a:rPr>
              <a:t> </a:t>
            </a:r>
            <a:r>
              <a:rPr lang="fr-FR" sz="1600" dirty="0" smtClean="0">
                <a:latin typeface="+mj-lt"/>
              </a:rPr>
              <a:t>d’</a:t>
            </a:r>
            <a:r>
              <a:rPr lang="fr-FR" sz="1600" dirty="0" err="1" smtClean="0">
                <a:latin typeface="+mj-lt"/>
              </a:rPr>
              <a:t>impresa</a:t>
            </a:r>
            <a:endParaRPr lang="fr-FR" sz="1600" dirty="0">
              <a:latin typeface="+mj-lt"/>
            </a:endParaRPr>
          </a:p>
          <a:p>
            <a:pPr algn="ctr"/>
            <a:endParaRPr lang="fr-FR" sz="1600" dirty="0" smtClean="0">
              <a:latin typeface="+mj-lt"/>
            </a:endParaRPr>
          </a:p>
          <a:p>
            <a:pPr algn="ctr"/>
            <a:r>
              <a:rPr lang="fr-FR" sz="1600" dirty="0" smtClean="0">
                <a:latin typeface="+mj-lt"/>
              </a:rPr>
              <a:t>Panel </a:t>
            </a:r>
            <a:r>
              <a:rPr lang="fr-FR" sz="1600" dirty="0" err="1" smtClean="0">
                <a:latin typeface="+mj-lt"/>
              </a:rPr>
              <a:t>Bilanciato</a:t>
            </a:r>
            <a:r>
              <a:rPr lang="fr-FR" sz="1600" dirty="0" smtClean="0">
                <a:latin typeface="+mj-lt"/>
              </a:rPr>
              <a:t> 2008-2009</a:t>
            </a:r>
          </a:p>
          <a:p>
            <a:pPr algn="ctr"/>
            <a:endParaRPr lang="fr-FR" sz="1600" dirty="0" smtClean="0">
              <a:latin typeface="+mj-lt"/>
            </a:endParaRPr>
          </a:p>
          <a:p>
            <a:pPr algn="ctr"/>
            <a:r>
              <a:rPr lang="fr-FR" sz="1600" dirty="0" smtClean="0">
                <a:latin typeface="+mj-lt"/>
              </a:rPr>
              <a:t>122,326 </a:t>
            </a:r>
            <a:r>
              <a:rPr lang="fr-FR" sz="1600" dirty="0" err="1" smtClean="0">
                <a:latin typeface="+mj-lt"/>
              </a:rPr>
              <a:t>imprese</a:t>
            </a:r>
            <a:r>
              <a:rPr lang="fr-FR" sz="1600" dirty="0" smtClean="0">
                <a:latin typeface="+mj-lt"/>
              </a:rPr>
              <a:t> con </a:t>
            </a:r>
            <a:r>
              <a:rPr lang="fr-FR" sz="1600" dirty="0" err="1" smtClean="0">
                <a:latin typeface="+mj-lt"/>
              </a:rPr>
              <a:t>almeno</a:t>
            </a:r>
            <a:r>
              <a:rPr lang="fr-FR" sz="1600" dirty="0" smtClean="0">
                <a:latin typeface="+mj-lt"/>
              </a:rPr>
              <a:t> un </a:t>
            </a:r>
            <a:r>
              <a:rPr lang="fr-FR" sz="1600" dirty="0" err="1" smtClean="0">
                <a:latin typeface="+mj-lt"/>
              </a:rPr>
              <a:t>lavoratore</a:t>
            </a:r>
            <a:r>
              <a:rPr lang="fr-FR" sz="1600" dirty="0" smtClean="0">
                <a:latin typeface="+mj-lt"/>
              </a:rPr>
              <a:t> </a:t>
            </a:r>
            <a:r>
              <a:rPr lang="fr-FR" sz="1600" dirty="0" err="1" smtClean="0">
                <a:latin typeface="+mj-lt"/>
              </a:rPr>
              <a:t>dipendente</a:t>
            </a:r>
            <a:r>
              <a:rPr lang="fr-FR" sz="1600" dirty="0" smtClean="0">
                <a:latin typeface="+mj-lt"/>
              </a:rPr>
              <a:t> a tempo </a:t>
            </a:r>
            <a:r>
              <a:rPr lang="fr-FR" sz="1600" dirty="0" err="1" smtClean="0">
                <a:latin typeface="+mj-lt"/>
              </a:rPr>
              <a:t>indeterminato</a:t>
            </a:r>
            <a:endParaRPr lang="fr-FR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Metodologia-</a:t>
            </a:r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Regression</a:t>
            </a:r>
            <a:r>
              <a:rPr lang="fr-FR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discontinuity</a:t>
            </a:r>
            <a:r>
              <a:rPr lang="fr-FR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design (RDD)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591" y="1748983"/>
            <a:ext cx="6276762" cy="405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971600" y="6309320"/>
            <a:ext cx="6696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err="1" smtClean="0">
                <a:latin typeface="Palatino Linotype" panose="02040502050505030304" pitchFamily="18" charset="0"/>
              </a:rPr>
              <a:t>FonteLee</a:t>
            </a:r>
            <a:r>
              <a:rPr lang="en-GB" sz="1100" dirty="0" smtClean="0">
                <a:latin typeface="Palatino Linotype" panose="02040502050505030304" pitchFamily="18" charset="0"/>
              </a:rPr>
              <a:t> and Lemieux (2010)</a:t>
            </a:r>
            <a:endParaRPr lang="en-GB" sz="1100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8084932" y="2419758"/>
                <a:ext cx="2335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/>
                        </a:rPr>
                        <m:t>𝑌</m:t>
                      </m:r>
                      <m:r>
                        <a:rPr lang="en-GB" i="1" smtClean="0">
                          <a:latin typeface="Cambria Math"/>
                        </a:rPr>
                        <m:t>=</m:t>
                      </m:r>
                      <m:r>
                        <a:rPr lang="en-GB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𝜏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𝜀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932" y="2419758"/>
                <a:ext cx="23357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8082352" y="3052596"/>
                <a:ext cx="27481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/>
                        </a:rPr>
                        <m:t>𝐷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∈</m:t>
                      </m:r>
                      <m:d>
                        <m:dPr>
                          <m:ctrlPr>
                            <a:rPr lang="it-IT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0,1</m:t>
                          </m:r>
                        </m:e>
                      </m:d>
                      <m:r>
                        <a:rPr lang="it-IT" i="1" smtClean="0">
                          <a:latin typeface="Cambria Math"/>
                        </a:rPr>
                        <m:t>;</m:t>
                      </m:r>
                      <m:r>
                        <a:rPr lang="it-IT" b="0" i="1" smtClean="0">
                          <a:latin typeface="Cambria Math"/>
                        </a:rPr>
                        <m:t>𝐷</m:t>
                      </m:r>
                      <m:r>
                        <a:rPr lang="it-IT" b="0" i="1" smtClean="0">
                          <a:latin typeface="Cambria Math"/>
                        </a:rPr>
                        <m:t>=1 </m:t>
                      </m:r>
                      <m:r>
                        <a:rPr lang="it-IT" b="0" i="1" smtClean="0">
                          <a:latin typeface="Cambria Math"/>
                        </a:rPr>
                        <m:t>𝑖𝑓</m:t>
                      </m:r>
                      <m:r>
                        <a:rPr lang="it-IT" b="0" i="1" smtClean="0">
                          <a:latin typeface="Cambria Math"/>
                        </a:rPr>
                        <m:t> </m:t>
                      </m:r>
                      <m:r>
                        <a:rPr lang="it-IT" b="0" i="1" smtClean="0">
                          <a:latin typeface="Cambria Math"/>
                        </a:rPr>
                        <m:t>𝑋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352" y="3052596"/>
                <a:ext cx="274818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/>
          <p:cNvSpPr txBox="1"/>
          <p:nvPr/>
        </p:nvSpPr>
        <p:spPr>
          <a:xfrm>
            <a:off x="7668344" y="3998563"/>
            <a:ext cx="3939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Palatino Linotype" panose="02040502050505030304" pitchFamily="18" charset="0"/>
              </a:rPr>
              <a:t>"The </a:t>
            </a:r>
            <a:r>
              <a:rPr lang="it-IT" dirty="0" err="1" smtClean="0">
                <a:latin typeface="Palatino Linotype" panose="02040502050505030304" pitchFamily="18" charset="0"/>
              </a:rPr>
              <a:t>closer</a:t>
            </a:r>
            <a:r>
              <a:rPr lang="it-IT" dirty="0" smtClean="0">
                <a:latin typeface="Palatino Linotype" panose="02040502050505030304" pitchFamily="18" charset="0"/>
              </a:rPr>
              <a:t> to c </a:t>
            </a:r>
            <a:r>
              <a:rPr lang="it-IT" dirty="0" err="1" smtClean="0">
                <a:latin typeface="Palatino Linotype" panose="02040502050505030304" pitchFamily="18" charset="0"/>
              </a:rPr>
              <a:t>you</a:t>
            </a:r>
            <a:r>
              <a:rPr lang="it-IT" dirty="0" smtClean="0">
                <a:latin typeface="Palatino Linotype" panose="02040502050505030304" pitchFamily="18" charset="0"/>
              </a:rPr>
              <a:t> </a:t>
            </a:r>
            <a:r>
              <a:rPr lang="it-IT" dirty="0" err="1" smtClean="0">
                <a:latin typeface="Palatino Linotype" panose="02040502050505030304" pitchFamily="18" charset="0"/>
              </a:rPr>
              <a:t>examine</a:t>
            </a:r>
            <a:r>
              <a:rPr lang="it-IT" dirty="0" smtClean="0">
                <a:latin typeface="Palatino Linotype" panose="02040502050505030304" pitchFamily="18" charset="0"/>
              </a:rPr>
              <a:t>, </a:t>
            </a:r>
            <a:r>
              <a:rPr lang="it-IT" dirty="0">
                <a:latin typeface="Palatino Linotype" panose="02040502050505030304" pitchFamily="18" charset="0"/>
              </a:rPr>
              <a:t>the </a:t>
            </a:r>
            <a:r>
              <a:rPr lang="it-IT" dirty="0" err="1">
                <a:latin typeface="Palatino Linotype" panose="02040502050505030304" pitchFamily="18" charset="0"/>
              </a:rPr>
              <a:t>better</a:t>
            </a:r>
            <a:r>
              <a:rPr lang="it-IT" dirty="0">
                <a:latin typeface="Palatino Linotype" panose="02040502050505030304" pitchFamily="18" charset="0"/>
              </a:rPr>
              <a:t> " </a:t>
            </a:r>
            <a:r>
              <a:rPr lang="it-IT" dirty="0" smtClean="0">
                <a:latin typeface="Palatino Linotype" panose="02040502050505030304" pitchFamily="18" charset="0"/>
              </a:rPr>
              <a:t>(</a:t>
            </a:r>
            <a:r>
              <a:rPr lang="it-IT" dirty="0">
                <a:latin typeface="Palatino Linotype" panose="02040502050505030304" pitchFamily="18" charset="0"/>
              </a:rPr>
              <a:t>L</a:t>
            </a:r>
            <a:r>
              <a:rPr lang="it-IT" dirty="0" smtClean="0">
                <a:latin typeface="Palatino Linotype" panose="02040502050505030304" pitchFamily="18" charset="0"/>
              </a:rPr>
              <a:t>ee </a:t>
            </a:r>
            <a:r>
              <a:rPr lang="it-IT" dirty="0">
                <a:latin typeface="Palatino Linotype" panose="02040502050505030304" pitchFamily="18" charset="0"/>
              </a:rPr>
              <a:t>and </a:t>
            </a:r>
            <a:r>
              <a:rPr lang="it-IT" dirty="0" err="1" smtClean="0">
                <a:latin typeface="Palatino Linotype" panose="02040502050505030304" pitchFamily="18" charset="0"/>
              </a:rPr>
              <a:t>Lemieux</a:t>
            </a:r>
            <a:r>
              <a:rPr lang="it-IT" dirty="0" smtClean="0">
                <a:latin typeface="Palatino Linotype" panose="02040502050505030304" pitchFamily="18" charset="0"/>
              </a:rPr>
              <a:t>, 2010)</a:t>
            </a:r>
            <a:endParaRPr lang="en-GB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Metodologia-</a:t>
            </a:r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Regression</a:t>
            </a:r>
            <a:r>
              <a:rPr lang="fr-FR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discontinuity</a:t>
            </a:r>
            <a:r>
              <a:rPr lang="fr-FR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design (RDD)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5"/>
              <p:cNvSpPr/>
              <p:nvPr/>
            </p:nvSpPr>
            <p:spPr>
              <a:xfrm>
                <a:off x="1468484" y="1727270"/>
                <a:ext cx="8096908" cy="8714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sz="1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  <m:r>
                            <a:rPr lang="en-US" sz="1800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8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fr-FR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fr-FR" sz="1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1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𝑇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ctrlPr>
                            <a:rPr lang="fr-FR" sz="1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  <m:r>
                            <a:rPr lang="en-US" sz="1800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18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fr-FR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)</m:t>
                          </m:r>
                          <m:sSup>
                            <m:sSupPr>
                              <m:ctrlPr>
                                <a:rPr lang="fr-FR" sz="1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1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fr-FR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fr-FR" sz="1800" dirty="0"/>
              </a:p>
            </p:txBody>
          </p:sp>
        </mc:Choice>
        <mc:Fallback xmlns="">
          <p:sp>
            <p:nvSpPr>
              <p:cNvPr id="7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484" y="1727270"/>
                <a:ext cx="8096908" cy="87145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6"/>
              <p:cNvSpPr/>
              <p:nvPr/>
            </p:nvSpPr>
            <p:spPr>
              <a:xfrm>
                <a:off x="2116556" y="2879398"/>
                <a:ext cx="22322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1800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GB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GB" sz="1800" i="1">
                          <a:latin typeface="Cambria Math"/>
                        </a:rPr>
                        <m:t>=1[</m:t>
                      </m:r>
                      <m:sSub>
                        <m:sSubPr>
                          <m:ctrlPr>
                            <a:rPr lang="fr-FR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GB" sz="1800" i="1">
                          <a:latin typeface="Cambria Math"/>
                        </a:rPr>
                        <m:t>&gt;</m:t>
                      </m:r>
                      <m:r>
                        <a:rPr lang="en-GB" sz="1800" i="1">
                          <a:latin typeface="Cambria Math"/>
                        </a:rPr>
                        <m:t>𝑇</m:t>
                      </m:r>
                      <m:r>
                        <a:rPr lang="en-GB" sz="1800" i="1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fr-FR" sz="1800" dirty="0"/>
              </a:p>
            </p:txBody>
          </p:sp>
        </mc:Choice>
        <mc:Fallback xmlns="">
          <p:sp>
            <p:nvSpPr>
              <p:cNvPr id="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556" y="2879398"/>
                <a:ext cx="223224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252460" y="4304457"/>
            <a:ext cx="79200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zh-CN" sz="2000" b="1" dirty="0" smtClean="0">
                <a:latin typeface="+mj-lt"/>
                <a:ea typeface="宋体" charset="-122"/>
              </a:rPr>
              <a:t>Y</a:t>
            </a:r>
            <a:r>
              <a:rPr lang="en-GB" altLang="zh-CN" sz="2000" dirty="0" smtClean="0">
                <a:latin typeface="+mj-lt"/>
                <a:ea typeface="宋体" charset="-122"/>
              </a:rPr>
              <a:t>=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variabile</a:t>
            </a:r>
            <a:r>
              <a:rPr lang="en-GB" altLang="zh-CN" sz="2000" dirty="0" smtClean="0">
                <a:latin typeface="+mj-lt"/>
                <a:ea typeface="宋体" charset="-122"/>
              </a:rPr>
              <a:t> di output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zh-CN" sz="2000" b="1" dirty="0" smtClean="0">
                <a:latin typeface="+mj-lt"/>
                <a:ea typeface="宋体" charset="-122"/>
              </a:rPr>
              <a:t>F</a:t>
            </a:r>
            <a:r>
              <a:rPr lang="en-GB" altLang="zh-CN" sz="2000" dirty="0" smtClean="0">
                <a:latin typeface="+mj-lt"/>
                <a:ea typeface="宋体" charset="-122"/>
              </a:rPr>
              <a:t>=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numero</a:t>
            </a:r>
            <a:r>
              <a:rPr lang="en-GB" altLang="zh-CN" sz="2000" dirty="0" smtClean="0">
                <a:latin typeface="+mj-lt"/>
                <a:ea typeface="宋体" charset="-122"/>
              </a:rPr>
              <a:t> di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lavoratori</a:t>
            </a:r>
            <a:r>
              <a:rPr lang="en-GB" altLang="zh-CN" sz="2000" dirty="0" smtClean="0">
                <a:latin typeface="+mj-lt"/>
                <a:ea typeface="宋体" charset="-122"/>
              </a:rPr>
              <a:t>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dipendenti</a:t>
            </a:r>
            <a:endParaRPr lang="en-GB" altLang="zh-CN" sz="2000" dirty="0" smtClean="0">
              <a:latin typeface="+mj-lt"/>
              <a:ea typeface="宋体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zh-CN" sz="2000" b="1" dirty="0" smtClean="0">
                <a:latin typeface="+mj-lt"/>
                <a:ea typeface="宋体" charset="-122"/>
              </a:rPr>
              <a:t>T</a:t>
            </a:r>
            <a:r>
              <a:rPr lang="en-GB" altLang="zh-CN" sz="2000" dirty="0" smtClean="0">
                <a:latin typeface="+mj-lt"/>
                <a:ea typeface="宋体" charset="-122"/>
              </a:rPr>
              <a:t>=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soglia</a:t>
            </a:r>
            <a:r>
              <a:rPr lang="en-GB" altLang="zh-CN" sz="2000" dirty="0" smtClean="0">
                <a:latin typeface="+mj-lt"/>
                <a:ea typeface="宋体" charset="-122"/>
              </a:rPr>
              <a:t> EP </a:t>
            </a:r>
            <a:r>
              <a:rPr lang="en-GB" altLang="zh-CN" sz="2000" dirty="0">
                <a:latin typeface="+mj-lt"/>
                <a:ea typeface="宋体" charset="-122"/>
              </a:rPr>
              <a:t>(i.e. 15 in Italy</a:t>
            </a:r>
            <a:r>
              <a:rPr lang="en-GB" altLang="zh-CN" sz="2000" dirty="0" smtClean="0">
                <a:latin typeface="+mj-lt"/>
                <a:ea typeface="宋体" charset="-122"/>
              </a:rPr>
              <a:t>)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zh-CN" sz="2000" b="1" dirty="0" smtClean="0">
                <a:latin typeface="+mj-lt"/>
                <a:ea typeface="宋体" charset="-122"/>
              </a:rPr>
              <a:t>D</a:t>
            </a:r>
            <a:r>
              <a:rPr lang="en-GB" altLang="zh-CN" sz="2000" dirty="0" smtClean="0">
                <a:latin typeface="+mj-lt"/>
                <a:ea typeface="宋体" charset="-122"/>
              </a:rPr>
              <a:t>= treatment </a:t>
            </a:r>
            <a:r>
              <a:rPr lang="en-GB" altLang="zh-CN" sz="2000" dirty="0">
                <a:latin typeface="+mj-lt"/>
                <a:ea typeface="宋体" charset="-122"/>
              </a:rPr>
              <a:t>dummy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pari</a:t>
            </a:r>
            <a:r>
              <a:rPr lang="en-GB" altLang="zh-CN" sz="2000" dirty="0" smtClean="0">
                <a:latin typeface="+mj-lt"/>
                <a:ea typeface="宋体" charset="-122"/>
              </a:rPr>
              <a:t> a 1 per le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imprese</a:t>
            </a:r>
            <a:r>
              <a:rPr lang="en-GB" altLang="zh-CN" sz="2000" dirty="0" smtClean="0">
                <a:latin typeface="+mj-lt"/>
                <a:ea typeface="宋体" charset="-122"/>
              </a:rPr>
              <a:t>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sopra</a:t>
            </a:r>
            <a:r>
              <a:rPr lang="en-GB" altLang="zh-CN" sz="2000" dirty="0" smtClean="0">
                <a:latin typeface="+mj-lt"/>
                <a:ea typeface="宋体" charset="-122"/>
              </a:rPr>
              <a:t>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soglia</a:t>
            </a:r>
            <a:endParaRPr lang="en-GB" altLang="zh-CN" sz="2000" dirty="0" smtClean="0">
              <a:latin typeface="+mj-lt"/>
              <a:ea typeface="宋体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zh-CN" sz="2000" b="1" dirty="0" smtClean="0">
                <a:latin typeface="+mj-lt"/>
                <a:ea typeface="宋体" charset="-122"/>
              </a:rPr>
              <a:t>X</a:t>
            </a:r>
            <a:r>
              <a:rPr lang="en-GB" altLang="zh-CN" sz="2000" dirty="0" smtClean="0">
                <a:latin typeface="+mj-lt"/>
                <a:ea typeface="宋体" charset="-122"/>
              </a:rPr>
              <a:t>=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variabili</a:t>
            </a:r>
            <a:r>
              <a:rPr lang="en-GB" altLang="zh-CN" sz="2000" dirty="0" smtClean="0">
                <a:latin typeface="+mj-lt"/>
                <a:ea typeface="宋体" charset="-122"/>
              </a:rPr>
              <a:t> di </a:t>
            </a:r>
            <a:r>
              <a:rPr lang="en-GB" altLang="zh-CN" sz="2000" dirty="0" err="1" smtClean="0">
                <a:latin typeface="+mj-lt"/>
                <a:ea typeface="宋体" charset="-122"/>
              </a:rPr>
              <a:t>controllo</a:t>
            </a:r>
            <a:endParaRPr lang="it-IT" altLang="zh-CN" sz="2000" dirty="0" smtClean="0">
              <a:latin typeface="+mj-lt"/>
              <a:ea typeface="宋体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6"/>
              <p:cNvSpPr/>
              <p:nvPr/>
            </p:nvSpPr>
            <p:spPr>
              <a:xfrm>
                <a:off x="1972540" y="3455462"/>
                <a:ext cx="302433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latin typeface="Cambria Math"/>
                        </a:rPr>
                        <m:t>𝑇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sz="18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fr-F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fr-FR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GB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800" i="1">
                          <a:latin typeface="Cambria Math"/>
                        </a:rPr>
                        <m:t>𝑇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fr-FR" sz="1800" dirty="0"/>
              </a:p>
            </p:txBody>
          </p:sp>
        </mc:Choice>
        <mc:Fallback xmlns="">
          <p:sp>
            <p:nvSpPr>
              <p:cNvPr id="1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540" y="3455462"/>
                <a:ext cx="302433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28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Metodologia-</a:t>
            </a:r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Regression</a:t>
            </a:r>
            <a:r>
              <a:rPr lang="fr-FR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</a:t>
            </a:r>
            <a:r>
              <a:rPr lang="fr-FR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discontinuity</a:t>
            </a:r>
            <a:r>
              <a:rPr lang="fr-FR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design (RDD)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5503" y="1772816"/>
            <a:ext cx="1138770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2400" i="1" dirty="0" err="1" smtClean="0">
                <a:latin typeface="+mj-lt"/>
                <a:ea typeface="宋体" charset="-122"/>
              </a:rPr>
              <a:t>Validità</a:t>
            </a:r>
            <a:r>
              <a:rPr lang="en-US" altLang="zh-CN" sz="2400" i="1" dirty="0" smtClean="0">
                <a:latin typeface="+mj-lt"/>
                <a:ea typeface="宋体" charset="-122"/>
              </a:rPr>
              <a:t> RDD – </a:t>
            </a:r>
            <a:r>
              <a:rPr lang="en-US" altLang="zh-CN" sz="2400" i="1" dirty="0" err="1" smtClean="0">
                <a:latin typeface="+mj-lt"/>
                <a:ea typeface="宋体" charset="-122"/>
              </a:rPr>
              <a:t>Tre</a:t>
            </a:r>
            <a:r>
              <a:rPr lang="en-US" altLang="zh-CN" sz="2400" i="1" dirty="0" smtClean="0">
                <a:latin typeface="+mj-lt"/>
                <a:ea typeface="宋体" charset="-122"/>
              </a:rPr>
              <a:t> Test</a:t>
            </a:r>
            <a:endParaRPr lang="en-US" altLang="zh-CN" sz="2400" dirty="0">
              <a:latin typeface="+mj-lt"/>
              <a:ea typeface="宋体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dirty="0" err="1">
                <a:latin typeface="+mj-lt"/>
                <a:ea typeface="宋体" charset="-122"/>
              </a:rPr>
              <a:t>Manipolabilità</a:t>
            </a:r>
            <a:r>
              <a:rPr lang="en-GB" altLang="zh-CN" sz="2400" dirty="0">
                <a:latin typeface="+mj-lt"/>
                <a:ea typeface="宋体" charset="-122"/>
              </a:rPr>
              <a:t> </a:t>
            </a:r>
            <a:r>
              <a:rPr lang="en-GB" altLang="zh-CN" sz="2400" dirty="0" err="1" smtClean="0">
                <a:latin typeface="+mj-lt"/>
                <a:ea typeface="宋体" charset="-122"/>
              </a:rPr>
              <a:t>della</a:t>
            </a:r>
            <a:r>
              <a:rPr lang="en-GB" altLang="zh-CN" sz="2400" dirty="0" smtClean="0">
                <a:latin typeface="+mj-lt"/>
                <a:ea typeface="宋体" charset="-122"/>
              </a:rPr>
              <a:t> </a:t>
            </a:r>
            <a:r>
              <a:rPr lang="en-GB" altLang="zh-CN" sz="2400" dirty="0" err="1" smtClean="0">
                <a:latin typeface="+mj-lt"/>
                <a:ea typeface="宋体" charset="-122"/>
              </a:rPr>
              <a:t>variabile</a:t>
            </a:r>
            <a:r>
              <a:rPr lang="en-GB" altLang="zh-CN" sz="2400" dirty="0" smtClean="0">
                <a:latin typeface="+mj-lt"/>
                <a:ea typeface="宋体" charset="-122"/>
              </a:rPr>
              <a:t> di </a:t>
            </a:r>
            <a:r>
              <a:rPr lang="en-GB" altLang="zh-CN" sz="2400" dirty="0" err="1" smtClean="0">
                <a:latin typeface="+mj-lt"/>
                <a:ea typeface="宋体" charset="-122"/>
              </a:rPr>
              <a:t>assegnazione</a:t>
            </a:r>
            <a:r>
              <a:rPr lang="en-GB" altLang="zh-CN" sz="2400" dirty="0" smtClean="0">
                <a:latin typeface="+mj-lt"/>
                <a:ea typeface="宋体" charset="-122"/>
              </a:rPr>
              <a:t> e </a:t>
            </a:r>
            <a:r>
              <a:rPr lang="en-GB" altLang="zh-CN" sz="2400" dirty="0" err="1" smtClean="0">
                <a:latin typeface="+mj-lt"/>
                <a:ea typeface="宋体" charset="-122"/>
              </a:rPr>
              <a:t>Definizione</a:t>
            </a:r>
            <a:r>
              <a:rPr lang="en-GB" altLang="zh-CN" sz="2400" dirty="0" smtClean="0">
                <a:latin typeface="+mj-lt"/>
                <a:ea typeface="宋体" charset="-122"/>
              </a:rPr>
              <a:t> in Lee e Lemieux (2010).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zh-CN" sz="2400" b="1" dirty="0" smtClean="0">
                <a:latin typeface="+mj-lt"/>
                <a:ea typeface="宋体" charset="-122"/>
              </a:rPr>
              <a:t>Continuità </a:t>
            </a:r>
            <a:r>
              <a:rPr lang="it-IT" altLang="zh-CN" sz="2400" dirty="0" smtClean="0">
                <a:latin typeface="+mj-lt"/>
                <a:ea typeface="宋体" charset="-122"/>
              </a:rPr>
              <a:t>della funzione di densità della dimensione aziendale in un intorno della soglia </a:t>
            </a:r>
            <a:r>
              <a:rPr lang="it-IT" altLang="zh-CN" sz="2400" dirty="0">
                <a:latin typeface="+mj-lt"/>
                <a:ea typeface="宋体" charset="-122"/>
              </a:rPr>
              <a:t>(</a:t>
            </a:r>
            <a:r>
              <a:rPr lang="it-IT" altLang="zh-CN" sz="2400" dirty="0" err="1">
                <a:latin typeface="+mj-lt"/>
                <a:ea typeface="宋体" charset="-122"/>
              </a:rPr>
              <a:t>McCrary</a:t>
            </a:r>
            <a:r>
              <a:rPr lang="it-IT" altLang="zh-CN" sz="2400" dirty="0">
                <a:latin typeface="+mj-lt"/>
                <a:ea typeface="宋体" charset="-122"/>
              </a:rPr>
              <a:t>, 2008);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zh-CN" sz="2400" dirty="0">
                <a:latin typeface="+mj-lt"/>
                <a:ea typeface="宋体" charset="-122"/>
              </a:rPr>
              <a:t> </a:t>
            </a:r>
            <a:r>
              <a:rPr lang="it-IT" altLang="zh-CN" sz="2400" b="1" dirty="0" smtClean="0">
                <a:latin typeface="+mj-lt"/>
                <a:ea typeface="宋体" charset="-122"/>
              </a:rPr>
              <a:t>Propensione alla crescita dimensionale d’impresa</a:t>
            </a:r>
            <a:r>
              <a:rPr lang="it-IT" altLang="zh-CN" sz="2400" dirty="0" smtClean="0">
                <a:latin typeface="+mj-lt"/>
                <a:ea typeface="宋体" charset="-122"/>
              </a:rPr>
              <a:t> </a:t>
            </a:r>
            <a:r>
              <a:rPr lang="it-IT" altLang="zh-CN" sz="2400" dirty="0">
                <a:latin typeface="+mj-lt"/>
                <a:ea typeface="宋体" charset="-122"/>
              </a:rPr>
              <a:t>(</a:t>
            </a:r>
            <a:r>
              <a:rPr lang="it-IT" altLang="zh-CN" sz="2400" dirty="0" err="1">
                <a:latin typeface="+mj-lt"/>
                <a:ea typeface="宋体" charset="-122"/>
              </a:rPr>
              <a:t>Schivardi</a:t>
            </a:r>
            <a:r>
              <a:rPr lang="it-IT" altLang="zh-CN" sz="2400" dirty="0">
                <a:latin typeface="+mj-lt"/>
                <a:ea typeface="宋体" charset="-122"/>
              </a:rPr>
              <a:t> and </a:t>
            </a:r>
            <a:r>
              <a:rPr lang="it-IT" altLang="zh-CN" sz="2400" dirty="0" err="1">
                <a:latin typeface="+mj-lt"/>
                <a:ea typeface="宋体" charset="-122"/>
              </a:rPr>
              <a:t>Torrini</a:t>
            </a:r>
            <a:r>
              <a:rPr lang="it-IT" altLang="zh-CN" sz="2400" dirty="0">
                <a:latin typeface="+mj-lt"/>
                <a:ea typeface="宋体" charset="-122"/>
              </a:rPr>
              <a:t>, 2008);</a:t>
            </a:r>
          </a:p>
          <a:p>
            <a:pPr marL="342900" indent="-342900" algn="just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zh-CN" sz="2400" b="1" dirty="0">
                <a:latin typeface="+mj-lt"/>
                <a:ea typeface="宋体" charset="-122"/>
              </a:rPr>
              <a:t> </a:t>
            </a:r>
            <a:r>
              <a:rPr lang="it-IT" altLang="zh-CN" sz="2400" b="1" dirty="0" smtClean="0">
                <a:latin typeface="+mj-lt"/>
                <a:ea typeface="宋体" charset="-122"/>
              </a:rPr>
              <a:t>Bilanciamento </a:t>
            </a:r>
            <a:r>
              <a:rPr lang="it-IT" altLang="zh-CN" sz="2400" dirty="0" smtClean="0">
                <a:latin typeface="+mj-lt"/>
                <a:ea typeface="宋体" charset="-122"/>
              </a:rPr>
              <a:t>delle variabili osservabili.</a:t>
            </a:r>
            <a:endParaRPr lang="it-IT" altLang="en-US" sz="2400" dirty="0">
              <a:latin typeface="+mj-lt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28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2" y="1057264"/>
            <a:ext cx="10700951" cy="6010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en-US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McCrary</a:t>
            </a:r>
            <a:r>
              <a:rPr lang="it-IT" alt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(2008):continuità della funzione di densità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99" y="1945190"/>
            <a:ext cx="7460013" cy="2781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93106" y="5170039"/>
            <a:ext cx="101756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1800" dirty="0" smtClean="0">
                <a:latin typeface="+mj-lt"/>
              </a:rPr>
              <a:t>La </a:t>
            </a:r>
            <a:r>
              <a:rPr lang="it-IT" sz="1800" dirty="0" err="1" smtClean="0">
                <a:latin typeface="+mj-lt"/>
              </a:rPr>
              <a:t>manipolabilità</a:t>
            </a:r>
            <a:r>
              <a:rPr lang="it-IT" sz="1800" dirty="0" smtClean="0">
                <a:latin typeface="+mj-lt"/>
              </a:rPr>
              <a:t> della </a:t>
            </a:r>
            <a:r>
              <a:rPr lang="it-IT" sz="1800" i="1" dirty="0" smtClean="0">
                <a:latin typeface="+mj-lt"/>
              </a:rPr>
              <a:t>forcing </a:t>
            </a:r>
            <a:r>
              <a:rPr lang="it-IT" sz="1800" i="1" dirty="0" err="1">
                <a:latin typeface="+mj-lt"/>
              </a:rPr>
              <a:t>variable</a:t>
            </a:r>
            <a:r>
              <a:rPr lang="it-IT" sz="1800" i="1" dirty="0">
                <a:latin typeface="+mj-lt"/>
              </a:rPr>
              <a:t> </a:t>
            </a:r>
            <a:r>
              <a:rPr lang="it-IT" sz="1800" i="1" dirty="0" smtClean="0">
                <a:latin typeface="+mj-lt"/>
              </a:rPr>
              <a:t>dovrebbe indurre un </a:t>
            </a:r>
            <a:r>
              <a:rPr lang="it-IT" sz="1800" dirty="0" smtClean="0">
                <a:latin typeface="+mj-lt"/>
              </a:rPr>
              <a:t>salto </a:t>
            </a:r>
            <a:r>
              <a:rPr lang="it-IT" sz="1800" dirty="0">
                <a:latin typeface="+mj-lt"/>
              </a:rPr>
              <a:t>nella densità </a:t>
            </a:r>
            <a:r>
              <a:rPr lang="it-IT" sz="1800" dirty="0" smtClean="0">
                <a:latin typeface="+mj-lt"/>
              </a:rPr>
              <a:t>condizionale</a:t>
            </a:r>
            <a:endParaRPr lang="it-IT" altLang="en-US" sz="1800" dirty="0">
              <a:latin typeface="+mj-lt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7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2" y="1057264"/>
            <a:ext cx="10700951" cy="46157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en-US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McCrary</a:t>
            </a:r>
            <a:r>
              <a:rPr lang="it-IT" alt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Test (2008)</a:t>
            </a:r>
            <a:endParaRPr lang="it-IT" sz="3200" b="1" dirty="0">
              <a:solidFill>
                <a:srgbClr val="E26F31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58056" y="5621807"/>
            <a:ext cx="77771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zh-CN" sz="1600" dirty="0" smtClean="0">
                <a:latin typeface="+mj-lt"/>
                <a:ea typeface="宋体" charset="-122"/>
              </a:rPr>
              <a:t>Bin </a:t>
            </a:r>
            <a:r>
              <a:rPr lang="en-US" altLang="zh-CN" sz="1600" dirty="0">
                <a:latin typeface="+mj-lt"/>
                <a:ea typeface="宋体" charset="-122"/>
              </a:rPr>
              <a:t>size of 0.1. </a:t>
            </a:r>
            <a:endParaRPr lang="en-US" altLang="zh-CN" sz="1600" dirty="0" smtClean="0">
              <a:latin typeface="+mj-lt"/>
              <a:ea typeface="宋体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zh-CN" sz="1600" dirty="0" smtClean="0">
                <a:latin typeface="+mj-lt"/>
                <a:ea typeface="宋体" charset="-122"/>
              </a:rPr>
              <a:t>The </a:t>
            </a:r>
            <a:r>
              <a:rPr lang="en-US" altLang="zh-CN" sz="1600" dirty="0">
                <a:latin typeface="+mj-lt"/>
                <a:ea typeface="宋体" charset="-122"/>
              </a:rPr>
              <a:t>log difference </a:t>
            </a:r>
            <a:r>
              <a:rPr lang="en-US" altLang="zh-CN" sz="1600" dirty="0" smtClean="0">
                <a:latin typeface="+mj-lt"/>
                <a:ea typeface="宋体" charset="-122"/>
              </a:rPr>
              <a:t>è</a:t>
            </a:r>
            <a:r>
              <a:rPr lang="en-US" altLang="zh-CN" sz="1600" b="1" dirty="0" smtClean="0">
                <a:latin typeface="+mj-lt"/>
                <a:ea typeface="宋体" charset="-122"/>
              </a:rPr>
              <a:t> </a:t>
            </a:r>
            <a:r>
              <a:rPr lang="en-US" altLang="zh-CN" sz="1600" b="1" dirty="0">
                <a:latin typeface="+mj-lt"/>
                <a:ea typeface="宋体" charset="-122"/>
              </a:rPr>
              <a:t>0.045</a:t>
            </a:r>
            <a:r>
              <a:rPr lang="en-US" altLang="zh-CN" sz="1600" dirty="0">
                <a:latin typeface="+mj-lt"/>
                <a:ea typeface="宋体" charset="-122"/>
              </a:rPr>
              <a:t> </a:t>
            </a:r>
            <a:r>
              <a:rPr lang="en-US" altLang="zh-CN" sz="1600" dirty="0" smtClean="0">
                <a:latin typeface="+mj-lt"/>
                <a:ea typeface="宋体" charset="-122"/>
              </a:rPr>
              <a:t>con </a:t>
            </a:r>
            <a:r>
              <a:rPr lang="en-US" altLang="zh-CN" sz="1600" dirty="0" err="1" smtClean="0">
                <a:latin typeface="+mj-lt"/>
                <a:ea typeface="宋体" charset="-122"/>
              </a:rPr>
              <a:t>uno</a:t>
            </a:r>
            <a:r>
              <a:rPr lang="en-US" altLang="zh-CN" sz="1600" dirty="0" smtClean="0">
                <a:latin typeface="+mj-lt"/>
                <a:ea typeface="宋体" charset="-122"/>
              </a:rPr>
              <a:t> </a:t>
            </a:r>
            <a:r>
              <a:rPr lang="en-US" altLang="zh-CN" sz="1600" dirty="0">
                <a:latin typeface="+mj-lt"/>
                <a:ea typeface="宋体" charset="-122"/>
              </a:rPr>
              <a:t>standard </a:t>
            </a:r>
            <a:r>
              <a:rPr lang="en-US" altLang="zh-CN" sz="1600" dirty="0" smtClean="0">
                <a:latin typeface="+mj-lt"/>
                <a:ea typeface="宋体" charset="-122"/>
              </a:rPr>
              <a:t>error di</a:t>
            </a:r>
            <a:r>
              <a:rPr lang="en-US" altLang="zh-CN" sz="1600" b="1" dirty="0" smtClean="0">
                <a:latin typeface="+mj-lt"/>
                <a:ea typeface="宋体" charset="-122"/>
              </a:rPr>
              <a:t> </a:t>
            </a:r>
            <a:r>
              <a:rPr lang="en-US" altLang="zh-CN" sz="1600" b="1" dirty="0">
                <a:latin typeface="+mj-lt"/>
                <a:ea typeface="宋体" charset="-122"/>
              </a:rPr>
              <a:t>0.047</a:t>
            </a:r>
            <a:r>
              <a:rPr lang="en-US" altLang="zh-CN" sz="1600" dirty="0">
                <a:latin typeface="+mj-lt"/>
                <a:ea typeface="宋体" charset="-122"/>
              </a:rPr>
              <a:t>. </a:t>
            </a:r>
            <a:endParaRPr lang="it-IT" altLang="en-US" sz="1600" dirty="0">
              <a:latin typeface="+mj-lt"/>
              <a:ea typeface="宋体" charset="-122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229" y="1925543"/>
            <a:ext cx="8860818" cy="3706354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004736" y="1226446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latin typeface="+mj-lt"/>
              </a:rPr>
              <a:t>Grafico 1</a:t>
            </a:r>
            <a:r>
              <a:rPr lang="it-IT" sz="1600" dirty="0">
                <a:latin typeface="+mj-lt"/>
              </a:rPr>
              <a:t> </a:t>
            </a:r>
            <a:r>
              <a:rPr lang="it-IT" sz="1600" dirty="0" smtClean="0">
                <a:latin typeface="+mj-lt"/>
              </a:rPr>
              <a:t>–</a:t>
            </a:r>
            <a:r>
              <a:rPr lang="it-IT" sz="1600" b="1" dirty="0" smtClean="0">
                <a:latin typeface="+mj-lt"/>
              </a:rPr>
              <a:t>Panel </a:t>
            </a:r>
            <a:r>
              <a:rPr lang="it-IT" sz="1600" b="1" dirty="0">
                <a:latin typeface="+mj-lt"/>
              </a:rPr>
              <a:t>A.</a:t>
            </a:r>
            <a:r>
              <a:rPr lang="it-IT" sz="1600" dirty="0">
                <a:latin typeface="+mj-lt"/>
              </a:rPr>
              <a:t> Distribuzione delle imprese per dimensione</a:t>
            </a:r>
          </a:p>
          <a:p>
            <a:r>
              <a:rPr lang="it-IT" sz="1600" b="1" dirty="0">
                <a:latin typeface="+mj-lt"/>
              </a:rPr>
              <a:t>Panel B.</a:t>
            </a:r>
            <a:r>
              <a:rPr lang="it-IT" sz="1600" dirty="0">
                <a:latin typeface="+mj-lt"/>
              </a:rPr>
              <a:t> Test di </a:t>
            </a:r>
            <a:r>
              <a:rPr lang="it-IT" sz="1600" dirty="0" err="1">
                <a:latin typeface="+mj-lt"/>
              </a:rPr>
              <a:t>McCrary</a:t>
            </a:r>
            <a:r>
              <a:rPr lang="it-IT" sz="1600" dirty="0">
                <a:latin typeface="+mj-lt"/>
              </a:rPr>
              <a:t> (</a:t>
            </a:r>
            <a:r>
              <a:rPr lang="it-IT" sz="1600" dirty="0" err="1">
                <a:latin typeface="+mj-lt"/>
              </a:rPr>
              <a:t>binsize</a:t>
            </a:r>
            <a:r>
              <a:rPr lang="it-IT" sz="1600" dirty="0">
                <a:latin typeface="+mj-lt"/>
              </a:rPr>
              <a:t>=0.1; </a:t>
            </a:r>
            <a:r>
              <a:rPr lang="it-IT" sz="1600" dirty="0" err="1">
                <a:latin typeface="+mj-lt"/>
              </a:rPr>
              <a:t>optimal</a:t>
            </a:r>
            <a:r>
              <a:rPr lang="it-IT" sz="1600" dirty="0">
                <a:latin typeface="+mj-lt"/>
              </a:rPr>
              <a:t> </a:t>
            </a:r>
            <a:r>
              <a:rPr lang="it-IT" sz="1600" dirty="0" err="1" smtClean="0">
                <a:latin typeface="+mj-lt"/>
              </a:rPr>
              <a:t>bandwidth</a:t>
            </a:r>
            <a:r>
              <a:rPr lang="it-IT" sz="1600" dirty="0" smtClean="0">
                <a:latin typeface="+mj-lt"/>
              </a:rPr>
              <a:t>)</a:t>
            </a:r>
            <a:endParaRPr lang="it-IT" sz="1600" dirty="0">
              <a:latin typeface="+mj-lt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627601" y="6359534"/>
            <a:ext cx="6696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err="1">
                <a:latin typeface="+mj-lt"/>
              </a:rPr>
              <a:t>Fonte</a:t>
            </a:r>
            <a:r>
              <a:rPr lang="en-GB" sz="1100" dirty="0">
                <a:latin typeface="+mj-lt"/>
              </a:rPr>
              <a:t>: Hijzen, A., L. Mondauto e S. </a:t>
            </a:r>
            <a:r>
              <a:rPr lang="en-GB" sz="1100" dirty="0" err="1">
                <a:latin typeface="+mj-lt"/>
              </a:rPr>
              <a:t>Scarpetta</a:t>
            </a:r>
            <a:r>
              <a:rPr lang="en-GB" sz="1100" dirty="0">
                <a:latin typeface="+mj-lt"/>
              </a:rPr>
              <a:t>, </a:t>
            </a:r>
            <a:r>
              <a:rPr lang="en-GB" sz="1100" dirty="0" smtClean="0">
                <a:latin typeface="+mj-lt"/>
              </a:rPr>
              <a:t>2013</a:t>
            </a:r>
            <a:endParaRPr lang="en-GB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07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69911" y="1041766"/>
            <a:ext cx="11332787" cy="6010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en-US" sz="3200" b="1" dirty="0" err="1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Schivardi</a:t>
            </a:r>
            <a:r>
              <a:rPr lang="it-IT" altLang="en-US" sz="3200" b="1" dirty="0">
                <a:solidFill>
                  <a:srgbClr val="E26F31"/>
                </a:solidFill>
                <a:latin typeface="+mn-lt"/>
                <a:ea typeface="Signika Semibold" charset="0"/>
                <a:cs typeface="Signika Semibold" charset="0"/>
              </a:rPr>
              <a:t> et al (2008): propensione alla crescita della dimensione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32" y="2382478"/>
            <a:ext cx="5507822" cy="3864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413521" y="3645177"/>
            <a:ext cx="4372694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zh-CN" dirty="0" smtClean="0">
                <a:latin typeface="+mj-lt"/>
                <a:ea typeface="宋体" charset="-122"/>
              </a:rPr>
              <a:t>Come in </a:t>
            </a:r>
            <a:r>
              <a:rPr lang="en-GB" altLang="zh-CN" dirty="0" err="1" smtClean="0">
                <a:latin typeface="+mj-lt"/>
                <a:ea typeface="宋体" charset="-122"/>
              </a:rPr>
              <a:t>Schivardi</a:t>
            </a:r>
            <a:r>
              <a:rPr lang="en-GB" altLang="zh-CN" dirty="0" smtClean="0">
                <a:latin typeface="+mj-lt"/>
                <a:ea typeface="宋体" charset="-122"/>
              </a:rPr>
              <a:t> e </a:t>
            </a:r>
            <a:r>
              <a:rPr lang="en-GB" altLang="zh-CN" dirty="0" err="1">
                <a:latin typeface="+mj-lt"/>
                <a:ea typeface="宋体" charset="-122"/>
              </a:rPr>
              <a:t>Torrini</a:t>
            </a:r>
            <a:r>
              <a:rPr lang="en-GB" altLang="zh-CN" dirty="0">
                <a:latin typeface="+mj-lt"/>
                <a:ea typeface="宋体" charset="-122"/>
              </a:rPr>
              <a:t> (2008), Leonardi </a:t>
            </a:r>
            <a:r>
              <a:rPr lang="en-GB" altLang="zh-CN" dirty="0" smtClean="0">
                <a:latin typeface="+mj-lt"/>
                <a:ea typeface="宋体" charset="-122"/>
              </a:rPr>
              <a:t>e </a:t>
            </a:r>
            <a:r>
              <a:rPr lang="en-GB" altLang="zh-CN" dirty="0">
                <a:latin typeface="+mj-lt"/>
                <a:ea typeface="宋体" charset="-122"/>
              </a:rPr>
              <a:t>Pica (2010), Garibaldi </a:t>
            </a:r>
            <a:r>
              <a:rPr lang="en-GB" altLang="zh-CN" dirty="0" smtClean="0">
                <a:latin typeface="+mj-lt"/>
                <a:ea typeface="宋体" charset="-122"/>
              </a:rPr>
              <a:t>e </a:t>
            </a:r>
            <a:r>
              <a:rPr lang="en-GB" altLang="zh-CN" dirty="0" err="1">
                <a:latin typeface="+mj-lt"/>
                <a:ea typeface="宋体" charset="-122"/>
              </a:rPr>
              <a:t>Pacelli</a:t>
            </a:r>
            <a:r>
              <a:rPr lang="en-GB" altLang="zh-CN" dirty="0">
                <a:latin typeface="+mj-lt"/>
                <a:ea typeface="宋体" charset="-122"/>
              </a:rPr>
              <a:t> (2004), </a:t>
            </a:r>
            <a:r>
              <a:rPr lang="en-GB" altLang="zh-CN" dirty="0" smtClean="0">
                <a:latin typeface="+mj-lt"/>
                <a:ea typeface="宋体" charset="-122"/>
              </a:rPr>
              <a:t>la </a:t>
            </a:r>
            <a:r>
              <a:rPr lang="en-GB" altLang="zh-CN" dirty="0" err="1" smtClean="0">
                <a:latin typeface="+mj-lt"/>
                <a:ea typeface="宋体" charset="-122"/>
              </a:rPr>
              <a:t>probabilità</a:t>
            </a:r>
            <a:r>
              <a:rPr lang="en-GB" altLang="zh-CN" dirty="0" smtClean="0">
                <a:latin typeface="+mj-lt"/>
                <a:ea typeface="宋体" charset="-122"/>
              </a:rPr>
              <a:t> di </a:t>
            </a:r>
            <a:r>
              <a:rPr lang="en-GB" altLang="zh-CN" dirty="0" err="1" smtClean="0">
                <a:latin typeface="+mj-lt"/>
                <a:ea typeface="宋体" charset="-122"/>
              </a:rPr>
              <a:t>crescita</a:t>
            </a:r>
            <a:r>
              <a:rPr lang="en-GB" altLang="zh-CN" dirty="0" smtClean="0">
                <a:latin typeface="+mj-lt"/>
                <a:ea typeface="宋体" charset="-122"/>
              </a:rPr>
              <a:t> </a:t>
            </a:r>
            <a:r>
              <a:rPr lang="en-GB" altLang="zh-CN" dirty="0" err="1" smtClean="0">
                <a:latin typeface="+mj-lt"/>
                <a:ea typeface="宋体" charset="-122"/>
              </a:rPr>
              <a:t>aumenta</a:t>
            </a:r>
            <a:r>
              <a:rPr lang="en-GB" altLang="zh-CN" dirty="0" smtClean="0">
                <a:latin typeface="+mj-lt"/>
                <a:ea typeface="宋体" charset="-122"/>
              </a:rPr>
              <a:t> con la </a:t>
            </a:r>
            <a:r>
              <a:rPr lang="en-GB" altLang="zh-CN" dirty="0" err="1" smtClean="0">
                <a:latin typeface="+mj-lt"/>
                <a:ea typeface="宋体" charset="-122"/>
              </a:rPr>
              <a:t>dimensione</a:t>
            </a:r>
            <a:r>
              <a:rPr lang="en-GB" altLang="zh-CN" dirty="0" smtClean="0">
                <a:latin typeface="+mj-lt"/>
                <a:ea typeface="宋体" charset="-122"/>
              </a:rPr>
              <a:t> </a:t>
            </a:r>
            <a:r>
              <a:rPr lang="en-GB" altLang="zh-CN" dirty="0" err="1" smtClean="0">
                <a:latin typeface="+mj-lt"/>
                <a:ea typeface="宋体" charset="-122"/>
              </a:rPr>
              <a:t>d’impresa</a:t>
            </a:r>
            <a:r>
              <a:rPr lang="en-GB" altLang="zh-CN" dirty="0" smtClean="0">
                <a:latin typeface="+mj-lt"/>
                <a:ea typeface="宋体" charset="-122"/>
              </a:rPr>
              <a:t>. </a:t>
            </a:r>
            <a:endParaRPr lang="en-GB" altLang="zh-CN" dirty="0">
              <a:latin typeface="+mj-lt"/>
              <a:ea typeface="宋体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zh-CN" dirty="0" err="1" smtClean="0">
                <a:latin typeface="+mj-lt"/>
                <a:ea typeface="宋体" charset="-122"/>
              </a:rPr>
              <a:t>Probabilità</a:t>
            </a:r>
            <a:r>
              <a:rPr lang="en-GB" altLang="zh-CN" dirty="0" smtClean="0">
                <a:latin typeface="+mj-lt"/>
                <a:ea typeface="宋体" charset="-122"/>
              </a:rPr>
              <a:t> di </a:t>
            </a:r>
            <a:r>
              <a:rPr lang="en-GB" altLang="zh-CN" dirty="0" err="1" smtClean="0">
                <a:latin typeface="+mj-lt"/>
                <a:ea typeface="宋体" charset="-122"/>
              </a:rPr>
              <a:t>crescita</a:t>
            </a:r>
            <a:r>
              <a:rPr lang="en-GB" altLang="zh-CN" dirty="0" smtClean="0">
                <a:latin typeface="+mj-lt"/>
                <a:ea typeface="宋体" charset="-122"/>
              </a:rPr>
              <a:t> </a:t>
            </a:r>
            <a:r>
              <a:rPr lang="en-GB" altLang="zh-CN" dirty="0" err="1" smtClean="0">
                <a:latin typeface="+mj-lt"/>
                <a:ea typeface="宋体" charset="-122"/>
              </a:rPr>
              <a:t>più</a:t>
            </a:r>
            <a:r>
              <a:rPr lang="en-GB" altLang="zh-CN" dirty="0" smtClean="0">
                <a:latin typeface="+mj-lt"/>
                <a:ea typeface="宋体" charset="-122"/>
              </a:rPr>
              <a:t> </a:t>
            </a:r>
            <a:r>
              <a:rPr lang="en-GB" altLang="zh-CN" dirty="0" err="1" smtClean="0">
                <a:latin typeface="+mj-lt"/>
                <a:ea typeface="宋体" charset="-122"/>
              </a:rPr>
              <a:t>bassa</a:t>
            </a:r>
            <a:r>
              <a:rPr lang="en-GB" altLang="zh-CN" dirty="0" smtClean="0">
                <a:latin typeface="+mj-lt"/>
                <a:ea typeface="宋体" charset="-122"/>
              </a:rPr>
              <a:t> </a:t>
            </a:r>
            <a:r>
              <a:rPr lang="en-GB" altLang="zh-CN" dirty="0" err="1" smtClean="0">
                <a:latin typeface="+mj-lt"/>
                <a:ea typeface="宋体" charset="-122"/>
              </a:rPr>
              <a:t>alla</a:t>
            </a:r>
            <a:r>
              <a:rPr lang="en-GB" altLang="zh-CN" dirty="0" smtClean="0">
                <a:latin typeface="+mj-lt"/>
                <a:ea typeface="宋体" charset="-122"/>
              </a:rPr>
              <a:t> </a:t>
            </a:r>
            <a:r>
              <a:rPr lang="en-GB" altLang="zh-CN" dirty="0" err="1" smtClean="0">
                <a:latin typeface="+mj-lt"/>
                <a:ea typeface="宋体" charset="-122"/>
              </a:rPr>
              <a:t>soglia</a:t>
            </a:r>
            <a:r>
              <a:rPr lang="en-GB" altLang="zh-CN" dirty="0" smtClean="0">
                <a:latin typeface="+mj-lt"/>
                <a:ea typeface="宋体" charset="-122"/>
              </a:rPr>
              <a:t> ma non </a:t>
            </a:r>
            <a:r>
              <a:rPr lang="en-GB" altLang="zh-CN" dirty="0" err="1" smtClean="0">
                <a:latin typeface="+mj-lt"/>
                <a:ea typeface="宋体" charset="-122"/>
              </a:rPr>
              <a:t>statisticamente</a:t>
            </a:r>
            <a:r>
              <a:rPr lang="en-GB" altLang="zh-CN" dirty="0" smtClean="0">
                <a:latin typeface="+mj-lt"/>
                <a:ea typeface="宋体" charset="-122"/>
              </a:rPr>
              <a:t> </a:t>
            </a:r>
            <a:r>
              <a:rPr lang="en-GB" altLang="zh-CN" dirty="0" err="1" smtClean="0">
                <a:latin typeface="+mj-lt"/>
                <a:ea typeface="宋体" charset="-122"/>
              </a:rPr>
              <a:t>diversa</a:t>
            </a:r>
            <a:r>
              <a:rPr lang="en-GB" altLang="zh-CN" dirty="0" smtClean="0">
                <a:latin typeface="+mj-lt"/>
                <a:ea typeface="宋体" charset="-122"/>
              </a:rPr>
              <a:t> da zero.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627601" y="6359534"/>
            <a:ext cx="66967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err="1">
                <a:latin typeface="+mj-lt"/>
              </a:rPr>
              <a:t>Fonte</a:t>
            </a:r>
            <a:r>
              <a:rPr lang="en-GB" sz="1100" dirty="0">
                <a:latin typeface="+mj-lt"/>
              </a:rPr>
              <a:t>: Hijzen, A., L. Mondauto e S. </a:t>
            </a:r>
            <a:r>
              <a:rPr lang="en-GB" sz="1100" dirty="0" err="1">
                <a:latin typeface="+mj-lt"/>
              </a:rPr>
              <a:t>Scarpetta</a:t>
            </a:r>
            <a:r>
              <a:rPr lang="en-GB" sz="1100" dirty="0">
                <a:latin typeface="+mj-lt"/>
              </a:rPr>
              <a:t>, </a:t>
            </a:r>
            <a:r>
              <a:rPr lang="en-GB" sz="1100" dirty="0" smtClean="0">
                <a:latin typeface="+mj-lt"/>
              </a:rPr>
              <a:t>2013</a:t>
            </a:r>
            <a:endParaRPr lang="en-GB" sz="11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2505559" y="1435205"/>
                <a:ext cx="8854698" cy="821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GB" sz="1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GB" sz="1600" i="1">
                              <a:latin typeface="Cambria Math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𝑖𝑡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GB" sz="1600" i="1">
                          <a:latin typeface="Cambria Math"/>
                        </a:rPr>
                        <m:t>=</m:t>
                      </m:r>
                      <m:r>
                        <a:rPr lang="en-GB" sz="1600" i="1">
                          <a:latin typeface="Cambria Math"/>
                        </a:rPr>
                        <m:t>𝛼</m:t>
                      </m:r>
                      <m:r>
                        <a:rPr lang="en-GB" sz="1600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/>
                            </a:rPr>
                            <m:t>𝑗</m:t>
                          </m:r>
                          <m:r>
                            <a:rPr lang="en-GB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/>
                            </a:rPr>
                            <m:t>4</m:t>
                          </m:r>
                        </m:sup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𝑖𝑡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𝑗</m:t>
                              </m:r>
                            </m:sup>
                          </m:sSubSup>
                        </m:e>
                      </m:nary>
                      <m:r>
                        <a:rPr lang="en-GB" sz="1600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sz="1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GB" sz="1600" i="1">
                              <a:latin typeface="Cambria Math"/>
                            </a:rPr>
                            <m:t>𝑘</m:t>
                          </m:r>
                          <m:r>
                            <a:rPr lang="en-GB" sz="1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i="1">
                              <a:latin typeface="Cambria Math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it-IT" sz="1600" b="0" i="1" smtClean="0">
                              <a:latin typeface="Cambria Math"/>
                            </a:rPr>
                            <m:t>(1−</m:t>
                          </m:r>
                          <m:d>
                            <m:d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GB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latin typeface="Cambria Math"/>
                                    </a:rPr>
                                    <m:t>𝑖𝑡</m:t>
                                  </m:r>
                                  <m:r>
                                    <a:rPr lang="en-GB" sz="1600" i="1"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sSubSup>
                            <m:sSubSup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𝑖𝑡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𝐾</m:t>
                              </m:r>
                            </m:sup>
                          </m:sSubSup>
                          <m:r>
                            <a:rPr lang="en-GB" sz="16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GB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sz="1600" i="1">
                                      <a:latin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GB" sz="1600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GB" sz="16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en-GB" sz="16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GB" sz="1600" i="1">
                                  <a:latin typeface="Cambria Math"/>
                                </a:rPr>
                                <m:t>𝑖𝑡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559" y="1435205"/>
                <a:ext cx="8854698" cy="8215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8166240" y="2256712"/>
                <a:ext cx="22703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𝑖𝑡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=1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𝑖𝑡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en-GB" i="1">
                              <a:latin typeface="Cambria Math"/>
                            </a:rPr>
                            <m:t>&gt;</m:t>
                          </m:r>
                          <m:r>
                            <a:rPr lang="en-GB" i="1">
                              <a:latin typeface="Cambria Math"/>
                            </a:rPr>
                            <m:t>𝑇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240" y="2256712"/>
                <a:ext cx="227030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/>
              <p:cNvSpPr/>
              <p:nvPr/>
            </p:nvSpPr>
            <p:spPr>
              <a:xfrm>
                <a:off x="6736628" y="2850293"/>
                <a:ext cx="5049587" cy="392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GB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𝑖𝑡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𝐾</m:t>
                        </m:r>
                      </m:sup>
                    </m:sSubSup>
                    <m:r>
                      <a:rPr lang="en-GB">
                        <a:latin typeface="Cambria Math"/>
                      </a:rPr>
                      <m:t>=1[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>
                            <a:latin typeface="Cambria Math"/>
                          </a:rPr>
                          <m:t>0.5≤</m:t>
                        </m:r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𝑖𝑡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>
                        <a:latin typeface="Cambria Math"/>
                      </a:rPr>
                      <m:t>&lt;</m:t>
                    </m:r>
                    <m:r>
                      <a:rPr lang="en-GB" i="1">
                        <a:latin typeface="Cambria Math"/>
                      </a:rPr>
                      <m:t>𝐾</m:t>
                    </m:r>
                    <m:r>
                      <a:rPr lang="en-GB">
                        <a:latin typeface="Cambria Math"/>
                      </a:rPr>
                      <m:t>+0.5]</m:t>
                    </m:r>
                  </m:oMath>
                </a14:m>
                <a:r>
                  <a:rPr lang="en-GB" dirty="0"/>
                  <a:t> for K=5,..,25</a:t>
                </a:r>
              </a:p>
            </p:txBody>
          </p:sp>
        </mc:Choice>
        <mc:Fallback xmlns="">
          <p:sp>
            <p:nvSpPr>
              <p:cNvPr id="8" name="Rettango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628" y="2850293"/>
                <a:ext cx="5049587" cy="392030"/>
              </a:xfrm>
              <a:prstGeom prst="rect">
                <a:avLst/>
              </a:prstGeom>
              <a:blipFill rotWithShape="1">
                <a:blip r:embed="rId5"/>
                <a:stretch>
                  <a:fillRect t="-1563" r="-362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07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2570</TotalTime>
  <Words>1080</Words>
  <Application>Microsoft Office PowerPoint</Application>
  <PresentationFormat>Personalizzato</PresentationFormat>
  <Paragraphs>115</Paragraphs>
  <Slides>21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3" baseType="lpstr">
      <vt:lpstr>Personalizza struttura</vt:lpstr>
      <vt:lpstr>Equazione</vt:lpstr>
      <vt:lpstr>COMPORTAMENTI INDIVIDUALI  E RELAZIONI SOCIALI  IN TRASFORMAZIONE  UNA SFIDA PER LA  STATISTICA UFFICIALE </vt:lpstr>
      <vt:lpstr>Argomenti </vt:lpstr>
      <vt:lpstr>Comportamento delle aziende intorno alla soglia dei 15 dip: le basi dati</vt:lpstr>
      <vt:lpstr>Metodologia-Regression discontinuity design (RDD)</vt:lpstr>
      <vt:lpstr>Metodologia-Regression discontinuity design (RDD)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Probabilità stimata</vt:lpstr>
      <vt:lpstr>Risultati</vt:lpstr>
      <vt:lpstr>Il caso ordinale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Leopoldo Mondauto</cp:lastModifiedBy>
  <cp:revision>108</cp:revision>
  <cp:lastPrinted>2016-06-20T14:09:35Z</cp:lastPrinted>
  <dcterms:created xsi:type="dcterms:W3CDTF">2016-03-11T16:10:26Z</dcterms:created>
  <dcterms:modified xsi:type="dcterms:W3CDTF">2016-06-21T10:22:09Z</dcterms:modified>
</cp:coreProperties>
</file>