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7" r:id="rId4"/>
    <p:sldId id="268" r:id="rId5"/>
    <p:sldId id="265" r:id="rId6"/>
    <p:sldId id="266" r:id="rId7"/>
    <p:sldId id="269" r:id="rId8"/>
    <p:sldId id="270" r:id="rId9"/>
    <p:sldId id="271" r:id="rId10"/>
    <p:sldId id="272" r:id="rId11"/>
    <p:sldId id="280" r:id="rId12"/>
    <p:sldId id="281" r:id="rId13"/>
    <p:sldId id="282" r:id="rId14"/>
    <p:sldId id="283" r:id="rId15"/>
    <p:sldId id="284" r:id="rId16"/>
    <p:sldId id="285" r:id="rId17"/>
    <p:sldId id="286" r:id="rId18"/>
    <p:sldId id="289" r:id="rId19"/>
    <p:sldId id="287" r:id="rId20"/>
    <p:sldId id="290" r:id="rId2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386">
          <p15:clr>
            <a:srgbClr val="A4A3A4"/>
          </p15:clr>
        </p15:guide>
        <p15:guide id="4" pos="199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F31"/>
    <a:srgbClr val="E26F37"/>
    <a:srgbClr val="D43D25"/>
    <a:srgbClr val="DA713A"/>
    <a:srgbClr val="E16F36"/>
    <a:srgbClr val="BE1520"/>
    <a:srgbClr val="CF1E24"/>
    <a:srgbClr val="C72A31"/>
    <a:srgbClr val="DA30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8" autoAdjust="0"/>
    <p:restoredTop sz="94619" autoAdjust="0"/>
  </p:normalViewPr>
  <p:slideViewPr>
    <p:cSldViewPr snapToGrid="0" snapToObjects="1">
      <p:cViewPr varScale="1">
        <p:scale>
          <a:sx n="110" d="100"/>
          <a:sy n="110" d="100"/>
        </p:scale>
        <p:origin x="594" y="78"/>
      </p:cViewPr>
      <p:guideLst>
        <p:guide orient="horz" pos="2160"/>
        <p:guide pos="3840"/>
        <p:guide orient="horz" pos="2386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7B1F3-FB2D-A247-9676-97B3C010A75B}" type="datetimeFigureOut">
              <a:rPr lang="it-IT" smtClean="0"/>
              <a:t>22/06/2016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BAA04C-CF00-2442-8489-B17C223CBBD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63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AA04C-CF00-2442-8489-B17C223CBBD3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4657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69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4" y="968418"/>
            <a:ext cx="10997669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magin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814" r="74033" b="37508"/>
          <a:stretch/>
        </p:blipFill>
        <p:spPr>
          <a:xfrm>
            <a:off x="10647499" y="5776731"/>
            <a:ext cx="1544501" cy="1081270"/>
          </a:xfrm>
          <a:prstGeom prst="rect">
            <a:avLst/>
          </a:prstGeom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2" y="214008"/>
            <a:ext cx="10402135" cy="679673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1080"/>
              </a:lnSpc>
              <a:spcAft>
                <a:spcPts val="600"/>
              </a:spcAft>
            </a:pP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23</a:t>
            </a:r>
            <a:r>
              <a:rPr lang="en-GB" sz="1100" b="1" baseline="0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</a:t>
            </a:r>
            <a:r>
              <a:rPr lang="en-GB" sz="1100" b="1" noProof="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GIUGNO</a:t>
            </a:r>
            <a:r>
              <a:rPr lang="en-GB" sz="1100" b="1" noProof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 2016 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MODERNISATION</a:t>
            </a:r>
            <a:r>
              <a:rPr lang="en-GB" sz="1100" b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LAB</a:t>
            </a:r>
            <a:r>
              <a:rPr lang="en-GB" sz="1100" b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-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FOCUSSING ON MODERNISATION</a:t>
            </a:r>
            <a:r>
              <a:rPr lang="en-GB" sz="1100" b="1" i="1" baseline="0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 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STRATEGIES IN EUROPE: SOME </a:t>
            </a:r>
            <a:r>
              <a:rPr lang="en-GB" sz="1100" b="1" i="1" noProof="0" dirty="0" err="1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NSIS</a:t>
            </a:r>
            <a:r>
              <a:rPr lang="en-GB" sz="1100" b="1" i="1" noProof="0" dirty="0" smtClean="0">
                <a:solidFill>
                  <a:srgbClr val="E26F31"/>
                </a:solidFill>
                <a:latin typeface="+mn-lt"/>
                <a:ea typeface="Signika Light" charset="0"/>
                <a:cs typeface="Calibri"/>
              </a:rPr>
              <a:t>’ EXPERIENCES</a:t>
            </a:r>
          </a:p>
          <a:p>
            <a:pPr>
              <a:lnSpc>
                <a:spcPts val="1080"/>
              </a:lnSpc>
              <a:spcAft>
                <a:spcPts val="0"/>
              </a:spcAft>
            </a:pPr>
            <a:endParaRPr lang="en-GB" sz="1100" b="1" noProof="0" dirty="0" smtClean="0">
              <a:solidFill>
                <a:srgbClr val="E26F31"/>
              </a:solidFill>
              <a:latin typeface="+mn-lt"/>
              <a:ea typeface="Signika Light" charset="0"/>
              <a:cs typeface="Calibri"/>
            </a:endParaRPr>
          </a:p>
          <a:p>
            <a:pPr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</a:pPr>
            <a:r>
              <a:rPr lang="en-GB" sz="1200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Insert</a:t>
            </a:r>
            <a:r>
              <a:rPr lang="en-GB" sz="1200" baseline="0" noProof="0" dirty="0" smtClean="0">
                <a:solidFill>
                  <a:schemeClr val="tx1"/>
                </a:solidFill>
                <a:latin typeface="+mn-lt"/>
                <a:ea typeface="Signika Light" charset="0"/>
                <a:cs typeface="Arial"/>
              </a:rPr>
              <a:t> the presentation title</a:t>
            </a:r>
            <a:endParaRPr lang="en-GB" sz="1200" noProof="0" dirty="0">
              <a:solidFill>
                <a:schemeClr val="tx1"/>
              </a:solidFill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9132" y="6478588"/>
            <a:ext cx="717915" cy="319088"/>
          </a:xfrm>
          <a:prstGeom prst="rect">
            <a:avLst/>
          </a:prstGeom>
        </p:spPr>
        <p:txBody>
          <a:bodyPr/>
          <a:lstStyle>
            <a:lvl1pPr algn="r">
              <a:defRPr b="0" i="0">
                <a:solidFill>
                  <a:srgbClr val="7F7F7F"/>
                </a:solidFill>
                <a:latin typeface="+mj-lt"/>
              </a:defRPr>
            </a:lvl1pPr>
          </a:lstStyle>
          <a:p>
            <a:fld id="{5C7FE145-5F5F-9146-8268-470DD024125C}" type="slidenum">
              <a:rPr lang="it-IT" smtClean="0"/>
              <a:pPr/>
              <a:t>‹#›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5279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sh.hu/" TargetMode="External"/><Relationship Id="rId2" Type="http://schemas.openxmlformats.org/officeDocument/2006/relationships/hyperlink" Target="mailto:csaba.abry@ksh.hu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artner.com/it-glossary/enterprise-architecture-ea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-52917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083"/>
            <a:ext cx="12192000" cy="3481918"/>
          </a:xfrm>
          <a:prstGeom prst="rect">
            <a:avLst/>
          </a:prstGeom>
          <a:solidFill>
            <a:srgbClr val="E26F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DA304A"/>
                </a:solidFill>
              </a:rPr>
              <a:t> </a:t>
            </a:r>
            <a:endParaRPr lang="it-IT" dirty="0">
              <a:solidFill>
                <a:srgbClr val="DA304A"/>
              </a:solidFill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3173412" y="3811955"/>
            <a:ext cx="8822276" cy="2372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1880"/>
              </a:lnSpc>
            </a:pPr>
            <a:r>
              <a:rPr lang="en-GB" sz="3200" b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Modernisation Lab – </a:t>
            </a: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Focussing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on Modernisation 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endParaRPr lang="en-GB" sz="3200" b="1" i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1880"/>
              </a:lnSpc>
            </a:pPr>
            <a:r>
              <a:rPr lang="en-GB" sz="3200" b="1" i="1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Strategies 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 Europe: some </a:t>
            </a:r>
            <a:r>
              <a:rPr lang="en-GB" sz="3200" b="1" i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NSIs</a:t>
            </a:r>
            <a:r>
              <a:rPr lang="en-GB" sz="3200" b="1" i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’ experiences</a:t>
            </a:r>
            <a:endParaRPr lang="en-GB" sz="3200" b="1" i="1" dirty="0" smtClean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endParaRPr lang="en-GB" sz="3200" dirty="0" smtClean="0">
              <a:solidFill>
                <a:schemeClr val="bg1"/>
              </a:solidFill>
              <a:ea typeface="Signika Light" charset="0"/>
              <a:cs typeface="Arial"/>
            </a:endParaRPr>
          </a:p>
          <a:p>
            <a:pPr>
              <a:lnSpc>
                <a:spcPts val="3200"/>
              </a:lnSpc>
            </a:pP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Modernisation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focus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– building an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Enterprise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Architecture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&amp;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further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standardising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the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integrated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metadata</a:t>
            </a:r>
            <a:r>
              <a:rPr lang="hu-HU" altLang="hu-HU" sz="3200" b="1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altLang="hu-HU" sz="3200" b="1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system</a:t>
            </a:r>
            <a:endParaRPr lang="en-GB" sz="3200" b="1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961"/>
          <a:stretch/>
        </p:blipFill>
        <p:spPr>
          <a:xfrm>
            <a:off x="76340" y="45025"/>
            <a:ext cx="7546646" cy="2895775"/>
          </a:xfrm>
          <a:prstGeom prst="rect">
            <a:avLst/>
          </a:prstGeom>
        </p:spPr>
      </p:pic>
      <p:pic>
        <p:nvPicPr>
          <p:cNvPr id="13" name="Immagine 12" descr="Logo12esimaOk-21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6714" y="5859742"/>
            <a:ext cx="480972" cy="625265"/>
          </a:xfrm>
          <a:prstGeom prst="rect">
            <a:avLst/>
          </a:prstGeom>
        </p:spPr>
      </p:pic>
      <p:pic>
        <p:nvPicPr>
          <p:cNvPr id="17" name="Immagine 16" descr="Logo12esimaOk-22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186" y="3683343"/>
            <a:ext cx="571500" cy="609600"/>
          </a:xfrm>
          <a:prstGeom prst="rect">
            <a:avLst/>
          </a:prstGeom>
        </p:spPr>
      </p:pic>
      <p:sp>
        <p:nvSpPr>
          <p:cNvPr id="19" name="CasellaDiTesto 18"/>
          <p:cNvSpPr txBox="1"/>
          <p:nvPr/>
        </p:nvSpPr>
        <p:spPr>
          <a:xfrm>
            <a:off x="3173412" y="6056410"/>
            <a:ext cx="8221860" cy="41036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3200"/>
              </a:lnSpc>
            </a:pP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Csaba 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Ábry </a:t>
            </a:r>
            <a:r>
              <a:rPr lang="en-GB" sz="2800" dirty="0" smtClean="0">
                <a:solidFill>
                  <a:schemeClr val="bg1"/>
                </a:solidFill>
                <a:ea typeface="Signika Light" charset="0"/>
                <a:cs typeface="Arial"/>
              </a:rPr>
              <a:t>|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sz="28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Hungarian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sz="28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Central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</a:t>
            </a:r>
            <a:r>
              <a:rPr lang="hu-HU" sz="2800" dirty="0" err="1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Statistical</a:t>
            </a:r>
            <a:r>
              <a:rPr lang="hu-HU" sz="2800" dirty="0" smtClean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Office</a:t>
            </a:r>
            <a:endParaRPr lang="en-GB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cxnSp>
        <p:nvCxnSpPr>
          <p:cNvPr id="20" name="Connettore 1 19"/>
          <p:cNvCxnSpPr/>
          <p:nvPr/>
        </p:nvCxnSpPr>
        <p:spPr>
          <a:xfrm>
            <a:off x="2998756" y="3811955"/>
            <a:ext cx="0" cy="2580211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Kép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86369" y="923110"/>
            <a:ext cx="3354037" cy="1360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58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Business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and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metadata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Ké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6277" y="1280725"/>
            <a:ext cx="6856412" cy="521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9913" y="704850"/>
            <a:ext cx="1801812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5605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 err="1"/>
              <a:t>Definition</a:t>
            </a:r>
            <a:r>
              <a:rPr lang="hu-HU" altLang="hu-HU" sz="2000" b="1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‘</a:t>
            </a:r>
            <a:r>
              <a:rPr lang="en-US" altLang="hu-HU" sz="2000" i="1" dirty="0"/>
              <a:t>Information Architecture (IA) classifies the information and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knowledge assets gathered, produced and used within the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Business Architecture. It also describes the information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standards</a:t>
            </a:r>
            <a:r>
              <a:rPr lang="hu-HU" altLang="hu-HU" sz="2000" i="1" dirty="0"/>
              <a:t> </a:t>
            </a:r>
            <a:r>
              <a:rPr lang="en-US" altLang="hu-HU" sz="2000" i="1" dirty="0"/>
              <a:t>and frameworks that underpin the statistical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information. IA facilitates discoverability and accessibility,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leading to greater </a:t>
            </a:r>
            <a:r>
              <a:rPr lang="hu-HU" altLang="hu-HU" sz="2000" i="1" dirty="0"/>
              <a:t>r</a:t>
            </a:r>
            <a:r>
              <a:rPr lang="en-US" altLang="hu-HU" sz="2000" i="1" dirty="0" err="1"/>
              <a:t>euse</a:t>
            </a:r>
            <a:r>
              <a:rPr lang="en-US" altLang="hu-HU" sz="2000" i="1" dirty="0"/>
              <a:t> and sharing.’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dirty="0"/>
              <a:t>(UNECE, CSPA ver. 1.1. description)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/>
              <a:t>International standard </a:t>
            </a:r>
            <a:r>
              <a:rPr lang="hu-HU" altLang="hu-HU" sz="2000" b="1" dirty="0" err="1"/>
              <a:t>to</a:t>
            </a:r>
            <a:r>
              <a:rPr lang="hu-HU" altLang="hu-HU" sz="2000" b="1" dirty="0"/>
              <a:t> be </a:t>
            </a:r>
            <a:r>
              <a:rPr lang="hu-HU" altLang="hu-HU" sz="2000" b="1" dirty="0" err="1"/>
              <a:t>used</a:t>
            </a:r>
            <a:r>
              <a:rPr lang="hu-HU" altLang="hu-HU" sz="2000" b="1" dirty="0"/>
              <a:t>:</a:t>
            </a:r>
            <a:r>
              <a:rPr lang="hu-HU" altLang="hu-HU" sz="2000" dirty="0"/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hu-HU" altLang="hu-HU" sz="2000" dirty="0" err="1"/>
              <a:t>Generic</a:t>
            </a:r>
            <a:r>
              <a:rPr lang="hu-HU" altLang="hu-HU" sz="2000" dirty="0"/>
              <a:t> </a:t>
            </a:r>
            <a:r>
              <a:rPr lang="hu-HU" altLang="hu-HU" sz="2000" dirty="0" err="1"/>
              <a:t>Statistical</a:t>
            </a:r>
            <a:r>
              <a:rPr lang="hu-HU" altLang="hu-HU" sz="2000" dirty="0"/>
              <a:t> </a:t>
            </a:r>
            <a:r>
              <a:rPr lang="hu-HU" altLang="hu-HU" sz="2000" dirty="0" err="1"/>
              <a:t>Information</a:t>
            </a:r>
            <a:r>
              <a:rPr lang="hu-HU" altLang="hu-HU" sz="2000" dirty="0"/>
              <a:t> </a:t>
            </a:r>
            <a:r>
              <a:rPr lang="hu-HU" altLang="hu-HU" sz="2000" dirty="0" err="1"/>
              <a:t>Model</a:t>
            </a:r>
            <a:r>
              <a:rPr lang="hu-HU" altLang="hu-HU" sz="2000" dirty="0"/>
              <a:t> (GSIM) – </a:t>
            </a:r>
            <a:r>
              <a:rPr lang="hu-HU" altLang="hu-HU" sz="2000" dirty="0" err="1"/>
              <a:t>for</a:t>
            </a:r>
            <a:r>
              <a:rPr lang="hu-HU" altLang="hu-HU" sz="2000" dirty="0"/>
              <a:t> </a:t>
            </a:r>
            <a:r>
              <a:rPr lang="hu-HU" altLang="hu-HU" sz="2000" dirty="0" err="1"/>
              <a:t>mapping</a:t>
            </a:r>
            <a:endParaRPr lang="es-ES" altLang="hu-HU" sz="24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Information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95325"/>
            <a:ext cx="1935162" cy="180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679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GB" sz="2000" b="1" dirty="0"/>
              <a:t>Statistical domains</a:t>
            </a:r>
            <a:endParaRPr lang="hu-HU" sz="20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reconsidering the List of Statistical Domains from the point of view of the whole National Statistical System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description of the statistical domains will be upgraded according to the Single Integrated Metadata Structure </a:t>
            </a:r>
            <a:r>
              <a:rPr lang="hu-HU" sz="2000" dirty="0"/>
              <a:t>(SIMS </a:t>
            </a:r>
            <a:r>
              <a:rPr lang="en-GB" sz="2000" dirty="0"/>
              <a:t>2.0</a:t>
            </a:r>
            <a:r>
              <a:rPr lang="hu-HU" sz="2000" dirty="0"/>
              <a:t>)</a:t>
            </a:r>
          </a:p>
          <a:p>
            <a:pPr marL="0" indent="0">
              <a:buFontTx/>
              <a:buNone/>
              <a:defRPr/>
            </a:pPr>
            <a:r>
              <a:rPr lang="en-GB" sz="2000" b="1" dirty="0"/>
              <a:t>Data sources</a:t>
            </a:r>
            <a:endParaRPr lang="hu-HU" sz="20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the description of the data</a:t>
            </a:r>
            <a:r>
              <a:rPr lang="hu-HU" sz="2000" dirty="0"/>
              <a:t> </a:t>
            </a:r>
            <a:r>
              <a:rPr lang="en-GB" sz="2000" dirty="0"/>
              <a:t>sources will be updated using the widespread international standard of the Data Documentation Initiative (DDI 2.5)</a:t>
            </a:r>
            <a:endParaRPr lang="hu-HU" sz="2000" dirty="0"/>
          </a:p>
          <a:p>
            <a:pPr marL="0" indent="0">
              <a:buFontTx/>
              <a:buNone/>
              <a:defRPr/>
            </a:pPr>
            <a:r>
              <a:rPr lang="en-GB" sz="2000" b="1" dirty="0"/>
              <a:t>Legal base</a:t>
            </a:r>
            <a:endParaRPr lang="hu-HU" sz="2000" b="1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in depth review and expansion will be carried out</a:t>
            </a:r>
            <a:endParaRPr 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Information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and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metadata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(1)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6275"/>
            <a:ext cx="1839912" cy="219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5744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/>
            </a:pPr>
            <a:r>
              <a:rPr lang="en-GB" sz="2000" b="1" dirty="0"/>
              <a:t>Concepts</a:t>
            </a:r>
            <a:endParaRPr lang="hu-HU" sz="2000" b="1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supervision about consistency and cross-references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to</a:t>
            </a:r>
            <a:r>
              <a:rPr lang="hu-HU" sz="2000" dirty="0"/>
              <a:t> </a:t>
            </a:r>
            <a:r>
              <a:rPr lang="en-GB" sz="2000" dirty="0"/>
              <a:t>clarify key definitions and concepts for official statistics</a:t>
            </a:r>
            <a:endParaRPr lang="hu-HU" sz="2000" dirty="0"/>
          </a:p>
          <a:p>
            <a:pPr marL="0" indent="0">
              <a:buNone/>
              <a:defRPr/>
            </a:pPr>
            <a:r>
              <a:rPr lang="en-GB" sz="2000" b="1" dirty="0"/>
              <a:t>Nomenclatures </a:t>
            </a:r>
            <a:r>
              <a:rPr lang="hu-HU" sz="2000" b="1" dirty="0"/>
              <a:t>and </a:t>
            </a:r>
            <a:r>
              <a:rPr lang="en-GB" sz="2000" b="1" dirty="0"/>
              <a:t>classifications</a:t>
            </a:r>
            <a:endParaRPr lang="hu-HU" sz="2000" b="1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Nomenclatures</a:t>
            </a:r>
            <a:r>
              <a:rPr lang="hu-HU" sz="2000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setting</a:t>
            </a:r>
            <a:r>
              <a:rPr lang="hu-HU" sz="2000" dirty="0"/>
              <a:t> </a:t>
            </a:r>
            <a:r>
              <a:rPr lang="en-GB" sz="2000" dirty="0"/>
              <a:t>principles for establishing new nomenclatures</a:t>
            </a:r>
            <a:endParaRPr lang="hu-HU" sz="20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driving factors for</a:t>
            </a:r>
            <a:r>
              <a:rPr lang="hu-HU" sz="2000" dirty="0"/>
              <a:t> </a:t>
            </a:r>
            <a:r>
              <a:rPr lang="en-GB" sz="2000" dirty="0"/>
              <a:t>processing systems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Classifications</a:t>
            </a:r>
            <a:r>
              <a:rPr lang="hu-HU" sz="2000" dirty="0"/>
              <a:t>: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t</a:t>
            </a:r>
            <a:r>
              <a:rPr lang="en-GB" sz="2000" dirty="0"/>
              <a:t>he last improvement is connected to the revision of NACE, CPA in 2008 </a:t>
            </a:r>
            <a:r>
              <a:rPr lang="hu-HU" sz="2000" dirty="0"/>
              <a:t>- </a:t>
            </a:r>
            <a:r>
              <a:rPr lang="en-GB" sz="2000" dirty="0"/>
              <a:t>new database</a:t>
            </a:r>
            <a:endParaRPr lang="hu-HU" sz="20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changes are easy to follow up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Information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Architecture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and </a:t>
            </a:r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metadata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smtClean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(2)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6275"/>
            <a:ext cx="1801812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457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/>
            </a:pPr>
            <a:r>
              <a:rPr lang="hu-HU" sz="2000" b="1" dirty="0" err="1"/>
              <a:t>Measures</a:t>
            </a:r>
            <a:r>
              <a:rPr lang="hu-HU" sz="2000" b="1" dirty="0"/>
              <a:t> (</a:t>
            </a:r>
            <a:r>
              <a:rPr lang="hu-HU" sz="2000" b="1" dirty="0" err="1"/>
              <a:t>indicators</a:t>
            </a:r>
            <a:r>
              <a:rPr lang="hu-HU" sz="2000" b="1" dirty="0"/>
              <a:t>, </a:t>
            </a:r>
            <a:r>
              <a:rPr lang="hu-HU" sz="2000" b="1" dirty="0" err="1"/>
              <a:t>variables</a:t>
            </a:r>
            <a:r>
              <a:rPr lang="hu-HU" sz="2000" b="1" dirty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further integration</a:t>
            </a:r>
            <a:r>
              <a:rPr lang="hu-HU" sz="2000" dirty="0"/>
              <a:t> - </a:t>
            </a:r>
            <a:r>
              <a:rPr lang="en-GB" sz="2000" dirty="0"/>
              <a:t>operations and connections between varieties of measures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more measures should be visible on the website</a:t>
            </a:r>
          </a:p>
          <a:p>
            <a:pPr marL="0" indent="0">
              <a:buNone/>
              <a:defRPr/>
            </a:pPr>
            <a:r>
              <a:rPr lang="en-GB" sz="2000" b="1" dirty="0"/>
              <a:t>Statistical registers</a:t>
            </a:r>
            <a:endParaRPr lang="hu-HU" sz="2000" b="1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the description of the ‘statistical registers’ will be also updated using the widespread international standard of the Data Documentation Initiative (DDI 2.5)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/>
              <a:t>national</a:t>
            </a:r>
            <a:r>
              <a:rPr lang="hu-HU" sz="2000" dirty="0"/>
              <a:t> </a:t>
            </a:r>
            <a:r>
              <a:rPr lang="en-GB" sz="2000" dirty="0"/>
              <a:t>statistical law is expected to change </a:t>
            </a:r>
            <a:r>
              <a:rPr lang="hu-HU" sz="2000" dirty="0"/>
              <a:t>- </a:t>
            </a:r>
            <a:r>
              <a:rPr lang="en-GB" sz="2000" dirty="0"/>
              <a:t>clarify the concept of ‘statistical register’ and will declare which metadata has to be published</a:t>
            </a:r>
            <a:endParaRPr lang="hu-HU" sz="2000" b="1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Information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Architecture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and </a:t>
            </a:r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metadata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smtClean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(3)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04850"/>
            <a:ext cx="1763712" cy="161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5609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 err="1"/>
              <a:t>Definition</a:t>
            </a:r>
            <a:r>
              <a:rPr lang="hu-HU" altLang="hu-HU" sz="2000" b="1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‘Application Architecture (AA) classifies and hosts the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individual applications describing their deployment,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interactions, and relationships with the business processes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of the organization (e.g. estimation, editing and seasonal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adjustment tools, etc.).  AA facilitates discoverability and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a</a:t>
            </a:r>
            <a:r>
              <a:rPr lang="en-US" altLang="hu-HU" sz="2000" dirty="0" err="1"/>
              <a:t>ccessibility</a:t>
            </a:r>
            <a:r>
              <a:rPr lang="en-US" altLang="hu-HU" sz="2000" dirty="0"/>
              <a:t>, leading to greater reuse and sharing. ’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(UNECE, CSPA ver. 1.1. description)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As there are no international standards for describing this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architecture, therefore this architecture will be described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according to the present practices of the HCSO.</a:t>
            </a:r>
            <a:endParaRPr lang="es-ES" alt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Application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(1)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23900"/>
            <a:ext cx="1792287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561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16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951375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Application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err="1">
                <a:solidFill>
                  <a:srgbClr val="E26F31"/>
                </a:solidFill>
                <a:ea typeface="Signika Semibold" charset="0"/>
                <a:cs typeface="Signika Semibold" charset="0"/>
              </a:rPr>
              <a:t>Architecture</a:t>
            </a:r>
            <a:r>
              <a:rPr 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 </a:t>
            </a:r>
            <a:r>
              <a:rPr lang="hu-HU" b="1" dirty="0" smtClean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(2) - </a:t>
            </a:r>
            <a:r>
              <a:rPr lang="en-US" altLang="hu-HU" sz="3200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>Classification of main IT applications by function</a:t>
            </a:r>
            <a:r>
              <a:rPr lang="es-ES" alt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  <a:t/>
            </a:r>
            <a:br>
              <a:rPr lang="es-ES" altLang="hu-HU" b="1" dirty="0">
                <a:solidFill>
                  <a:srgbClr val="E26F31"/>
                </a:solidFill>
                <a:ea typeface="Signika Semibold" charset="0"/>
                <a:cs typeface="Signika Semibold" charset="0"/>
              </a:rPr>
            </a:br>
            <a:endParaRPr lang="it-IT" b="1" dirty="0">
              <a:solidFill>
                <a:srgbClr val="E26F31"/>
              </a:solidFill>
              <a:ea typeface="Signika Semibold" charset="0"/>
              <a:cs typeface="Signika Semibold" charset="0"/>
            </a:endParaRPr>
          </a:p>
        </p:txBody>
      </p:sp>
      <p:pic>
        <p:nvPicPr>
          <p:cNvPr id="5" name="Ké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05" y="1716419"/>
            <a:ext cx="6642100" cy="4551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9913" y="733425"/>
            <a:ext cx="1906587" cy="161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586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17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 err="1">
                <a:latin typeface="Calibri" panose="020F0502020204030204" pitchFamily="34" charset="0"/>
              </a:rPr>
              <a:t>Definition</a:t>
            </a:r>
            <a:r>
              <a:rPr lang="hu-HU" altLang="hu-HU" sz="2000" b="1" dirty="0">
                <a:latin typeface="Calibri" panose="020F0502020204030204" pitchFamily="34" charset="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Calibri" panose="020F0502020204030204" pitchFamily="34" charset="0"/>
              </a:rPr>
              <a:t>	</a:t>
            </a:r>
            <a:r>
              <a:rPr lang="en-US" altLang="hu-HU" sz="2000" dirty="0">
                <a:latin typeface="Calibri" panose="020F0502020204030204" pitchFamily="34" charset="0"/>
              </a:rPr>
              <a:t>The Infrastructure Architecture ‘</a:t>
            </a:r>
            <a:r>
              <a:rPr lang="en-US" altLang="hu-HU" sz="2000" i="1" dirty="0">
                <a:latin typeface="Calibri" panose="020F0502020204030204" pitchFamily="34" charset="0"/>
              </a:rPr>
              <a:t>describes the infrastructure </a:t>
            </a:r>
            <a:endParaRPr lang="hu-HU" altLang="hu-HU" sz="2000" i="1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>
                <a:latin typeface="Calibri" panose="020F0502020204030204" pitchFamily="34" charset="0"/>
              </a:rPr>
              <a:t>	</a:t>
            </a:r>
            <a:r>
              <a:rPr lang="en-US" altLang="hu-HU" sz="2000" i="1" dirty="0">
                <a:latin typeface="Calibri" panose="020F0502020204030204" pitchFamily="34" charset="0"/>
              </a:rPr>
              <a:t>technology underlying (supporting) the other architecture </a:t>
            </a:r>
            <a:endParaRPr lang="hu-HU" altLang="hu-HU" sz="2000" i="1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>
                <a:latin typeface="Calibri" panose="020F0502020204030204" pitchFamily="34" charset="0"/>
              </a:rPr>
              <a:t>	</a:t>
            </a:r>
            <a:r>
              <a:rPr lang="en-US" altLang="hu-HU" sz="2000" i="1" dirty="0">
                <a:latin typeface="Calibri" panose="020F0502020204030204" pitchFamily="34" charset="0"/>
              </a:rPr>
              <a:t>perspectives</a:t>
            </a:r>
            <a:r>
              <a:rPr lang="en-US" altLang="hu-HU" sz="2000" dirty="0">
                <a:latin typeface="Calibri" panose="020F0502020204030204" pitchFamily="34" charset="0"/>
              </a:rPr>
              <a:t>’ (UNECE, CSPA ver. 1.1. description). </a:t>
            </a:r>
            <a:endParaRPr lang="hu-HU" altLang="hu-HU" sz="20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Calibri" panose="020F0502020204030204" pitchFamily="34" charset="0"/>
              </a:rPr>
              <a:t>	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Calibri" panose="020F0502020204030204" pitchFamily="34" charset="0"/>
              </a:rPr>
              <a:t>	</a:t>
            </a:r>
            <a:r>
              <a:rPr lang="en-US" altLang="hu-HU" sz="2000" dirty="0">
                <a:latin typeface="Calibri" panose="020F0502020204030204" pitchFamily="34" charset="0"/>
              </a:rPr>
              <a:t>As there are no international standards for describing this </a:t>
            </a:r>
            <a:endParaRPr lang="hu-HU" altLang="hu-HU" sz="20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Calibri" panose="020F0502020204030204" pitchFamily="34" charset="0"/>
              </a:rPr>
              <a:t>	</a:t>
            </a:r>
            <a:r>
              <a:rPr lang="en-US" altLang="hu-HU" sz="2000" dirty="0">
                <a:latin typeface="Calibri" panose="020F0502020204030204" pitchFamily="34" charset="0"/>
              </a:rPr>
              <a:t>architecture, therefore this architecture will be described </a:t>
            </a:r>
            <a:endParaRPr lang="hu-HU" altLang="hu-HU" sz="2000" dirty="0">
              <a:latin typeface="Calibri" panose="020F050202020403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>
                <a:latin typeface="Calibri" panose="020F0502020204030204" pitchFamily="34" charset="0"/>
              </a:rPr>
              <a:t>	</a:t>
            </a:r>
            <a:r>
              <a:rPr lang="en-US" altLang="hu-HU" sz="2000" dirty="0">
                <a:latin typeface="Calibri" panose="020F0502020204030204" pitchFamily="34" charset="0"/>
              </a:rPr>
              <a:t>according to the present practices of the HCSO.</a:t>
            </a:r>
            <a:endParaRPr lang="es-ES" altLang="hu-HU" sz="2400" dirty="0">
              <a:latin typeface="Calibri" panose="020F0502020204030204" pitchFamily="34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Infrastructure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6275"/>
            <a:ext cx="1830387" cy="1809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485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Standard </a:t>
            </a:r>
            <a:r>
              <a:rPr lang="hu-HU" sz="2000" dirty="0" err="1" smtClean="0"/>
              <a:t>processes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Standard </a:t>
            </a:r>
            <a:r>
              <a:rPr lang="hu-HU" sz="2000" dirty="0" err="1" smtClean="0"/>
              <a:t>product</a:t>
            </a:r>
            <a:r>
              <a:rPr lang="hu-HU" sz="2000" dirty="0" smtClean="0"/>
              <a:t> </a:t>
            </a:r>
            <a:r>
              <a:rPr lang="hu-HU" sz="2000" dirty="0" err="1" smtClean="0"/>
              <a:t>list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Process-oriented</a:t>
            </a:r>
            <a:r>
              <a:rPr lang="hu-HU" sz="2000" dirty="0" smtClean="0"/>
              <a:t> </a:t>
            </a:r>
            <a:r>
              <a:rPr lang="hu-HU" sz="2000" dirty="0" err="1" smtClean="0"/>
              <a:t>operation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statistical</a:t>
            </a:r>
            <a:r>
              <a:rPr lang="hu-HU" sz="2000" dirty="0" smtClean="0"/>
              <a:t> </a:t>
            </a:r>
            <a:r>
              <a:rPr lang="hu-HU" sz="2000" dirty="0" err="1" smtClean="0"/>
              <a:t>activity</a:t>
            </a:r>
            <a:r>
              <a:rPr lang="hu-HU" sz="2000" dirty="0" smtClean="0"/>
              <a:t>, </a:t>
            </a:r>
            <a:r>
              <a:rPr lang="hu-HU" sz="2000" dirty="0" err="1" smtClean="0"/>
              <a:t>supported</a:t>
            </a:r>
            <a:r>
              <a:rPr lang="hu-HU" sz="2000" dirty="0" smtClean="0"/>
              <a:t> </a:t>
            </a:r>
            <a:r>
              <a:rPr lang="hu-HU" sz="2000" dirty="0" err="1" smtClean="0"/>
              <a:t>by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top-management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Keeping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metainformation</a:t>
            </a:r>
            <a:r>
              <a:rPr lang="hu-HU" sz="2000" dirty="0" smtClean="0"/>
              <a:t> </a:t>
            </a:r>
            <a:r>
              <a:rPr lang="hu-HU" sz="2000" dirty="0" err="1" smtClean="0"/>
              <a:t>system</a:t>
            </a:r>
            <a:r>
              <a:rPr lang="hu-HU" sz="2000" dirty="0" smtClean="0"/>
              <a:t> </a:t>
            </a:r>
            <a:r>
              <a:rPr lang="hu-HU" sz="2000" dirty="0" err="1" smtClean="0"/>
              <a:t>integrated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Keeping</a:t>
            </a:r>
            <a:r>
              <a:rPr lang="hu-HU" sz="2000" dirty="0" smtClean="0"/>
              <a:t> </a:t>
            </a:r>
            <a:r>
              <a:rPr lang="hu-HU" sz="2000" dirty="0" err="1" smtClean="0"/>
              <a:t>everything</a:t>
            </a:r>
            <a:r>
              <a:rPr lang="hu-HU" sz="2000" dirty="0" smtClean="0"/>
              <a:t> </a:t>
            </a:r>
            <a:r>
              <a:rPr lang="hu-HU" sz="2000" dirty="0" err="1" smtClean="0"/>
              <a:t>metadata-driven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smtClean="0"/>
              <a:t>International </a:t>
            </a:r>
            <a:r>
              <a:rPr lang="hu-HU" sz="2000" dirty="0" err="1" smtClean="0"/>
              <a:t>standards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seem</a:t>
            </a:r>
            <a:r>
              <a:rPr lang="hu-HU" sz="2000" dirty="0" smtClean="0"/>
              <a:t> </a:t>
            </a:r>
            <a:r>
              <a:rPr lang="hu-HU" sz="2000" dirty="0" err="1" smtClean="0"/>
              <a:t>to</a:t>
            </a:r>
            <a:r>
              <a:rPr lang="hu-HU" sz="2000" dirty="0" smtClean="0"/>
              <a:t> be </a:t>
            </a:r>
            <a:r>
              <a:rPr lang="hu-HU" sz="2000" dirty="0" err="1" smtClean="0"/>
              <a:t>adaptable</a:t>
            </a:r>
            <a:r>
              <a:rPr lang="hu-HU" sz="2000" dirty="0" smtClean="0"/>
              <a:t> </a:t>
            </a:r>
            <a:r>
              <a:rPr lang="hu-HU" sz="2000" dirty="0" err="1" smtClean="0"/>
              <a:t>in</a:t>
            </a:r>
            <a:r>
              <a:rPr lang="hu-HU" sz="2000" dirty="0" smtClean="0"/>
              <a:t> </a:t>
            </a:r>
            <a:r>
              <a:rPr lang="hu-HU" sz="2000" dirty="0" err="1" smtClean="0"/>
              <a:t>HCSO’s</a:t>
            </a:r>
            <a:r>
              <a:rPr lang="hu-HU" sz="2000" dirty="0" smtClean="0"/>
              <a:t> </a:t>
            </a:r>
            <a:r>
              <a:rPr lang="hu-HU" sz="2000" dirty="0" err="1" smtClean="0"/>
              <a:t>environment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endParaRPr 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Summary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95325"/>
            <a:ext cx="1868487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5569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19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103223" y="1654629"/>
            <a:ext cx="6507913" cy="4844209"/>
          </a:xfrm>
          <a:prstGeom prst="rect">
            <a:avLst/>
          </a:prstGeo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Implementation</a:t>
            </a:r>
            <a:r>
              <a:rPr lang="hu-HU" sz="2000" dirty="0"/>
              <a:t> of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international</a:t>
            </a:r>
            <a:r>
              <a:rPr lang="hu-HU" sz="2000" dirty="0"/>
              <a:t> </a:t>
            </a:r>
            <a:r>
              <a:rPr lang="hu-HU" sz="2000" dirty="0" err="1"/>
              <a:t>standards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Elaborating</a:t>
            </a:r>
            <a:r>
              <a:rPr lang="hu-HU" sz="2000" dirty="0"/>
              <a:t> and </a:t>
            </a:r>
            <a:r>
              <a:rPr lang="hu-HU" sz="2000" dirty="0" err="1"/>
              <a:t>implementing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EA </a:t>
            </a:r>
            <a:r>
              <a:rPr lang="hu-HU" sz="2000" dirty="0" err="1"/>
              <a:t>in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smtClean="0"/>
              <a:t>HCSO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Review</a:t>
            </a:r>
            <a:r>
              <a:rPr lang="hu-HU" sz="2000" dirty="0" smtClean="0"/>
              <a:t> of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quality</a:t>
            </a:r>
            <a:r>
              <a:rPr lang="hu-HU" sz="2000" dirty="0" smtClean="0"/>
              <a:t> </a:t>
            </a:r>
            <a:r>
              <a:rPr lang="hu-HU" sz="2000" dirty="0" err="1" smtClean="0"/>
              <a:t>guidelines</a:t>
            </a:r>
            <a:endParaRPr lang="hu-HU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Elaborating</a:t>
            </a:r>
            <a:r>
              <a:rPr lang="hu-HU" sz="2000" dirty="0" smtClean="0"/>
              <a:t> </a:t>
            </a:r>
            <a:r>
              <a:rPr lang="hu-HU" sz="2000" dirty="0" err="1" smtClean="0"/>
              <a:t>methodological</a:t>
            </a:r>
            <a:r>
              <a:rPr lang="hu-HU" sz="2000" dirty="0" smtClean="0"/>
              <a:t> </a:t>
            </a:r>
            <a:r>
              <a:rPr lang="hu-HU" sz="2000" dirty="0" err="1" smtClean="0"/>
              <a:t>handbook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On</a:t>
            </a:r>
            <a:r>
              <a:rPr lang="hu-HU" sz="2000" dirty="0"/>
              <a:t> a </a:t>
            </a:r>
            <a:r>
              <a:rPr lang="hu-HU" sz="2000" dirty="0" err="1"/>
              <a:t>longer</a:t>
            </a:r>
            <a:r>
              <a:rPr lang="hu-HU" sz="2000" dirty="0"/>
              <a:t> </a:t>
            </a:r>
            <a:r>
              <a:rPr lang="hu-HU" sz="2000" dirty="0" err="1"/>
              <a:t>term</a:t>
            </a:r>
            <a:r>
              <a:rPr lang="hu-HU" sz="2000" dirty="0"/>
              <a:t> </a:t>
            </a:r>
            <a:r>
              <a:rPr lang="hu-HU" sz="2000" dirty="0" err="1"/>
              <a:t>conduction</a:t>
            </a:r>
            <a:r>
              <a:rPr lang="hu-HU" sz="2000" dirty="0"/>
              <a:t> of an </a:t>
            </a:r>
            <a:r>
              <a:rPr lang="hu-HU" sz="2000" dirty="0" err="1"/>
              <a:t>analysis</a:t>
            </a:r>
            <a:r>
              <a:rPr lang="hu-HU" sz="2000" dirty="0"/>
              <a:t> </a:t>
            </a:r>
            <a:r>
              <a:rPr lang="hu-HU" sz="2000" dirty="0" err="1"/>
              <a:t>mapped</a:t>
            </a:r>
            <a:r>
              <a:rPr lang="hu-HU" sz="2000" dirty="0"/>
              <a:t> </a:t>
            </a:r>
            <a:r>
              <a:rPr lang="hu-HU" sz="2000" dirty="0" err="1"/>
              <a:t>against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model</a:t>
            </a:r>
            <a:r>
              <a:rPr lang="hu-HU" sz="2000" dirty="0"/>
              <a:t> (</a:t>
            </a:r>
            <a:r>
              <a:rPr lang="hu-HU" sz="2000" dirty="0" err="1"/>
              <a:t>discovering</a:t>
            </a:r>
            <a:r>
              <a:rPr lang="hu-HU" sz="2000" dirty="0"/>
              <a:t> </a:t>
            </a:r>
            <a:r>
              <a:rPr lang="hu-HU" sz="2000" dirty="0" err="1"/>
              <a:t>white</a:t>
            </a:r>
            <a:r>
              <a:rPr lang="hu-HU" sz="2000" dirty="0"/>
              <a:t> </a:t>
            </a:r>
            <a:r>
              <a:rPr lang="hu-HU" sz="2000" dirty="0" err="1"/>
              <a:t>spots</a:t>
            </a:r>
            <a:r>
              <a:rPr lang="hu-HU" sz="2000" dirty="0"/>
              <a:t> and </a:t>
            </a:r>
            <a:r>
              <a:rPr lang="hu-HU" sz="2000" dirty="0" err="1"/>
              <a:t>areas</a:t>
            </a:r>
            <a:r>
              <a:rPr lang="hu-HU" sz="2000" dirty="0"/>
              <a:t> </a:t>
            </a:r>
            <a:r>
              <a:rPr lang="hu-HU" sz="2000" dirty="0" err="1"/>
              <a:t>to</a:t>
            </a:r>
            <a:r>
              <a:rPr lang="hu-HU" sz="2000" dirty="0"/>
              <a:t> be </a:t>
            </a:r>
            <a:r>
              <a:rPr lang="hu-HU" sz="2000" dirty="0" err="1"/>
              <a:t>modified</a:t>
            </a:r>
            <a:r>
              <a:rPr lang="hu-HU" sz="2000" dirty="0" smtClean="0"/>
              <a:t>)</a:t>
            </a:r>
            <a:endParaRPr lang="hu-HU" sz="2000" dirty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Launching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overview</a:t>
            </a:r>
            <a:r>
              <a:rPr lang="hu-HU" sz="2000" dirty="0"/>
              <a:t> of </a:t>
            </a:r>
            <a:r>
              <a:rPr lang="hu-HU" sz="2000" dirty="0" err="1"/>
              <a:t>the</a:t>
            </a:r>
            <a:r>
              <a:rPr lang="hu-HU" sz="2000" dirty="0"/>
              <a:t> IMS and </a:t>
            </a:r>
            <a:r>
              <a:rPr lang="hu-HU" sz="2000" dirty="0" err="1"/>
              <a:t>standard-based</a:t>
            </a:r>
            <a:r>
              <a:rPr lang="hu-HU" sz="2000" dirty="0"/>
              <a:t> </a:t>
            </a:r>
            <a:r>
              <a:rPr lang="hu-HU" sz="2000" dirty="0" err="1"/>
              <a:t>improvement</a:t>
            </a:r>
            <a:r>
              <a:rPr lang="hu-HU" sz="2000" dirty="0"/>
              <a:t>  of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sub-systems</a:t>
            </a:r>
            <a:r>
              <a:rPr lang="hu-HU" sz="2000" dirty="0"/>
              <a:t> </a:t>
            </a:r>
            <a:r>
              <a:rPr lang="hu-HU" sz="2000" dirty="0" err="1"/>
              <a:t>of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HCSO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Next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steps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23900"/>
            <a:ext cx="1773237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9457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3168680"/>
          </a:xfrm>
          <a:prstGeom prst="rect">
            <a:avLst/>
          </a:prstGeom>
        </p:spPr>
        <p:txBody>
          <a:bodyPr/>
          <a:lstStyle/>
          <a:p>
            <a:r>
              <a:rPr lang="hu-HU" altLang="hu-HU" sz="2000" dirty="0">
                <a:ea typeface="Signika Light" charset="0"/>
                <a:cs typeface="Signika Light" charset="0"/>
              </a:rPr>
              <a:t>New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structure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of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the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Enterprise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Architecture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(EA)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model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of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the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HCSO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as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one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 of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the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key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methodological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 smtClean="0">
                <a:ea typeface="Signika Light" charset="0"/>
                <a:cs typeface="Signika Light" charset="0"/>
              </a:rPr>
              <a:t>development</a:t>
            </a:r>
            <a:endParaRPr lang="hu-HU" altLang="hu-HU" sz="2000" dirty="0">
              <a:ea typeface="Signika Light" charset="0"/>
              <a:cs typeface="Signika Light" charset="0"/>
            </a:endParaRPr>
          </a:p>
          <a:p>
            <a:r>
              <a:rPr lang="hu-HU" altLang="hu-HU" sz="2000" dirty="0" err="1">
                <a:ea typeface="Signika Light" charset="0"/>
                <a:cs typeface="Signika Light" charset="0"/>
              </a:rPr>
              <a:t>Highlighting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where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relevant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improvement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actions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take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place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concerning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the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Integrated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Metainformation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System (IMS) of </a:t>
            </a:r>
            <a:r>
              <a:rPr lang="hu-HU" altLang="hu-HU" sz="2000" dirty="0" err="1">
                <a:ea typeface="Signika Light" charset="0"/>
                <a:cs typeface="Signika Light" charset="0"/>
              </a:rPr>
              <a:t>the</a:t>
            </a:r>
            <a:r>
              <a:rPr lang="hu-HU" altLang="hu-HU" sz="2000" dirty="0">
                <a:ea typeface="Signika Light" charset="0"/>
                <a:cs typeface="Signika Light" charset="0"/>
              </a:rPr>
              <a:t> </a:t>
            </a:r>
            <a:r>
              <a:rPr lang="hu-HU" altLang="hu-HU" sz="2000" dirty="0" smtClean="0">
                <a:ea typeface="Signika Light" charset="0"/>
                <a:cs typeface="Signika Light" charset="0"/>
              </a:rPr>
              <a:t>HCSO</a:t>
            </a:r>
            <a:endParaRPr lang="hu-HU" altLang="hu-HU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Outline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569913" y="732461"/>
            <a:ext cx="1942011" cy="2099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12080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63554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20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733006"/>
            <a:ext cx="5833730" cy="3238677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u="sng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hu-HU" sz="16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 smtClean="0"/>
              <a:t>Csaba Ábry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 smtClean="0"/>
              <a:t>Statistical</a:t>
            </a:r>
            <a:r>
              <a:rPr lang="hu-HU" sz="1600" dirty="0" smtClean="0"/>
              <a:t> </a:t>
            </a:r>
            <a:r>
              <a:rPr lang="hu-HU" sz="1600" dirty="0" err="1" smtClean="0"/>
              <a:t>advisor</a:t>
            </a:r>
            <a:endParaRPr lang="hu-HU" sz="16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b="1" dirty="0"/>
              <a:t>Methodology Department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 smtClean="0"/>
              <a:t>Metainformation</a:t>
            </a:r>
            <a:r>
              <a:rPr lang="hu-HU" sz="1600" dirty="0" smtClean="0"/>
              <a:t> </a:t>
            </a:r>
            <a:r>
              <a:rPr lang="hu-HU" sz="1600" dirty="0" err="1" smtClean="0"/>
              <a:t>Section</a:t>
            </a:r>
            <a:endParaRPr lang="hu-HU" sz="1600" dirty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*"/>
            </a:pPr>
            <a:r>
              <a:rPr lang="hu-HU" sz="1600" dirty="0" smtClean="0"/>
              <a:t>  1024 </a:t>
            </a:r>
            <a:r>
              <a:rPr lang="hu-HU" sz="1600" dirty="0"/>
              <a:t>Budapest, Keleti Károly u. 5-7</a:t>
            </a:r>
            <a:r>
              <a:rPr lang="hu-HU" sz="1600" dirty="0" smtClean="0"/>
              <a:t>. Hungary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>
                <a:sym typeface="Wingdings 2" panose="05020102010507070707" pitchFamily="18" charset="2"/>
              </a:rPr>
              <a:t></a:t>
            </a:r>
            <a:r>
              <a:rPr lang="hu-HU" sz="1600" dirty="0"/>
              <a:t>   (+36-1) </a:t>
            </a:r>
            <a:r>
              <a:rPr lang="hu-HU" sz="1600" dirty="0" smtClean="0"/>
              <a:t>345-6517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>
                <a:sym typeface="Webdings" panose="05030102010509060703" pitchFamily="18" charset="2"/>
              </a:rPr>
              <a:t></a:t>
            </a:r>
            <a:r>
              <a:rPr lang="hu-HU" sz="1600" dirty="0"/>
              <a:t>   (+36-1) 345-6681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>
                <a:hlinkClick r:id="rId2"/>
              </a:rPr>
              <a:t>c</a:t>
            </a:r>
            <a:r>
              <a:rPr lang="hu-HU" sz="1600" dirty="0" err="1" smtClean="0">
                <a:hlinkClick r:id="rId2"/>
              </a:rPr>
              <a:t>saba.abry</a:t>
            </a:r>
            <a:r>
              <a:rPr lang="hu-HU" sz="1600" dirty="0" smtClean="0">
                <a:hlinkClick r:id="rId2"/>
              </a:rPr>
              <a:t>@</a:t>
            </a:r>
            <a:r>
              <a:rPr lang="hu-HU" sz="1600" dirty="0" err="1" smtClean="0">
                <a:hlinkClick r:id="rId2"/>
              </a:rPr>
              <a:t>ksh.hu</a:t>
            </a:r>
            <a:endParaRPr lang="hu-HU" sz="1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hu-HU" sz="1600" dirty="0" err="1">
                <a:hlinkClick r:id="rId3"/>
              </a:rPr>
              <a:t>www.ksh.hu</a:t>
            </a:r>
            <a:endParaRPr lang="hu-HU" sz="1600" dirty="0"/>
          </a:p>
          <a:p>
            <a:pPr marL="0" indent="0" algn="l">
              <a:buNone/>
            </a:pPr>
            <a:endParaRPr lang="it-IT" sz="2000" dirty="0">
              <a:ea typeface="Signika Light" charset="0"/>
              <a:cs typeface="Signika Light" charset="0"/>
            </a:endParaRP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933302"/>
            <a:ext cx="4380614" cy="2340246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ctr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/>
            </a:r>
            <a:b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</a:b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Grazie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per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l'attenzione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!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70560"/>
            <a:ext cx="1824944" cy="2264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9216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3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4545546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/>
            </a:pPr>
            <a:r>
              <a:rPr lang="hu-HU" sz="2000" b="1" dirty="0" err="1"/>
              <a:t>Strategic</a:t>
            </a:r>
            <a:r>
              <a:rPr lang="hu-HU" sz="2000" b="1" dirty="0"/>
              <a:t> </a:t>
            </a:r>
            <a:r>
              <a:rPr lang="hu-HU" sz="2000" b="1" dirty="0" err="1"/>
              <a:t>goals</a:t>
            </a:r>
            <a:r>
              <a:rPr lang="hu-HU" sz="20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Revision</a:t>
            </a:r>
            <a:r>
              <a:rPr lang="hu-HU" sz="2000" dirty="0"/>
              <a:t> of </a:t>
            </a:r>
            <a:r>
              <a:rPr lang="hu-HU" sz="2000" dirty="0" err="1"/>
              <a:t>the</a:t>
            </a:r>
            <a:r>
              <a:rPr lang="hu-HU" sz="2000" dirty="0"/>
              <a:t> Business,</a:t>
            </a:r>
            <a:r>
              <a:rPr lang="en-US" sz="2000" dirty="0"/>
              <a:t> Information, Application</a:t>
            </a:r>
            <a:r>
              <a:rPr lang="hu-HU" sz="2000" dirty="0"/>
              <a:t> </a:t>
            </a:r>
            <a:r>
              <a:rPr lang="hu-HU" sz="2000" dirty="0" err="1"/>
              <a:t>Architectures</a:t>
            </a:r>
            <a:r>
              <a:rPr lang="hu-HU" sz="2000" dirty="0"/>
              <a:t>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Elaboration</a:t>
            </a:r>
            <a:r>
              <a:rPr lang="hu-HU" sz="2000" dirty="0"/>
              <a:t> of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Enterprise</a:t>
            </a:r>
            <a:r>
              <a:rPr lang="hu-HU" sz="2000" dirty="0"/>
              <a:t> </a:t>
            </a:r>
            <a:r>
              <a:rPr lang="hu-HU" sz="2000" dirty="0" err="1"/>
              <a:t>Architecture</a:t>
            </a:r>
            <a:endParaRPr lang="hu-HU" sz="20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Further</a:t>
            </a:r>
            <a:r>
              <a:rPr lang="hu-HU" sz="2000" dirty="0"/>
              <a:t> </a:t>
            </a:r>
            <a:r>
              <a:rPr lang="hu-HU" sz="2000" dirty="0" err="1"/>
              <a:t>standardising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IMS</a:t>
            </a:r>
          </a:p>
          <a:p>
            <a:pPr marL="0" indent="0">
              <a:buNone/>
              <a:defRPr/>
            </a:pPr>
            <a:r>
              <a:rPr lang="hu-HU" sz="2000" b="1" dirty="0" err="1"/>
              <a:t>Driving</a:t>
            </a:r>
            <a:r>
              <a:rPr lang="hu-HU" sz="2000" b="1" dirty="0"/>
              <a:t> </a:t>
            </a:r>
            <a:r>
              <a:rPr lang="hu-HU" sz="2000" b="1" dirty="0" err="1"/>
              <a:t>force</a:t>
            </a:r>
            <a:r>
              <a:rPr lang="hu-HU" sz="2000" b="1" dirty="0"/>
              <a:t> </a:t>
            </a:r>
            <a:r>
              <a:rPr lang="hu-HU" sz="2000" b="1" dirty="0" err="1"/>
              <a:t>behind</a:t>
            </a:r>
            <a:r>
              <a:rPr lang="hu-HU" sz="2000" b="1" dirty="0"/>
              <a:t> </a:t>
            </a:r>
            <a:r>
              <a:rPr lang="hu-HU" sz="2000" b="1" dirty="0" err="1"/>
              <a:t>this</a:t>
            </a:r>
            <a:r>
              <a:rPr lang="hu-HU" sz="2000" b="1" dirty="0"/>
              <a:t> </a:t>
            </a:r>
            <a:r>
              <a:rPr lang="hu-HU" sz="2000" b="1" dirty="0" err="1"/>
              <a:t>action</a:t>
            </a:r>
            <a:r>
              <a:rPr lang="hu-HU" sz="2000" b="1" dirty="0"/>
              <a:t>: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 support the efficient cooperation between NSIs</a:t>
            </a:r>
            <a:r>
              <a:rPr lang="hu-HU" sz="2000" dirty="0"/>
              <a:t> </a:t>
            </a:r>
            <a:r>
              <a:rPr lang="hu-HU" sz="2000" dirty="0" smtClean="0"/>
              <a:t>(</a:t>
            </a:r>
            <a:r>
              <a:rPr lang="hu-HU" sz="2000" dirty="0" err="1"/>
              <a:t>by</a:t>
            </a:r>
            <a:r>
              <a:rPr lang="hu-HU" sz="2000" dirty="0"/>
              <a:t> </a:t>
            </a:r>
            <a:r>
              <a:rPr lang="hu-HU" sz="2000" dirty="0" err="1"/>
              <a:t>using</a:t>
            </a:r>
            <a:r>
              <a:rPr lang="hu-HU" sz="2000" dirty="0"/>
              <a:t> </a:t>
            </a:r>
            <a:r>
              <a:rPr lang="hu-HU" sz="2000" dirty="0" err="1"/>
              <a:t>international</a:t>
            </a:r>
            <a:r>
              <a:rPr lang="hu-HU" sz="2000" dirty="0"/>
              <a:t> </a:t>
            </a:r>
            <a:r>
              <a:rPr lang="hu-HU" sz="2000" dirty="0" err="1"/>
              <a:t>standards</a:t>
            </a:r>
            <a:r>
              <a:rPr lang="hu-HU" sz="2000" dirty="0"/>
              <a:t>: CSPA, GAMSO, GSBPM, GSIM)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to overview the processes and objects</a:t>
            </a:r>
            <a:endParaRPr lang="hu-HU" sz="2000" dirty="0"/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to</a:t>
            </a:r>
            <a:r>
              <a:rPr lang="hu-HU" sz="2000" dirty="0"/>
              <a:t> </a:t>
            </a:r>
            <a:r>
              <a:rPr lang="hu-HU" sz="2000" dirty="0" err="1"/>
              <a:t>support</a:t>
            </a:r>
            <a:r>
              <a:rPr lang="hu-HU" sz="2000" dirty="0"/>
              <a:t> </a:t>
            </a:r>
            <a:r>
              <a:rPr lang="hu-HU" sz="2000" dirty="0" err="1"/>
              <a:t>methodological</a:t>
            </a:r>
            <a:r>
              <a:rPr lang="hu-HU" sz="2000" dirty="0"/>
              <a:t> </a:t>
            </a:r>
            <a:r>
              <a:rPr lang="hu-HU" sz="2000" dirty="0" err="1" smtClean="0"/>
              <a:t>standardisation</a:t>
            </a:r>
            <a:r>
              <a:rPr lang="hu-HU" sz="2000" dirty="0" smtClean="0"/>
              <a:t> (</a:t>
            </a:r>
            <a:r>
              <a:rPr lang="hu-HU" sz="2000" dirty="0" err="1" smtClean="0"/>
              <a:t>e.g</a:t>
            </a:r>
            <a:r>
              <a:rPr lang="hu-HU" sz="2000" dirty="0" smtClean="0"/>
              <a:t>. </a:t>
            </a:r>
            <a:r>
              <a:rPr lang="hu-HU" sz="2000" dirty="0" err="1" smtClean="0"/>
              <a:t>quality</a:t>
            </a:r>
            <a:r>
              <a:rPr lang="hu-HU" sz="2000" dirty="0" smtClean="0"/>
              <a:t> </a:t>
            </a:r>
            <a:r>
              <a:rPr lang="hu-HU" sz="2000" dirty="0" err="1" smtClean="0"/>
              <a:t>guidelines</a:t>
            </a:r>
            <a:r>
              <a:rPr lang="hu-HU" sz="2000" dirty="0" smtClean="0"/>
              <a:t>, </a:t>
            </a:r>
            <a:r>
              <a:rPr lang="hu-HU" sz="2000" dirty="0" err="1" smtClean="0"/>
              <a:t>methodological</a:t>
            </a:r>
            <a:r>
              <a:rPr lang="hu-HU" sz="2000" dirty="0" smtClean="0"/>
              <a:t> </a:t>
            </a:r>
            <a:r>
              <a:rPr lang="hu-HU" sz="2000" dirty="0" err="1" smtClean="0"/>
              <a:t>handbook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Introduction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(1)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85800"/>
            <a:ext cx="1818186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177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4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4"/>
            <a:ext cx="5833730" cy="3404722"/>
          </a:xfrm>
          <a:prstGeom prst="rect">
            <a:avLst/>
          </a:prstGeo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hu-HU" sz="2000" b="1" dirty="0" err="1"/>
              <a:t>Current</a:t>
            </a:r>
            <a:r>
              <a:rPr lang="hu-HU" sz="2000" b="1" dirty="0"/>
              <a:t> </a:t>
            </a:r>
            <a:r>
              <a:rPr lang="hu-HU" sz="2000" b="1" dirty="0" err="1"/>
              <a:t>situation</a:t>
            </a:r>
            <a:r>
              <a:rPr lang="hu-HU" sz="2000" b="1" dirty="0"/>
              <a:t> </a:t>
            </a:r>
            <a:r>
              <a:rPr lang="hu-HU" sz="2000" b="1" dirty="0" err="1"/>
              <a:t>at</a:t>
            </a:r>
            <a:r>
              <a:rPr lang="hu-HU" sz="2000" b="1" dirty="0"/>
              <a:t> </a:t>
            </a:r>
            <a:r>
              <a:rPr lang="hu-HU" sz="2000" b="1" dirty="0" err="1"/>
              <a:t>the</a:t>
            </a:r>
            <a:r>
              <a:rPr lang="hu-HU" sz="2000" b="1" dirty="0"/>
              <a:t> HCSO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sz="2000" dirty="0"/>
              <a:t>Business, Information, Application Architecture have a long history due to the </a:t>
            </a:r>
            <a:r>
              <a:rPr lang="hu-HU" sz="2000" dirty="0"/>
              <a:t>IMS </a:t>
            </a:r>
            <a:r>
              <a:rPr lang="en-US" sz="2000" dirty="0"/>
              <a:t>of the HCSO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000" dirty="0"/>
              <a:t>IMS </a:t>
            </a:r>
            <a:r>
              <a:rPr lang="en-US" sz="2000" dirty="0"/>
              <a:t>of the HCSO supports the statistical and supporting activities with metadata-driven IT applications.</a:t>
            </a:r>
            <a:endParaRPr lang="hu-HU" sz="20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000" dirty="0" err="1"/>
              <a:t>Elaboration</a:t>
            </a:r>
            <a:r>
              <a:rPr lang="hu-HU" sz="2000" dirty="0"/>
              <a:t> of </a:t>
            </a:r>
            <a:r>
              <a:rPr lang="hu-HU" sz="2000" dirty="0" err="1"/>
              <a:t>the</a:t>
            </a:r>
            <a:r>
              <a:rPr lang="hu-HU" sz="2000" dirty="0"/>
              <a:t> EA </a:t>
            </a:r>
            <a:r>
              <a:rPr lang="hu-HU" sz="2000" dirty="0" err="1"/>
              <a:t>in</a:t>
            </a:r>
            <a:r>
              <a:rPr lang="hu-HU" sz="2000" dirty="0"/>
              <a:t> </a:t>
            </a:r>
            <a:r>
              <a:rPr lang="hu-HU" sz="2000" dirty="0" err="1"/>
              <a:t>the</a:t>
            </a:r>
            <a:r>
              <a:rPr lang="hu-HU" sz="2000" dirty="0"/>
              <a:t> </a:t>
            </a:r>
            <a:r>
              <a:rPr lang="hu-HU" sz="2000" dirty="0" err="1"/>
              <a:t>framework</a:t>
            </a:r>
            <a:r>
              <a:rPr lang="hu-HU" sz="2000" dirty="0"/>
              <a:t> of a project (27 project </a:t>
            </a:r>
            <a:r>
              <a:rPr lang="hu-HU" sz="2000" dirty="0" err="1"/>
              <a:t>members</a:t>
            </a:r>
            <a:r>
              <a:rPr lang="hu-HU" sz="2000" dirty="0"/>
              <a:t>, </a:t>
            </a:r>
            <a:r>
              <a:rPr lang="hu-HU" sz="2000" dirty="0" err="1"/>
              <a:t>divided</a:t>
            </a:r>
            <a:r>
              <a:rPr lang="hu-HU" sz="2000" dirty="0"/>
              <a:t> </a:t>
            </a:r>
            <a:r>
              <a:rPr lang="hu-HU" sz="2000" dirty="0" err="1"/>
              <a:t>into</a:t>
            </a:r>
            <a:r>
              <a:rPr lang="hu-HU" sz="2000" dirty="0"/>
              <a:t> 7 </a:t>
            </a:r>
            <a:r>
              <a:rPr lang="hu-HU" sz="2000" dirty="0" err="1"/>
              <a:t>working</a:t>
            </a:r>
            <a:r>
              <a:rPr lang="hu-HU" sz="2000" dirty="0"/>
              <a:t> </a:t>
            </a:r>
            <a:r>
              <a:rPr lang="hu-HU" sz="2000" dirty="0" err="1"/>
              <a:t>subgroups</a:t>
            </a:r>
            <a:r>
              <a:rPr lang="hu-HU" sz="2000" dirty="0" smtClean="0"/>
              <a:t>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hu-HU" sz="2000" dirty="0" err="1" smtClean="0"/>
              <a:t>Development</a:t>
            </a:r>
            <a:r>
              <a:rPr lang="hu-HU" sz="2000" dirty="0" smtClean="0"/>
              <a:t> </a:t>
            </a:r>
            <a:r>
              <a:rPr lang="hu-HU" sz="2000" dirty="0" err="1" smtClean="0"/>
              <a:t>projects</a:t>
            </a:r>
            <a:r>
              <a:rPr lang="hu-HU" sz="2000" dirty="0" smtClean="0"/>
              <a:t> end</a:t>
            </a:r>
            <a:r>
              <a:rPr lang="hu-HU" sz="2400" dirty="0" smtClean="0"/>
              <a:t>:</a:t>
            </a:r>
            <a:r>
              <a:rPr lang="hu-HU" sz="2000" dirty="0" smtClean="0"/>
              <a:t> 2020 Q4 (</a:t>
            </a:r>
            <a:r>
              <a:rPr lang="hu-HU" sz="2000" dirty="0" err="1" smtClean="0"/>
              <a:t>planned</a:t>
            </a:r>
            <a:r>
              <a:rPr lang="hu-HU" sz="2000" dirty="0" smtClean="0"/>
              <a:t>)</a:t>
            </a:r>
            <a:endParaRPr 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Introduction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(2)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85800"/>
            <a:ext cx="2039937" cy="2095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Téglalap 4"/>
          <p:cNvSpPr/>
          <p:nvPr/>
        </p:nvSpPr>
        <p:spPr>
          <a:xfrm>
            <a:off x="636588" y="465419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9988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5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545874" y="1803004"/>
            <a:ext cx="7489372" cy="4937430"/>
          </a:xfrm>
          <a:prstGeom prst="rect">
            <a:avLst/>
          </a:prstGeo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sz="2000" b="1" u="sng" dirty="0"/>
              <a:t>Enterprise architecture (EA)</a:t>
            </a:r>
            <a:r>
              <a:rPr lang="en-US" sz="2000" u="sng" dirty="0"/>
              <a:t> </a:t>
            </a:r>
            <a:r>
              <a:rPr lang="en-US" sz="2000" dirty="0"/>
              <a:t>is </a:t>
            </a:r>
            <a:endParaRPr lang="hu-HU" sz="2000" dirty="0"/>
          </a:p>
          <a:p>
            <a:pPr>
              <a:defRPr/>
            </a:pPr>
            <a:r>
              <a:rPr lang="en-US" sz="2000" dirty="0"/>
              <a:t>a discipline </a:t>
            </a:r>
            <a:r>
              <a:rPr lang="en-US" sz="2000" dirty="0" smtClean="0"/>
              <a:t>for </a:t>
            </a:r>
            <a:r>
              <a:rPr lang="en-US" sz="2000" dirty="0"/>
              <a:t>proactively and holistically </a:t>
            </a:r>
            <a:r>
              <a:rPr lang="en-US" sz="2000" b="1" dirty="0"/>
              <a:t>leading enterprise responses </a:t>
            </a:r>
            <a:r>
              <a:rPr lang="en-US" sz="2000" b="1" dirty="0" smtClean="0"/>
              <a:t>to</a:t>
            </a:r>
            <a:r>
              <a:rPr lang="hu-HU" sz="2000" b="1" dirty="0" smtClean="0"/>
              <a:t> </a:t>
            </a:r>
            <a:r>
              <a:rPr lang="en-US" sz="2000" dirty="0" smtClean="0"/>
              <a:t>disruptive </a:t>
            </a:r>
            <a:r>
              <a:rPr lang="en-US" sz="2000" dirty="0"/>
              <a:t>forces </a:t>
            </a:r>
            <a:r>
              <a:rPr lang="en-US" sz="2000" dirty="0" smtClean="0"/>
              <a:t>by </a:t>
            </a:r>
            <a:r>
              <a:rPr lang="en-US" sz="2000" dirty="0"/>
              <a:t>identifying and analyzing the </a:t>
            </a:r>
            <a:r>
              <a:rPr lang="en-US" sz="2000" b="1" dirty="0"/>
              <a:t>execution of change toward </a:t>
            </a:r>
            <a:r>
              <a:rPr lang="en-US" sz="2000" b="1" dirty="0" smtClean="0"/>
              <a:t>desired </a:t>
            </a:r>
            <a:r>
              <a:rPr lang="en-US" sz="2000" b="1" dirty="0"/>
              <a:t>business vision and outcomes</a:t>
            </a:r>
            <a:r>
              <a:rPr lang="en-US" sz="2000" dirty="0"/>
              <a:t>. </a:t>
            </a:r>
            <a:endParaRPr lang="hu-HU" sz="2000" dirty="0"/>
          </a:p>
          <a:p>
            <a:pPr>
              <a:defRPr/>
            </a:pPr>
            <a:r>
              <a:rPr lang="en-US" sz="2000" dirty="0"/>
              <a:t>EA delivers value by presenting business and IT leaders with </a:t>
            </a:r>
            <a:r>
              <a:rPr lang="en-US" sz="2000" b="1" dirty="0" smtClean="0"/>
              <a:t>signature-ready </a:t>
            </a:r>
            <a:r>
              <a:rPr lang="en-US" sz="2000" b="1" dirty="0"/>
              <a:t>recommendations </a:t>
            </a:r>
            <a:r>
              <a:rPr lang="en-US" sz="2000" dirty="0"/>
              <a:t>for adjusting policies and </a:t>
            </a:r>
            <a:r>
              <a:rPr lang="en-US" sz="2000" dirty="0" smtClean="0"/>
              <a:t>projects </a:t>
            </a:r>
            <a:r>
              <a:rPr lang="en-US" sz="2000" dirty="0"/>
              <a:t>to </a:t>
            </a:r>
            <a:r>
              <a:rPr lang="en-US" sz="2000" b="1" dirty="0"/>
              <a:t>achieve target business outcomes </a:t>
            </a:r>
            <a:r>
              <a:rPr lang="en-US" sz="2000" dirty="0"/>
              <a:t>that </a:t>
            </a:r>
            <a:r>
              <a:rPr lang="en-US" sz="2000" dirty="0" smtClean="0"/>
              <a:t>capitalize </a:t>
            </a:r>
            <a:r>
              <a:rPr lang="en-US" sz="2000" dirty="0"/>
              <a:t>on relevant business disruptions. </a:t>
            </a:r>
            <a:endParaRPr lang="hu-HU" sz="2000" dirty="0"/>
          </a:p>
          <a:p>
            <a:pPr>
              <a:defRPr/>
            </a:pPr>
            <a:r>
              <a:rPr lang="en-US" sz="2000" dirty="0"/>
              <a:t>EA is used to steer decision making toward </a:t>
            </a:r>
            <a:r>
              <a:rPr lang="en-US" sz="2000" dirty="0" smtClean="0"/>
              <a:t>the </a:t>
            </a:r>
            <a:r>
              <a:rPr lang="en-US" sz="2000" dirty="0"/>
              <a:t>evolution of the future state architecture.</a:t>
            </a:r>
            <a:endParaRPr lang="hu-HU" sz="2000" dirty="0"/>
          </a:p>
          <a:p>
            <a:pPr>
              <a:defRPr/>
            </a:pPr>
            <a:endParaRPr lang="hu-HU" sz="2000" dirty="0"/>
          </a:p>
          <a:p>
            <a:pPr marL="0" indent="0">
              <a:buFontTx/>
              <a:buNone/>
              <a:defRPr/>
            </a:pPr>
            <a:r>
              <a:rPr lang="hu-HU" sz="2000" dirty="0" err="1"/>
              <a:t>Source</a:t>
            </a:r>
            <a:r>
              <a:rPr lang="hu-HU" sz="2000" dirty="0"/>
              <a:t>: </a:t>
            </a:r>
            <a:r>
              <a:rPr lang="hu-HU" sz="2000" dirty="0">
                <a:hlinkClick r:id="rId2"/>
              </a:rPr>
              <a:t>http://www.gartner.com/it-glossary/enterprise-architecture-ea/</a:t>
            </a:r>
            <a:endParaRPr lang="hu-HU" altLang="hu-HU" sz="20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Definition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of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the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EA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704850"/>
            <a:ext cx="1887537" cy="190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21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6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3517933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  <a:defRPr/>
            </a:pPr>
            <a:r>
              <a:rPr lang="hu-HU" sz="2000" dirty="0">
                <a:latin typeface="Calibri" panose="020F0502020204030204" pitchFamily="34" charset="0"/>
              </a:rPr>
              <a:t>T</a:t>
            </a:r>
            <a:r>
              <a:rPr lang="en-GB" sz="2000" dirty="0">
                <a:latin typeface="Calibri" panose="020F0502020204030204" pitchFamily="34" charset="0"/>
              </a:rPr>
              <a:t>he metadata system is a sub-system of the statistical system</a:t>
            </a:r>
            <a:r>
              <a:rPr lang="hu-HU" sz="2000" dirty="0">
                <a:latin typeface="Calibri" panose="020F0502020204030204" pitchFamily="34" charset="0"/>
              </a:rPr>
              <a:t> (</a:t>
            </a:r>
            <a:r>
              <a:rPr lang="hu-HU" sz="2000" dirty="0" err="1">
                <a:latin typeface="Calibri" panose="020F0502020204030204" pitchFamily="34" charset="0"/>
              </a:rPr>
              <a:t>basically</a:t>
            </a:r>
            <a:r>
              <a:rPr lang="hu-HU" sz="2000" dirty="0">
                <a:latin typeface="Calibri" panose="020F0502020204030204" pitchFamily="34" charset="0"/>
              </a:rPr>
              <a:t> </a:t>
            </a:r>
            <a:r>
              <a:rPr lang="hu-HU" sz="2000" dirty="0" err="1">
                <a:latin typeface="Calibri" panose="020F0502020204030204" pitchFamily="34" charset="0"/>
              </a:rPr>
              <a:t>the</a:t>
            </a:r>
            <a:r>
              <a:rPr lang="hu-HU" sz="2000" dirty="0">
                <a:latin typeface="Calibri" panose="020F0502020204030204" pitchFamily="34" charset="0"/>
              </a:rPr>
              <a:t> </a:t>
            </a:r>
            <a:r>
              <a:rPr lang="hu-HU" sz="2000" dirty="0" err="1">
                <a:latin typeface="Calibri" panose="020F0502020204030204" pitchFamily="34" charset="0"/>
              </a:rPr>
              <a:t>whole</a:t>
            </a:r>
            <a:r>
              <a:rPr lang="hu-HU" sz="2000" dirty="0">
                <a:latin typeface="Calibri" panose="020F0502020204030204" pitchFamily="34" charset="0"/>
              </a:rPr>
              <a:t> EA), </a:t>
            </a:r>
            <a:r>
              <a:rPr lang="en-GB" sz="2000" dirty="0">
                <a:latin typeface="Calibri" panose="020F0502020204030204" pitchFamily="34" charset="0"/>
              </a:rPr>
              <a:t>which aims are</a:t>
            </a:r>
            <a:r>
              <a:rPr lang="hu-HU" sz="2000" dirty="0">
                <a:latin typeface="Calibri" panose="020F0502020204030204" pitchFamily="34" charset="0"/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Calibri" panose="020F0502020204030204" pitchFamily="34" charset="0"/>
              </a:rPr>
              <a:t>to give information on the content and quality of data or on the methods of data production to the </a:t>
            </a:r>
            <a:r>
              <a:rPr lang="en-GB" sz="2000" dirty="0" smtClean="0">
                <a:latin typeface="Calibri" panose="020F0502020204030204" pitchFamily="34" charset="0"/>
              </a:rPr>
              <a:t>users</a:t>
            </a:r>
            <a:r>
              <a:rPr lang="hu-HU" sz="2000" dirty="0" smtClean="0">
                <a:latin typeface="Calibri" panose="020F0502020204030204" pitchFamily="34" charset="0"/>
              </a:rPr>
              <a:t> (</a:t>
            </a:r>
            <a:r>
              <a:rPr lang="hu-HU" sz="2000" dirty="0" err="1" smtClean="0">
                <a:latin typeface="Calibri" panose="020F0502020204030204" pitchFamily="34" charset="0"/>
              </a:rPr>
              <a:t>both</a:t>
            </a:r>
            <a:r>
              <a:rPr lang="hu-HU" sz="2000" dirty="0" smtClean="0">
                <a:latin typeface="Calibri" panose="020F0502020204030204" pitchFamily="34" charset="0"/>
              </a:rPr>
              <a:t> </a:t>
            </a:r>
            <a:r>
              <a:rPr lang="hu-HU" sz="2000" dirty="0" err="1" smtClean="0">
                <a:latin typeface="Calibri" panose="020F0502020204030204" pitchFamily="34" charset="0"/>
              </a:rPr>
              <a:t>external</a:t>
            </a:r>
            <a:r>
              <a:rPr lang="hu-HU" sz="2000" dirty="0" smtClean="0">
                <a:latin typeface="Calibri" panose="020F0502020204030204" pitchFamily="34" charset="0"/>
              </a:rPr>
              <a:t> and </a:t>
            </a:r>
            <a:r>
              <a:rPr lang="hu-HU" sz="2000" dirty="0" err="1" smtClean="0">
                <a:latin typeface="Calibri" panose="020F0502020204030204" pitchFamily="34" charset="0"/>
              </a:rPr>
              <a:t>internal</a:t>
            </a:r>
            <a:r>
              <a:rPr lang="hu-HU" sz="2000" dirty="0" smtClean="0">
                <a:latin typeface="Calibri" panose="020F0502020204030204" pitchFamily="34" charset="0"/>
              </a:rPr>
              <a:t>)</a:t>
            </a:r>
            <a:endParaRPr lang="hu-HU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Calibri" panose="020F0502020204030204" pitchFamily="34" charset="0"/>
              </a:rPr>
              <a:t>to support, document the work of persons engaged in data processing</a:t>
            </a:r>
            <a:endParaRPr lang="hu-HU" sz="2000" dirty="0">
              <a:latin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GB" sz="2000" dirty="0">
                <a:latin typeface="Calibri" panose="020F0502020204030204" pitchFamily="34" charset="0"/>
              </a:rPr>
              <a:t>to support automation and integration of statistical data production</a:t>
            </a:r>
            <a:r>
              <a:rPr lang="hu-HU" sz="2000" dirty="0">
                <a:latin typeface="Calibri" panose="020F0502020204030204" pitchFamily="34" charset="0"/>
              </a:rPr>
              <a:t> (business and </a:t>
            </a:r>
            <a:r>
              <a:rPr lang="hu-HU" sz="2000" dirty="0" err="1">
                <a:latin typeface="Calibri" panose="020F0502020204030204" pitchFamily="34" charset="0"/>
              </a:rPr>
              <a:t>supporting</a:t>
            </a:r>
            <a:r>
              <a:rPr lang="hu-HU" sz="2000" dirty="0">
                <a:latin typeface="Calibri" panose="020F0502020204030204" pitchFamily="34" charset="0"/>
              </a:rPr>
              <a:t> </a:t>
            </a:r>
            <a:r>
              <a:rPr lang="hu-HU" sz="2000" dirty="0" err="1">
                <a:latin typeface="Calibri" panose="020F0502020204030204" pitchFamily="34" charset="0"/>
              </a:rPr>
              <a:t>processes</a:t>
            </a:r>
            <a:r>
              <a:rPr lang="hu-HU" sz="2000" dirty="0">
                <a:latin typeface="Calibri" panose="020F0502020204030204" pitchFamily="34" charset="0"/>
              </a:rPr>
              <a:t>) </a:t>
            </a:r>
            <a:r>
              <a:rPr lang="hu-HU" sz="2000" dirty="0" err="1">
                <a:latin typeface="Calibri" panose="020F0502020204030204" pitchFamily="34" charset="0"/>
              </a:rPr>
              <a:t>and</a:t>
            </a:r>
            <a:r>
              <a:rPr lang="hu-HU" sz="2000" dirty="0">
                <a:latin typeface="Calibri" panose="020F0502020204030204" pitchFamily="34" charset="0"/>
              </a:rPr>
              <a:t> </a:t>
            </a:r>
            <a:r>
              <a:rPr lang="en-GB" sz="2000" dirty="0">
                <a:latin typeface="Calibri" panose="020F0502020204030204" pitchFamily="34" charset="0"/>
              </a:rPr>
              <a:t>operation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Metadata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driven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,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integrated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statistical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system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66750"/>
            <a:ext cx="1820862" cy="2476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736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7</a:t>
            </a:fld>
            <a:endParaRPr lang="it-IT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New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Enterprise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Model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of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the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HCSO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pic>
        <p:nvPicPr>
          <p:cNvPr id="5" name="Kép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45" t="4260" r="28740"/>
          <a:stretch>
            <a:fillRect/>
          </a:stretch>
        </p:blipFill>
        <p:spPr bwMode="auto">
          <a:xfrm>
            <a:off x="4950527" y="1505358"/>
            <a:ext cx="5762625" cy="481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églalap 1"/>
          <p:cNvSpPr/>
          <p:nvPr/>
        </p:nvSpPr>
        <p:spPr>
          <a:xfrm>
            <a:off x="569913" y="704850"/>
            <a:ext cx="1849437" cy="1714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0505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8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5777406" y="1803003"/>
            <a:ext cx="5833730" cy="3857567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 err="1"/>
              <a:t>Definition</a:t>
            </a:r>
            <a:r>
              <a:rPr lang="hu-HU" altLang="hu-HU" sz="2000" b="1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The MA ‘</a:t>
            </a:r>
            <a:r>
              <a:rPr lang="en-US" altLang="hu-HU" sz="2000" i="1" dirty="0"/>
              <a:t>describes and defines the activities that take place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within a typical statistical organization. It extends and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complements the Generic Statistical Business Process Model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(GSBPM) by adding additional activities needed to support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statistical production’ </a:t>
            </a:r>
            <a:r>
              <a:rPr lang="en-US" altLang="hu-HU" sz="2000" dirty="0"/>
              <a:t>(UNECE, GAMSO ver. 1.0. description)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/>
              <a:t>International standard </a:t>
            </a:r>
            <a:r>
              <a:rPr lang="hu-HU" altLang="hu-HU" sz="2000" b="1" dirty="0" err="1"/>
              <a:t>to</a:t>
            </a:r>
            <a:r>
              <a:rPr lang="hu-HU" altLang="hu-HU" sz="2000" b="1" dirty="0"/>
              <a:t> be </a:t>
            </a:r>
            <a:r>
              <a:rPr lang="hu-HU" altLang="hu-HU" sz="2000" b="1" dirty="0" err="1"/>
              <a:t>used</a:t>
            </a:r>
            <a:r>
              <a:rPr lang="hu-HU" altLang="hu-HU" sz="2000" b="1" dirty="0"/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/>
              <a:t>	</a:t>
            </a:r>
            <a:r>
              <a:rPr lang="hu-HU" altLang="hu-HU" sz="2000" dirty="0" err="1"/>
              <a:t>Generic</a:t>
            </a:r>
            <a:r>
              <a:rPr lang="hu-HU" altLang="hu-HU" sz="2000" dirty="0"/>
              <a:t> </a:t>
            </a:r>
            <a:r>
              <a:rPr lang="hu-HU" altLang="hu-HU" sz="2000" dirty="0" err="1"/>
              <a:t>Activity</a:t>
            </a:r>
            <a:r>
              <a:rPr lang="hu-HU" altLang="hu-HU" sz="2000" dirty="0"/>
              <a:t> </a:t>
            </a:r>
            <a:r>
              <a:rPr lang="hu-HU" altLang="hu-HU" sz="2000" dirty="0" err="1"/>
              <a:t>Model</a:t>
            </a:r>
            <a:r>
              <a:rPr lang="hu-HU" altLang="hu-HU" sz="2000" dirty="0"/>
              <a:t> </a:t>
            </a:r>
            <a:r>
              <a:rPr lang="hu-HU" altLang="hu-HU" sz="2000" dirty="0" err="1"/>
              <a:t>for</a:t>
            </a:r>
            <a:r>
              <a:rPr lang="hu-HU" altLang="hu-HU" sz="2000" dirty="0"/>
              <a:t> </a:t>
            </a:r>
            <a:r>
              <a:rPr lang="hu-HU" altLang="hu-HU" sz="2000" dirty="0" err="1"/>
              <a:t>Statistical</a:t>
            </a:r>
            <a:r>
              <a:rPr lang="hu-HU" altLang="hu-HU" sz="2000" dirty="0"/>
              <a:t> </a:t>
            </a:r>
            <a:r>
              <a:rPr lang="hu-HU" altLang="hu-HU" sz="2000" dirty="0" err="1"/>
              <a:t>Organisations</a:t>
            </a:r>
            <a:r>
              <a:rPr lang="hu-HU" altLang="hu-HU" sz="2000" dirty="0"/>
              <a:t> (GAMSO)</a:t>
            </a:r>
            <a:endParaRPr lang="es-ES" altLang="hu-HU" sz="2400" dirty="0"/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Management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 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95325"/>
            <a:ext cx="1792287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5955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7892072" y="6498838"/>
            <a:ext cx="2743200" cy="365125"/>
          </a:xfrm>
        </p:spPr>
        <p:txBody>
          <a:bodyPr/>
          <a:lstStyle/>
          <a:p>
            <a:fld id="{5C7FE145-5F5F-9146-8268-470DD024125C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12" name="Sottotitolo 2"/>
          <p:cNvSpPr>
            <a:spLocks noGrp="1"/>
          </p:cNvSpPr>
          <p:nvPr>
            <p:ph type="subTitle" idx="4294967295"/>
          </p:nvPr>
        </p:nvSpPr>
        <p:spPr>
          <a:xfrm>
            <a:off x="4841966" y="1654629"/>
            <a:ext cx="6769171" cy="4844209"/>
          </a:xfrm>
          <a:prstGeom prst="rect">
            <a:avLst/>
          </a:prstGeo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 err="1"/>
              <a:t>Definition</a:t>
            </a:r>
            <a:r>
              <a:rPr lang="hu-HU" altLang="hu-HU" sz="2000" b="1" dirty="0"/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‘</a:t>
            </a:r>
            <a:r>
              <a:rPr lang="en-US" altLang="hu-HU" sz="2000" i="1" dirty="0"/>
              <a:t>Business Architecture covers all the activities undertaken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by a statistical organization, including those undertaken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to conceptualize, design, build and maintain information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and application assets used in the production of statistical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outputs. Business Architecture drives the Information,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Application and Technology architectures for a statistical </a:t>
            </a:r>
            <a:endParaRPr lang="hu-HU" altLang="hu-HU" sz="2000" i="1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i="1" dirty="0"/>
              <a:t>	</a:t>
            </a:r>
            <a:r>
              <a:rPr lang="en-US" altLang="hu-HU" sz="2000" i="1" dirty="0"/>
              <a:t>organization</a:t>
            </a:r>
            <a:r>
              <a:rPr lang="en-US" altLang="hu-HU" sz="2000" dirty="0"/>
              <a:t>.’ 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en-US" altLang="hu-HU" sz="2000" dirty="0"/>
              <a:t>(UNECE, CSPA ver. 1.1. description)</a:t>
            </a:r>
            <a:endParaRPr lang="hu-HU" altLang="hu-HU" sz="2000" dirty="0"/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b="1" dirty="0"/>
              <a:t>International standard </a:t>
            </a:r>
            <a:r>
              <a:rPr lang="hu-HU" altLang="hu-HU" sz="2000" b="1" dirty="0" err="1"/>
              <a:t>to</a:t>
            </a:r>
            <a:r>
              <a:rPr lang="hu-HU" altLang="hu-HU" sz="2000" b="1" dirty="0"/>
              <a:t> be </a:t>
            </a:r>
            <a:r>
              <a:rPr lang="hu-HU" altLang="hu-HU" sz="2000" b="1" dirty="0" err="1"/>
              <a:t>used</a:t>
            </a:r>
            <a:r>
              <a:rPr lang="hu-HU" altLang="hu-HU" sz="2000" b="1" dirty="0"/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hu-HU" altLang="hu-HU" sz="2000" dirty="0" err="1"/>
              <a:t>Generic</a:t>
            </a:r>
            <a:r>
              <a:rPr lang="hu-HU" altLang="hu-HU" sz="2000" dirty="0"/>
              <a:t> </a:t>
            </a:r>
            <a:r>
              <a:rPr lang="hu-HU" altLang="hu-HU" sz="2000" dirty="0" err="1"/>
              <a:t>Statistical</a:t>
            </a:r>
            <a:r>
              <a:rPr lang="hu-HU" altLang="hu-HU" sz="2000" dirty="0"/>
              <a:t> Business </a:t>
            </a:r>
            <a:r>
              <a:rPr lang="hu-HU" altLang="hu-HU" sz="2000" dirty="0" err="1"/>
              <a:t>Process</a:t>
            </a:r>
            <a:r>
              <a:rPr lang="hu-HU" altLang="hu-HU" sz="2000" dirty="0"/>
              <a:t> </a:t>
            </a:r>
            <a:r>
              <a:rPr lang="hu-HU" altLang="hu-HU" sz="2000" dirty="0" err="1"/>
              <a:t>Model</a:t>
            </a:r>
            <a:r>
              <a:rPr lang="hu-HU" altLang="hu-HU" sz="2000" dirty="0"/>
              <a:t> (</a:t>
            </a:r>
            <a:r>
              <a:rPr lang="hu-HU" altLang="hu-HU" sz="2000" dirty="0" smtClean="0"/>
              <a:t>GSBPM ver 5.0) </a:t>
            </a:r>
            <a:r>
              <a:rPr lang="hu-HU" altLang="hu-HU" sz="2000" dirty="0"/>
              <a:t>–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hu-HU" altLang="hu-HU" sz="2000" dirty="0"/>
              <a:t>	</a:t>
            </a:r>
            <a:r>
              <a:rPr lang="hu-HU" altLang="hu-HU" sz="2000" dirty="0" err="1"/>
              <a:t>national</a:t>
            </a:r>
            <a:r>
              <a:rPr lang="hu-HU" altLang="hu-HU" sz="2000" dirty="0"/>
              <a:t> version (ESTFM)</a:t>
            </a:r>
          </a:p>
        </p:txBody>
      </p:sp>
      <p:sp>
        <p:nvSpPr>
          <p:cNvPr id="13" name="Titolo 1"/>
          <p:cNvSpPr>
            <a:spLocks noGrp="1"/>
          </p:cNvSpPr>
          <p:nvPr>
            <p:ph type="ctrTitle" idx="4294967295"/>
          </p:nvPr>
        </p:nvSpPr>
        <p:spPr>
          <a:xfrm>
            <a:off x="569913" y="1716419"/>
            <a:ext cx="4380614" cy="2557129"/>
          </a:xfrm>
          <a:prstGeom prst="rect">
            <a:avLst/>
          </a:prstGeom>
        </p:spPr>
        <p:txBody>
          <a:bodyPr lIns="0" tIns="0" rIns="0" bIns="0" anchor="t" anchorCtr="0"/>
          <a:lstStyle/>
          <a:p>
            <a:pPr algn="l"/>
            <a:r>
              <a:rPr lang="hu-HU" b="1" dirty="0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Business </a:t>
            </a:r>
            <a:r>
              <a:rPr lang="hu-HU" b="1" dirty="0" err="1" smtClean="0">
                <a:solidFill>
                  <a:srgbClr val="E26F31"/>
                </a:solidFill>
                <a:latin typeface="+mn-lt"/>
                <a:ea typeface="Signika Semibold" charset="0"/>
                <a:cs typeface="Signika Semibold" charset="0"/>
              </a:rPr>
              <a:t>Architecture</a:t>
            </a:r>
            <a:endParaRPr lang="it-IT" b="1" dirty="0">
              <a:solidFill>
                <a:srgbClr val="E26F31"/>
              </a:solidFill>
              <a:latin typeface="+mn-lt"/>
              <a:ea typeface="Signika Semibold" charset="0"/>
              <a:cs typeface="Signika Semibold" charset="0"/>
            </a:endParaRPr>
          </a:p>
        </p:txBody>
      </p:sp>
      <p:sp>
        <p:nvSpPr>
          <p:cNvPr id="2" name="Téglalap 1"/>
          <p:cNvSpPr/>
          <p:nvPr/>
        </p:nvSpPr>
        <p:spPr>
          <a:xfrm>
            <a:off x="569913" y="695325"/>
            <a:ext cx="1916112" cy="2000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Téglalap 5"/>
          <p:cNvSpPr/>
          <p:nvPr/>
        </p:nvSpPr>
        <p:spPr>
          <a:xfrm>
            <a:off x="569913" y="551144"/>
            <a:ext cx="7607436" cy="440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ts val="3200"/>
              </a:lnSpc>
            </a:pPr>
            <a:r>
              <a:rPr lang="hu-HU" altLang="hu-HU" sz="1200" dirty="0" err="1">
                <a:ea typeface="Signika Light" charset="0"/>
                <a:cs typeface="Arial"/>
              </a:rPr>
              <a:t>Modernisation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focus</a:t>
            </a:r>
            <a:r>
              <a:rPr lang="hu-HU" altLang="hu-HU" sz="1200" dirty="0">
                <a:ea typeface="Signika Light" charset="0"/>
                <a:cs typeface="Arial"/>
              </a:rPr>
              <a:t> – building an </a:t>
            </a:r>
            <a:r>
              <a:rPr lang="hu-HU" altLang="hu-HU" sz="1200" dirty="0" err="1">
                <a:ea typeface="Signika Light" charset="0"/>
                <a:cs typeface="Arial"/>
              </a:rPr>
              <a:t>Enterprise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Architecture</a:t>
            </a:r>
            <a:r>
              <a:rPr lang="hu-HU" altLang="hu-HU" sz="1200" dirty="0">
                <a:ea typeface="Signika Light" charset="0"/>
                <a:cs typeface="Arial"/>
              </a:rPr>
              <a:t> &amp; </a:t>
            </a:r>
            <a:r>
              <a:rPr lang="hu-HU" altLang="hu-HU" sz="1200" dirty="0" err="1">
                <a:ea typeface="Signika Light" charset="0"/>
                <a:cs typeface="Arial"/>
              </a:rPr>
              <a:t>further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standardising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the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integrated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metadata</a:t>
            </a:r>
            <a:r>
              <a:rPr lang="hu-HU" altLang="hu-HU" sz="1200" dirty="0">
                <a:ea typeface="Signika Light" charset="0"/>
                <a:cs typeface="Arial"/>
              </a:rPr>
              <a:t> </a:t>
            </a:r>
            <a:r>
              <a:rPr lang="hu-HU" altLang="hu-HU" sz="1200" dirty="0" err="1">
                <a:ea typeface="Signika Light" charset="0"/>
                <a:cs typeface="Arial"/>
              </a:rPr>
              <a:t>system</a:t>
            </a:r>
            <a:endParaRPr lang="en-GB" sz="1200" dirty="0">
              <a:ea typeface="Signika Light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07170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932</TotalTime>
  <Words>1095</Words>
  <Application>Microsoft Office PowerPoint</Application>
  <PresentationFormat>Szélesvásznú</PresentationFormat>
  <Paragraphs>188</Paragraphs>
  <Slides>20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30" baseType="lpstr">
      <vt:lpstr>Arial</vt:lpstr>
      <vt:lpstr>Calibri</vt:lpstr>
      <vt:lpstr>Calibri Light</vt:lpstr>
      <vt:lpstr>Signika</vt:lpstr>
      <vt:lpstr>Signika Light</vt:lpstr>
      <vt:lpstr>Signika Semibold</vt:lpstr>
      <vt:lpstr>Webdings</vt:lpstr>
      <vt:lpstr>Wingdings</vt:lpstr>
      <vt:lpstr>Wingdings 2</vt:lpstr>
      <vt:lpstr>Personalizza struttura</vt:lpstr>
      <vt:lpstr>PowerPoint bemutató</vt:lpstr>
      <vt:lpstr>Outline</vt:lpstr>
      <vt:lpstr>Introduction (1)</vt:lpstr>
      <vt:lpstr>Introduction (2)</vt:lpstr>
      <vt:lpstr>Definition of the EA</vt:lpstr>
      <vt:lpstr>Metadata driven, integrated statistical system </vt:lpstr>
      <vt:lpstr>New Enterprise Architecture Model of the HCSO</vt:lpstr>
      <vt:lpstr>Management Architecture </vt:lpstr>
      <vt:lpstr>Business Architecture</vt:lpstr>
      <vt:lpstr>Business Architecture and metadata</vt:lpstr>
      <vt:lpstr>Information Architecture</vt:lpstr>
      <vt:lpstr>Information Architecture and metadata (1)</vt:lpstr>
      <vt:lpstr>Information Architecture and metadata (2)</vt:lpstr>
      <vt:lpstr>Information Architecture and metadata (3)</vt:lpstr>
      <vt:lpstr>Application Architecture (1)</vt:lpstr>
      <vt:lpstr>Application Architecture (2) - Classification of main IT applications by function </vt:lpstr>
      <vt:lpstr>Infrastructure Architecture</vt:lpstr>
      <vt:lpstr>Summary</vt:lpstr>
      <vt:lpstr>Next steps</vt:lpstr>
      <vt:lpstr>  Grazie per l'attenzione!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Istat</dc:creator>
  <cp:lastModifiedBy>Ábry Csaba</cp:lastModifiedBy>
  <cp:revision>104</cp:revision>
  <cp:lastPrinted>2016-03-21T17:06:08Z</cp:lastPrinted>
  <dcterms:created xsi:type="dcterms:W3CDTF">2016-03-11T16:10:26Z</dcterms:created>
  <dcterms:modified xsi:type="dcterms:W3CDTF">2016-06-22T11:53:53Z</dcterms:modified>
</cp:coreProperties>
</file>