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5" r:id="rId4"/>
    <p:sldId id="264" r:id="rId5"/>
    <p:sldId id="266" r:id="rId6"/>
    <p:sldId id="267" r:id="rId7"/>
    <p:sldId id="269" r:id="rId8"/>
    <p:sldId id="268" r:id="rId9"/>
    <p:sldId id="263" r:id="rId10"/>
    <p:sldId id="25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9" autoAdjust="0"/>
  </p:normalViewPr>
  <p:slideViewPr>
    <p:cSldViewPr snapToGrid="0" snapToObjects="1">
      <p:cViewPr>
        <p:scale>
          <a:sx n="94" d="100"/>
          <a:sy n="94" d="100"/>
        </p:scale>
        <p:origin x="-384" y="-30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707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707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786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786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24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009190"/>
                </a:solidFill>
                <a:latin typeface="+mn-lt"/>
                <a:ea typeface="Signika Light" charset="0"/>
                <a:cs typeface="Calibri"/>
              </a:rPr>
              <a:t>AREA TEMATICA 3.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INNOVAZIONI E SPERIMENTAZIONI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Il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rilascio del </a:t>
            </a:r>
            <a:r>
              <a:rPr lang="it-IT" sz="1200" baseline="0" dirty="0" err="1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Pil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a T+30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Foglio_di_lavoro_di_Microsoft_Excel_97-20031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0091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2244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INNOVAZIONI E SPERIMENTAZIONI</a:t>
            </a:r>
          </a:p>
          <a:p>
            <a:pPr>
              <a:lnSpc>
                <a:spcPts val="188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La Narrazione Della Congiuntura</a:t>
            </a:r>
            <a:endParaRPr lang="it-IT" sz="1200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Il Rilascio del PIL a T+30</a:t>
            </a:r>
          </a:p>
          <a:p>
            <a:pPr>
              <a:lnSpc>
                <a:spcPts val="3200"/>
              </a:lnSpc>
            </a:pPr>
            <a:endParaRPr lang="it-IT" sz="3200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0" y="384175"/>
            <a:ext cx="5051425" cy="161131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24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9.30 | 11.00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Filippo </a:t>
            </a:r>
            <a:r>
              <a:rPr lang="it-IT" sz="20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Moauro</a:t>
            </a: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69912" y="1274239"/>
            <a:ext cx="7704511" cy="103610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Tassi di crescita del PIL a confronto: </a:t>
            </a:r>
            <a:endParaRPr lang="it-IT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r>
              <a:rPr lang="it-IT" sz="2800" dirty="0">
                <a:solidFill>
                  <a:srgbClr val="505150"/>
                </a:solidFill>
              </a:rPr>
              <a:t>PIL</a:t>
            </a:r>
            <a:r>
              <a:rPr lang="it-IT" sz="2800" baseline="-25000" dirty="0">
                <a:solidFill>
                  <a:srgbClr val="505150"/>
                </a:solidFill>
              </a:rPr>
              <a:t>T+30</a:t>
            </a:r>
            <a:r>
              <a:rPr lang="it-IT" sz="2800" dirty="0">
                <a:solidFill>
                  <a:srgbClr val="505150"/>
                </a:solidFill>
                <a:sym typeface="Symbol"/>
              </a:rPr>
              <a:t></a:t>
            </a:r>
            <a:r>
              <a:rPr lang="it-IT" sz="2800" dirty="0">
                <a:solidFill>
                  <a:srgbClr val="505150"/>
                </a:solidFill>
              </a:rPr>
              <a:t> PIL</a:t>
            </a:r>
            <a:r>
              <a:rPr lang="it-IT" sz="2800" baseline="-25000" dirty="0">
                <a:solidFill>
                  <a:srgbClr val="505150"/>
                </a:solidFill>
              </a:rPr>
              <a:t>T+45</a:t>
            </a:r>
            <a:r>
              <a:rPr lang="it-IT" sz="2800" dirty="0">
                <a:solidFill>
                  <a:srgbClr val="505150"/>
                </a:solidFill>
                <a:sym typeface="Symbol"/>
              </a:rPr>
              <a:t></a:t>
            </a:r>
            <a:r>
              <a:rPr lang="it-IT" sz="2800" dirty="0">
                <a:solidFill>
                  <a:srgbClr val="505150"/>
                </a:solidFill>
              </a:rPr>
              <a:t> PIL</a:t>
            </a:r>
            <a:r>
              <a:rPr lang="it-IT" sz="2800" baseline="-25000" dirty="0">
                <a:solidFill>
                  <a:srgbClr val="505150"/>
                </a:solidFill>
              </a:rPr>
              <a:t>T+60</a:t>
            </a:r>
            <a:r>
              <a:rPr lang="it-IT" sz="3200" dirty="0">
                <a:solidFill>
                  <a:srgbClr val="505150"/>
                </a:solidFill>
              </a:rPr>
              <a:t> </a:t>
            </a:r>
            <a:r>
              <a:rPr lang="it-IT" sz="2400" dirty="0">
                <a:solidFill>
                  <a:srgbClr val="505150"/>
                </a:solidFill>
              </a:rPr>
              <a:t>nei trimestri 2014q1-2016q1</a:t>
            </a:r>
          </a:p>
          <a:p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9633"/>
              </p:ext>
            </p:extLst>
          </p:nvPr>
        </p:nvGraphicFramePr>
        <p:xfrm>
          <a:off x="3629795" y="2462730"/>
          <a:ext cx="75674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45"/>
                <a:gridCol w="756745"/>
                <a:gridCol w="756745"/>
                <a:gridCol w="756745"/>
                <a:gridCol w="756745"/>
                <a:gridCol w="756745"/>
                <a:gridCol w="756745"/>
                <a:gridCol w="756745"/>
                <a:gridCol w="756745"/>
                <a:gridCol w="756745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2014q1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2014q2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2014q3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2014q4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2015q1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2015q2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2015q3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2015q4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2016q1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tassi di crescita congiunturali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/>
                        </a:rPr>
                        <a:t>T+30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/>
                        </a:rPr>
                        <a:t>T+45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-0.1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-0.2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-0.1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T+60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tassi di crescita tendenziali</a:t>
                      </a:r>
                    </a:p>
                  </a:txBody>
                  <a:tcPr marL="9525" marR="9525" marT="952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/>
                        </a:rPr>
                        <a:t>T+30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effectLst/>
                          <a:latin typeface="Arial"/>
                        </a:rPr>
                        <a:t>T+45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-0.3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effectLst/>
                          <a:latin typeface="Arial"/>
                        </a:rPr>
                        <a:t>T+60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-0.5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8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Risultati dell’analisi </a:t>
            </a:r>
            <a:r>
              <a:rPr lang="it-IT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real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time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332971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Si è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analizzata </a:t>
            </a:r>
            <a:r>
              <a:rPr lang="it-IT" sz="2000" dirty="0">
                <a:solidFill>
                  <a:srgbClr val="505150"/>
                </a:solidFill>
              </a:rPr>
              <a:t>la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performance</a:t>
            </a:r>
            <a:r>
              <a:rPr lang="it-IT" sz="2000" dirty="0">
                <a:solidFill>
                  <a:srgbClr val="505150"/>
                </a:solidFill>
              </a:rPr>
              <a:t> dell’esercizio di stima a T+30 per il PIL e le sue componenti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Gli errori sono valutati rispetto alle stime a T+60 giorni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Le sintesi sono su errore medio (ME) e errore medio assoluto (MAE)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Confronto </a:t>
            </a:r>
            <a:r>
              <a:rPr lang="it-IT" sz="2000" dirty="0">
                <a:solidFill>
                  <a:srgbClr val="505150"/>
                </a:solidFill>
              </a:rPr>
              <a:t>in termini di MAE 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Perdita di performance:		MAE</a:t>
            </a:r>
            <a:r>
              <a:rPr lang="it-IT" sz="2000" baseline="-25000" dirty="0">
                <a:solidFill>
                  <a:srgbClr val="505150"/>
                </a:solidFill>
              </a:rPr>
              <a:t>T+45</a:t>
            </a:r>
            <a:r>
              <a:rPr lang="it-IT" sz="2000" dirty="0">
                <a:solidFill>
                  <a:srgbClr val="505150"/>
                </a:solidFill>
              </a:rPr>
              <a:t> – MAE</a:t>
            </a:r>
            <a:r>
              <a:rPr lang="it-IT" sz="2000" baseline="-25000" dirty="0">
                <a:solidFill>
                  <a:srgbClr val="505150"/>
                </a:solidFill>
              </a:rPr>
              <a:t>T+30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Guadagno di performance:	 </a:t>
            </a:r>
            <a:r>
              <a:rPr lang="it-IT" sz="2000" dirty="0">
                <a:solidFill>
                  <a:srgbClr val="505150"/>
                </a:solidFill>
              </a:rPr>
              <a:t>MAE</a:t>
            </a:r>
            <a:r>
              <a:rPr lang="it-IT" sz="2000" baseline="-25000" dirty="0">
                <a:solidFill>
                  <a:srgbClr val="505150"/>
                </a:solidFill>
              </a:rPr>
              <a:t>AR(1) </a:t>
            </a:r>
            <a:r>
              <a:rPr lang="it-IT" sz="2000" dirty="0">
                <a:solidFill>
                  <a:srgbClr val="505150"/>
                </a:solidFill>
              </a:rPr>
              <a:t>– MAE</a:t>
            </a:r>
            <a:r>
              <a:rPr lang="it-IT" sz="2000" baseline="-25000" dirty="0">
                <a:solidFill>
                  <a:srgbClr val="505150"/>
                </a:solidFill>
              </a:rPr>
              <a:t>T+30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Errori </a:t>
            </a:r>
            <a:r>
              <a:rPr lang="it-IT" sz="2000" dirty="0">
                <a:solidFill>
                  <a:srgbClr val="505150"/>
                </a:solidFill>
              </a:rPr>
              <a:t>sono valutati rispetto alle stime </a:t>
            </a:r>
            <a:r>
              <a:rPr lang="it-IT" sz="2000" dirty="0" smtClean="0">
                <a:solidFill>
                  <a:srgbClr val="505150"/>
                </a:solidFill>
              </a:rPr>
              <a:t>a T+60</a:t>
            </a:r>
            <a:endParaRPr lang="it-IT" sz="2000" dirty="0">
              <a:solidFill>
                <a:srgbClr val="505150"/>
              </a:solidFill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158753" y="2015595"/>
            <a:ext cx="549337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In questo modo si riesce a </a:t>
            </a:r>
            <a:r>
              <a:rPr lang="it-IT" sz="2000" dirty="0" smtClean="0">
                <a:solidFill>
                  <a:srgbClr val="505150"/>
                </a:solidFill>
              </a:rPr>
              <a:t>valutare:</a:t>
            </a:r>
            <a:endParaRPr lang="it-IT" dirty="0">
              <a:solidFill>
                <a:srgbClr val="505150"/>
              </a:solidFill>
            </a:endParaRPr>
          </a:p>
          <a:p>
            <a:pPr marL="457200" lvl="1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Perdita relativa delle stime anticipate a T+30 su quelle a T+45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Vantaggio relativo delle stime a T+30 rispetto alle estrapolazioni pure di tipo </a:t>
            </a:r>
            <a:r>
              <a:rPr lang="it-IT" sz="2000" dirty="0" err="1">
                <a:solidFill>
                  <a:srgbClr val="505150"/>
                </a:solidFill>
              </a:rPr>
              <a:t>autoregressivo</a:t>
            </a:r>
            <a:r>
              <a:rPr lang="it-IT" sz="2000" dirty="0">
                <a:solidFill>
                  <a:srgbClr val="505150"/>
                </a:solidFill>
              </a:rPr>
              <a:t> – AR(1)</a:t>
            </a:r>
          </a:p>
        </p:txBody>
      </p:sp>
    </p:spTree>
    <p:extLst>
      <p:ext uri="{BB962C8B-B14F-4D97-AF65-F5344CB8AC3E}">
        <p14:creationId xmlns:p14="http://schemas.microsoft.com/office/powerpoint/2010/main" val="8042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69912" y="1274239"/>
            <a:ext cx="3132512" cy="103610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Errori medi delle stime a T+30 nei trimestri </a:t>
            </a:r>
            <a:endParaRPr lang="it-IT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2011q4-2016q1</a:t>
            </a:r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, </a:t>
            </a:r>
            <a:endParaRPr lang="it-IT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perdite </a:t>
            </a:r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relative rispetto </a:t>
            </a: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 </a:t>
            </a:r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T+45 </a:t>
            </a:r>
            <a:endParaRPr lang="it-IT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</a:t>
            </a:r>
          </a:p>
          <a:p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guadagni </a:t>
            </a:r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rispetto </a:t>
            </a:r>
            <a:endParaRPr lang="it-IT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ai </a:t>
            </a:r>
          </a:p>
          <a:p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benchmark </a:t>
            </a:r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AR(1</a:t>
            </a:r>
            <a:r>
              <a:rPr lang="it-IT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)</a:t>
            </a:r>
            <a:endParaRPr lang="it-IT" sz="28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746849"/>
              </p:ext>
            </p:extLst>
          </p:nvPr>
        </p:nvGraphicFramePr>
        <p:xfrm>
          <a:off x="3281549" y="1274239"/>
          <a:ext cx="8515350" cy="482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Foglio di lavoro" r:id="rId4" imgW="8515331" imgH="4829252" progId="Excel.Sheet.8">
                  <p:embed/>
                </p:oleObj>
              </mc:Choice>
              <mc:Fallback>
                <p:oleObj name="Foglio di lavoro" r:id="rId4" imgW="8515331" imgH="4829252" progId="Excel.Sheet.8">
                  <p:embed/>
                  <p:pic>
                    <p:nvPicPr>
                      <p:cNvPr id="0" name="Oggetto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1549" y="1274239"/>
                        <a:ext cx="8515350" cy="482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551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Risultati dell’analisi </a:t>
            </a:r>
            <a:r>
              <a:rPr lang="it-IT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real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time: </a:t>
            </a: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principali evidenze (1/2)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332971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ME sia in livelli che in variazioni sono prevalentemente negative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Loro significatività difficile da valutare dato l’esperimento su solo 18 osservazioni</a:t>
            </a:r>
          </a:p>
          <a:p>
            <a:pPr marL="457200" lvl="1" indent="0">
              <a:buNone/>
            </a:pPr>
            <a:endParaRPr lang="it-IT" sz="1400" dirty="0">
              <a:solidFill>
                <a:srgbClr val="50515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MAE sui tassi di crescita forniscono l’idea di quanto complicato sia l’esercizio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Componenti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meno prevedibili </a:t>
            </a:r>
            <a:r>
              <a:rPr lang="it-IT" sz="2000" dirty="0">
                <a:solidFill>
                  <a:srgbClr val="505150"/>
                </a:solidFill>
              </a:rPr>
              <a:t>sono :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it-IT" sz="1800" dirty="0">
                <a:solidFill>
                  <a:srgbClr val="505150"/>
                </a:solidFill>
              </a:rPr>
              <a:t>Investimenti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it-IT" sz="1800" dirty="0">
                <a:solidFill>
                  <a:srgbClr val="505150"/>
                </a:solidFill>
              </a:rPr>
              <a:t>Valore aggiunto agricoltura e pesca e oggetti di valore </a:t>
            </a:r>
            <a:r>
              <a:rPr lang="it-IT" sz="1800" dirty="0">
                <a:solidFill>
                  <a:srgbClr val="505150"/>
                </a:solidFill>
                <a:sym typeface="Wingdings" panose="05000000000000000000" pitchFamily="2" charset="2"/>
              </a:rPr>
              <a:t> componenti piccole</a:t>
            </a:r>
            <a:endParaRPr lang="it-IT" sz="1800" dirty="0">
              <a:solidFill>
                <a:srgbClr val="505150"/>
              </a:solidFill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it-IT" sz="1800" dirty="0">
                <a:solidFill>
                  <a:srgbClr val="505150"/>
                </a:solidFill>
              </a:rPr>
              <a:t>Valore aggiunto costruzioni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it-IT" sz="1800" dirty="0">
                <a:solidFill>
                  <a:srgbClr val="505150"/>
                </a:solidFill>
              </a:rPr>
              <a:t>Valore aggiunto servizi di informazione e comunicazione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it-IT" sz="1800" dirty="0">
                <a:solidFill>
                  <a:srgbClr val="505150"/>
                </a:solidFill>
              </a:rPr>
              <a:t>Il PIL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 </a:t>
            </a:r>
            <a:r>
              <a:rPr lang="it-IT" sz="1800" dirty="0">
                <a:solidFill>
                  <a:srgbClr val="505150"/>
                </a:solidFill>
              </a:rPr>
              <a:t>il MAE più basso, pari a 0.151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158753" y="2015595"/>
            <a:ext cx="549337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Nel periodo in esame (2011q4-2016q1) la misura della 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variazione del </a:t>
            </a:r>
            <a:r>
              <a:rPr lang="it-IT" sz="2000" dirty="0">
                <a:solidFill>
                  <a:srgbClr val="505150"/>
                </a:solidFill>
              </a:rPr>
              <a:t>PIL</a:t>
            </a:r>
            <a:r>
              <a:rPr lang="it-IT" sz="2000" baseline="-25000" dirty="0">
                <a:solidFill>
                  <a:srgbClr val="505150"/>
                </a:solidFill>
              </a:rPr>
              <a:t>T+30</a:t>
            </a:r>
            <a:r>
              <a:rPr lang="it-IT" sz="2000" dirty="0">
                <a:solidFill>
                  <a:srgbClr val="505150"/>
                </a:solidFill>
              </a:rPr>
              <a:t> è meno accurata di PIL</a:t>
            </a:r>
            <a:r>
              <a:rPr lang="it-IT" sz="2000" baseline="-25000" dirty="0">
                <a:solidFill>
                  <a:srgbClr val="505150"/>
                </a:solidFill>
              </a:rPr>
              <a:t>T+45</a:t>
            </a:r>
            <a:r>
              <a:rPr lang="it-IT" sz="2000" dirty="0">
                <a:solidFill>
                  <a:srgbClr val="505150"/>
                </a:solidFill>
              </a:rPr>
              <a:t> di circa 1 decimale in termini di MAE, sia per le variazioni congiunturali che quelle tendenziali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PIL</a:t>
            </a:r>
            <a:r>
              <a:rPr lang="it-IT" sz="2000" baseline="-25000" dirty="0">
                <a:solidFill>
                  <a:srgbClr val="505150"/>
                </a:solidFill>
              </a:rPr>
              <a:t>T+30</a:t>
            </a:r>
            <a:r>
              <a:rPr lang="it-IT" sz="2000" dirty="0">
                <a:solidFill>
                  <a:srgbClr val="505150"/>
                </a:solidFill>
              </a:rPr>
              <a:t> è più accurato rispetto a PIL</a:t>
            </a:r>
            <a:r>
              <a:rPr lang="it-IT" sz="2000" baseline="-25000" dirty="0">
                <a:solidFill>
                  <a:srgbClr val="505150"/>
                </a:solidFill>
              </a:rPr>
              <a:t>AR(1)</a:t>
            </a:r>
            <a:r>
              <a:rPr lang="it-IT" sz="2000" dirty="0">
                <a:solidFill>
                  <a:srgbClr val="505150"/>
                </a:solidFill>
              </a:rPr>
              <a:t> di circa 1 decimale e mezzo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Misura del potere esplicativo del set di indicatori utilizzato</a:t>
            </a:r>
          </a:p>
        </p:txBody>
      </p:sp>
    </p:spTree>
    <p:extLst>
      <p:ext uri="{BB962C8B-B14F-4D97-AF65-F5344CB8AC3E}">
        <p14:creationId xmlns:p14="http://schemas.microsoft.com/office/powerpoint/2010/main" val="191805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Risultati dell’analisi </a:t>
            </a:r>
            <a:r>
              <a:rPr lang="it-IT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real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time: </a:t>
            </a:r>
            <a:r>
              <a:rPr lang="it-IT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principali evidenze (2/2)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332971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La perdita d’informazione PIL</a:t>
            </a:r>
            <a:r>
              <a:rPr lang="it-IT" sz="2000" baseline="-25000" dirty="0">
                <a:solidFill>
                  <a:srgbClr val="505150"/>
                </a:solidFill>
              </a:rPr>
              <a:t>T+45</a:t>
            </a:r>
            <a:r>
              <a:rPr lang="it-IT" sz="2000" dirty="0">
                <a:solidFill>
                  <a:srgbClr val="505150"/>
                </a:solidFill>
                <a:sym typeface="Symbol"/>
              </a:rPr>
              <a:t></a:t>
            </a:r>
            <a:r>
              <a:rPr lang="it-IT" sz="2000" dirty="0">
                <a:solidFill>
                  <a:srgbClr val="505150"/>
                </a:solidFill>
              </a:rPr>
              <a:t>PIL</a:t>
            </a:r>
            <a:r>
              <a:rPr lang="it-IT" sz="2000" baseline="-25000" dirty="0">
                <a:solidFill>
                  <a:srgbClr val="505150"/>
                </a:solidFill>
              </a:rPr>
              <a:t>T+30</a:t>
            </a:r>
            <a:r>
              <a:rPr lang="it-IT" sz="2000" dirty="0">
                <a:solidFill>
                  <a:srgbClr val="505150"/>
                </a:solidFill>
              </a:rPr>
              <a:t> riguarda soprattutto: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Investimenti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Imposte nette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Industria in senso stretto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Servizi finanziari e assicurativi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158753" y="2015595"/>
            <a:ext cx="549337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Il guadagno PIL</a:t>
            </a:r>
            <a:r>
              <a:rPr lang="it-IT" sz="2000" baseline="-25000" dirty="0">
                <a:solidFill>
                  <a:srgbClr val="505150"/>
                </a:solidFill>
              </a:rPr>
              <a:t>T+30</a:t>
            </a:r>
            <a:r>
              <a:rPr lang="it-IT" sz="2000" dirty="0">
                <a:solidFill>
                  <a:srgbClr val="505150"/>
                </a:solidFill>
                <a:sym typeface="Symbol"/>
              </a:rPr>
              <a:t></a:t>
            </a:r>
            <a:r>
              <a:rPr lang="it-IT" sz="2000" dirty="0">
                <a:solidFill>
                  <a:srgbClr val="505150"/>
                </a:solidFill>
              </a:rPr>
              <a:t>PIL</a:t>
            </a:r>
            <a:r>
              <a:rPr lang="it-IT" sz="2000" baseline="-25000" dirty="0">
                <a:solidFill>
                  <a:srgbClr val="505150"/>
                </a:solidFill>
              </a:rPr>
              <a:t>AR(1)</a:t>
            </a:r>
            <a:r>
              <a:rPr lang="it-IT" sz="2000" dirty="0">
                <a:solidFill>
                  <a:srgbClr val="505150"/>
                </a:solidFill>
              </a:rPr>
              <a:t>:</a:t>
            </a:r>
            <a:endParaRPr lang="it-IT" dirty="0">
              <a:solidFill>
                <a:srgbClr val="505150"/>
              </a:solidFill>
            </a:endParaRP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Importazioni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Industria in senso stretto</a:t>
            </a:r>
          </a:p>
          <a:p>
            <a:pPr marL="457200" lvl="1" indent="0">
              <a:buNone/>
            </a:pPr>
            <a:r>
              <a:rPr lang="it-IT" sz="1800" dirty="0">
                <a:solidFill>
                  <a:srgbClr val="505150"/>
                </a:solidFill>
              </a:rPr>
              <a:t>Imposte nette</a:t>
            </a:r>
          </a:p>
        </p:txBody>
      </p:sp>
    </p:spTree>
    <p:extLst>
      <p:ext uri="{BB962C8B-B14F-4D97-AF65-F5344CB8AC3E}">
        <p14:creationId xmlns:p14="http://schemas.microsoft.com/office/powerpoint/2010/main" val="49225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Conclusioni e prossimi impegni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332971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Si è implementato un nuovo strumento di stima che ottimizza l’informazione disponibile per la stima a T+30 giorni del PIL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Dettaglio ampio se confrontato con modelli di previsione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Ridotto se il confronto è verso le procedure di contabilità nazionale</a:t>
            </a:r>
            <a:endParaRPr lang="it-IT" sz="1800" dirty="0">
              <a:solidFill>
                <a:srgbClr val="505150"/>
              </a:solidFill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158753" y="2015595"/>
            <a:ext cx="549337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Risultati confortanti?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Spiccato </a:t>
            </a:r>
            <a:r>
              <a:rPr lang="it-IT" sz="1800" dirty="0" err="1">
                <a:solidFill>
                  <a:srgbClr val="505150"/>
                </a:solidFill>
              </a:rPr>
              <a:t>trade</a:t>
            </a:r>
            <a:r>
              <a:rPr lang="it-IT" sz="1800" dirty="0">
                <a:solidFill>
                  <a:srgbClr val="505150"/>
                </a:solidFill>
              </a:rPr>
              <a:t>-off tempestività-accuratezza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Gli utilizzatori sono pronti ad accettare revisioni </a:t>
            </a:r>
            <a:r>
              <a:rPr lang="it-IT" sz="1800" dirty="0">
                <a:solidFill>
                  <a:srgbClr val="505150"/>
                </a:solidFill>
              </a:rPr>
              <a:t>di una certa ampiezza delle stime preliminari?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it-IT" sz="1800" dirty="0">
                <a:solidFill>
                  <a:srgbClr val="505150"/>
                </a:solidFill>
              </a:rPr>
              <a:t>PIL</a:t>
            </a:r>
            <a:r>
              <a:rPr lang="it-IT" sz="1800" baseline="-25000" dirty="0">
                <a:solidFill>
                  <a:srgbClr val="505150"/>
                </a:solidFill>
              </a:rPr>
              <a:t>T+30</a:t>
            </a:r>
            <a:r>
              <a:rPr lang="it-IT" sz="1800" dirty="0">
                <a:solidFill>
                  <a:srgbClr val="505150"/>
                </a:solidFill>
              </a:rPr>
              <a:t> ha un livello di completezza vicino a PIL</a:t>
            </a:r>
            <a:r>
              <a:rPr lang="it-IT" sz="1800" baseline="-25000" dirty="0">
                <a:solidFill>
                  <a:srgbClr val="505150"/>
                </a:solidFill>
              </a:rPr>
              <a:t>T+45</a:t>
            </a:r>
            <a:r>
              <a:rPr lang="it-IT" sz="1800" dirty="0">
                <a:solidFill>
                  <a:srgbClr val="505150"/>
                </a:solidFill>
              </a:rPr>
              <a:t> 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it-IT" sz="1800" dirty="0">
                <a:solidFill>
                  <a:srgbClr val="505150"/>
                </a:solidFill>
              </a:rPr>
              <a:t>La sua distorsione 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sembra </a:t>
            </a:r>
            <a:r>
              <a:rPr lang="it-IT" sz="1800" dirty="0">
                <a:solidFill>
                  <a:srgbClr val="505150"/>
                </a:solidFill>
              </a:rPr>
              <a:t>sotto controllo: |ME| &lt; 0.05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it-IT" sz="1800" dirty="0">
                <a:solidFill>
                  <a:srgbClr val="505150"/>
                </a:solidFill>
              </a:rPr>
              <a:t>L’accuratezza è il punto più critico: MAE &gt; 0.10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>
              <a:solidFill>
                <a:srgbClr val="50515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Programmi per il futuro:</a:t>
            </a:r>
          </a:p>
          <a:p>
            <a:pPr marL="799200" lvl="1" indent="-342000">
              <a:buFont typeface="Courier New" panose="02070309020205020404" pitchFamily="49" charset="0"/>
              <a:buChar char="o"/>
            </a:pPr>
            <a:r>
              <a:rPr lang="it-IT" sz="1800" dirty="0">
                <a:solidFill>
                  <a:srgbClr val="505150"/>
                </a:solidFill>
              </a:rPr>
              <a:t>Approccio graduale per migrazione della procedura completa di stima dei CET a T+30</a:t>
            </a:r>
          </a:p>
        </p:txBody>
      </p:sp>
    </p:spTree>
    <p:extLst>
      <p:ext uri="{BB962C8B-B14F-4D97-AF65-F5344CB8AC3E}">
        <p14:creationId xmlns:p14="http://schemas.microsoft.com/office/powerpoint/2010/main" val="4685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6357938" y="1803400"/>
            <a:ext cx="5834062" cy="3168650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it-IT" sz="2000" dirty="0">
                <a:solidFill>
                  <a:srgbClr val="505150"/>
                </a:solidFill>
              </a:rPr>
              <a:t>Introduzione e motivazioni principali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 smtClean="0">
                <a:solidFill>
                  <a:srgbClr val="505150"/>
                </a:solidFill>
              </a:rPr>
              <a:t>Organizzazione </a:t>
            </a:r>
            <a:r>
              <a:rPr lang="it-IT" sz="2000" dirty="0">
                <a:solidFill>
                  <a:srgbClr val="505150"/>
                </a:solidFill>
              </a:rPr>
              <a:t>della Task force e contributo dell’ISTAT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 smtClean="0">
                <a:solidFill>
                  <a:srgbClr val="505150"/>
                </a:solidFill>
              </a:rPr>
              <a:t>I </a:t>
            </a:r>
            <a:r>
              <a:rPr lang="it-IT" sz="2000" dirty="0">
                <a:solidFill>
                  <a:srgbClr val="505150"/>
                </a:solidFill>
              </a:rPr>
              <a:t>conti economici trimestrali e l’attuale stima anticipata del PIL a T+45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 smtClean="0">
                <a:solidFill>
                  <a:srgbClr val="505150"/>
                </a:solidFill>
              </a:rPr>
              <a:t>L’esercizio </a:t>
            </a:r>
            <a:r>
              <a:rPr lang="it-IT" sz="2000" dirty="0">
                <a:solidFill>
                  <a:srgbClr val="505150"/>
                </a:solidFill>
              </a:rPr>
              <a:t>di stima per l’Italia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 smtClean="0">
                <a:solidFill>
                  <a:srgbClr val="505150"/>
                </a:solidFill>
              </a:rPr>
              <a:t>Il </a:t>
            </a:r>
            <a:r>
              <a:rPr lang="it-IT" sz="2000" dirty="0">
                <a:solidFill>
                  <a:srgbClr val="505150"/>
                </a:solidFill>
              </a:rPr>
              <a:t>PIL e le sue principali componenti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 smtClean="0">
                <a:solidFill>
                  <a:srgbClr val="505150"/>
                </a:solidFill>
              </a:rPr>
              <a:t>Il </a:t>
            </a:r>
            <a:r>
              <a:rPr lang="it-IT" sz="2000" dirty="0">
                <a:solidFill>
                  <a:srgbClr val="505150"/>
                </a:solidFill>
              </a:rPr>
              <a:t>set di indicatori utilizzati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 smtClean="0">
                <a:solidFill>
                  <a:srgbClr val="505150"/>
                </a:solidFill>
              </a:rPr>
              <a:t>Principali </a:t>
            </a:r>
            <a:r>
              <a:rPr lang="it-IT" sz="2000" dirty="0">
                <a:solidFill>
                  <a:srgbClr val="505150"/>
                </a:solidFill>
              </a:rPr>
              <a:t>risultati della stima ‘</a:t>
            </a:r>
            <a:r>
              <a:rPr lang="it-IT" sz="2000" dirty="0" err="1">
                <a:solidFill>
                  <a:srgbClr val="505150"/>
                </a:solidFill>
              </a:rPr>
              <a:t>real</a:t>
            </a:r>
            <a:r>
              <a:rPr lang="it-IT" sz="2000" dirty="0">
                <a:solidFill>
                  <a:srgbClr val="505150"/>
                </a:solidFill>
              </a:rPr>
              <a:t> time’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 smtClean="0">
                <a:solidFill>
                  <a:srgbClr val="505150"/>
                </a:solidFill>
              </a:rPr>
              <a:t>Conclusioni </a:t>
            </a:r>
            <a:r>
              <a:rPr lang="it-IT" sz="2000" dirty="0">
                <a:solidFill>
                  <a:srgbClr val="505150"/>
                </a:solidFill>
              </a:rPr>
              <a:t>e progetti per il futuro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832919" y="1703388"/>
            <a:ext cx="4379913" cy="2557462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Schema della presentazione</a:t>
            </a:r>
            <a:endParaRPr lang="it-IT" b="1" dirty="0">
              <a:solidFill>
                <a:srgbClr val="009190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013655" y="1803400"/>
            <a:ext cx="7178345" cy="316865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Perché una stima anticipata del PIL a T+30 giorni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ESS </a:t>
            </a:r>
            <a:r>
              <a:rPr lang="it-IT" sz="2000" dirty="0">
                <a:solidFill>
                  <a:srgbClr val="505150"/>
                </a:solidFill>
              </a:rPr>
              <a:t>fortemente impegnato nella produzione di statistiche congiunturali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Forte </a:t>
            </a:r>
            <a:r>
              <a:rPr lang="it-IT" sz="2000" dirty="0">
                <a:solidFill>
                  <a:srgbClr val="505150"/>
                </a:solidFill>
              </a:rPr>
              <a:t>domanda dagli utenti, con il PIL quale indicatore chiave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La </a:t>
            </a:r>
            <a:r>
              <a:rPr lang="it-IT" sz="2000" dirty="0">
                <a:solidFill>
                  <a:srgbClr val="505150"/>
                </a:solidFill>
              </a:rPr>
              <a:t>pubblicazione del PIL trimestrale è coordinato da </a:t>
            </a:r>
            <a:r>
              <a:rPr lang="it-IT" sz="2000" dirty="0" err="1">
                <a:solidFill>
                  <a:srgbClr val="505150"/>
                </a:solidFill>
              </a:rPr>
              <a:t>Eurostat</a:t>
            </a:r>
            <a:r>
              <a:rPr lang="it-IT" sz="2000" dirty="0">
                <a:solidFill>
                  <a:srgbClr val="505150"/>
                </a:solidFill>
              </a:rPr>
              <a:t> con rilasci a 45, 60 e 90 giorni dalla fine del trimestre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La </a:t>
            </a:r>
            <a:r>
              <a:rPr lang="it-IT" sz="2000" dirty="0">
                <a:solidFill>
                  <a:srgbClr val="505150"/>
                </a:solidFill>
              </a:rPr>
              <a:t>maggior parte degli stati membri produce la stima flash a T+45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Solo </a:t>
            </a:r>
            <a:r>
              <a:rPr lang="it-IT" sz="2000" dirty="0">
                <a:solidFill>
                  <a:srgbClr val="505150"/>
                </a:solidFill>
              </a:rPr>
              <a:t>UK, Spagna, Belgio, Austria, Lituania e da poco la Francia a T+30</a:t>
            </a:r>
          </a:p>
          <a:p>
            <a:pPr marL="0" indent="0">
              <a:buNone/>
            </a:pPr>
            <a:r>
              <a:rPr lang="it-IT" sz="2000" dirty="0" err="1" smtClean="0">
                <a:solidFill>
                  <a:srgbClr val="505150"/>
                </a:solidFill>
              </a:rPr>
              <a:t>Eurostat</a:t>
            </a:r>
            <a:r>
              <a:rPr lang="it-IT" sz="2000" dirty="0" smtClean="0">
                <a:solidFill>
                  <a:srgbClr val="505150"/>
                </a:solidFill>
              </a:rPr>
              <a:t> </a:t>
            </a:r>
            <a:r>
              <a:rPr lang="it-IT" sz="2000" dirty="0">
                <a:solidFill>
                  <a:srgbClr val="505150"/>
                </a:solidFill>
              </a:rPr>
              <a:t>ha costituito nel 2013 una TF per verificare l’opportunità di fornire delle stime anticipate del PIL a T+30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633742" y="1716088"/>
            <a:ext cx="4379913" cy="2557462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>
                <a:solidFill>
                  <a:srgbClr val="009190"/>
                </a:solidFill>
                <a:latin typeface="+mn-lt"/>
                <a:ea typeface="Signika Semibold" charset="0"/>
                <a:cs typeface="Signika Semibold" charset="0"/>
              </a:rPr>
              <a:t>Introduzione e motivazioni principali</a:t>
            </a:r>
          </a:p>
        </p:txBody>
      </p:sp>
    </p:spTree>
    <p:extLst>
      <p:ext uri="{BB962C8B-B14F-4D97-AF65-F5344CB8AC3E}">
        <p14:creationId xmlns:p14="http://schemas.microsoft.com/office/powerpoint/2010/main" val="176255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Organizzazione della task force e contributo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dell’ISTAT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Obiettivi della task force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Focus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sul PIL degli aggregati dell’unione europea e dell’area euro</a:t>
            </a:r>
          </a:p>
          <a:p>
            <a:pPr marL="2250" indent="0"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Metodo indiretto di stima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PIL europeo come ‘somma’ di quelli per paese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Variabile obiettivo</a:t>
            </a:r>
            <a:r>
              <a:rPr lang="it-IT" sz="2000" dirty="0">
                <a:solidFill>
                  <a:srgbClr val="50515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rgbClr val="505150"/>
                </a:solidFill>
              </a:rPr>
              <a:t>tassi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 crescita dei volumi concatenati destagionalizzati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Sperimentazioni e confronto rispetto alle stime ufficiali a T+45 e T+60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Diffusione della prima stima preliminare degli aggregati europei a T+30 lo scorso 29 aprile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Organizzazione dei lavori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rgbClr val="505150"/>
                </a:solidFill>
              </a:rPr>
              <a:t>Svolgimento </a:t>
            </a:r>
            <a:r>
              <a:rPr lang="it-IT" sz="2000" dirty="0">
                <a:solidFill>
                  <a:srgbClr val="505150"/>
                </a:solidFill>
              </a:rPr>
              <a:t>dei lavori tra il 2013 e il 2015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Sottogruppo metodi di stima: </a:t>
            </a:r>
            <a:endParaRPr lang="it-IT" sz="2000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	</a:t>
            </a:r>
            <a:r>
              <a:rPr lang="it-IT" sz="2000" dirty="0" smtClean="0">
                <a:solidFill>
                  <a:srgbClr val="505150"/>
                </a:solidFill>
              </a:rPr>
              <a:t>coordinamento </a:t>
            </a:r>
            <a:r>
              <a:rPr lang="it-IT" sz="2000" dirty="0">
                <a:solidFill>
                  <a:srgbClr val="505150"/>
                </a:solidFill>
              </a:rPr>
              <a:t>ISTAT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Sottogruppo qualità: </a:t>
            </a:r>
            <a:r>
              <a:rPr lang="it-IT" sz="2000" dirty="0" smtClean="0">
                <a:solidFill>
                  <a:srgbClr val="505150"/>
                </a:solidFill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	</a:t>
            </a:r>
            <a:r>
              <a:rPr lang="it-IT" sz="2000" dirty="0" smtClean="0">
                <a:solidFill>
                  <a:srgbClr val="505150"/>
                </a:solidFill>
              </a:rPr>
              <a:t>coordinamento </a:t>
            </a:r>
            <a:r>
              <a:rPr lang="it-IT" sz="2000" dirty="0">
                <a:solidFill>
                  <a:srgbClr val="505150"/>
                </a:solidFill>
              </a:rPr>
              <a:t>ONS (UK)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Sottogruppo comunicazione: 	</a:t>
            </a:r>
            <a:endParaRPr lang="it-IT" sz="2000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	</a:t>
            </a:r>
            <a:r>
              <a:rPr lang="it-IT" sz="2000" dirty="0" smtClean="0">
                <a:solidFill>
                  <a:srgbClr val="505150"/>
                </a:solidFill>
              </a:rPr>
              <a:t>coordinamento </a:t>
            </a:r>
            <a:r>
              <a:rPr lang="it-IT" sz="2000" dirty="0">
                <a:solidFill>
                  <a:srgbClr val="505150"/>
                </a:solidFill>
              </a:rPr>
              <a:t>EUROSTAT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505150"/>
                </a:solidFill>
              </a:rPr>
              <a:t>Sperimentazione nei trimestri 2012-15 </a:t>
            </a:r>
            <a:endParaRPr lang="it-IT" sz="2000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sz="2000" dirty="0">
                <a:solidFill>
                  <a:srgbClr val="505150"/>
                </a:solidFill>
              </a:rPr>
              <a:t>	</a:t>
            </a:r>
            <a:r>
              <a:rPr lang="it-IT" sz="2000" dirty="0" smtClean="0">
                <a:solidFill>
                  <a:srgbClr val="505150"/>
                </a:solidFill>
              </a:rPr>
              <a:t>ricostruzione </a:t>
            </a:r>
            <a:r>
              <a:rPr lang="it-IT" sz="2000" dirty="0">
                <a:solidFill>
                  <a:srgbClr val="505150"/>
                </a:solidFill>
              </a:rPr>
              <a:t>real-time </a:t>
            </a:r>
            <a:r>
              <a:rPr lang="it-IT" sz="2000" dirty="0" smtClean="0">
                <a:solidFill>
                  <a:srgbClr val="505150"/>
                </a:solidFill>
              </a:rPr>
              <a:t>2012-13</a:t>
            </a:r>
            <a:endParaRPr lang="it-IT" sz="2000" dirty="0">
              <a:solidFill>
                <a:srgbClr val="5051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L’attuale impianto dei conti trimestrali in Italia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Stessa procedura per la stima completa e quella anticipata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Valutazione a prezzi correnti, anno precedente e valori concatenati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Dati grezzi, corretti per effetti di calendario e destagionalizzati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Stima lato </a:t>
            </a:r>
            <a:r>
              <a:rPr lang="it-IT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offerta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produzione, valore aggiunto, imposte, contributi, margini di commercio e trasporto e importazioni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Stima lato </a:t>
            </a:r>
            <a:r>
              <a:rPr lang="it-IT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domanda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spesa per consumi delle famiglie, PA e ISP, investimenti, oggetti di valore e esportazioni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Approccio </a:t>
            </a:r>
            <a:r>
              <a:rPr lang="it-IT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reddito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retribuzioni, redditi e risultato lordo di gestione a saldo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PIL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valutato dal lato offerta con le scorte ottenute a saldo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Input di lavoro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numero di persone occupate, posizioni lavorative, ore e unità di lavoro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a </a:t>
            </a:r>
            <a:r>
              <a:rPr lang="it-IT" sz="2000" dirty="0">
                <a:solidFill>
                  <a:srgbClr val="505150"/>
                </a:solidFill>
                <a:sym typeface="Wingdings" panose="05000000000000000000" pitchFamily="2" charset="2"/>
              </a:rPr>
              <a:t>T+45 disponibile solo occupazione totale</a:t>
            </a:r>
            <a:endParaRPr lang="it-IT" sz="2000" dirty="0">
              <a:solidFill>
                <a:srgbClr val="50515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Dettaglio a 44 branche della NACE e 49 prodotti della CPA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di stima: dal primo trimestre 1995 in avanti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Metodo di stima: indiretto via disaggregazione temporale dei dati annuali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Aggregazione delle componenti del PIL secondo il criterio bottom-up</a:t>
            </a:r>
          </a:p>
        </p:txBody>
      </p:sp>
    </p:spTree>
    <p:extLst>
      <p:ext uri="{BB962C8B-B14F-4D97-AF65-F5344CB8AC3E}">
        <p14:creationId xmlns:p14="http://schemas.microsoft.com/office/powerpoint/2010/main" val="139001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L’esercizio di stima a T+30 per l’Italia (1 di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ottotitolo 2"/>
              <p:cNvSpPr txBox="1">
                <a:spLocks/>
              </p:cNvSpPr>
              <p:nvPr/>
            </p:nvSpPr>
            <p:spPr>
              <a:xfrm>
                <a:off x="601664" y="2015595"/>
                <a:ext cx="5143499" cy="4052888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it-IT" sz="2000" dirty="0">
                    <a:solidFill>
                      <a:srgbClr val="505150"/>
                    </a:solidFill>
                  </a:rPr>
                  <a:t>Limitato ai valori concatenati depurati dagli effetti di calendario e stagionali.</a:t>
                </a:r>
              </a:p>
              <a:p>
                <a:pPr marL="342900" indent="-342900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it-IT" sz="2000" dirty="0">
                    <a:solidFill>
                      <a:srgbClr val="505150"/>
                    </a:solidFill>
                  </a:rPr>
                  <a:t>Limitato alla stima dell’ultimo trimestre </a:t>
                </a:r>
                <a:r>
                  <a:rPr lang="it-IT" sz="2000" i="1" dirty="0">
                    <a:solidFill>
                      <a:srgbClr val="505150"/>
                    </a:solidFill>
                  </a:rPr>
                  <a:t>T</a:t>
                </a:r>
                <a:r>
                  <a:rPr lang="it-IT" sz="2000" dirty="0">
                    <a:solidFill>
                      <a:srgbClr val="505150"/>
                    </a:solidFill>
                  </a:rPr>
                  <a:t> </a:t>
                </a:r>
              </a:p>
              <a:p>
                <a:pPr marL="342900" indent="-342900">
                  <a:spcBef>
                    <a:spcPts val="600"/>
                  </a:spcBef>
                  <a:buFont typeface="+mj-lt"/>
                  <a:buAutoNum type="arabicPeriod"/>
                </a:pPr>
                <a:r>
                  <a:rPr lang="it-IT" sz="2000" dirty="0">
                    <a:solidFill>
                      <a:srgbClr val="505150"/>
                    </a:solidFill>
                  </a:rPr>
                  <a:t>Stima pressoché completa per </a:t>
                </a:r>
                <a:r>
                  <a:rPr lang="it-IT" sz="2000" b="1" i="1" dirty="0">
                    <a:solidFill>
                      <a:srgbClr val="505150"/>
                    </a:solidFill>
                  </a:rPr>
                  <a:t>agricoltura, industria e costruzioni </a:t>
                </a:r>
              </a:p>
              <a:p>
                <a:pPr marL="738900" lvl="1" indent="-342900">
                  <a:buFont typeface="+mj-lt"/>
                  <a:buAutoNum type="alphaLcPeriod"/>
                </a:pPr>
                <a:r>
                  <a:rPr lang="it-IT" sz="1800" dirty="0">
                    <a:solidFill>
                      <a:srgbClr val="505150"/>
                    </a:solidFill>
                  </a:rPr>
                  <a:t>Sistema dei prezzi estrapolato di un trimestre</a:t>
                </a:r>
              </a:p>
              <a:p>
                <a:pPr marL="738900" lvl="1" indent="-342900">
                  <a:buFont typeface="+mj-lt"/>
                  <a:buAutoNum type="alphaLcPeriod"/>
                </a:pPr>
                <a:r>
                  <a:rPr lang="it-IT" sz="1800" dirty="0">
                    <a:solidFill>
                      <a:srgbClr val="505150"/>
                    </a:solidFill>
                  </a:rPr>
                  <a:t>Circuito completo dei CET con indici di produzione mensili estrapolati di 1 mese e trimestralizzazioni standard</a:t>
                </a:r>
              </a:p>
              <a:p>
                <a:pPr marL="738900" lvl="1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>
                            <a:solidFill>
                              <a:srgbClr val="50515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1800" i="1">
                                <a:solidFill>
                                  <a:srgbClr val="50515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t-IT" sz="1800">
                                <a:solidFill>
                                  <a:srgbClr val="50515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it-IT" sz="1800">
                        <a:solidFill>
                          <a:srgbClr val="50515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it-IT" sz="1800" i="1">
                            <a:solidFill>
                              <a:srgbClr val="50515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𝑇</m:t>
                        </m:r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it-IT" sz="1800">
                        <a:solidFill>
                          <a:srgbClr val="505150"/>
                        </a:solidFill>
                        <a:latin typeface="Cambria Math"/>
                      </a:rPr>
                      <m:t>∙</m:t>
                    </m:r>
                    <m:sSub>
                      <m:sSubPr>
                        <m:ctrlPr>
                          <a:rPr lang="it-IT" sz="1800" i="1">
                            <a:solidFill>
                              <a:srgbClr val="50515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1800" i="1">
                                <a:solidFill>
                                  <a:srgbClr val="50515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t-IT" sz="1800">
                                <a:solidFill>
                                  <a:srgbClr val="50515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𝑇</m:t>
                        </m:r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𝑇</m:t>
                        </m:r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it-IT" sz="1800" dirty="0">
                    <a:solidFill>
                      <a:srgbClr val="505150"/>
                    </a:solidFill>
                  </a:rPr>
                  <a:t>,	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800" i="1">
                            <a:solidFill>
                              <a:srgbClr val="505150"/>
                            </a:solidFill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sz="1800" i="1">
                                <a:solidFill>
                                  <a:srgbClr val="50515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it-IT" sz="1800">
                                <a:solidFill>
                                  <a:srgbClr val="50515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𝑇</m:t>
                        </m:r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𝑇</m:t>
                        </m:r>
                        <m:r>
                          <a:rPr lang="it-IT" sz="1800">
                            <a:solidFill>
                              <a:srgbClr val="50515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it-IT" sz="1800" dirty="0">
                    <a:solidFill>
                      <a:srgbClr val="505150"/>
                    </a:solidFill>
                  </a:rPr>
                  <a:t> stima dell’indice dell’ultimo trimestre sul </a:t>
                </a:r>
                <a:r>
                  <a:rPr lang="it-IT" sz="1800" dirty="0" smtClean="0">
                    <a:solidFill>
                      <a:srgbClr val="505150"/>
                    </a:solidFill>
                  </a:rPr>
                  <a:t>precedente </a:t>
                </a:r>
                <a:r>
                  <a:rPr lang="it-IT" sz="1800" dirty="0">
                    <a:solidFill>
                      <a:srgbClr val="505150"/>
                    </a:solidFill>
                  </a:rPr>
                  <a:t>che deriva dalla disaggregazione </a:t>
                </a:r>
                <a:r>
                  <a:rPr lang="it-IT" sz="1800" dirty="0" smtClean="0">
                    <a:solidFill>
                      <a:srgbClr val="505150"/>
                    </a:solidFill>
                  </a:rPr>
                  <a:t>temporale</a:t>
                </a:r>
                <a:endParaRPr lang="it-IT" sz="1800" dirty="0">
                  <a:solidFill>
                    <a:srgbClr val="505150"/>
                  </a:solidFill>
                </a:endParaRPr>
              </a:p>
              <a:p>
                <a:pPr marL="457200" indent="-457200">
                  <a:spcBef>
                    <a:spcPts val="600"/>
                  </a:spcBef>
                  <a:buFont typeface="+mj-lt"/>
                  <a:buAutoNum type="arabicPeriod" startAt="4"/>
                </a:pPr>
                <a:r>
                  <a:rPr lang="it-IT" sz="2000" dirty="0">
                    <a:solidFill>
                      <a:srgbClr val="505150"/>
                    </a:solidFill>
                  </a:rPr>
                  <a:t>Stima dei </a:t>
                </a:r>
                <a:r>
                  <a:rPr lang="it-IT" sz="2000" b="1" i="1" dirty="0">
                    <a:solidFill>
                      <a:srgbClr val="505150"/>
                    </a:solidFill>
                  </a:rPr>
                  <a:t>servizi</a:t>
                </a:r>
                <a:r>
                  <a:rPr lang="it-IT" sz="2000" dirty="0">
                    <a:solidFill>
                      <a:srgbClr val="505150"/>
                    </a:solidFill>
                  </a:rPr>
                  <a:t> in 7 componenti + </a:t>
                </a:r>
                <a:r>
                  <a:rPr lang="it-IT" sz="2000" b="1" i="1" dirty="0">
                    <a:solidFill>
                      <a:srgbClr val="505150"/>
                    </a:solidFill>
                  </a:rPr>
                  <a:t>imposte nette</a:t>
                </a:r>
              </a:p>
              <a:p>
                <a:pPr marL="738900" lvl="1" indent="-342900">
                  <a:spcBef>
                    <a:spcPts val="0"/>
                  </a:spcBef>
                </a:pPr>
                <a:r>
                  <a:rPr lang="it-IT" sz="1800" dirty="0">
                    <a:solidFill>
                      <a:srgbClr val="505150"/>
                    </a:solidFill>
                  </a:rPr>
                  <a:t>Stima diretta dei valori </a:t>
                </a:r>
                <a:r>
                  <a:rPr lang="it-IT" sz="1800" dirty="0" smtClean="0">
                    <a:solidFill>
                      <a:srgbClr val="505150"/>
                    </a:solidFill>
                  </a:rPr>
                  <a:t>concatenati</a:t>
                </a:r>
                <a:endParaRPr lang="it-IT" sz="1800" dirty="0">
                  <a:solidFill>
                    <a:srgbClr val="505150"/>
                  </a:solidFill>
                </a:endParaRPr>
              </a:p>
            </p:txBody>
          </p:sp>
        </mc:Choice>
        <mc:Fallback xmlns="">
          <p:sp>
            <p:nvSpPr>
              <p:cNvPr id="7" name="Sottotitol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64" y="2015595"/>
                <a:ext cx="5143499" cy="4052888"/>
              </a:xfrm>
              <a:prstGeom prst="rect">
                <a:avLst/>
              </a:prstGeom>
              <a:blipFill rotWithShape="1">
                <a:blip r:embed="rId2"/>
                <a:stretch>
                  <a:fillRect l="-3084" t="-2861" r="-2610" b="-1054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ottotitolo 2"/>
          <p:cNvSpPr txBox="1">
            <a:spLocks/>
          </p:cNvSpPr>
          <p:nvPr/>
        </p:nvSpPr>
        <p:spPr>
          <a:xfrm>
            <a:off x="6508633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+mj-lt"/>
              <a:buAutoNum type="arabicPeriod" startAt="5"/>
            </a:pPr>
            <a:r>
              <a:rPr lang="it-IT" sz="2000" dirty="0" smtClean="0">
                <a:solidFill>
                  <a:srgbClr val="505150"/>
                </a:solidFill>
              </a:rPr>
              <a:t>Stima </a:t>
            </a:r>
            <a:r>
              <a:rPr lang="it-IT" sz="2000" dirty="0">
                <a:solidFill>
                  <a:srgbClr val="505150"/>
                </a:solidFill>
              </a:rPr>
              <a:t>di 6 </a:t>
            </a:r>
            <a:r>
              <a:rPr lang="it-IT" sz="2000" b="1" i="1" dirty="0">
                <a:solidFill>
                  <a:srgbClr val="505150"/>
                </a:solidFill>
              </a:rPr>
              <a:t>componenti totali della domanda</a:t>
            </a:r>
            <a:r>
              <a:rPr lang="it-IT" sz="2000" dirty="0">
                <a:solidFill>
                  <a:srgbClr val="505150"/>
                </a:solidFill>
              </a:rPr>
              <a:t>: </a:t>
            </a:r>
            <a:r>
              <a:rPr lang="it-IT" sz="2400" dirty="0" smtClean="0">
                <a:solidFill>
                  <a:srgbClr val="505150"/>
                </a:solidFill>
              </a:rPr>
              <a:t>	</a:t>
            </a:r>
            <a:r>
              <a:rPr lang="it-IT" sz="1800" dirty="0" smtClean="0">
                <a:solidFill>
                  <a:srgbClr val="505150"/>
                </a:solidFill>
              </a:rPr>
              <a:t>i)  </a:t>
            </a:r>
            <a:r>
              <a:rPr lang="it-IT" sz="1800" i="1" dirty="0" smtClean="0">
                <a:solidFill>
                  <a:srgbClr val="505150"/>
                </a:solidFill>
              </a:rPr>
              <a:t>consumi </a:t>
            </a:r>
            <a:r>
              <a:rPr lang="it-IT" sz="1800" i="1" dirty="0">
                <a:solidFill>
                  <a:srgbClr val="505150"/>
                </a:solidFill>
              </a:rPr>
              <a:t>delle famiglie, </a:t>
            </a:r>
            <a:endParaRPr lang="it-IT" sz="1800" i="1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i="1" dirty="0">
                <a:solidFill>
                  <a:srgbClr val="505150"/>
                </a:solidFill>
              </a:rPr>
              <a:t>	</a:t>
            </a:r>
            <a:r>
              <a:rPr lang="it-IT" sz="1800" i="1" dirty="0" smtClean="0">
                <a:solidFill>
                  <a:srgbClr val="505150"/>
                </a:solidFill>
              </a:rPr>
              <a:t>ii) PA+ISP</a:t>
            </a:r>
            <a:r>
              <a:rPr lang="it-IT" sz="1800" i="1" dirty="0">
                <a:solidFill>
                  <a:srgbClr val="505150"/>
                </a:solidFill>
              </a:rPr>
              <a:t>, </a:t>
            </a:r>
            <a:endParaRPr lang="it-IT" sz="1800" i="1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i="1" dirty="0">
                <a:solidFill>
                  <a:srgbClr val="505150"/>
                </a:solidFill>
              </a:rPr>
              <a:t>	</a:t>
            </a:r>
            <a:r>
              <a:rPr lang="it-IT" sz="1800" i="1" dirty="0" smtClean="0">
                <a:solidFill>
                  <a:srgbClr val="505150"/>
                </a:solidFill>
              </a:rPr>
              <a:t>iii) investimenti</a:t>
            </a:r>
            <a:r>
              <a:rPr lang="it-IT" sz="1800" i="1" dirty="0">
                <a:solidFill>
                  <a:srgbClr val="505150"/>
                </a:solidFill>
              </a:rPr>
              <a:t>, </a:t>
            </a:r>
            <a:endParaRPr lang="it-IT" sz="1800" i="1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i="1" dirty="0">
                <a:solidFill>
                  <a:srgbClr val="505150"/>
                </a:solidFill>
              </a:rPr>
              <a:t>	</a:t>
            </a:r>
            <a:r>
              <a:rPr lang="it-IT" sz="1800" i="1" dirty="0" smtClean="0">
                <a:solidFill>
                  <a:srgbClr val="505150"/>
                </a:solidFill>
              </a:rPr>
              <a:t>iv) oggetti </a:t>
            </a:r>
            <a:r>
              <a:rPr lang="it-IT" sz="1800" i="1" dirty="0">
                <a:solidFill>
                  <a:srgbClr val="505150"/>
                </a:solidFill>
              </a:rPr>
              <a:t>di valore, </a:t>
            </a:r>
            <a:endParaRPr lang="it-IT" sz="1800" i="1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i="1" dirty="0">
                <a:solidFill>
                  <a:srgbClr val="505150"/>
                </a:solidFill>
              </a:rPr>
              <a:t>	</a:t>
            </a:r>
            <a:r>
              <a:rPr lang="it-IT" sz="1800" i="1" dirty="0" smtClean="0">
                <a:solidFill>
                  <a:srgbClr val="505150"/>
                </a:solidFill>
              </a:rPr>
              <a:t>v) esportazioni</a:t>
            </a:r>
            <a:r>
              <a:rPr lang="it-IT" sz="1800" i="1" dirty="0">
                <a:solidFill>
                  <a:srgbClr val="505150"/>
                </a:solidFill>
              </a:rPr>
              <a:t>, </a:t>
            </a:r>
            <a:endParaRPr lang="it-IT" sz="1800" i="1" dirty="0" smtClean="0">
              <a:solidFill>
                <a:srgbClr val="5051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1800" i="1" dirty="0">
                <a:solidFill>
                  <a:srgbClr val="505150"/>
                </a:solidFill>
              </a:rPr>
              <a:t>	</a:t>
            </a:r>
            <a:r>
              <a:rPr lang="it-IT" sz="1800" i="1" dirty="0" smtClean="0">
                <a:solidFill>
                  <a:srgbClr val="505150"/>
                </a:solidFill>
              </a:rPr>
              <a:t>vi) importazioni</a:t>
            </a:r>
            <a:endParaRPr lang="it-IT" sz="1800" i="1" dirty="0">
              <a:solidFill>
                <a:srgbClr val="505150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it-IT" sz="2000" dirty="0">
                <a:solidFill>
                  <a:srgbClr val="505150"/>
                </a:solidFill>
              </a:rPr>
              <a:t>Il PIL è derivato aggregando le componenti dal lato produzione in 3 passi: 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sz="1800" dirty="0">
                <a:solidFill>
                  <a:srgbClr val="505150"/>
                </a:solidFill>
              </a:rPr>
              <a:t>Passaggio  dai valori concatenati a quelli ai prezzi dell’anno precedente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sz="1800" dirty="0">
                <a:solidFill>
                  <a:srgbClr val="505150"/>
                </a:solidFill>
              </a:rPr>
              <a:t>Somma delle componenti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sz="1800" dirty="0">
                <a:solidFill>
                  <a:srgbClr val="505150"/>
                </a:solidFill>
              </a:rPr>
              <a:t>Concatenamento del PIL a prezzi dell’anno precedente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 startAt="6"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4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L’esercizio di stima a T+30 per l’Italia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(2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di 3)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7"/>
            </a:pPr>
            <a:r>
              <a:rPr lang="it-IT" sz="2000" dirty="0">
                <a:solidFill>
                  <a:srgbClr val="505150"/>
                </a:solidFill>
              </a:rPr>
              <a:t>L’esercizio utilizza un ampio numero di indicatori congiunturali mensili e trimestrali che includono in alcuni casi anche i climi di fiducia ISTAT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it-IT" sz="2000" dirty="0">
                <a:solidFill>
                  <a:srgbClr val="505150"/>
                </a:solidFill>
              </a:rPr>
              <a:t>Gli indicatori mensili sono estrapolati con i modelli ARIMA utilizzati nei CET per la correzione dagli effetti di calendario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endParaRPr lang="it-IT" sz="2000" dirty="0">
              <a:solidFill>
                <a:srgbClr val="5051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ottotitolo 2"/>
              <p:cNvSpPr txBox="1">
                <a:spLocks/>
              </p:cNvSpPr>
              <p:nvPr/>
            </p:nvSpPr>
            <p:spPr>
              <a:xfrm>
                <a:off x="6158753" y="2015595"/>
                <a:ext cx="5493379" cy="4052888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it-IT" sz="2000" b="1" i="1" dirty="0">
                    <a:solidFill>
                      <a:srgbClr val="505150"/>
                    </a:solidFill>
                  </a:rPr>
                  <a:t>Stima dei servizi e delle componenti di domanda:</a:t>
                </a:r>
              </a:p>
              <a:p>
                <a:pPr marL="342900" indent="-342900">
                  <a:spcAft>
                    <a:spcPts val="600"/>
                  </a:spcAft>
                  <a:buFont typeface="+mj-lt"/>
                  <a:buAutoNum type="arabicPeriod" startAt="9"/>
                </a:pPr>
                <a:r>
                  <a:rPr lang="it-IT" sz="2000" dirty="0" smtClean="0">
                    <a:solidFill>
                      <a:srgbClr val="505150"/>
                    </a:solidFill>
                  </a:rPr>
                  <a:t>La </a:t>
                </a:r>
                <a:r>
                  <a:rPr lang="it-IT" sz="2000" dirty="0">
                    <a:solidFill>
                      <a:srgbClr val="505150"/>
                    </a:solidFill>
                  </a:rPr>
                  <a:t>stima dei servizi si basa sulla classe di modelli ADL(1,1)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</m:e>
                        <m:sup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𝑙</m:t>
                          </m:r>
                        </m:sup>
                      </m:sSup>
                      <m:sSub>
                        <m:sSub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=</m:t>
                      </m:r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  <a:ea typeface="Cambria Math"/>
                        </a:rPr>
                        <m:t>𝜌</m:t>
                      </m:r>
                      <m:sSup>
                        <m:sSup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</m:e>
                        <m:sup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𝑙</m:t>
                          </m:r>
                        </m:sup>
                      </m:sSup>
                      <m:sSub>
                        <m:sSub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+</m:t>
                      </m:r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𝑚</m:t>
                      </m:r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+</m:t>
                      </m:r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𝑔𝑡</m:t>
                      </m:r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it-IT" sz="1800" i="1">
                                      <a:solidFill>
                                        <a:srgbClr val="50515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t-IT" sz="1800" i="1">
                                      <a:solidFill>
                                        <a:srgbClr val="5051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it-IT" sz="1800" i="1">
                                      <a:solidFill>
                                        <a:srgbClr val="50515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p>
                          </m:sSup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  <m:sup/>
                      </m:sSubSup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it-IT" sz="1800" i="1">
                                      <a:solidFill>
                                        <a:srgbClr val="50515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it-IT" sz="1800" i="1">
                                      <a:solidFill>
                                        <a:srgbClr val="5051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it-IT" sz="1800" i="1">
                                      <a:solidFill>
                                        <a:srgbClr val="50515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</a:rPr>
                                <m:t>𝑙</m:t>
                              </m:r>
                            </m:sup>
                          </m:sSup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  <m:sup/>
                      </m:sSubSup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</a:rPr>
                        <m:t>,   </m:t>
                      </m:r>
                      <m:sSub>
                        <m:sSub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  <a:ea typeface="Cambria Math"/>
                        </a:rPr>
                        <m:t>~</m:t>
                      </m:r>
                      <m:r>
                        <a:rPr lang="it-IT" sz="1800" i="1">
                          <a:solidFill>
                            <a:srgbClr val="505150"/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  <m:d>
                        <m:dPr>
                          <m:ctrlP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it-IT" sz="1800" i="1">
                              <a:solidFill>
                                <a:srgbClr val="505150"/>
                              </a:solidFill>
                              <a:latin typeface="Cambria Math"/>
                              <a:ea typeface="Cambria Math"/>
                            </a:rPr>
                            <m:t>0,</m:t>
                          </m:r>
                          <m:sSup>
                            <m:sSupPr>
                              <m:ctrlP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it-IT" sz="1800" i="1">
                                  <a:solidFill>
                                    <a:srgbClr val="50515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it-IT" sz="2000" i="1" dirty="0">
                  <a:solidFill>
                    <a:srgbClr val="505150"/>
                  </a:solidFill>
                </a:endParaRPr>
              </a:p>
              <a:p>
                <a:pPr marL="342900" indent="-342900">
                  <a:buFont typeface="+mj-lt"/>
                  <a:buAutoNum type="arabicPeriod" startAt="10"/>
                </a:pPr>
                <a:r>
                  <a:rPr lang="it-IT" sz="2000" dirty="0">
                    <a:solidFill>
                      <a:srgbClr val="505150"/>
                    </a:solidFill>
                  </a:rPr>
                  <a:t>T</a:t>
                </a:r>
                <a:r>
                  <a:rPr lang="it-IT" sz="2000" dirty="0" smtClean="0">
                    <a:solidFill>
                      <a:srgbClr val="505150"/>
                    </a:solidFill>
                  </a:rPr>
                  <a:t>rattamento </a:t>
                </a:r>
                <a:r>
                  <a:rPr lang="it-IT" sz="2000" dirty="0">
                    <a:solidFill>
                      <a:srgbClr val="505150"/>
                    </a:solidFill>
                  </a:rPr>
                  <a:t>statistico </a:t>
                </a:r>
                <a:r>
                  <a:rPr lang="it-IT" sz="2000" dirty="0" smtClean="0">
                    <a:solidFill>
                      <a:srgbClr val="50515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it-IT" sz="2000" dirty="0" smtClean="0">
                    <a:solidFill>
                      <a:srgbClr val="505150"/>
                    </a:solidFill>
                  </a:rPr>
                  <a:t> </a:t>
                </a:r>
                <a:r>
                  <a:rPr lang="it-IT" sz="2000" dirty="0">
                    <a:solidFill>
                      <a:srgbClr val="505150"/>
                    </a:solidFill>
                  </a:rPr>
                  <a:t>GLS </a:t>
                </a:r>
                <a:r>
                  <a:rPr lang="it-IT" sz="2000" dirty="0" smtClean="0">
                    <a:solidFill>
                      <a:srgbClr val="505150"/>
                    </a:solidFill>
                  </a:rPr>
                  <a:t>via filtro </a:t>
                </a:r>
                <a:r>
                  <a:rPr lang="it-IT" sz="2000" dirty="0">
                    <a:solidFill>
                      <a:srgbClr val="505150"/>
                    </a:solidFill>
                  </a:rPr>
                  <a:t>di </a:t>
                </a:r>
                <a:r>
                  <a:rPr lang="it-IT" sz="2000" dirty="0" err="1">
                    <a:solidFill>
                      <a:srgbClr val="505150"/>
                    </a:solidFill>
                  </a:rPr>
                  <a:t>Kalman</a:t>
                </a:r>
                <a:endParaRPr lang="it-IT" sz="2000" dirty="0">
                  <a:solidFill>
                    <a:srgbClr val="505150"/>
                  </a:solidFill>
                </a:endParaRPr>
              </a:p>
              <a:p>
                <a:pPr marL="342900" indent="-342900">
                  <a:spcBef>
                    <a:spcPts val="600"/>
                  </a:spcBef>
                  <a:buFont typeface="+mj-lt"/>
                  <a:buAutoNum type="arabicPeriod" startAt="10"/>
                </a:pPr>
                <a:r>
                  <a:rPr lang="it-IT" sz="2000" dirty="0">
                    <a:solidFill>
                      <a:srgbClr val="505150"/>
                    </a:solidFill>
                  </a:rPr>
                  <a:t>La selezione avviene tra 72 modelli alternativi, </a:t>
                </a:r>
              </a:p>
              <a:p>
                <a:pPr marL="742950" lvl="1" indent="-285750">
                  <a:spcBef>
                    <a:spcPts val="300"/>
                  </a:spcBef>
                  <a:buFont typeface="Wingdings" panose="05000000000000000000" pitchFamily="2" charset="2"/>
                  <a:buChar char="Ø"/>
                </a:pPr>
                <a:r>
                  <a:rPr lang="it-IT" sz="1800" dirty="0">
                    <a:solidFill>
                      <a:srgbClr val="505150"/>
                    </a:solidFill>
                  </a:rPr>
                  <a:t>48 modelli ADL distinguono</a:t>
                </a:r>
              </a:p>
              <a:p>
                <a:pPr marL="1080000" lvl="2" indent="-342900">
                  <a:buFont typeface="Arial" panose="020B0604020202020204" pitchFamily="34" charset="0"/>
                  <a:buChar char="•"/>
                </a:pPr>
                <a:r>
                  <a:rPr lang="it-IT" sz="1400" dirty="0">
                    <a:solidFill>
                      <a:srgbClr val="505150"/>
                    </a:solidFill>
                  </a:rPr>
                  <a:t>Ordine del modello, ADL(1,0) o ADL(1,1)</a:t>
                </a:r>
              </a:p>
              <a:p>
                <a:pPr marL="1080000" lvl="2" indent="-342900">
                  <a:buFont typeface="Arial" panose="020B0604020202020204" pitchFamily="34" charset="0"/>
                  <a:buChar char="•"/>
                </a:pPr>
                <a:r>
                  <a:rPr lang="it-IT" sz="1400" dirty="0">
                    <a:solidFill>
                      <a:srgbClr val="505150"/>
                    </a:solidFill>
                  </a:rPr>
                  <a:t>Presenza della costante o del trend</a:t>
                </a:r>
              </a:p>
              <a:p>
                <a:pPr marL="1080000" lvl="2" indent="-342900">
                  <a:buFont typeface="Arial" panose="020B0604020202020204" pitchFamily="34" charset="0"/>
                  <a:buChar char="•"/>
                </a:pPr>
                <a:r>
                  <a:rPr lang="it-IT" sz="1400" dirty="0">
                    <a:solidFill>
                      <a:srgbClr val="505150"/>
                    </a:solidFill>
                  </a:rPr>
                  <a:t>Trasformazione dei dati: livelli o logaritmi</a:t>
                </a:r>
              </a:p>
              <a:p>
                <a:pPr marL="1080000" lvl="2" indent="-342900">
                  <a:buFont typeface="Arial" panose="020B0604020202020204" pitchFamily="34" charset="0"/>
                  <a:buChar char="•"/>
                </a:pPr>
                <a:r>
                  <a:rPr lang="it-IT" sz="1400" dirty="0">
                    <a:solidFill>
                      <a:srgbClr val="505150"/>
                    </a:solidFill>
                  </a:rPr>
                  <a:t>Ordine della differenziazione regolare o stagionale, l=0 o l=1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</a:pPr>
                <a:r>
                  <a:rPr lang="it-IT" sz="1800" dirty="0">
                    <a:solidFill>
                      <a:srgbClr val="505150"/>
                    </a:solidFill>
                  </a:rPr>
                  <a:t>24 modelli AR(1) (senza indicatori) con o senza costante e/o trend</a:t>
                </a:r>
                <a:endParaRPr lang="it-IT" sz="12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Sottotitol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753" y="2015595"/>
                <a:ext cx="5493379" cy="4052888"/>
              </a:xfrm>
              <a:prstGeom prst="rect">
                <a:avLst/>
              </a:prstGeom>
              <a:blipFill rotWithShape="1">
                <a:blip r:embed="rId2"/>
                <a:stretch>
                  <a:fillRect l="-2775" t="-2711" r="-666" b="-58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1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L’esercizio di stima a T+30 per l’Italia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(3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di 3)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b="1" i="1" dirty="0">
                <a:solidFill>
                  <a:srgbClr val="505150"/>
                </a:solidFill>
              </a:rPr>
              <a:t>Stima dei servizi e delle componenti di domanda (segue):</a:t>
            </a:r>
          </a:p>
          <a:p>
            <a:endParaRPr lang="it-IT" sz="1000" b="1" i="1" dirty="0">
              <a:solidFill>
                <a:srgbClr val="505150"/>
              </a:solidFill>
            </a:endParaRPr>
          </a:p>
          <a:p>
            <a:pPr marL="342900" indent="-342900">
              <a:buFont typeface="+mj-lt"/>
              <a:buAutoNum type="arabicPeriod" startAt="12"/>
            </a:pPr>
            <a:r>
              <a:rPr lang="it-IT" sz="2000" dirty="0">
                <a:solidFill>
                  <a:srgbClr val="505150"/>
                </a:solidFill>
              </a:rPr>
              <a:t>E’ stato implementato un esercizio </a:t>
            </a:r>
            <a:r>
              <a:rPr lang="it-IT" sz="2000" i="1" dirty="0" err="1">
                <a:solidFill>
                  <a:srgbClr val="505150"/>
                </a:solidFill>
              </a:rPr>
              <a:t>real</a:t>
            </a:r>
            <a:r>
              <a:rPr lang="it-IT" sz="2000" i="1" dirty="0">
                <a:solidFill>
                  <a:srgbClr val="505150"/>
                </a:solidFill>
              </a:rPr>
              <a:t> time</a:t>
            </a:r>
            <a:r>
              <a:rPr lang="it-IT" sz="2000" dirty="0">
                <a:solidFill>
                  <a:srgbClr val="505150"/>
                </a:solidFill>
              </a:rPr>
              <a:t> sia per la selezione dei modelli che per la valutazione della performance </a:t>
            </a:r>
            <a:r>
              <a:rPr lang="it-IT" sz="2000" dirty="0" err="1">
                <a:solidFill>
                  <a:srgbClr val="505150"/>
                </a:solidFill>
              </a:rPr>
              <a:t>previsiva</a:t>
            </a:r>
            <a:r>
              <a:rPr lang="it-IT" sz="2000" dirty="0">
                <a:solidFill>
                  <a:srgbClr val="505150"/>
                </a:solidFill>
              </a:rPr>
              <a:t> un passo avanti utilizzando 14 vintage dei CET nei trimestri dell’intervallo 2011q4-2015q1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it-IT" sz="2000" dirty="0">
                <a:solidFill>
                  <a:srgbClr val="505150"/>
                </a:solidFill>
              </a:rPr>
              <a:t>Il criterio di selezione è l’errore medio assoluto (MAE) con l’errore valutato rispetto alle stime dei CET a </a:t>
            </a:r>
            <a:r>
              <a:rPr lang="it-IT" sz="2000" dirty="0" smtClean="0">
                <a:solidFill>
                  <a:srgbClr val="505150"/>
                </a:solidFill>
              </a:rPr>
              <a:t>T+60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158753" y="2015595"/>
            <a:ext cx="549337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14"/>
            </a:pPr>
            <a:r>
              <a:rPr lang="it-IT" sz="2000" dirty="0">
                <a:solidFill>
                  <a:srgbClr val="505150"/>
                </a:solidFill>
              </a:rPr>
              <a:t>Per ciascuna componente il </a:t>
            </a:r>
            <a:r>
              <a:rPr lang="it-IT" sz="2000" i="1" dirty="0" err="1">
                <a:solidFill>
                  <a:srgbClr val="505150"/>
                </a:solidFill>
              </a:rPr>
              <a:t>nowcast</a:t>
            </a:r>
            <a:r>
              <a:rPr lang="it-IT" sz="2000" dirty="0">
                <a:solidFill>
                  <a:srgbClr val="505150"/>
                </a:solidFill>
              </a:rPr>
              <a:t> risulta dalla media dei modelli più performanti che determinano la stima finale. 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it-IT" sz="2000" dirty="0">
                <a:solidFill>
                  <a:srgbClr val="505150"/>
                </a:solidFill>
              </a:rPr>
              <a:t>Nella combinazione si usa la media semplice.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it-IT" sz="2000" dirty="0">
                <a:solidFill>
                  <a:srgbClr val="505150"/>
                </a:solidFill>
              </a:rPr>
              <a:t>A fini di valutazione,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rgbClr val="505150"/>
                </a:solidFill>
              </a:rPr>
              <a:t>questo stesso esercizio è stato ampliato anche a agricoltura, totale industria in senso stretto e costruzioni</a:t>
            </a:r>
          </a:p>
        </p:txBody>
      </p:sp>
    </p:spTree>
    <p:extLst>
      <p:ext uri="{BB962C8B-B14F-4D97-AF65-F5344CB8AC3E}">
        <p14:creationId xmlns:p14="http://schemas.microsoft.com/office/powerpoint/2010/main" val="21585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800" dirty="0" smtClean="0">
              <a:solidFill>
                <a:srgbClr val="595959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274240"/>
            <a:ext cx="4065588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Analisi grafica delle componenti del PIL:</a:t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it-IT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Versioni rilasciate nel </a:t>
            </a:r>
            <a:r>
              <a:rPr lang="it-IT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/>
            </a:r>
            <a:br>
              <a:rPr lang="it-IT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it-IT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periodo </a:t>
            </a:r>
            <a:r>
              <a:rPr lang="it-IT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2011q4-2015q1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/>
            </a:r>
            <a:b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97515" y="412093"/>
            <a:ext cx="471391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12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</TotalTime>
  <Words>1414</Words>
  <Application>Microsoft Office PowerPoint</Application>
  <PresentationFormat>Personalizzato</PresentationFormat>
  <Paragraphs>249</Paragraphs>
  <Slides>15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Personalizza struttura</vt:lpstr>
      <vt:lpstr>Foglio di lavoro</vt:lpstr>
      <vt:lpstr>COMPORTAMENTI INDIVIDUALI  E RELAZIONI SOCIALI  IN TRASFORMAZIONE  UNA SFIDA PER LA  STATISTICA UFFICIALE </vt:lpstr>
      <vt:lpstr>Schema della presentazione</vt:lpstr>
      <vt:lpstr>Introduzione e motivazioni principali</vt:lpstr>
      <vt:lpstr>Organizzazione della task force e contributo dell’ISTAT</vt:lpstr>
      <vt:lpstr>L’attuale impianto dei conti trimestrali in Italia</vt:lpstr>
      <vt:lpstr>L’esercizio di stima a T+30 per l’Italia (1 di 3)</vt:lpstr>
      <vt:lpstr>L’esercizio di stima a T+30 per l’Italia (2 di 3)</vt:lpstr>
      <vt:lpstr>L’esercizio di stima a T+30 per l’Italia (3 di 3)</vt:lpstr>
      <vt:lpstr>Analisi grafica delle componenti del PIL: Versioni rilasciate nel  periodo 2011q4-2015q1 </vt:lpstr>
      <vt:lpstr>Presentazione standard di PowerPoint</vt:lpstr>
      <vt:lpstr>Risultati dell’analisi real time</vt:lpstr>
      <vt:lpstr>Presentazione standard di PowerPoint</vt:lpstr>
      <vt:lpstr>Risultati dell’analisi real time: principali evidenze (1/2)</vt:lpstr>
      <vt:lpstr>Risultati dell’analisi real time: principali evidenze (2/2)</vt:lpstr>
      <vt:lpstr>Conclusioni e prossimi impegni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fabio bacchini</cp:lastModifiedBy>
  <cp:revision>76</cp:revision>
  <cp:lastPrinted>2016-03-21T17:06:08Z</cp:lastPrinted>
  <dcterms:created xsi:type="dcterms:W3CDTF">2016-03-11T16:10:26Z</dcterms:created>
  <dcterms:modified xsi:type="dcterms:W3CDTF">2016-06-22T21:39:46Z</dcterms:modified>
</cp:coreProperties>
</file>