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73" r:id="rId3"/>
    <p:sldId id="257" r:id="rId4"/>
    <p:sldId id="272" r:id="rId5"/>
    <p:sldId id="276" r:id="rId6"/>
    <p:sldId id="274" r:id="rId7"/>
    <p:sldId id="275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B5E9"/>
    <a:srgbClr val="BF95DF"/>
    <a:srgbClr val="E62EDD"/>
    <a:srgbClr val="F5ADF2"/>
    <a:srgbClr val="FFAFFB"/>
    <a:srgbClr val="F7BBF4"/>
    <a:srgbClr val="FCA6B2"/>
    <a:srgbClr val="E26F31"/>
    <a:srgbClr val="E26F37"/>
    <a:srgbClr val="D43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77" autoAdjust="0"/>
  </p:normalViewPr>
  <p:slideViewPr>
    <p:cSldViewPr snapToGrid="0" snapToObjects="1">
      <p:cViewPr varScale="1">
        <p:scale>
          <a:sx n="54" d="100"/>
          <a:sy n="54" d="100"/>
        </p:scale>
        <p:origin x="-102" y="-204"/>
      </p:cViewPr>
      <p:guideLst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400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50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13537" y="282240"/>
            <a:ext cx="9158078" cy="64120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23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OFFICINA MODERNIZZAZIONE - </a:t>
            </a:r>
            <a:r>
              <a:rPr lang="it-IT" sz="1100" b="1" i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Sinergie, opportunità e criticità</a:t>
            </a:r>
            <a:r>
              <a:rPr lang="it-IT" sz="1100" b="1" i="1" baseline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</a:t>
            </a:r>
            <a:r>
              <a:rPr lang="it-IT" sz="1100" b="1" i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per lo sviluppo del Programma di Modernizzazione dell’Istat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endParaRPr lang="it-IT" sz="500" dirty="0" smtClean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200" b="1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Nadia Mignolli – </a:t>
            </a:r>
            <a:r>
              <a:rPr lang="it-IT" sz="1200" b="1" dirty="0" smtClean="0">
                <a:solidFill>
                  <a:srgbClr val="C00000"/>
                </a:solidFill>
                <a:latin typeface="+mn-lt"/>
                <a:ea typeface="Signika Light" charset="0"/>
                <a:cs typeface="Arial"/>
              </a:rPr>
              <a:t>Introduzione ai temi della sessione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ignolli@istat.it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-12848" y="3422111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034381" y="3811955"/>
            <a:ext cx="9102200" cy="15517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OFFICINA </a:t>
            </a:r>
            <a:r>
              <a:rPr lang="it-IT" sz="28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MODERNIZZAZIONE </a:t>
            </a:r>
            <a:r>
              <a:rPr lang="it-IT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- </a:t>
            </a:r>
            <a:r>
              <a:rPr lang="it-IT" sz="28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Sinergie, opportunità e criticità </a:t>
            </a:r>
            <a:endParaRPr lang="it-IT" sz="28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endParaRPr lang="it-IT" sz="28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r>
              <a:rPr lang="it-IT" sz="28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per </a:t>
            </a:r>
            <a:r>
              <a:rPr lang="it-IT" sz="28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lo sviluppo del Programma di Modernizzazione dell’Istat</a:t>
            </a:r>
            <a:endParaRPr lang="it-IT" sz="2800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 algn="ctr">
              <a:lnSpc>
                <a:spcPts val="3200"/>
              </a:lnSpc>
            </a:pPr>
            <a:endParaRPr lang="it-IT" sz="3200" b="1" dirty="0" smtClean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 algn="ctr">
              <a:lnSpc>
                <a:spcPts val="3200"/>
              </a:lnSpc>
            </a:pPr>
            <a:r>
              <a:rPr lang="it-IT" sz="3200" b="1" dirty="0" smtClean="0">
                <a:solidFill>
                  <a:schemeClr val="bg1"/>
                </a:solidFill>
                <a:ea typeface="Signika Light" charset="0"/>
                <a:cs typeface="Arial"/>
              </a:rPr>
              <a:t>Introduzione ai temi della sessione</a:t>
            </a:r>
            <a:endParaRPr lang="it-IT" sz="3200" b="1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239321" y="5793062"/>
            <a:ext cx="8577952" cy="4161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it-IT" sz="3200" b="1" dirty="0" smtClean="0">
                <a:solidFill>
                  <a:schemeClr val="bg1"/>
                </a:solidFill>
                <a:ea typeface="Signika Light" charset="0"/>
                <a:cs typeface="Arial"/>
              </a:rPr>
              <a:t>Nadia Mignolli| Istat</a:t>
            </a: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2" y="1114745"/>
            <a:ext cx="9605445" cy="4318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Organizzazione della sessione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602373"/>
              </p:ext>
            </p:extLst>
          </p:nvPr>
        </p:nvGraphicFramePr>
        <p:xfrm>
          <a:off x="636896" y="1750328"/>
          <a:ext cx="10449148" cy="1243584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744182"/>
                <a:gridCol w="6704966"/>
              </a:tblGrid>
              <a:tr h="1187534">
                <a:tc>
                  <a:txBody>
                    <a:bodyPr/>
                    <a:lstStyle/>
                    <a:p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Introduzione ai temi della sessione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Nadia Mignolli – Istat </a:t>
                      </a:r>
                    </a:p>
                    <a:p>
                      <a:pPr marL="180000"/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Dipartimento per la raccolta dati e lo sviluppo di metodi e tecnologie per la produzione e diffusione dell'informazione statistica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86300"/>
              </p:ext>
            </p:extLst>
          </p:nvPr>
        </p:nvGraphicFramePr>
        <p:xfrm>
          <a:off x="658416" y="3073353"/>
          <a:ext cx="10449148" cy="1181275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744182"/>
                <a:gridCol w="6704966"/>
              </a:tblGrid>
              <a:tr h="1181275">
                <a:tc>
                  <a:txBody>
                    <a:bodyPr/>
                    <a:lstStyle/>
                    <a:p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Moderatore della discussione e chiusura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baseline="0" dirty="0" smtClean="0">
                          <a:solidFill>
                            <a:srgbClr val="CF1E24"/>
                          </a:solidFill>
                          <a:effectLst/>
                        </a:rPr>
                        <a:t>Piero Demetrio </a:t>
                      </a:r>
                      <a:r>
                        <a:rPr lang="it-IT" sz="2400" b="1" baseline="0" dirty="0" err="1" smtClean="0">
                          <a:solidFill>
                            <a:srgbClr val="CF1E24"/>
                          </a:solidFill>
                          <a:effectLst/>
                        </a:rPr>
                        <a:t>Falorsi</a:t>
                      </a:r>
                      <a:r>
                        <a:rPr lang="it-IT" sz="2400" b="1" baseline="0" dirty="0" smtClean="0">
                          <a:solidFill>
                            <a:srgbClr val="CF1E24"/>
                          </a:solidFill>
                          <a:effectLst/>
                        </a:rPr>
                        <a:t> </a:t>
                      </a:r>
                      <a:r>
                        <a:rPr lang="it-IT" sz="2400" b="1" dirty="0" smtClean="0">
                          <a:solidFill>
                            <a:srgbClr val="CF1E24"/>
                          </a:solidFill>
                          <a:effectLst/>
                        </a:rPr>
                        <a:t>– Istat</a:t>
                      </a: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Direzione centrale per la metodologia e il disegno dei processi statistici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itolo 1"/>
          <p:cNvSpPr txBox="1">
            <a:spLocks/>
          </p:cNvSpPr>
          <p:nvPr/>
        </p:nvSpPr>
        <p:spPr>
          <a:xfrm>
            <a:off x="658416" y="4953481"/>
            <a:ext cx="10700951" cy="122472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sz="2800" b="1" dirty="0" smtClean="0">
                <a:solidFill>
                  <a:srgbClr val="DA713A"/>
                </a:solidFill>
                <a:latin typeface="+mn-lt"/>
                <a:ea typeface="Signika Semibold" charset="0"/>
                <a:cs typeface="Signika Semibold" charset="0"/>
              </a:rPr>
              <a:t>Durata interventi: </a:t>
            </a:r>
            <a:r>
              <a:rPr lang="it-IT" sz="2800" b="1" dirty="0" smtClean="0">
                <a:solidFill>
                  <a:srgbClr val="DA7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Signika Semibold" charset="0"/>
                <a:cs typeface="Signika Semibold" charset="0"/>
              </a:rPr>
              <a:t>15 minuti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sz="2800" b="1" dirty="0" smtClean="0">
                <a:solidFill>
                  <a:srgbClr val="DA713A"/>
                </a:solidFill>
                <a:latin typeface="+mn-lt"/>
                <a:ea typeface="Signika Semibold" charset="0"/>
                <a:cs typeface="Signika Semibold" charset="0"/>
              </a:rPr>
              <a:t>Dibattito al termine di ciascun intervento: </a:t>
            </a:r>
            <a:r>
              <a:rPr lang="it-IT" sz="2800" b="1" dirty="0" smtClean="0">
                <a:solidFill>
                  <a:srgbClr val="DA7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Signika Semibold" charset="0"/>
                <a:cs typeface="Signika Semibold" charset="0"/>
              </a:rPr>
              <a:t>4 minuti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sz="2800" b="1" dirty="0" smtClean="0">
                <a:solidFill>
                  <a:srgbClr val="DA713A"/>
                </a:solidFill>
                <a:latin typeface="+mn-lt"/>
                <a:ea typeface="Signika Semibold" charset="0"/>
                <a:cs typeface="Signika Semibold" charset="0"/>
              </a:rPr>
              <a:t>Conclusione: </a:t>
            </a:r>
            <a:r>
              <a:rPr lang="it-IT" sz="2800" b="1" dirty="0" smtClean="0">
                <a:solidFill>
                  <a:srgbClr val="DA7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Signika Semibold" charset="0"/>
                <a:cs typeface="Signika Semibold" charset="0"/>
              </a:rPr>
              <a:t>5 minuti </a:t>
            </a:r>
          </a:p>
          <a:p>
            <a:endParaRPr lang="it-IT" sz="2800" b="1" dirty="0">
              <a:solidFill>
                <a:srgbClr val="DA713A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28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Casella di testo 2"/>
          <p:cNvSpPr txBox="1">
            <a:spLocks noChangeArrowheads="1"/>
          </p:cNvSpPr>
          <p:nvPr/>
        </p:nvSpPr>
        <p:spPr bwMode="auto">
          <a:xfrm>
            <a:off x="609714" y="2238589"/>
            <a:ext cx="6134985" cy="1694879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marL="265113" marR="0" lvl="1" indent="-2651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/>
              <a:tabLst/>
            </a:pPr>
            <a:r>
              <a:rPr lang="it-IT" altLang="it-IT" sz="2200" dirty="0"/>
              <a:t>Arricchire l’</a:t>
            </a:r>
            <a:r>
              <a:rPr lang="it-IT" altLang="it-IT" sz="2200" b="1" dirty="0"/>
              <a:t>offerta e la qualità </a:t>
            </a:r>
            <a:r>
              <a:rPr lang="it-IT" altLang="it-IT" sz="2200" dirty="0"/>
              <a:t>delle informazioni statistiche e dei servizi per </a:t>
            </a:r>
            <a:r>
              <a:rPr lang="it-IT" altLang="it-IT" sz="2200" dirty="0" smtClean="0"/>
              <a:t>Paese</a:t>
            </a:r>
          </a:p>
          <a:p>
            <a:pPr marL="265113" marR="0" lvl="1" indent="-2651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/>
              <a:tabLst/>
            </a:pP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265113" marR="0" lvl="1" indent="-2651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/>
              <a:tabLst/>
            </a:pP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Sviluppare una specifica </a:t>
            </a:r>
            <a:r>
              <a:rPr kumimoji="0" lang="it-IT" altLang="it-IT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politica di responsabilità sociale dell’Istituto</a:t>
            </a:r>
            <a:endParaRPr kumimoji="0" lang="it-IT" altLang="it-IT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99720" y="1730868"/>
            <a:ext cx="3209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Obiettivi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principali</a:t>
            </a:r>
            <a:endParaRPr lang="it-IT" sz="2800" b="1" dirty="0">
              <a:solidFill>
                <a:schemeClr val="tx1">
                  <a:lumMod val="65000"/>
                  <a:lumOff val="3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0" name="Casella di testo 2"/>
          <p:cNvSpPr txBox="1">
            <a:spLocks noChangeArrowheads="1"/>
          </p:cNvSpPr>
          <p:nvPr/>
        </p:nvSpPr>
        <p:spPr bwMode="auto">
          <a:xfrm>
            <a:off x="3489575" y="4502410"/>
            <a:ext cx="6884066" cy="2158069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2pPr marL="265113" marR="0" lvl="1" indent="-265113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/>
              <a:tabLst/>
            </a:lvl2pPr>
          </a:lstStyle>
          <a:p>
            <a:pPr marL="285750" lvl="1" indent="-285750" algn="l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altLang="it-IT" sz="2000" dirty="0"/>
              <a:t>Dare impulso allo sviluppo e allo sfruttamento dell’</a:t>
            </a:r>
            <a:r>
              <a:rPr lang="it-IT" altLang="it-IT" sz="2000" b="1" dirty="0"/>
              <a:t>innovazione</a:t>
            </a:r>
            <a:r>
              <a:rPr lang="it-IT" altLang="it-IT" sz="2000" dirty="0"/>
              <a:t> </a:t>
            </a:r>
            <a:r>
              <a:rPr lang="it-IT" altLang="it-IT" sz="2000" b="1" dirty="0"/>
              <a:t>metodologica</a:t>
            </a:r>
            <a:r>
              <a:rPr lang="it-IT" altLang="it-IT" sz="2000" dirty="0"/>
              <a:t>, </a:t>
            </a:r>
            <a:r>
              <a:rPr lang="it-IT" altLang="it-IT" sz="2000" b="1" dirty="0"/>
              <a:t>tecnologica</a:t>
            </a:r>
            <a:r>
              <a:rPr lang="it-IT" altLang="it-IT" sz="2000" dirty="0"/>
              <a:t> e </a:t>
            </a:r>
            <a:r>
              <a:rPr lang="it-IT" altLang="it-IT" sz="2000" b="1" dirty="0"/>
              <a:t>organizzativa</a:t>
            </a:r>
          </a:p>
          <a:p>
            <a:pPr marL="285750" lvl="1" indent="-285750" algn="l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altLang="it-IT" sz="2000" dirty="0" smtClean="0"/>
              <a:t>Accrescere </a:t>
            </a:r>
            <a:r>
              <a:rPr lang="it-IT" altLang="it-IT" sz="2000" dirty="0"/>
              <a:t>e riorientare le </a:t>
            </a:r>
            <a:r>
              <a:rPr lang="it-IT" altLang="it-IT" sz="2000" b="1" dirty="0"/>
              <a:t>competenze delle risorse </a:t>
            </a:r>
            <a:r>
              <a:rPr lang="it-IT" altLang="it-IT" sz="2000" b="1" dirty="0" smtClean="0"/>
              <a:t>umane</a:t>
            </a:r>
          </a:p>
          <a:p>
            <a:pPr marL="285750" lvl="1" indent="-285750" algn="l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altLang="it-IT" sz="2000" dirty="0" smtClean="0"/>
              <a:t>Ridurre </a:t>
            </a:r>
            <a:r>
              <a:rPr lang="it-IT" altLang="it-IT" sz="2000" dirty="0"/>
              <a:t>il </a:t>
            </a:r>
            <a:r>
              <a:rPr lang="it-IT" altLang="it-IT" sz="2000" b="1" dirty="0"/>
              <a:t>disturbo statistico sui </a:t>
            </a:r>
            <a:r>
              <a:rPr lang="it-IT" altLang="it-IT" sz="2000" b="1" dirty="0" smtClean="0"/>
              <a:t>rispondenti</a:t>
            </a:r>
          </a:p>
          <a:p>
            <a:pPr marL="285750" lvl="1" indent="-285750" algn="l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altLang="it-IT" sz="2000" dirty="0" smtClean="0"/>
              <a:t>Migliorare </a:t>
            </a:r>
            <a:r>
              <a:rPr lang="it-IT" altLang="it-IT" sz="2000" dirty="0"/>
              <a:t>l’</a:t>
            </a:r>
            <a:r>
              <a:rPr lang="it-IT" altLang="it-IT" sz="2000" b="1" dirty="0"/>
              <a:t>efficienza e la qualità dei processi di produzione</a:t>
            </a:r>
            <a:r>
              <a:rPr lang="it-IT" altLang="it-IT" sz="2000" dirty="0"/>
              <a:t>, compatibilmente con i vincoli di </a:t>
            </a:r>
            <a:r>
              <a:rPr lang="it-IT" altLang="it-IT" sz="2000" dirty="0" smtClean="0"/>
              <a:t>bilancio</a:t>
            </a:r>
            <a:endParaRPr lang="it-IT" altLang="it-IT" sz="20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129498" y="3976288"/>
            <a:ext cx="3209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defRPr>
            </a:lvl1pPr>
          </a:lstStyle>
          <a:p>
            <a:r>
              <a:rPr lang="it-IT" dirty="0"/>
              <a:t>Obiettivi intermedi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2" y="1114745"/>
            <a:ext cx="9605445" cy="4318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Programma di Modernizzazione (I)</a:t>
            </a:r>
          </a:p>
        </p:txBody>
      </p:sp>
      <p:sp>
        <p:nvSpPr>
          <p:cNvPr id="2" name="Rettangolo 1"/>
          <p:cNvSpPr/>
          <p:nvPr/>
        </p:nvSpPr>
        <p:spPr>
          <a:xfrm>
            <a:off x="7054786" y="2557897"/>
            <a:ext cx="5094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altLang="it-IT" b="1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http://www.istat.it/it/files/2010/12/Programma_modernizzazione_Istat2016.pdf</a:t>
            </a: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7" name="Casella di testo 2"/>
          <p:cNvSpPr txBox="1">
            <a:spLocks noChangeArrowheads="1"/>
          </p:cNvSpPr>
          <p:nvPr/>
        </p:nvSpPr>
        <p:spPr bwMode="auto">
          <a:xfrm>
            <a:off x="653860" y="2064420"/>
            <a:ext cx="11175888" cy="649752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C00000"/>
            </a:solidFill>
            <a:prstDash val="dash"/>
            <a:miter lim="800000"/>
            <a:headEnd/>
            <a:tailEnd/>
          </a:ln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marL="0" marR="0" lvl="1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tabLst/>
            </a:pPr>
            <a:r>
              <a:rPr lang="it-IT" altLang="it-IT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MODELLO DI </a:t>
            </a:r>
            <a:r>
              <a:rPr lang="it-IT" altLang="it-IT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 ARCHITECTURE</a:t>
            </a:r>
            <a:endParaRPr kumimoji="0" lang="it-IT" altLang="it-IT" sz="2200" b="1" i="1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 di testo 2"/>
          <p:cNvSpPr txBox="1">
            <a:spLocks noChangeArrowheads="1"/>
          </p:cNvSpPr>
          <p:nvPr/>
        </p:nvSpPr>
        <p:spPr bwMode="auto">
          <a:xfrm>
            <a:off x="561461" y="3632147"/>
            <a:ext cx="3711802" cy="1890654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2pPr marL="265113" marR="0" lvl="1" indent="-265113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/>
              <a:tabLst/>
            </a:lvl2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Centralizzazione e </a:t>
            </a:r>
            <a:r>
              <a:rPr lang="it-IT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consolidamento dei servizi trasversali</a:t>
            </a:r>
            <a:r>
              <a:rPr lang="it-IT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con attivazione di </a:t>
            </a:r>
            <a:r>
              <a:rPr lang="it-IT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meccanismi domanda/offerta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2" y="1155689"/>
            <a:ext cx="9605445" cy="4318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Programma di Modernizzazione (</a:t>
            </a:r>
            <a:r>
              <a:rPr lang="it-IT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II)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12" name="Casella di testo 2"/>
          <p:cNvSpPr txBox="1">
            <a:spLocks noChangeArrowheads="1"/>
          </p:cNvSpPr>
          <p:nvPr/>
        </p:nvSpPr>
        <p:spPr bwMode="auto">
          <a:xfrm>
            <a:off x="4385903" y="3653921"/>
            <a:ext cx="3711802" cy="1890654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2pPr marL="265113" marR="0" lvl="1" indent="-265113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/>
              <a:tabLst/>
            </a:lvl2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Disegno dei processi di produzione secondo il </a:t>
            </a:r>
            <a:r>
              <a:rPr lang="it-IT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modello dei registri</a:t>
            </a:r>
          </a:p>
        </p:txBody>
      </p:sp>
      <p:sp>
        <p:nvSpPr>
          <p:cNvPr id="13" name="Casella di testo 2"/>
          <p:cNvSpPr txBox="1">
            <a:spLocks noChangeArrowheads="1"/>
          </p:cNvSpPr>
          <p:nvPr/>
        </p:nvSpPr>
        <p:spPr bwMode="auto">
          <a:xfrm>
            <a:off x="8253887" y="3646667"/>
            <a:ext cx="3711802" cy="1890654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2pPr marL="265113" marR="0" lvl="1" indent="-265113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/>
              <a:tabLst/>
            </a:lvl2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Rafforzamento dei meccanismi di </a:t>
            </a:r>
            <a:r>
              <a:rPr lang="it-IT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governance</a:t>
            </a:r>
            <a:r>
              <a:rPr lang="it-IT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it-IT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gestione coordinata delle attività dell’Istituto</a:t>
            </a:r>
          </a:p>
        </p:txBody>
      </p:sp>
      <p:cxnSp>
        <p:nvCxnSpPr>
          <p:cNvPr id="14" name="Connettore 1 13"/>
          <p:cNvCxnSpPr/>
          <p:nvPr/>
        </p:nvCxnSpPr>
        <p:spPr>
          <a:xfrm>
            <a:off x="2361049" y="2714172"/>
            <a:ext cx="0" cy="917975"/>
          </a:xfrm>
          <a:prstGeom prst="line">
            <a:avLst/>
          </a:prstGeom>
          <a:ln w="317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6171055" y="2735946"/>
            <a:ext cx="0" cy="917975"/>
          </a:xfrm>
          <a:prstGeom prst="line">
            <a:avLst/>
          </a:prstGeom>
          <a:ln w="317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10109788" y="2735946"/>
            <a:ext cx="0" cy="917975"/>
          </a:xfrm>
          <a:prstGeom prst="line">
            <a:avLst/>
          </a:prstGeom>
          <a:ln w="317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3071034" y="5981231"/>
            <a:ext cx="6861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lang="it-IT" sz="2400" b="1" dirty="0"/>
              <a:t>Officina di Modernizzazione </a:t>
            </a:r>
            <a:r>
              <a:rPr lang="it-IT" sz="2400" dirty="0"/>
              <a:t>dedicata agli strumenti – </a:t>
            </a:r>
            <a:r>
              <a:rPr lang="it-IT" sz="2400" b="1" dirty="0"/>
              <a:t>23 Giugno 2016</a:t>
            </a:r>
            <a:r>
              <a:rPr lang="it-IT" sz="2400" dirty="0"/>
              <a:t>, dalle 11:15</a:t>
            </a:r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3602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618038" y="1203815"/>
            <a:ext cx="9605445" cy="4318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Contenuti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15" name="Sottotitolo 2"/>
          <p:cNvSpPr txBox="1">
            <a:spLocks/>
          </p:cNvSpPr>
          <p:nvPr/>
        </p:nvSpPr>
        <p:spPr>
          <a:xfrm>
            <a:off x="598638" y="1967438"/>
            <a:ext cx="10550625" cy="392001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A304A"/>
              </a:buClr>
              <a:buSzPct val="160000"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Utilizzo e valorizzazione statistica di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dati amministrativi 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 la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programmazione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gestione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delle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politiche del lavoro</a:t>
            </a:r>
          </a:p>
          <a:p>
            <a:pPr>
              <a:buClr>
                <a:srgbClr val="DA304A"/>
              </a:buClr>
              <a:buSzPct val="160000"/>
              <a:buFont typeface="Wingdings" panose="05000000000000000000" pitchFamily="2" charset="2"/>
              <a:buChar char="§"/>
            </a:pPr>
            <a:endParaRPr lang="it-IT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DA304A"/>
              </a:buClr>
              <a:buSzPct val="160000"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Uso congiunto di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fonti diverse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il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mercato del lavoro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DA304A"/>
              </a:buClr>
              <a:buSzPct val="160000"/>
              <a:buFont typeface="Wingdings" panose="05000000000000000000" pitchFamily="2" charset="2"/>
              <a:buChar char="§"/>
            </a:pPr>
            <a:endParaRPr lang="en-US" sz="1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DA304A"/>
              </a:buClr>
              <a:buSzPct val="160000"/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Ruolo e contributo  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della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rete territoriale </a:t>
            </a:r>
            <a:endParaRPr lang="it-IT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Clr>
                <a:srgbClr val="DA304A"/>
              </a:buClr>
              <a:buSzPct val="160000"/>
              <a:buFont typeface="Wingdings" panose="05000000000000000000" pitchFamily="2" charset="2"/>
              <a:buChar char="§"/>
            </a:pPr>
            <a:endParaRPr lang="it-IT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Clr>
                <a:srgbClr val="DA304A"/>
              </a:buClr>
              <a:buSzPct val="160000"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Gestione del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cambiamento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DA304A"/>
              </a:buClr>
              <a:buSzPct val="160000"/>
              <a:buFont typeface="Wingdings" panose="05000000000000000000" pitchFamily="2" charset="2"/>
              <a:buChar char="§"/>
            </a:pPr>
            <a:endParaRPr lang="it-IT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65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2" y="1082661"/>
            <a:ext cx="9605445" cy="4318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Contributi alla sessione (I)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227339"/>
              </p:ext>
            </p:extLst>
          </p:nvPr>
        </p:nvGraphicFramePr>
        <p:xfrm>
          <a:off x="615200" y="2057399"/>
          <a:ext cx="10449148" cy="146304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513099"/>
                <a:gridCol w="6936049"/>
              </a:tblGrid>
              <a:tr h="1383014">
                <a:tc>
                  <a:txBody>
                    <a:bodyPr/>
                    <a:lstStyle/>
                    <a:p>
                      <a:pPr marL="180000"/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valorizzazione dei dati amministrativi per lo sviluppo delle politiche del lavoro 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Leopoldo </a:t>
                      </a: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Mondauto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Italia Lavoro S.P.A </a:t>
                      </a:r>
                    </a:p>
                    <a:p>
                      <a:pPr marL="180000"/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it-IT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Ufficio di Statistica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885560"/>
              </p:ext>
            </p:extLst>
          </p:nvPr>
        </p:nvGraphicFramePr>
        <p:xfrm>
          <a:off x="615200" y="4074693"/>
          <a:ext cx="10449148" cy="1636573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507621"/>
                <a:gridCol w="6941527"/>
              </a:tblGrid>
              <a:tr h="1636573">
                <a:tc>
                  <a:txBody>
                    <a:bodyPr/>
                    <a:lstStyle/>
                    <a:p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baseline="0" dirty="0" smtClean="0">
                          <a:solidFill>
                            <a:srgbClr val="CF1E24"/>
                          </a:solidFill>
                          <a:effectLst/>
                        </a:rPr>
                        <a:t>Marco Centra </a:t>
                      </a:r>
                      <a:r>
                        <a:rPr lang="it-IT" sz="2400" b="1" dirty="0" smtClean="0">
                          <a:solidFill>
                            <a:srgbClr val="CF1E24"/>
                          </a:solidFill>
                          <a:effectLst/>
                        </a:rPr>
                        <a:t>– </a:t>
                      </a:r>
                      <a:r>
                        <a:rPr lang="it-IT" sz="2400" b="1" dirty="0" err="1" smtClean="0">
                          <a:solidFill>
                            <a:srgbClr val="CF1E24"/>
                          </a:solidFill>
                          <a:effectLst/>
                        </a:rPr>
                        <a:t>Isfol</a:t>
                      </a:r>
                      <a:endParaRPr lang="it-IT" sz="2400" b="1" dirty="0" smtClean="0">
                        <a:solidFill>
                          <a:srgbClr val="CF1E24"/>
                        </a:solidFill>
                        <a:effectLst/>
                      </a:endParaRP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Istituto per lo Sviluppo della Formazione Professionale dei Lavoratori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Rettangolo 1"/>
          <p:cNvSpPr/>
          <p:nvPr/>
        </p:nvSpPr>
        <p:spPr>
          <a:xfrm>
            <a:off x="752582" y="4157648"/>
            <a:ext cx="3048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lvl="0"/>
            <a:r>
              <a:rPr lang="it-IT" sz="2400" b="1" dirty="0">
                <a:solidFill>
                  <a:prstClr val="black"/>
                </a:solidFill>
              </a:rPr>
              <a:t>Confronto tra archivi e rilevazioni nell’ambito del mercato del lavoro </a:t>
            </a:r>
          </a:p>
        </p:txBody>
      </p:sp>
    </p:spTree>
    <p:extLst>
      <p:ext uri="{BB962C8B-B14F-4D97-AF65-F5344CB8AC3E}">
        <p14:creationId xmlns:p14="http://schemas.microsoft.com/office/powerpoint/2010/main" val="367668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2" y="1082661"/>
            <a:ext cx="9605445" cy="4318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Contributi alla sessione (II)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227769"/>
              </p:ext>
            </p:extLst>
          </p:nvPr>
        </p:nvGraphicFramePr>
        <p:xfrm>
          <a:off x="569912" y="2050869"/>
          <a:ext cx="10449148" cy="1181275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744182"/>
                <a:gridCol w="6704966"/>
              </a:tblGrid>
              <a:tr h="1181275">
                <a:tc>
                  <a:txBody>
                    <a:bodyPr/>
                    <a:lstStyle/>
                    <a:p>
                      <a:pPr marL="180000"/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territorio nel Programma di Modernizzazione dell’Istituto 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baseline="0" dirty="0" smtClean="0">
                          <a:solidFill>
                            <a:srgbClr val="CF1E24"/>
                          </a:solidFill>
                          <a:effectLst/>
                        </a:rPr>
                        <a:t>Francesca Abate </a:t>
                      </a:r>
                      <a:r>
                        <a:rPr lang="it-IT" sz="2400" b="1" dirty="0" smtClean="0">
                          <a:solidFill>
                            <a:srgbClr val="CF1E24"/>
                          </a:solidFill>
                          <a:effectLst/>
                        </a:rPr>
                        <a:t>– Istat</a:t>
                      </a: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Responsabile dell’Ufficio territoriale per la Sicilia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01551"/>
              </p:ext>
            </p:extLst>
          </p:nvPr>
        </p:nvGraphicFramePr>
        <p:xfrm>
          <a:off x="650396" y="4122828"/>
          <a:ext cx="10449148" cy="146304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744182"/>
                <a:gridCol w="6704966"/>
              </a:tblGrid>
              <a:tr h="1219201"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Risorse umane e modernizzazione: anomalie e distrazioni nel </a:t>
                      </a:r>
                      <a:r>
                        <a:rPr lang="it-IT" sz="24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it-IT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management </a:t>
                      </a:r>
                      <a:endParaRPr lang="it-IT" sz="24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baseline="0" dirty="0" smtClean="0">
                          <a:solidFill>
                            <a:srgbClr val="CF1E24"/>
                          </a:solidFill>
                          <a:effectLst/>
                        </a:rPr>
                        <a:t>Onofrio </a:t>
                      </a:r>
                      <a:r>
                        <a:rPr lang="it-IT" sz="2400" b="1" baseline="0" dirty="0" err="1" smtClean="0">
                          <a:solidFill>
                            <a:srgbClr val="CF1E24"/>
                          </a:solidFill>
                          <a:effectLst/>
                        </a:rPr>
                        <a:t>Strignano</a:t>
                      </a:r>
                      <a:endParaRPr lang="it-IT" sz="2400" b="1" dirty="0" smtClean="0">
                        <a:solidFill>
                          <a:srgbClr val="CF1E24"/>
                        </a:solidFill>
                        <a:effectLst/>
                      </a:endParaRP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Università di Roma Sapienza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09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</TotalTime>
  <Words>369</Words>
  <Application>Microsoft Office PowerPoint</Application>
  <PresentationFormat>Personalizzato</PresentationFormat>
  <Paragraphs>72</Paragraphs>
  <Slides>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Personalizza struttura</vt:lpstr>
      <vt:lpstr>COMPORTAMENTI INDIVIDUALI  E RELAZIONI SOCIALI  IN TRASFORMAZIONE  UNA SFIDA PER LA  STATISTICA UFFICIALE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Istat</dc:creator>
  <cp:lastModifiedBy>utente</cp:lastModifiedBy>
  <cp:revision>258</cp:revision>
  <cp:lastPrinted>2016-03-21T17:06:08Z</cp:lastPrinted>
  <dcterms:created xsi:type="dcterms:W3CDTF">2016-03-11T16:10:26Z</dcterms:created>
  <dcterms:modified xsi:type="dcterms:W3CDTF">2016-06-22T11:57:08Z</dcterms:modified>
</cp:coreProperties>
</file>