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9" r:id="rId2"/>
    <p:sldId id="284" r:id="rId3"/>
    <p:sldId id="285" r:id="rId4"/>
    <p:sldId id="271" r:id="rId5"/>
    <p:sldId id="257" r:id="rId6"/>
    <p:sldId id="259" r:id="rId7"/>
    <p:sldId id="260" r:id="rId8"/>
    <p:sldId id="280" r:id="rId9"/>
    <p:sldId id="281" r:id="rId10"/>
    <p:sldId id="267" r:id="rId11"/>
    <p:sldId id="286" r:id="rId12"/>
    <p:sldId id="287" r:id="rId13"/>
    <p:sldId id="282" r:id="rId14"/>
    <p:sldId id="283" r:id="rId15"/>
    <p:sldId id="279" r:id="rId16"/>
    <p:sldId id="270" r:id="rId17"/>
    <p:sldId id="275" r:id="rId18"/>
    <p:sldId id="276" r:id="rId19"/>
    <p:sldId id="289" r:id="rId20"/>
    <p:sldId id="277" r:id="rId21"/>
    <p:sldId id="288" r:id="rId22"/>
    <p:sldId id="278" r:id="rId23"/>
    <p:sldId id="291" r:id="rId24"/>
    <p:sldId id="268" r:id="rId25"/>
    <p:sldId id="290" r:id="rId2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339"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FC736D-ADCA-4D1C-BC57-84FD933997AB}" type="datetimeFigureOut">
              <a:rPr lang="it-IT" smtClean="0"/>
              <a:pPr/>
              <a:t>22/06/2016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6D9A8C-E68D-408D-86C1-D175D921D81E}"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smtClean="0"/>
          </a:p>
        </p:txBody>
      </p:sp>
      <p:sp>
        <p:nvSpPr>
          <p:cNvPr id="4" name="Segnaposto numero diapositiva 3"/>
          <p:cNvSpPr>
            <a:spLocks noGrp="1"/>
          </p:cNvSpPr>
          <p:nvPr>
            <p:ph type="sldNum" sz="quarter" idx="10"/>
          </p:nvPr>
        </p:nvSpPr>
        <p:spPr/>
        <p:txBody>
          <a:bodyPr/>
          <a:lstStyle/>
          <a:p>
            <a:fld id="{A5BAA04C-CF00-2442-8489-B17C223CBBD3}" type="slidenum">
              <a:rPr lang="it-IT" smtClean="0"/>
              <a:pPr/>
              <a:t>1</a:t>
            </a:fld>
            <a:endParaRPr lang="it-IT"/>
          </a:p>
        </p:txBody>
      </p:sp>
    </p:spTree>
    <p:extLst>
      <p:ext uri="{BB962C8B-B14F-4D97-AF65-F5344CB8AC3E}">
        <p14:creationId xmlns:p14="http://schemas.microsoft.com/office/powerpoint/2010/main" xmlns="" val="948465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agina interna">
    <p:spTree>
      <p:nvGrpSpPr>
        <p:cNvPr id="1" name=""/>
        <p:cNvGrpSpPr/>
        <p:nvPr/>
      </p:nvGrpSpPr>
      <p:grpSpPr>
        <a:xfrm>
          <a:off x="0" y="0"/>
          <a:ext cx="0" cy="0"/>
          <a:chOff x="0" y="0"/>
          <a:chExt cx="0" cy="0"/>
        </a:xfrm>
      </p:grpSpPr>
      <p:sp>
        <p:nvSpPr>
          <p:cNvPr id="7" name="Segnaposto numero diapositiva 5"/>
          <p:cNvSpPr>
            <a:spLocks noGrp="1"/>
          </p:cNvSpPr>
          <p:nvPr>
            <p:ph type="sldNum" sz="quarter" idx="4"/>
          </p:nvPr>
        </p:nvSpPr>
        <p:spPr>
          <a:xfrm>
            <a:off x="7469350" y="6478588"/>
            <a:ext cx="538436" cy="319088"/>
          </a:xfrm>
          <a:prstGeom prst="rect">
            <a:avLst/>
          </a:prstGeom>
        </p:spPr>
        <p:txBody>
          <a:bodyPr/>
          <a:lstStyle>
            <a:lvl1pPr algn="r">
              <a:defRPr b="0" i="0">
                <a:solidFill>
                  <a:srgbClr val="7F7F7F"/>
                </a:solidFill>
                <a:latin typeface="+mj-lt"/>
              </a:defRPr>
            </a:lvl1pPr>
          </a:lstStyle>
          <a:p>
            <a:fld id="{5C7FE145-5F5F-9146-8268-470DD024125C}" type="slidenum">
              <a:rPr lang="it-IT" smtClean="0"/>
              <a:pPr/>
              <a:t>‹N›</a:t>
            </a:fld>
            <a:endParaRPr lang="it-IT" dirty="0"/>
          </a:p>
        </p:txBody>
      </p:sp>
    </p:spTree>
    <p:extLst>
      <p:ext uri="{BB962C8B-B14F-4D97-AF65-F5344CB8AC3E}">
        <p14:creationId xmlns:p14="http://schemas.microsoft.com/office/powerpoint/2010/main" xmlns="" val="13691533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3AB9251-959A-434F-AF28-D6C6FED5723A}" type="datetimeFigureOut">
              <a:rPr lang="it-IT" smtClean="0"/>
              <a:pPr/>
              <a:t>22/06/2016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B80B98B-A9C0-45C5-8FCF-D2F54AAEEFA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AB9251-959A-434F-AF28-D6C6FED5723A}" type="datetimeFigureOut">
              <a:rPr lang="it-IT" smtClean="0"/>
              <a:pPr/>
              <a:t>22/06/2016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80B98B-A9C0-45C5-8FCF-D2F54AAEEFA0}"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AB9251-959A-434F-AF28-D6C6FED5723A}" type="datetimeFigureOut">
              <a:rPr lang="it-IT" smtClean="0"/>
              <a:pPr/>
              <a:t>22/06/2016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80B98B-A9C0-45C5-8FCF-D2F54AAEEFA0}" type="slidenum">
              <a:rPr lang="it-IT" smtClean="0"/>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agina interna">
    <p:spTree>
      <p:nvGrpSpPr>
        <p:cNvPr id="1" name=""/>
        <p:cNvGrpSpPr/>
        <p:nvPr/>
      </p:nvGrpSpPr>
      <p:grpSpPr>
        <a:xfrm>
          <a:off x="0" y="0"/>
          <a:ext cx="0" cy="0"/>
          <a:chOff x="0" y="0"/>
          <a:chExt cx="0" cy="0"/>
        </a:xfrm>
      </p:grpSpPr>
      <p:sp>
        <p:nvSpPr>
          <p:cNvPr id="7" name="Segnaposto numero diapositiva 5"/>
          <p:cNvSpPr>
            <a:spLocks noGrp="1"/>
          </p:cNvSpPr>
          <p:nvPr>
            <p:ph type="sldNum" sz="quarter" idx="4"/>
          </p:nvPr>
        </p:nvSpPr>
        <p:spPr>
          <a:xfrm>
            <a:off x="7469350" y="6478588"/>
            <a:ext cx="538436" cy="319088"/>
          </a:xfrm>
          <a:prstGeom prst="rect">
            <a:avLst/>
          </a:prstGeom>
        </p:spPr>
        <p:txBody>
          <a:bodyPr/>
          <a:lstStyle>
            <a:lvl1pPr algn="r">
              <a:defRPr b="0" i="0">
                <a:solidFill>
                  <a:srgbClr val="7F7F7F"/>
                </a:solidFill>
                <a:latin typeface="+mj-lt"/>
              </a:defRPr>
            </a:lvl1pPr>
          </a:lstStyle>
          <a:p>
            <a:fld id="{5C7FE145-5F5F-9146-8268-470DD024125C}" type="slidenum">
              <a:rPr lang="it-IT" smtClean="0"/>
              <a:pPr/>
              <a:t>‹N›</a:t>
            </a:fld>
            <a:endParaRPr lang="it-IT" dirty="0"/>
          </a:p>
        </p:txBody>
      </p:sp>
    </p:spTree>
    <p:extLst>
      <p:ext uri="{BB962C8B-B14F-4D97-AF65-F5344CB8AC3E}">
        <p14:creationId xmlns:p14="http://schemas.microsoft.com/office/powerpoint/2010/main" xmlns="" val="1369153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3AB9251-959A-434F-AF28-D6C6FED5723A}" type="datetimeFigureOut">
              <a:rPr lang="it-IT" smtClean="0"/>
              <a:pPr/>
              <a:t>22/06/2016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80B98B-A9C0-45C5-8FCF-D2F54AAEEFA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Fare clic per modificare lo stile del titolo</a:t>
            </a:r>
            <a:endParaRPr lang="it-IT" dirty="0"/>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AB9251-959A-434F-AF28-D6C6FED5723A}" type="datetimeFigureOut">
              <a:rPr lang="it-IT" smtClean="0"/>
              <a:pPr/>
              <a:t>22/06/2016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80B98B-A9C0-45C5-8FCF-D2F54AAEEFA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3AB9251-959A-434F-AF28-D6C6FED5723A}" type="datetimeFigureOut">
              <a:rPr lang="it-IT" smtClean="0"/>
              <a:pPr/>
              <a:t>22/06/2016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80B98B-A9C0-45C5-8FCF-D2F54AAEEFA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3AB9251-959A-434F-AF28-D6C6FED5723A}" type="datetimeFigureOut">
              <a:rPr lang="it-IT" smtClean="0"/>
              <a:pPr/>
              <a:t>22/06/2016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B80B98B-A9C0-45C5-8FCF-D2F54AAEEFA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3AB9251-959A-434F-AF28-D6C6FED5723A}" type="datetimeFigureOut">
              <a:rPr lang="it-IT" smtClean="0"/>
              <a:pPr/>
              <a:t>22/06/2016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B80B98B-A9C0-45C5-8FCF-D2F54AAEEFA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3AB9251-959A-434F-AF28-D6C6FED5723A}" type="datetimeFigureOut">
              <a:rPr lang="it-IT" smtClean="0"/>
              <a:pPr/>
              <a:t>22/06/2016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B80B98B-A9C0-45C5-8FCF-D2F54AAEEFA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3AB9251-959A-434F-AF28-D6C6FED5723A}" type="datetimeFigureOut">
              <a:rPr lang="it-IT" smtClean="0"/>
              <a:pPr/>
              <a:t>22/06/2016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B80B98B-A9C0-45C5-8FCF-D2F54AAEEFA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3AB9251-959A-434F-AF28-D6C6FED5723A}" type="datetimeFigureOut">
              <a:rPr lang="it-IT" smtClean="0"/>
              <a:pPr/>
              <a:t>22/06/2016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B80B98B-A9C0-45C5-8FCF-D2F54AAEEFA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AB9251-959A-434F-AF28-D6C6FED5723A}" type="datetimeFigureOut">
              <a:rPr lang="it-IT" smtClean="0"/>
              <a:pPr/>
              <a:t>22/06/2016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0B98B-A9C0-45C5-8FCF-D2F54AAEEFA0}"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3.em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mailto:Ugo.melchionda@dossierimmigrazione.it"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10"/>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0" y="3376083"/>
            <a:ext cx="9144000" cy="3481918"/>
          </a:xfrm>
          <a:prstGeom prst="rect">
            <a:avLst/>
          </a:prstGeom>
          <a:solidFill>
            <a:srgbClr val="4843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DA304A"/>
                </a:solidFill>
              </a:rPr>
              <a:t> </a:t>
            </a:r>
            <a:endParaRPr lang="it-IT" dirty="0">
              <a:solidFill>
                <a:srgbClr val="DA304A"/>
              </a:solidFill>
            </a:endParaRPr>
          </a:p>
        </p:txBody>
      </p:sp>
      <p:sp>
        <p:nvSpPr>
          <p:cNvPr id="15" name="CasellaDiTesto 14"/>
          <p:cNvSpPr txBox="1"/>
          <p:nvPr/>
        </p:nvSpPr>
        <p:spPr>
          <a:xfrm>
            <a:off x="2380059" y="3811955"/>
            <a:ext cx="6166395" cy="1346522"/>
          </a:xfrm>
          <a:prstGeom prst="rect">
            <a:avLst/>
          </a:prstGeom>
          <a:noFill/>
        </p:spPr>
        <p:txBody>
          <a:bodyPr wrap="square" lIns="0" tIns="0" rIns="0" bIns="0" rtlCol="0">
            <a:spAutoFit/>
          </a:bodyPr>
          <a:lstStyle/>
          <a:p>
            <a:pPr>
              <a:lnSpc>
                <a:spcPts val="1880"/>
              </a:lnSpc>
            </a:pPr>
            <a:r>
              <a:rPr lang="it-IT" sz="2800" dirty="0" smtClean="0">
                <a:solidFill>
                  <a:schemeClr val="bg1"/>
                </a:solidFill>
                <a:latin typeface="+mj-lt"/>
                <a:ea typeface="Signika Light" charset="0"/>
                <a:cs typeface="Arial"/>
              </a:rPr>
              <a:t>TEMI EMERGENTI</a:t>
            </a:r>
            <a:endParaRPr lang="it-IT" sz="1200" dirty="0">
              <a:solidFill>
                <a:schemeClr val="bg1"/>
              </a:solidFill>
              <a:latin typeface="+mj-lt"/>
              <a:ea typeface="Signika Light" charset="0"/>
              <a:cs typeface="Arial"/>
            </a:endParaRPr>
          </a:p>
          <a:p>
            <a:pPr>
              <a:lnSpc>
                <a:spcPts val="2160"/>
              </a:lnSpc>
            </a:pPr>
            <a:endParaRPr lang="it-IT" sz="2800" dirty="0">
              <a:solidFill>
                <a:schemeClr val="bg1"/>
              </a:solidFill>
              <a:latin typeface="+mj-lt"/>
              <a:ea typeface="Signika Light" charset="0"/>
              <a:cs typeface="Arial"/>
            </a:endParaRPr>
          </a:p>
          <a:p>
            <a:pPr>
              <a:lnSpc>
                <a:spcPts val="3200"/>
              </a:lnSpc>
            </a:pPr>
            <a:r>
              <a:rPr lang="it-IT" sz="3200" dirty="0" smtClean="0">
                <a:solidFill>
                  <a:schemeClr val="bg1"/>
                </a:solidFill>
              </a:rPr>
              <a:t>Il sistema di accoglienza per rifugiati e richiedenti asilo in Italia </a:t>
            </a:r>
            <a:endParaRPr lang="it-IT" sz="3200" dirty="0">
              <a:solidFill>
                <a:schemeClr val="bg1"/>
              </a:solidFill>
              <a:latin typeface="+mj-lt"/>
              <a:ea typeface="Signika Light" charset="0"/>
              <a:cs typeface="Arial"/>
            </a:endParaRPr>
          </a:p>
        </p:txBody>
      </p:sp>
      <p:sp>
        <p:nvSpPr>
          <p:cNvPr id="2" name="Titolo 1"/>
          <p:cNvSpPr>
            <a:spLocks noGrp="1"/>
          </p:cNvSpPr>
          <p:nvPr>
            <p:ph type="ctrTitle" idx="4294967295"/>
          </p:nvPr>
        </p:nvSpPr>
        <p:spPr>
          <a:xfrm>
            <a:off x="458440" y="384211"/>
            <a:ext cx="3788115" cy="1923604"/>
          </a:xfrm>
          <a:prstGeom prst="rect">
            <a:avLst/>
          </a:prstGeom>
        </p:spPr>
        <p:txBody>
          <a:bodyPr wrap="square" lIns="0" tIns="0" rIns="0" bIns="0" anchor="t" anchorCtr="0">
            <a:spAutoFit/>
          </a:bodyPr>
          <a:lstStyle/>
          <a:p>
            <a:pPr algn="l">
              <a:lnSpc>
                <a:spcPts val="2500"/>
              </a:lnSpc>
            </a:pPr>
            <a:r>
              <a:rPr lang="it-IT" sz="2400" b="1" dirty="0" smtClean="0">
                <a:solidFill>
                  <a:schemeClr val="bg1"/>
                </a:solidFill>
                <a:latin typeface="Signika" charset="0"/>
                <a:ea typeface="Signika" charset="0"/>
                <a:cs typeface="Signika" charset="0"/>
              </a:rPr>
              <a:t>COMPORTAMENTI INDIVIDUALI </a:t>
            </a:r>
            <a:br>
              <a:rPr lang="it-IT" sz="2400" b="1" dirty="0" smtClean="0">
                <a:solidFill>
                  <a:schemeClr val="bg1"/>
                </a:solidFill>
                <a:latin typeface="Signika" charset="0"/>
                <a:ea typeface="Signika" charset="0"/>
                <a:cs typeface="Signika" charset="0"/>
              </a:rPr>
            </a:br>
            <a:r>
              <a:rPr lang="it-IT" sz="2400" b="1" dirty="0" smtClean="0">
                <a:solidFill>
                  <a:schemeClr val="bg1"/>
                </a:solidFill>
                <a:latin typeface="Signika" charset="0"/>
                <a:ea typeface="Signika" charset="0"/>
                <a:cs typeface="Signika" charset="0"/>
              </a:rPr>
              <a:t>E RELAZIONI SOCIALI </a:t>
            </a:r>
            <a:br>
              <a:rPr lang="it-IT" sz="2400" b="1" dirty="0" smtClean="0">
                <a:solidFill>
                  <a:schemeClr val="bg1"/>
                </a:solidFill>
                <a:latin typeface="Signika" charset="0"/>
                <a:ea typeface="Signika" charset="0"/>
                <a:cs typeface="Signika" charset="0"/>
              </a:rPr>
            </a:br>
            <a:r>
              <a:rPr lang="it-IT" sz="2400" b="1" dirty="0" smtClean="0">
                <a:solidFill>
                  <a:schemeClr val="bg1"/>
                </a:solidFill>
                <a:latin typeface="Signika" charset="0"/>
                <a:ea typeface="Signika" charset="0"/>
                <a:cs typeface="Signika" charset="0"/>
              </a:rPr>
              <a:t>IN TRASFORMAZIONE </a:t>
            </a:r>
            <a:br>
              <a:rPr lang="it-IT" sz="2400" b="1" dirty="0" smtClean="0">
                <a:solidFill>
                  <a:schemeClr val="bg1"/>
                </a:solidFill>
                <a:latin typeface="Signika" charset="0"/>
                <a:ea typeface="Signika" charset="0"/>
                <a:cs typeface="Signika" charset="0"/>
              </a:rPr>
            </a:br>
            <a:r>
              <a:rPr lang="it-IT" sz="2400" dirty="0">
                <a:solidFill>
                  <a:schemeClr val="bg1"/>
                </a:solidFill>
                <a:latin typeface="Signika" charset="0"/>
                <a:ea typeface="Signika" charset="0"/>
                <a:cs typeface="Signika" charset="0"/>
              </a:rPr>
              <a:t>UNA SFIDA </a:t>
            </a:r>
            <a:r>
              <a:rPr lang="it-IT" sz="2400" dirty="0" smtClean="0">
                <a:solidFill>
                  <a:schemeClr val="bg1"/>
                </a:solidFill>
                <a:latin typeface="Signika" charset="0"/>
                <a:ea typeface="Signika" charset="0"/>
                <a:cs typeface="Signika" charset="0"/>
              </a:rPr>
              <a:t>PER </a:t>
            </a:r>
            <a:r>
              <a:rPr lang="it-IT" sz="2400" dirty="0">
                <a:solidFill>
                  <a:schemeClr val="bg1"/>
                </a:solidFill>
                <a:latin typeface="Signika" charset="0"/>
                <a:ea typeface="Signika" charset="0"/>
                <a:cs typeface="Signika" charset="0"/>
              </a:rPr>
              <a:t>LA </a:t>
            </a:r>
            <a:r>
              <a:rPr lang="it-IT" sz="2400" dirty="0" smtClean="0">
                <a:solidFill>
                  <a:schemeClr val="bg1"/>
                </a:solidFill>
                <a:latin typeface="Signika" charset="0"/>
                <a:ea typeface="Signika" charset="0"/>
                <a:cs typeface="Signika" charset="0"/>
              </a:rPr>
              <a:t/>
            </a:r>
            <a:br>
              <a:rPr lang="it-IT" sz="2400" dirty="0" smtClean="0">
                <a:solidFill>
                  <a:schemeClr val="bg1"/>
                </a:solidFill>
                <a:latin typeface="Signika" charset="0"/>
                <a:ea typeface="Signika" charset="0"/>
                <a:cs typeface="Signika" charset="0"/>
              </a:rPr>
            </a:br>
            <a:r>
              <a:rPr lang="it-IT" sz="2400" dirty="0" smtClean="0">
                <a:solidFill>
                  <a:schemeClr val="bg1"/>
                </a:solidFill>
                <a:latin typeface="Signika" charset="0"/>
                <a:ea typeface="Signika" charset="0"/>
                <a:cs typeface="Signika" charset="0"/>
              </a:rPr>
              <a:t>STATISTICA UFFICIALE </a:t>
            </a:r>
            <a:endParaRPr lang="it-IT" sz="2400" dirty="0">
              <a:solidFill>
                <a:schemeClr val="bg1"/>
              </a:solidFill>
              <a:latin typeface="Signika" charset="0"/>
              <a:ea typeface="Signika" charset="0"/>
              <a:cs typeface="Signika" charset="0"/>
            </a:endParaRPr>
          </a:p>
        </p:txBody>
      </p:sp>
      <p:pic>
        <p:nvPicPr>
          <p:cNvPr id="3" name="Immagine 2"/>
          <p:cNvPicPr>
            <a:picLocks noChangeAspect="1"/>
          </p:cNvPicPr>
          <p:nvPr/>
        </p:nvPicPr>
        <p:blipFill rotWithShape="1">
          <a:blip r:embed="rId3" cstate="print">
            <a:extLst>
              <a:ext uri="{28A0092B-C50C-407E-A947-70E740481C1C}">
                <a14:useLocalDpi xmlns:a14="http://schemas.microsoft.com/office/drawing/2010/main" xmlns="" val="0"/>
              </a:ext>
            </a:extLst>
          </a:blip>
          <a:srcRect r="33157"/>
          <a:stretch/>
        </p:blipFill>
        <p:spPr>
          <a:xfrm>
            <a:off x="251520" y="188640"/>
            <a:ext cx="5728913" cy="2895775"/>
          </a:xfrm>
          <a:prstGeom prst="rect">
            <a:avLst/>
          </a:prstGeom>
        </p:spPr>
      </p:pic>
      <p:sp>
        <p:nvSpPr>
          <p:cNvPr id="14" name="Rettangolo 13"/>
          <p:cNvSpPr/>
          <p:nvPr/>
        </p:nvSpPr>
        <p:spPr>
          <a:xfrm>
            <a:off x="94059" y="4357527"/>
            <a:ext cx="2079206" cy="843821"/>
          </a:xfrm>
          <a:prstGeom prst="rect">
            <a:avLst/>
          </a:prstGeom>
        </p:spPr>
        <p:txBody>
          <a:bodyPr wrap="square">
            <a:spAutoFit/>
          </a:bodyPr>
          <a:lstStyle/>
          <a:p>
            <a:pPr algn="r">
              <a:lnSpc>
                <a:spcPts val="2900"/>
              </a:lnSpc>
            </a:pPr>
            <a:r>
              <a:rPr lang="it-IT" dirty="0" smtClean="0">
                <a:solidFill>
                  <a:schemeClr val="bg1"/>
                </a:solidFill>
                <a:ea typeface="Signika Light" charset="0"/>
                <a:cs typeface="Arial"/>
              </a:rPr>
              <a:t>24 GIUGNO 2016 </a:t>
            </a:r>
          </a:p>
          <a:p>
            <a:pPr algn="r">
              <a:lnSpc>
                <a:spcPts val="2900"/>
              </a:lnSpc>
            </a:pPr>
            <a:r>
              <a:rPr lang="it-IT" dirty="0" smtClean="0">
                <a:solidFill>
                  <a:schemeClr val="bg1"/>
                </a:solidFill>
                <a:ea typeface="Signika Light" charset="0"/>
                <a:cs typeface="Arial"/>
              </a:rPr>
              <a:t>09.30 | 11.00</a:t>
            </a:r>
            <a:endParaRPr lang="it-IT" dirty="0">
              <a:solidFill>
                <a:schemeClr val="bg1"/>
              </a:solidFill>
              <a:ea typeface="Signika Light" charset="0"/>
              <a:cs typeface="Arial"/>
            </a:endParaRPr>
          </a:p>
        </p:txBody>
      </p:sp>
      <p:pic>
        <p:nvPicPr>
          <p:cNvPr id="12" name="Immagine 11" descr="Logo12esimaOk-21.eps"/>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812536" y="5859743"/>
            <a:ext cx="360729" cy="625265"/>
          </a:xfrm>
          <a:prstGeom prst="rect">
            <a:avLst/>
          </a:prstGeom>
        </p:spPr>
      </p:pic>
      <p:pic>
        <p:nvPicPr>
          <p:cNvPr id="13" name="Immagine 12" descr="Logo12esimaOk-22.eps"/>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744640" y="3683343"/>
            <a:ext cx="428625" cy="609600"/>
          </a:xfrm>
          <a:prstGeom prst="rect">
            <a:avLst/>
          </a:prstGeom>
        </p:spPr>
      </p:pic>
      <p:sp>
        <p:nvSpPr>
          <p:cNvPr id="17" name="CasellaDiTesto 16"/>
          <p:cNvSpPr txBox="1"/>
          <p:nvPr/>
        </p:nvSpPr>
        <p:spPr>
          <a:xfrm>
            <a:off x="2380059" y="6056411"/>
            <a:ext cx="6166395" cy="410369"/>
          </a:xfrm>
          <a:prstGeom prst="rect">
            <a:avLst/>
          </a:prstGeom>
          <a:noFill/>
        </p:spPr>
        <p:txBody>
          <a:bodyPr wrap="square" lIns="0" tIns="0" rIns="0" bIns="0" rtlCol="0">
            <a:spAutoFit/>
          </a:bodyPr>
          <a:lstStyle/>
          <a:p>
            <a:pPr>
              <a:lnSpc>
                <a:spcPts val="3200"/>
              </a:lnSpc>
            </a:pPr>
            <a:r>
              <a:rPr lang="it-IT" sz="2000" dirty="0" smtClean="0">
                <a:solidFill>
                  <a:schemeClr val="bg1"/>
                </a:solidFill>
                <a:latin typeface="+mj-lt"/>
                <a:ea typeface="Signika Light" charset="0"/>
                <a:cs typeface="Arial"/>
              </a:rPr>
              <a:t>Ugo </a:t>
            </a:r>
            <a:r>
              <a:rPr lang="it-IT" sz="2000" dirty="0" err="1" smtClean="0">
                <a:solidFill>
                  <a:schemeClr val="bg1"/>
                </a:solidFill>
                <a:latin typeface="+mj-lt"/>
                <a:ea typeface="Signika Light" charset="0"/>
                <a:cs typeface="Arial"/>
              </a:rPr>
              <a:t>Melchionda|</a:t>
            </a:r>
            <a:r>
              <a:rPr lang="it-IT" sz="2000" dirty="0" smtClean="0">
                <a:solidFill>
                  <a:schemeClr val="bg1"/>
                </a:solidFill>
                <a:latin typeface="+mj-lt"/>
                <a:ea typeface="Signika Light" charset="0"/>
                <a:cs typeface="Arial"/>
              </a:rPr>
              <a:t> IDOS</a:t>
            </a:r>
            <a:endParaRPr lang="it-IT" sz="2000" dirty="0">
              <a:solidFill>
                <a:schemeClr val="bg1"/>
              </a:solidFill>
              <a:latin typeface="+mj-lt"/>
              <a:ea typeface="Signika Light" charset="0"/>
              <a:cs typeface="Arial"/>
            </a:endParaRPr>
          </a:p>
        </p:txBody>
      </p:sp>
      <p:cxnSp>
        <p:nvCxnSpPr>
          <p:cNvPr id="19" name="Connettore 1 18"/>
          <p:cNvCxnSpPr/>
          <p:nvPr/>
        </p:nvCxnSpPr>
        <p:spPr>
          <a:xfrm>
            <a:off x="2249067" y="3811955"/>
            <a:ext cx="0" cy="2580211"/>
          </a:xfrm>
          <a:prstGeom prst="line">
            <a:avLst/>
          </a:prstGeom>
          <a:ln w="28575"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1347058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graphicFrame>
        <p:nvGraphicFramePr>
          <p:cNvPr id="4" name="Segnaposto contenuto 3"/>
          <p:cNvGraphicFramePr>
            <a:graphicFrameLocks noGrp="1"/>
          </p:cNvGraphicFramePr>
          <p:nvPr>
            <p:ph idx="1"/>
          </p:nvPr>
        </p:nvGraphicFramePr>
        <p:xfrm>
          <a:off x="1115616" y="0"/>
          <a:ext cx="7581525" cy="6707994"/>
        </p:xfrm>
        <a:graphic>
          <a:graphicData uri="http://schemas.openxmlformats.org/drawingml/2006/table">
            <a:tbl>
              <a:tblPr firstRow="1" bandRow="1">
                <a:tableStyleId>{5C22544A-7EE6-4342-B048-85BDC9FD1C3A}</a:tableStyleId>
              </a:tblPr>
              <a:tblGrid>
                <a:gridCol w="1034413"/>
                <a:gridCol w="909803"/>
                <a:gridCol w="792088"/>
                <a:gridCol w="753276"/>
                <a:gridCol w="818389"/>
                <a:gridCol w="818389"/>
                <a:gridCol w="818389"/>
                <a:gridCol w="896013"/>
                <a:gridCol w="740765"/>
              </a:tblGrid>
              <a:tr h="589911">
                <a:tc>
                  <a:txBody>
                    <a:bodyPr/>
                    <a:lstStyle/>
                    <a:p>
                      <a:pPr indent="40640" algn="just">
                        <a:lnSpc>
                          <a:spcPct val="115000"/>
                        </a:lnSpc>
                        <a:spcAft>
                          <a:spcPts val="600"/>
                        </a:spcAft>
                      </a:pPr>
                      <a:r>
                        <a:rPr lang="it-IT" sz="1200" dirty="0">
                          <a:solidFill>
                            <a:schemeClr val="bg1"/>
                          </a:solidFill>
                          <a:latin typeface="Calibri"/>
                          <a:ea typeface="Times New Roman"/>
                          <a:cs typeface="Arial"/>
                        </a:rPr>
                        <a:t> </a:t>
                      </a:r>
                      <a:endParaRPr lang="it-IT" sz="1100" dirty="0">
                        <a:solidFill>
                          <a:schemeClr val="bg1"/>
                        </a:solidFill>
                        <a:latin typeface="Calibri"/>
                        <a:ea typeface="Calibri"/>
                        <a:cs typeface="Times New Roman"/>
                      </a:endParaRPr>
                    </a:p>
                  </a:txBody>
                  <a:tcPr marL="44450" marR="44450" marT="0" marB="0" anchor="b">
                    <a:solidFill>
                      <a:srgbClr val="FF0000"/>
                    </a:solidFill>
                  </a:tcPr>
                </a:tc>
                <a:tc>
                  <a:txBody>
                    <a:bodyPr/>
                    <a:lstStyle/>
                    <a:p>
                      <a:pPr indent="40640" algn="just">
                        <a:lnSpc>
                          <a:spcPct val="115000"/>
                        </a:lnSpc>
                        <a:spcAft>
                          <a:spcPts val="600"/>
                        </a:spcAft>
                      </a:pPr>
                      <a:r>
                        <a:rPr lang="it-IT" sz="1200" dirty="0">
                          <a:solidFill>
                            <a:schemeClr val="bg1"/>
                          </a:solidFill>
                          <a:latin typeface="Calibri"/>
                          <a:ea typeface="Times New Roman"/>
                          <a:cs typeface="Arial"/>
                        </a:rPr>
                        <a:t> strutture temporanee</a:t>
                      </a:r>
                      <a:endParaRPr lang="it-IT" sz="1100" dirty="0">
                        <a:solidFill>
                          <a:schemeClr val="bg1"/>
                        </a:solidFill>
                        <a:latin typeface="Calibri"/>
                        <a:ea typeface="Calibri"/>
                        <a:cs typeface="Times New Roman"/>
                      </a:endParaRPr>
                    </a:p>
                  </a:txBody>
                  <a:tcPr marL="44450" marR="44450" marT="0" marB="0" anchor="b">
                    <a:solidFill>
                      <a:srgbClr val="FF0000"/>
                    </a:solidFill>
                  </a:tcPr>
                </a:tc>
                <a:tc>
                  <a:txBody>
                    <a:bodyPr/>
                    <a:lstStyle/>
                    <a:p>
                      <a:pPr indent="40640" algn="just">
                        <a:lnSpc>
                          <a:spcPct val="115000"/>
                        </a:lnSpc>
                        <a:spcAft>
                          <a:spcPts val="600"/>
                        </a:spcAft>
                      </a:pPr>
                      <a:r>
                        <a:rPr lang="it-IT" sz="1200" dirty="0">
                          <a:solidFill>
                            <a:schemeClr val="bg1"/>
                          </a:solidFill>
                          <a:latin typeface="Calibri"/>
                          <a:ea typeface="Times New Roman"/>
                          <a:cs typeface="Arial"/>
                        </a:rPr>
                        <a:t> centri di prima accoglienza e hotspot</a:t>
                      </a:r>
                      <a:endParaRPr lang="it-IT" sz="1100" dirty="0">
                        <a:solidFill>
                          <a:schemeClr val="bg1"/>
                        </a:solidFill>
                        <a:latin typeface="Calibri"/>
                        <a:ea typeface="Calibri"/>
                        <a:cs typeface="Times New Roman"/>
                      </a:endParaRPr>
                    </a:p>
                  </a:txBody>
                  <a:tcPr marL="44450" marR="44450" marT="0" marB="0" anchor="b">
                    <a:solidFill>
                      <a:srgbClr val="FF0000"/>
                    </a:solidFill>
                  </a:tcPr>
                </a:tc>
                <a:tc>
                  <a:txBody>
                    <a:bodyPr/>
                    <a:lstStyle/>
                    <a:p>
                      <a:pPr indent="40640" algn="just">
                        <a:lnSpc>
                          <a:spcPct val="115000"/>
                        </a:lnSpc>
                        <a:spcAft>
                          <a:spcPts val="600"/>
                        </a:spcAft>
                      </a:pPr>
                      <a:r>
                        <a:rPr lang="it-IT" sz="1200" dirty="0">
                          <a:solidFill>
                            <a:schemeClr val="bg1"/>
                          </a:solidFill>
                          <a:latin typeface="Calibri"/>
                          <a:ea typeface="Times New Roman"/>
                          <a:cs typeface="Arial"/>
                        </a:rPr>
                        <a:t>centri SPRAR</a:t>
                      </a:r>
                      <a:endParaRPr lang="it-IT" sz="1100" dirty="0">
                        <a:solidFill>
                          <a:schemeClr val="bg1"/>
                        </a:solidFill>
                        <a:latin typeface="Calibri"/>
                        <a:ea typeface="Calibri"/>
                        <a:cs typeface="Times New Roman"/>
                      </a:endParaRPr>
                    </a:p>
                  </a:txBody>
                  <a:tcPr marL="44450" marR="44450" marT="0" marB="0" anchor="b">
                    <a:solidFill>
                      <a:srgbClr val="FF0000"/>
                    </a:solidFill>
                  </a:tcPr>
                </a:tc>
                <a:tc>
                  <a:txBody>
                    <a:bodyPr/>
                    <a:lstStyle/>
                    <a:p>
                      <a:pPr indent="40640" algn="just">
                        <a:lnSpc>
                          <a:spcPct val="115000"/>
                        </a:lnSpc>
                        <a:spcAft>
                          <a:spcPts val="600"/>
                        </a:spcAft>
                      </a:pPr>
                      <a:r>
                        <a:rPr lang="it-IT" sz="1200" dirty="0">
                          <a:solidFill>
                            <a:schemeClr val="bg1"/>
                          </a:solidFill>
                          <a:latin typeface="Calibri"/>
                          <a:ea typeface="Times New Roman"/>
                          <a:cs typeface="Arial"/>
                        </a:rPr>
                        <a:t>Totale</a:t>
                      </a:r>
                      <a:endParaRPr lang="it-IT" sz="1100" dirty="0">
                        <a:solidFill>
                          <a:schemeClr val="bg1"/>
                        </a:solidFill>
                        <a:latin typeface="Calibri"/>
                        <a:ea typeface="Calibri"/>
                        <a:cs typeface="Times New Roman"/>
                      </a:endParaRPr>
                    </a:p>
                  </a:txBody>
                  <a:tcPr marL="44450" marR="44450" marT="0" marB="0" anchor="b">
                    <a:solidFill>
                      <a:srgbClr val="FF0000"/>
                    </a:solidFill>
                  </a:tcPr>
                </a:tc>
                <a:tc>
                  <a:txBody>
                    <a:bodyPr/>
                    <a:lstStyle/>
                    <a:p>
                      <a:pPr indent="40640" algn="just">
                        <a:lnSpc>
                          <a:spcPct val="115000"/>
                        </a:lnSpc>
                        <a:spcAft>
                          <a:spcPts val="600"/>
                        </a:spcAft>
                      </a:pPr>
                      <a:r>
                        <a:rPr lang="it-IT" sz="1200" dirty="0">
                          <a:solidFill>
                            <a:schemeClr val="bg1"/>
                          </a:solidFill>
                          <a:latin typeface="Calibri"/>
                          <a:ea typeface="Times New Roman"/>
                          <a:cs typeface="Arial"/>
                        </a:rPr>
                        <a:t>% per regione</a:t>
                      </a:r>
                      <a:endParaRPr lang="it-IT" sz="1100" dirty="0">
                        <a:solidFill>
                          <a:schemeClr val="bg1"/>
                        </a:solidFill>
                        <a:latin typeface="Calibri"/>
                        <a:ea typeface="Calibri"/>
                        <a:cs typeface="Times New Roman"/>
                      </a:endParaRPr>
                    </a:p>
                  </a:txBody>
                  <a:tcPr marL="44450" marR="44450" marT="0" marB="0" anchor="b">
                    <a:solidFill>
                      <a:srgbClr val="FF0000"/>
                    </a:solidFill>
                  </a:tcPr>
                </a:tc>
                <a:tc>
                  <a:txBody>
                    <a:bodyPr/>
                    <a:lstStyle/>
                    <a:p>
                      <a:pPr indent="40640" algn="just">
                        <a:lnSpc>
                          <a:spcPct val="115000"/>
                        </a:lnSpc>
                        <a:spcAft>
                          <a:spcPts val="600"/>
                        </a:spcAft>
                      </a:pPr>
                      <a:r>
                        <a:rPr lang="it-IT" sz="1200" dirty="0">
                          <a:solidFill>
                            <a:schemeClr val="bg1"/>
                          </a:solidFill>
                          <a:latin typeface="Calibri"/>
                          <a:ea typeface="Times New Roman"/>
                          <a:cs typeface="Arial"/>
                        </a:rPr>
                        <a:t> strutture temporanee</a:t>
                      </a:r>
                      <a:endParaRPr lang="it-IT" sz="1100" dirty="0">
                        <a:solidFill>
                          <a:schemeClr val="bg1"/>
                        </a:solidFill>
                        <a:latin typeface="Calibri"/>
                        <a:ea typeface="Calibri"/>
                        <a:cs typeface="Times New Roman"/>
                      </a:endParaRPr>
                    </a:p>
                  </a:txBody>
                  <a:tcPr marL="44450" marR="44450" marT="0" marB="0" anchor="b">
                    <a:solidFill>
                      <a:srgbClr val="FF0000"/>
                    </a:solidFill>
                  </a:tcPr>
                </a:tc>
                <a:tc>
                  <a:txBody>
                    <a:bodyPr/>
                    <a:lstStyle/>
                    <a:p>
                      <a:pPr indent="40640" algn="just">
                        <a:lnSpc>
                          <a:spcPct val="115000"/>
                        </a:lnSpc>
                        <a:spcAft>
                          <a:spcPts val="600"/>
                        </a:spcAft>
                      </a:pPr>
                      <a:r>
                        <a:rPr lang="it-IT" sz="1200" dirty="0">
                          <a:solidFill>
                            <a:schemeClr val="bg1"/>
                          </a:solidFill>
                          <a:latin typeface="Calibri"/>
                          <a:ea typeface="Times New Roman"/>
                          <a:cs typeface="Arial"/>
                        </a:rPr>
                        <a:t>centri di prima accoglienza e hotspot</a:t>
                      </a:r>
                      <a:endParaRPr lang="it-IT" sz="1100" dirty="0">
                        <a:solidFill>
                          <a:schemeClr val="bg1"/>
                        </a:solidFill>
                        <a:latin typeface="Calibri"/>
                        <a:ea typeface="Calibri"/>
                        <a:cs typeface="Times New Roman"/>
                      </a:endParaRPr>
                    </a:p>
                  </a:txBody>
                  <a:tcPr marL="44450" marR="44450" marT="0" marB="0" anchor="b">
                    <a:solidFill>
                      <a:srgbClr val="FF0000"/>
                    </a:solidFill>
                  </a:tcPr>
                </a:tc>
                <a:tc>
                  <a:txBody>
                    <a:bodyPr/>
                    <a:lstStyle/>
                    <a:p>
                      <a:pPr indent="40640" algn="just">
                        <a:lnSpc>
                          <a:spcPct val="115000"/>
                        </a:lnSpc>
                        <a:spcAft>
                          <a:spcPts val="600"/>
                        </a:spcAft>
                      </a:pPr>
                      <a:r>
                        <a:rPr lang="it-IT" sz="1200" dirty="0">
                          <a:solidFill>
                            <a:schemeClr val="bg1"/>
                          </a:solidFill>
                          <a:latin typeface="Calibri"/>
                          <a:ea typeface="Times New Roman"/>
                          <a:cs typeface="Arial"/>
                        </a:rPr>
                        <a:t>centri SPRAR</a:t>
                      </a:r>
                      <a:endParaRPr lang="it-IT" sz="1100" dirty="0">
                        <a:solidFill>
                          <a:schemeClr val="bg1"/>
                        </a:solidFill>
                        <a:latin typeface="Calibri"/>
                        <a:ea typeface="Calibri"/>
                        <a:cs typeface="Times New Roman"/>
                      </a:endParaRPr>
                    </a:p>
                  </a:txBody>
                  <a:tcPr marL="44450" marR="44450" marT="0" marB="0" anchor="b">
                    <a:solidFill>
                      <a:srgbClr val="FF0000"/>
                    </a:solidFill>
                  </a:tcPr>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Lombardia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15034</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1065</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16.099</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13,1%</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93,4%</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6,6%</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Sicilia</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4716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4651</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4088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13.455</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10,9%</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35,1%</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34,6%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30,4%</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Veneto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8683</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1665</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314</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10.662</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8,7%</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81,4%</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15,6%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2,9%</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Campania</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8371</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dirty="0">
                          <a:solidFill>
                            <a:srgbClr val="000000"/>
                          </a:solidFill>
                          <a:latin typeface="Calibri"/>
                          <a:ea typeface="Times New Roman"/>
                          <a:cs typeface="Arial"/>
                        </a:rPr>
                        <a:t>1208</a:t>
                      </a:r>
                      <a:endParaRPr lang="it-IT" sz="1100" dirty="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9.579</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87,4%</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12,6%</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Piemonte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8340</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968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9.308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89,6%</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10,4%</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Puglia</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3540</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3253</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1938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8.731</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7,1%</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40,5%</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37,3%</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22,2%</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Lazio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3974</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759</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4129</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8.862</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7,2%</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44,8%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46,6%</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Toscana</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7917</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646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8.563</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7,0%</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92,5%</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7,5%</a:t>
                      </a:r>
                      <a:endParaRPr lang="it-IT" sz="1100">
                        <a:latin typeface="Calibri"/>
                        <a:ea typeface="Calibri"/>
                        <a:cs typeface="Times New Roman"/>
                      </a:endParaRPr>
                    </a:p>
                  </a:txBody>
                  <a:tcPr marL="44450" marR="44450" marT="0" marB="0" anchor="b"/>
                </a:tc>
              </a:tr>
              <a:tr h="294955">
                <a:tc>
                  <a:txBody>
                    <a:bodyPr/>
                    <a:lstStyle/>
                    <a:p>
                      <a:pPr indent="40640" algn="just">
                        <a:lnSpc>
                          <a:spcPct val="115000"/>
                        </a:lnSpc>
                        <a:spcAft>
                          <a:spcPts val="600"/>
                        </a:spcAft>
                      </a:pPr>
                      <a:r>
                        <a:rPr lang="it-IT" sz="1200">
                          <a:solidFill>
                            <a:srgbClr val="000000"/>
                          </a:solidFill>
                          <a:latin typeface="Calibri"/>
                          <a:ea typeface="Times New Roman"/>
                          <a:cs typeface="Arial"/>
                        </a:rPr>
                        <a:t>Emilia Romagna</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6548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376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994</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7.918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6,4%</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82,7%</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4,7%</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12,6%</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Calabria</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1821</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1115</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1740</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4.676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38,9%</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23,8%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37,2%</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Friuli VG</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2872</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1109</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350</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4.331</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3,5%</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66,3%</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25,6%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8,1%</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Liguria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3330</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393</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3.723</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3,0%</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89,4%</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10,6%</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Marche</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3026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589</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3.615</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2,9%</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83,7%</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16,3%</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Sardegna</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2825</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2.913</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2,4%</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97,0%</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3,0%</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Abruzzo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2442</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227</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2.669</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2,2%</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91,5%</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8,5%</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Trentino AA</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1951</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146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2.097</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1,7%</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93,0%</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7,0%</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Umbria</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1642</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368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2.010</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81,7%</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18,3%</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Molise</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1388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422</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1.810</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1,5%</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76,7%</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23,3%</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Basilicata</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1282</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413</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1.695</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1,4%</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75,6%</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24,4%</a:t>
                      </a:r>
                      <a:endParaRPr lang="it-IT" sz="1100">
                        <a:latin typeface="Calibri"/>
                        <a:ea typeface="Calibri"/>
                        <a:cs typeface="Times New Roman"/>
                      </a:endParaRPr>
                    </a:p>
                  </a:txBody>
                  <a:tcPr marL="44450" marR="44450" marT="0" marB="0" anchor="b"/>
                </a:tc>
              </a:tr>
              <a:tr h="294955">
                <a:tc>
                  <a:txBody>
                    <a:bodyPr/>
                    <a:lstStyle/>
                    <a:p>
                      <a:pPr indent="40640" algn="just">
                        <a:lnSpc>
                          <a:spcPct val="115000"/>
                        </a:lnSpc>
                        <a:spcAft>
                          <a:spcPts val="600"/>
                        </a:spcAft>
                      </a:pPr>
                      <a:r>
                        <a:rPr lang="it-IT" sz="1200">
                          <a:solidFill>
                            <a:srgbClr val="000000"/>
                          </a:solidFill>
                          <a:latin typeface="Calibri"/>
                          <a:ea typeface="Times New Roman"/>
                          <a:cs typeface="Arial"/>
                        </a:rPr>
                        <a:t>Valle D'Aosta</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263</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 </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263</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0,2%</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100,0%</a:t>
                      </a:r>
                      <a:endParaRPr lang="it-IT" sz="1100">
                        <a:latin typeface="Calibri"/>
                        <a:ea typeface="Calibri"/>
                        <a:cs typeface="Times New Roman"/>
                      </a:endParaRPr>
                    </a:p>
                  </a:txBody>
                  <a:tcPr marL="44450" marR="44450" marT="0" marB="0" anchor="b"/>
                </a:tc>
                <a:tc>
                  <a:txBody>
                    <a:bodyPr/>
                    <a:lstStyle/>
                    <a:p>
                      <a:pPr>
                        <a:lnSpc>
                          <a:spcPct val="115000"/>
                        </a:lnSpc>
                      </a:pPr>
                      <a:endParaRPr lang="it-IT" sz="1100">
                        <a:latin typeface="Calibri"/>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0,0%</a:t>
                      </a:r>
                      <a:endParaRPr lang="it-IT" sz="1100">
                        <a:latin typeface="Calibri"/>
                        <a:ea typeface="Calibri"/>
                        <a:cs typeface="Times New Roman"/>
                      </a:endParaRPr>
                    </a:p>
                  </a:txBody>
                  <a:tcPr marL="44450" marR="44450" marT="0" marB="0" anchor="b"/>
                </a:tc>
              </a:tr>
              <a:tr h="260045">
                <a:tc>
                  <a:txBody>
                    <a:bodyPr/>
                    <a:lstStyle/>
                    <a:p>
                      <a:pPr indent="40640" algn="just">
                        <a:lnSpc>
                          <a:spcPct val="115000"/>
                        </a:lnSpc>
                        <a:spcAft>
                          <a:spcPts val="600"/>
                        </a:spcAft>
                      </a:pPr>
                      <a:r>
                        <a:rPr lang="it-IT" sz="1200">
                          <a:solidFill>
                            <a:srgbClr val="000000"/>
                          </a:solidFill>
                          <a:latin typeface="Calibri"/>
                          <a:ea typeface="Times New Roman"/>
                          <a:cs typeface="Arial"/>
                        </a:rPr>
                        <a:t>Totale</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89.967</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12.928</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20.086</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122.981</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100,0%</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73,2%</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a:solidFill>
                            <a:srgbClr val="000000"/>
                          </a:solidFill>
                          <a:latin typeface="Calibri"/>
                          <a:ea typeface="Times New Roman"/>
                          <a:cs typeface="Arial"/>
                        </a:rPr>
                        <a:t>10,5%</a:t>
                      </a:r>
                      <a:endParaRPr lang="it-IT" sz="1100">
                        <a:latin typeface="Calibri"/>
                        <a:ea typeface="Calibri"/>
                        <a:cs typeface="Times New Roman"/>
                      </a:endParaRPr>
                    </a:p>
                  </a:txBody>
                  <a:tcPr marL="44450" marR="44450" marT="0" marB="0" anchor="b"/>
                </a:tc>
                <a:tc>
                  <a:txBody>
                    <a:bodyPr/>
                    <a:lstStyle/>
                    <a:p>
                      <a:pPr indent="40640" algn="just">
                        <a:lnSpc>
                          <a:spcPct val="115000"/>
                        </a:lnSpc>
                        <a:spcAft>
                          <a:spcPts val="600"/>
                        </a:spcAft>
                      </a:pPr>
                      <a:r>
                        <a:rPr lang="it-IT" sz="1200" dirty="0">
                          <a:solidFill>
                            <a:srgbClr val="000000"/>
                          </a:solidFill>
                          <a:latin typeface="Calibri"/>
                          <a:ea typeface="Times New Roman"/>
                          <a:cs typeface="Arial"/>
                        </a:rPr>
                        <a:t>16,3%</a:t>
                      </a:r>
                      <a:endParaRPr lang="it-IT" sz="1100" dirty="0">
                        <a:latin typeface="Calibri"/>
                        <a:ea typeface="Calibri"/>
                        <a:cs typeface="Times New Roman"/>
                      </a:endParaRPr>
                    </a:p>
                  </a:txBody>
                  <a:tcPr marL="44450" marR="44450" marT="0" marB="0" anchor="b"/>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Costi dell’accoglienza</a:t>
            </a:r>
            <a:endParaRPr lang="it-IT" dirty="0"/>
          </a:p>
        </p:txBody>
      </p:sp>
      <p:sp>
        <p:nvSpPr>
          <p:cNvPr id="3" name="Segnaposto contenuto 2"/>
          <p:cNvSpPr>
            <a:spLocks noGrp="1"/>
          </p:cNvSpPr>
          <p:nvPr>
            <p:ph idx="1"/>
          </p:nvPr>
        </p:nvSpPr>
        <p:spPr>
          <a:xfrm>
            <a:off x="539552" y="1340768"/>
            <a:ext cx="8229600" cy="4824536"/>
          </a:xfrm>
        </p:spPr>
        <p:txBody>
          <a:bodyPr>
            <a:noAutofit/>
          </a:bodyPr>
          <a:lstStyle/>
          <a:p>
            <a:r>
              <a:rPr lang="it-IT" sz="1800" dirty="0" smtClean="0"/>
              <a:t>La gestione dei centri governativi (Cara/Cda, </a:t>
            </a:r>
            <a:r>
              <a:rPr lang="it-IT" sz="1800" dirty="0" err="1" smtClean="0"/>
              <a:t>Cpsa</a:t>
            </a:r>
            <a:r>
              <a:rPr lang="it-IT" sz="1800" dirty="0" smtClean="0"/>
              <a:t> e </a:t>
            </a:r>
            <a:r>
              <a:rPr lang="it-IT" sz="1800" dirty="0" err="1" smtClean="0"/>
              <a:t>Cie</a:t>
            </a:r>
            <a:r>
              <a:rPr lang="it-IT" sz="1800" dirty="0" smtClean="0"/>
              <a:t>) nel 2014 è costata circa 139 milioni di euro.</a:t>
            </a:r>
          </a:p>
          <a:p>
            <a:r>
              <a:rPr lang="it-IT" sz="1800" dirty="0" smtClean="0"/>
              <a:t>Le strutture temporanee, hanno comportato una spesa di circa 277 milioni. </a:t>
            </a:r>
          </a:p>
          <a:p>
            <a:r>
              <a:rPr lang="it-IT" sz="1800" dirty="0" smtClean="0"/>
              <a:t>A tali spese sono da aggiungere le spese di trasporto dei migranti versi i centri, i contributi erogati ai Comuni per l’accoglienza dei minori, le spese per utenze e per gli interventi straordinari al di fuori dei centri per un ammontare complessivo di circa 20 milioni. </a:t>
            </a:r>
          </a:p>
          <a:p>
            <a:r>
              <a:rPr lang="it-IT" sz="1800" dirty="0" smtClean="0"/>
              <a:t>La gestione dello SPRAR ha avuto nel 2014 un costo di euro € 197.499.225,63</a:t>
            </a:r>
          </a:p>
          <a:p>
            <a:r>
              <a:rPr lang="it-IT" sz="1800" dirty="0" smtClean="0"/>
              <a:t>Per fronteggiare i costi complessivi dell’accoglienza del 2015 il Ministero dell’Interno ha stimato in 918,5 milioni le spese relative alle strutture governative (CARA,CDA, CPSA) e temporanee, e in 242,5 milioni le spese relative ai centri SPRAR, per un totale quindi di 1.162 milioni .</a:t>
            </a:r>
          </a:p>
          <a:p>
            <a:r>
              <a:rPr lang="it-IT" sz="1800" dirty="0" smtClean="0"/>
              <a:t> I costi della gestione ordinaria dell’accoglienza si attestano nel </a:t>
            </a:r>
            <a:r>
              <a:rPr lang="it-IT" sz="1800" dirty="0" err="1" smtClean="0"/>
              <a:t>range</a:t>
            </a:r>
            <a:r>
              <a:rPr lang="it-IT" sz="1800" dirty="0" smtClean="0"/>
              <a:t> di 30-35 euro per gli adulti e a 45 euro per i minori accolti dai Comuni, costi nettamente inferiori ai costi riconosciuti durante l’emergenza nord Africa pari a 46 euro per gli adulti e ai 75 euro per i minori. </a:t>
            </a:r>
          </a:p>
          <a:p>
            <a:endParaRPr lang="it-IT" sz="1800" dirty="0"/>
          </a:p>
        </p:txBody>
      </p:sp>
      <p:sp>
        <p:nvSpPr>
          <p:cNvPr id="4" name="CasellaDiTesto 3"/>
          <p:cNvSpPr txBox="1"/>
          <p:nvPr/>
        </p:nvSpPr>
        <p:spPr>
          <a:xfrm>
            <a:off x="2915816" y="6237312"/>
            <a:ext cx="5760640" cy="369332"/>
          </a:xfrm>
          <a:prstGeom prst="rect">
            <a:avLst/>
          </a:prstGeom>
          <a:noFill/>
        </p:spPr>
        <p:txBody>
          <a:bodyPr wrap="square" rtlCol="0">
            <a:spAutoFit/>
          </a:bodyPr>
          <a:lstStyle/>
          <a:p>
            <a:r>
              <a:rPr lang="it-IT" dirty="0" smtClean="0"/>
              <a:t>Fonte Ministero dell’Interno, Rapporto sull’accoglienza 2015</a:t>
            </a: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graphicFrame>
        <p:nvGraphicFramePr>
          <p:cNvPr id="4" name="Segnaposto contenuto 3"/>
          <p:cNvGraphicFramePr>
            <a:graphicFrameLocks noGrp="1"/>
          </p:cNvGraphicFramePr>
          <p:nvPr>
            <p:ph idx="1"/>
          </p:nvPr>
        </p:nvGraphicFramePr>
        <p:xfrm>
          <a:off x="539552" y="260648"/>
          <a:ext cx="8064894" cy="6416040"/>
        </p:xfrm>
        <a:graphic>
          <a:graphicData uri="http://schemas.openxmlformats.org/drawingml/2006/table">
            <a:tbl>
              <a:tblPr firstRow="1" bandRow="1">
                <a:tableStyleId>{5C22544A-7EE6-4342-B048-85BDC9FD1C3A}</a:tableStyleId>
              </a:tblPr>
              <a:tblGrid>
                <a:gridCol w="1344149"/>
                <a:gridCol w="1344149"/>
                <a:gridCol w="1344149"/>
                <a:gridCol w="1344149"/>
                <a:gridCol w="1344149"/>
                <a:gridCol w="1344149"/>
              </a:tblGrid>
              <a:tr h="815487">
                <a:tc>
                  <a:txBody>
                    <a:bodyPr/>
                    <a:lstStyle/>
                    <a:p>
                      <a:pPr algn="l" fontAlgn="b"/>
                      <a:r>
                        <a:rPr lang="it-IT" sz="1400" b="1" i="1" u="none" strike="noStrike" dirty="0">
                          <a:solidFill>
                            <a:schemeClr val="bg1"/>
                          </a:solidFill>
                          <a:latin typeface="Times New Roman"/>
                        </a:rPr>
                        <a:t>Regione</a:t>
                      </a:r>
                    </a:p>
                  </a:txBody>
                  <a:tcPr marL="7620" marR="7620" marT="9525" marB="9525" anchor="b">
                    <a:solidFill>
                      <a:srgbClr val="FF0000"/>
                    </a:solidFill>
                  </a:tcPr>
                </a:tc>
                <a:tc>
                  <a:txBody>
                    <a:bodyPr/>
                    <a:lstStyle/>
                    <a:p>
                      <a:pPr algn="l" fontAlgn="b"/>
                      <a:r>
                        <a:rPr lang="it-IT" sz="1400" b="1" i="1" u="none" strike="noStrike" dirty="0">
                          <a:solidFill>
                            <a:schemeClr val="bg1"/>
                          </a:solidFill>
                          <a:latin typeface="Times New Roman"/>
                        </a:rPr>
                        <a:t>Quota accesso % Fondo Nazionale Politiche Sociali L. 328/00</a:t>
                      </a:r>
                    </a:p>
                  </a:txBody>
                  <a:tcPr marL="7620" marR="7620" marT="9525" marB="9525" anchor="b">
                    <a:solidFill>
                      <a:srgbClr val="FF0000"/>
                    </a:solidFill>
                  </a:tcPr>
                </a:tc>
                <a:tc>
                  <a:txBody>
                    <a:bodyPr/>
                    <a:lstStyle/>
                    <a:p>
                      <a:pPr algn="l" fontAlgn="b"/>
                      <a:r>
                        <a:rPr lang="it-IT" sz="1400" b="1" i="1" u="none" strike="noStrike" dirty="0">
                          <a:solidFill>
                            <a:schemeClr val="bg1"/>
                          </a:solidFill>
                          <a:latin typeface="Times New Roman"/>
                        </a:rPr>
                        <a:t>Riparto fino a 10.000 presenze</a:t>
                      </a:r>
                    </a:p>
                  </a:txBody>
                  <a:tcPr marL="7620" marR="7620" marT="9525" marB="9525" anchor="b">
                    <a:solidFill>
                      <a:srgbClr val="FF0000"/>
                    </a:solidFill>
                  </a:tcPr>
                </a:tc>
                <a:tc>
                  <a:txBody>
                    <a:bodyPr/>
                    <a:lstStyle/>
                    <a:p>
                      <a:pPr algn="l" fontAlgn="b"/>
                      <a:r>
                        <a:rPr lang="it-IT" sz="1400" b="1" i="1" u="none" strike="noStrike" dirty="0">
                          <a:solidFill>
                            <a:schemeClr val="bg1"/>
                          </a:solidFill>
                          <a:latin typeface="Times New Roman"/>
                        </a:rPr>
                        <a:t>% pop cratere su tot pop regionale</a:t>
                      </a:r>
                    </a:p>
                  </a:txBody>
                  <a:tcPr marL="7620" marR="7620" marT="9525" marB="9525" anchor="b">
                    <a:solidFill>
                      <a:srgbClr val="FF0000"/>
                    </a:solidFill>
                  </a:tcPr>
                </a:tc>
                <a:tc>
                  <a:txBody>
                    <a:bodyPr/>
                    <a:lstStyle/>
                    <a:p>
                      <a:pPr algn="l" fontAlgn="b"/>
                      <a:r>
                        <a:rPr lang="it-IT" sz="1400" b="1" i="1" u="none" strike="noStrike" dirty="0">
                          <a:solidFill>
                            <a:schemeClr val="bg1"/>
                          </a:solidFill>
                          <a:latin typeface="Times New Roman"/>
                        </a:rPr>
                        <a:t>Rideterminazione su popolazione regioni colpite dal sisma</a:t>
                      </a:r>
                    </a:p>
                  </a:txBody>
                  <a:tcPr marL="7620" marR="7620" marT="9525" marB="9525" anchor="b">
                    <a:solidFill>
                      <a:srgbClr val="FF0000"/>
                    </a:solidFill>
                  </a:tcPr>
                </a:tc>
                <a:tc>
                  <a:txBody>
                    <a:bodyPr/>
                    <a:lstStyle/>
                    <a:p>
                      <a:pPr algn="l" fontAlgn="b"/>
                      <a:r>
                        <a:rPr lang="it-IT" sz="1400" b="1" i="1" u="none" strike="noStrike" dirty="0">
                          <a:solidFill>
                            <a:schemeClr val="bg1"/>
                          </a:solidFill>
                          <a:latin typeface="Times New Roman"/>
                        </a:rPr>
                        <a:t>Riparto al netto pop sisma fino a 10.000 presenze</a:t>
                      </a:r>
                    </a:p>
                  </a:txBody>
                  <a:tcPr marL="7620" marR="7620" marT="9525" marB="9525" anchor="b">
                    <a:solidFill>
                      <a:srgbClr val="FF0000"/>
                    </a:solidFill>
                  </a:tcPr>
                </a:tc>
              </a:tr>
              <a:tr h="219395">
                <a:tc>
                  <a:txBody>
                    <a:bodyPr/>
                    <a:lstStyle/>
                    <a:p>
                      <a:pPr algn="l" fontAlgn="b"/>
                      <a:r>
                        <a:rPr lang="it-IT" sz="1400" b="0" i="0" u="none" strike="noStrike">
                          <a:solidFill>
                            <a:srgbClr val="000000"/>
                          </a:solidFill>
                          <a:latin typeface="Times New Roman"/>
                        </a:rPr>
                        <a:t>Piemonte</a:t>
                      </a:r>
                    </a:p>
                  </a:txBody>
                  <a:tcPr marL="7620" marR="7620" marT="9525" marB="9525" anchor="b"/>
                </a:tc>
                <a:tc>
                  <a:txBody>
                    <a:bodyPr/>
                    <a:lstStyle/>
                    <a:p>
                      <a:pPr algn="r" fontAlgn="b"/>
                      <a:r>
                        <a:rPr lang="it-IT" sz="1400" b="0" i="0" u="none" strike="noStrike">
                          <a:solidFill>
                            <a:srgbClr val="000000"/>
                          </a:solidFill>
                          <a:latin typeface="Times New Roman"/>
                        </a:rPr>
                        <a:t>7,18</a:t>
                      </a:r>
                    </a:p>
                  </a:txBody>
                  <a:tcPr marL="7620" marR="7620" marT="9525" marB="9525" anchor="b"/>
                </a:tc>
                <a:tc>
                  <a:txBody>
                    <a:bodyPr/>
                    <a:lstStyle/>
                    <a:p>
                      <a:pPr algn="r" fontAlgn="b"/>
                      <a:r>
                        <a:rPr lang="it-IT" sz="1400" b="0" i="0" u="none" strike="noStrike">
                          <a:solidFill>
                            <a:srgbClr val="000000"/>
                          </a:solidFill>
                          <a:latin typeface="Times New Roman"/>
                        </a:rPr>
                        <a:t>718</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718</a:t>
                      </a:r>
                    </a:p>
                  </a:txBody>
                  <a:tcPr marL="7620" marR="7620" marT="9525" marB="9525" anchor="b"/>
                </a:tc>
              </a:tr>
              <a:tr h="219395">
                <a:tc>
                  <a:txBody>
                    <a:bodyPr/>
                    <a:lstStyle/>
                    <a:p>
                      <a:pPr algn="l" fontAlgn="b"/>
                      <a:r>
                        <a:rPr lang="it-IT" sz="1400" b="0" i="0" u="none" strike="noStrike">
                          <a:solidFill>
                            <a:srgbClr val="000000"/>
                          </a:solidFill>
                          <a:latin typeface="Times New Roman"/>
                        </a:rPr>
                        <a:t>Valle D'Aosta</a:t>
                      </a:r>
                    </a:p>
                  </a:txBody>
                  <a:tcPr marL="7620" marR="7620" marT="9525" marB="9525" anchor="b"/>
                </a:tc>
                <a:tc>
                  <a:txBody>
                    <a:bodyPr/>
                    <a:lstStyle/>
                    <a:p>
                      <a:pPr algn="r" fontAlgn="b"/>
                      <a:r>
                        <a:rPr lang="it-IT" sz="1400" b="0" i="0" u="none" strike="noStrike">
                          <a:solidFill>
                            <a:srgbClr val="000000"/>
                          </a:solidFill>
                          <a:latin typeface="Times New Roman"/>
                        </a:rPr>
                        <a:t>0,29</a:t>
                      </a:r>
                    </a:p>
                  </a:txBody>
                  <a:tcPr marL="7620" marR="7620" marT="9525" marB="9525" anchor="b"/>
                </a:tc>
                <a:tc>
                  <a:txBody>
                    <a:bodyPr/>
                    <a:lstStyle/>
                    <a:p>
                      <a:pPr algn="r" fontAlgn="b"/>
                      <a:r>
                        <a:rPr lang="it-IT" sz="1400" b="0" i="0" u="none" strike="noStrike">
                          <a:solidFill>
                            <a:srgbClr val="000000"/>
                          </a:solidFill>
                          <a:latin typeface="Times New Roman"/>
                        </a:rPr>
                        <a:t>29</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29</a:t>
                      </a:r>
                    </a:p>
                  </a:txBody>
                  <a:tcPr marL="7620" marR="7620" marT="9525" marB="9525" anchor="b"/>
                </a:tc>
              </a:tr>
              <a:tr h="219395">
                <a:tc>
                  <a:txBody>
                    <a:bodyPr/>
                    <a:lstStyle/>
                    <a:p>
                      <a:pPr algn="l" fontAlgn="b"/>
                      <a:r>
                        <a:rPr lang="it-IT" sz="1400" b="0" i="0" u="none" strike="noStrike">
                          <a:solidFill>
                            <a:srgbClr val="000000"/>
                          </a:solidFill>
                          <a:latin typeface="Times New Roman"/>
                        </a:rPr>
                        <a:t>Liguria</a:t>
                      </a:r>
                    </a:p>
                  </a:txBody>
                  <a:tcPr marL="7620" marR="7620" marT="9525" marB="9525" anchor="b"/>
                </a:tc>
                <a:tc>
                  <a:txBody>
                    <a:bodyPr/>
                    <a:lstStyle/>
                    <a:p>
                      <a:pPr algn="r" fontAlgn="b"/>
                      <a:r>
                        <a:rPr lang="it-IT" sz="1400" b="0" i="0" u="none" strike="noStrike">
                          <a:solidFill>
                            <a:srgbClr val="000000"/>
                          </a:solidFill>
                          <a:latin typeface="Times New Roman"/>
                        </a:rPr>
                        <a:t>3,02</a:t>
                      </a:r>
                    </a:p>
                  </a:txBody>
                  <a:tcPr marL="7620" marR="7620" marT="9525" marB="9525" anchor="b"/>
                </a:tc>
                <a:tc>
                  <a:txBody>
                    <a:bodyPr/>
                    <a:lstStyle/>
                    <a:p>
                      <a:pPr algn="r" fontAlgn="b"/>
                      <a:r>
                        <a:rPr lang="it-IT" sz="1400" b="0" i="0" u="none" strike="noStrike">
                          <a:solidFill>
                            <a:srgbClr val="000000"/>
                          </a:solidFill>
                          <a:latin typeface="Times New Roman"/>
                        </a:rPr>
                        <a:t>302</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302</a:t>
                      </a:r>
                    </a:p>
                  </a:txBody>
                  <a:tcPr marL="7620" marR="7620" marT="9525" marB="9525" anchor="b"/>
                </a:tc>
              </a:tr>
              <a:tr h="219395">
                <a:tc>
                  <a:txBody>
                    <a:bodyPr/>
                    <a:lstStyle/>
                    <a:p>
                      <a:pPr algn="l" fontAlgn="b"/>
                      <a:r>
                        <a:rPr lang="it-IT" sz="1400" b="0" i="0" u="none" strike="noStrike">
                          <a:solidFill>
                            <a:srgbClr val="000000"/>
                          </a:solidFill>
                          <a:latin typeface="Times New Roman"/>
                        </a:rPr>
                        <a:t>Lombardia</a:t>
                      </a:r>
                    </a:p>
                  </a:txBody>
                  <a:tcPr marL="7620" marR="7620" marT="9525" marB="9525" anchor="b"/>
                </a:tc>
                <a:tc>
                  <a:txBody>
                    <a:bodyPr/>
                    <a:lstStyle/>
                    <a:p>
                      <a:pPr algn="r" fontAlgn="b"/>
                      <a:r>
                        <a:rPr lang="it-IT" sz="1400" b="0" i="0" u="none" strike="noStrike">
                          <a:solidFill>
                            <a:srgbClr val="000000"/>
                          </a:solidFill>
                          <a:latin typeface="Times New Roman"/>
                        </a:rPr>
                        <a:t>14,15</a:t>
                      </a:r>
                    </a:p>
                  </a:txBody>
                  <a:tcPr marL="7620" marR="7620" marT="9525" marB="9525" anchor="b"/>
                </a:tc>
                <a:tc>
                  <a:txBody>
                    <a:bodyPr/>
                    <a:lstStyle/>
                    <a:p>
                      <a:pPr algn="r" fontAlgn="b"/>
                      <a:r>
                        <a:rPr lang="it-IT" sz="1400" b="0" i="0" u="none" strike="noStrike">
                          <a:solidFill>
                            <a:srgbClr val="000000"/>
                          </a:solidFill>
                          <a:latin typeface="Times New Roman"/>
                        </a:rPr>
                        <a:t>1.415</a:t>
                      </a:r>
                    </a:p>
                  </a:txBody>
                  <a:tcPr marL="7620" marR="7620" marT="9525" marB="9525" anchor="b"/>
                </a:tc>
                <a:tc>
                  <a:txBody>
                    <a:bodyPr/>
                    <a:lstStyle/>
                    <a:p>
                      <a:pPr algn="r" fontAlgn="b"/>
                      <a:r>
                        <a:rPr lang="it-IT" sz="1400" b="0" i="0" u="none" strike="noStrike">
                          <a:solidFill>
                            <a:srgbClr val="000000"/>
                          </a:solidFill>
                          <a:latin typeface="Times New Roman"/>
                        </a:rPr>
                        <a:t>1,85</a:t>
                      </a:r>
                    </a:p>
                  </a:txBody>
                  <a:tcPr marL="7620" marR="7620" marT="9525" marB="9525" anchor="b"/>
                </a:tc>
                <a:tc>
                  <a:txBody>
                    <a:bodyPr/>
                    <a:lstStyle/>
                    <a:p>
                      <a:pPr algn="r" fontAlgn="b"/>
                      <a:r>
                        <a:rPr lang="it-IT" sz="1400" b="0" i="0" u="none" strike="noStrike">
                          <a:solidFill>
                            <a:srgbClr val="000000"/>
                          </a:solidFill>
                          <a:latin typeface="Times New Roman"/>
                        </a:rPr>
                        <a:t>1.389</a:t>
                      </a:r>
                    </a:p>
                  </a:txBody>
                  <a:tcPr marL="7620" marR="7620" marT="9525" marB="9525" anchor="b"/>
                </a:tc>
                <a:tc>
                  <a:txBody>
                    <a:bodyPr/>
                    <a:lstStyle/>
                    <a:p>
                      <a:pPr algn="l" fontAlgn="b"/>
                      <a:r>
                        <a:rPr lang="it-IT" sz="1400" b="0" i="0" u="none" strike="noStrike">
                          <a:solidFill>
                            <a:srgbClr val="000000"/>
                          </a:solidFill>
                          <a:latin typeface="Times New Roman"/>
                        </a:rPr>
                        <a:t>1..389</a:t>
                      </a:r>
                    </a:p>
                  </a:txBody>
                  <a:tcPr marL="7620" marR="7620" marT="9525" marB="9525" anchor="b"/>
                </a:tc>
              </a:tr>
              <a:tr h="219395">
                <a:tc>
                  <a:txBody>
                    <a:bodyPr/>
                    <a:lstStyle/>
                    <a:p>
                      <a:pPr algn="l" fontAlgn="b"/>
                      <a:r>
                        <a:rPr lang="it-IT" sz="1400" b="0" i="0" u="none" strike="noStrike">
                          <a:solidFill>
                            <a:srgbClr val="000000"/>
                          </a:solidFill>
                          <a:latin typeface="Times New Roman"/>
                        </a:rPr>
                        <a:t>Trentino</a:t>
                      </a:r>
                    </a:p>
                  </a:txBody>
                  <a:tcPr marL="7620" marR="7620" marT="9525" marB="9525" anchor="b"/>
                </a:tc>
                <a:tc rowSpan="2">
                  <a:txBody>
                    <a:bodyPr/>
                    <a:lstStyle/>
                    <a:p>
                      <a:pPr algn="r" fontAlgn="b"/>
                      <a:r>
                        <a:rPr lang="it-IT" sz="1400" b="0" i="0" u="none" strike="noStrike">
                          <a:solidFill>
                            <a:srgbClr val="000000"/>
                          </a:solidFill>
                          <a:latin typeface="Times New Roman"/>
                        </a:rPr>
                        <a:t>1,66</a:t>
                      </a:r>
                    </a:p>
                  </a:txBody>
                  <a:tcPr marL="7620" marR="7620" marT="9525" marB="9525" anchor="b"/>
                </a:tc>
                <a:tc rowSpan="2">
                  <a:txBody>
                    <a:bodyPr/>
                    <a:lstStyle/>
                    <a:p>
                      <a:pPr algn="r" fontAlgn="b"/>
                      <a:r>
                        <a:rPr lang="it-IT" sz="1400" b="0" i="0" u="none" strike="noStrike">
                          <a:solidFill>
                            <a:srgbClr val="000000"/>
                          </a:solidFill>
                          <a:latin typeface="Times New Roman"/>
                        </a:rPr>
                        <a:t>166</a:t>
                      </a:r>
                    </a:p>
                  </a:txBody>
                  <a:tcPr marL="7620" marR="7620" marT="9525" marB="9525" anchor="b"/>
                </a:tc>
                <a:tc rowSpan="2">
                  <a:txBody>
                    <a:bodyPr/>
                    <a:lstStyle/>
                    <a:p>
                      <a:pPr algn="l" fontAlgn="b"/>
                      <a:r>
                        <a:rPr lang="it-IT" sz="1200" b="0" i="0" u="none" strike="noStrike">
                          <a:solidFill>
                            <a:srgbClr val="000000"/>
                          </a:solidFill>
                          <a:latin typeface="Calibri"/>
                        </a:rPr>
                        <a:t> </a:t>
                      </a:r>
                    </a:p>
                  </a:txBody>
                  <a:tcPr marL="7620" marR="7620" marT="9525" marB="9525" anchor="b"/>
                </a:tc>
                <a:tc rowSpan="2">
                  <a:txBody>
                    <a:bodyPr/>
                    <a:lstStyle/>
                    <a:p>
                      <a:pPr algn="l" fontAlgn="b"/>
                      <a:r>
                        <a:rPr lang="it-IT" sz="1200" b="0" i="0" u="none" strike="noStrike" dirty="0">
                          <a:solidFill>
                            <a:srgbClr val="000000"/>
                          </a:solidFill>
                          <a:latin typeface="Calibri"/>
                        </a:rPr>
                        <a:t> </a:t>
                      </a:r>
                    </a:p>
                  </a:txBody>
                  <a:tcPr marL="7620" marR="7620" marT="9525" marB="9525" anchor="b"/>
                </a:tc>
                <a:tc rowSpan="2">
                  <a:txBody>
                    <a:bodyPr/>
                    <a:lstStyle/>
                    <a:p>
                      <a:pPr algn="r" fontAlgn="b"/>
                      <a:r>
                        <a:rPr lang="it-IT" sz="1400" b="0" i="0" u="none" strike="noStrike">
                          <a:solidFill>
                            <a:srgbClr val="000000"/>
                          </a:solidFill>
                          <a:latin typeface="Times New Roman"/>
                        </a:rPr>
                        <a:t>166</a:t>
                      </a:r>
                    </a:p>
                  </a:txBody>
                  <a:tcPr marL="7620" marR="7620" marT="9525" marB="9525" anchor="b"/>
                </a:tc>
              </a:tr>
              <a:tr h="208629">
                <a:tc>
                  <a:txBody>
                    <a:bodyPr/>
                    <a:lstStyle/>
                    <a:p>
                      <a:pPr algn="l" fontAlgn="b"/>
                      <a:r>
                        <a:rPr lang="it-IT" sz="1400" b="0" i="0" u="none" strike="noStrike">
                          <a:solidFill>
                            <a:srgbClr val="000000"/>
                          </a:solidFill>
                          <a:latin typeface="Times New Roman"/>
                        </a:rPr>
                        <a:t>Alto Adige</a:t>
                      </a:r>
                    </a:p>
                  </a:txBody>
                  <a:tcPr marL="7620" marR="7620" marT="7620" marB="0" anchor="b"/>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r>
              <a:tr h="219395">
                <a:tc>
                  <a:txBody>
                    <a:bodyPr/>
                    <a:lstStyle/>
                    <a:p>
                      <a:pPr algn="l" fontAlgn="b"/>
                      <a:r>
                        <a:rPr lang="it-IT" sz="1400" b="0" i="0" u="none" strike="noStrike">
                          <a:solidFill>
                            <a:srgbClr val="000000"/>
                          </a:solidFill>
                          <a:latin typeface="Times New Roman"/>
                        </a:rPr>
                        <a:t>Veneto</a:t>
                      </a:r>
                    </a:p>
                  </a:txBody>
                  <a:tcPr marL="7620" marR="7620" marT="9525" marB="9525" anchor="b"/>
                </a:tc>
                <a:tc>
                  <a:txBody>
                    <a:bodyPr/>
                    <a:lstStyle/>
                    <a:p>
                      <a:pPr algn="r" fontAlgn="b"/>
                      <a:r>
                        <a:rPr lang="it-IT" sz="1400" b="0" i="0" u="none" strike="noStrike">
                          <a:solidFill>
                            <a:srgbClr val="000000"/>
                          </a:solidFill>
                          <a:latin typeface="Times New Roman"/>
                        </a:rPr>
                        <a:t>7,28</a:t>
                      </a:r>
                    </a:p>
                  </a:txBody>
                  <a:tcPr marL="7620" marR="7620" marT="9525" marB="9525" anchor="b"/>
                </a:tc>
                <a:tc>
                  <a:txBody>
                    <a:bodyPr/>
                    <a:lstStyle/>
                    <a:p>
                      <a:pPr algn="r" fontAlgn="b"/>
                      <a:r>
                        <a:rPr lang="it-IT" sz="1400" b="0" i="0" u="none" strike="noStrike">
                          <a:solidFill>
                            <a:srgbClr val="000000"/>
                          </a:solidFill>
                          <a:latin typeface="Times New Roman"/>
                        </a:rPr>
                        <a:t>728</a:t>
                      </a:r>
                    </a:p>
                  </a:txBody>
                  <a:tcPr marL="7620" marR="7620" marT="9525" marB="9525" anchor="b"/>
                </a:tc>
                <a:tc>
                  <a:txBody>
                    <a:bodyPr/>
                    <a:lstStyle/>
                    <a:p>
                      <a:pPr algn="r" fontAlgn="b"/>
                      <a:r>
                        <a:rPr lang="it-IT" sz="1400" b="0" i="0" u="none" strike="noStrike">
                          <a:solidFill>
                            <a:srgbClr val="000000"/>
                          </a:solidFill>
                          <a:latin typeface="Times New Roman"/>
                        </a:rPr>
                        <a:t>0,89</a:t>
                      </a:r>
                    </a:p>
                  </a:txBody>
                  <a:tcPr marL="7620" marR="7620" marT="9525" marB="9525" anchor="b"/>
                </a:tc>
                <a:tc>
                  <a:txBody>
                    <a:bodyPr/>
                    <a:lstStyle/>
                    <a:p>
                      <a:pPr algn="r" fontAlgn="b"/>
                      <a:r>
                        <a:rPr lang="it-IT" sz="1400" b="0" i="0" u="none" strike="noStrike">
                          <a:solidFill>
                            <a:srgbClr val="000000"/>
                          </a:solidFill>
                          <a:latin typeface="Times New Roman"/>
                        </a:rPr>
                        <a:t>722</a:t>
                      </a:r>
                    </a:p>
                  </a:txBody>
                  <a:tcPr marL="7620" marR="7620" marT="9525" marB="9525" anchor="b"/>
                </a:tc>
                <a:tc>
                  <a:txBody>
                    <a:bodyPr/>
                    <a:lstStyle/>
                    <a:p>
                      <a:pPr algn="r" fontAlgn="b"/>
                      <a:r>
                        <a:rPr lang="it-IT" sz="1400" b="0" i="0" u="none" strike="noStrike">
                          <a:solidFill>
                            <a:srgbClr val="000000"/>
                          </a:solidFill>
                          <a:latin typeface="Times New Roman"/>
                        </a:rPr>
                        <a:t>722</a:t>
                      </a:r>
                    </a:p>
                  </a:txBody>
                  <a:tcPr marL="7620" marR="7620" marT="9525" marB="9525" anchor="b"/>
                </a:tc>
              </a:tr>
              <a:tr h="219395">
                <a:tc>
                  <a:txBody>
                    <a:bodyPr/>
                    <a:lstStyle/>
                    <a:p>
                      <a:pPr algn="l" fontAlgn="b"/>
                      <a:r>
                        <a:rPr lang="it-IT" sz="1400" b="0" i="0" u="none" strike="noStrike">
                          <a:solidFill>
                            <a:srgbClr val="000000"/>
                          </a:solidFill>
                          <a:latin typeface="Times New Roman"/>
                        </a:rPr>
                        <a:t>Friuli</a:t>
                      </a:r>
                    </a:p>
                  </a:txBody>
                  <a:tcPr marL="7620" marR="7620" marT="9525" marB="9525" anchor="b"/>
                </a:tc>
                <a:tc rowSpan="2">
                  <a:txBody>
                    <a:bodyPr/>
                    <a:lstStyle/>
                    <a:p>
                      <a:pPr algn="r" fontAlgn="b"/>
                      <a:r>
                        <a:rPr lang="it-IT" sz="1400" b="0" i="0" u="none" strike="noStrike">
                          <a:solidFill>
                            <a:srgbClr val="000000"/>
                          </a:solidFill>
                          <a:latin typeface="Times New Roman"/>
                        </a:rPr>
                        <a:t>2,19</a:t>
                      </a:r>
                    </a:p>
                  </a:txBody>
                  <a:tcPr marL="7620" marR="7620" marT="9525" marB="9525" anchor="b"/>
                </a:tc>
                <a:tc rowSpan="2">
                  <a:txBody>
                    <a:bodyPr/>
                    <a:lstStyle/>
                    <a:p>
                      <a:pPr algn="r" fontAlgn="b"/>
                      <a:r>
                        <a:rPr lang="it-IT" sz="1400" b="0" i="0" u="none" strike="noStrike">
                          <a:solidFill>
                            <a:srgbClr val="000000"/>
                          </a:solidFill>
                          <a:latin typeface="Times New Roman"/>
                        </a:rPr>
                        <a:t>219</a:t>
                      </a:r>
                    </a:p>
                  </a:txBody>
                  <a:tcPr marL="7620" marR="7620" marT="9525" marB="9525" anchor="b"/>
                </a:tc>
                <a:tc rowSpan="2">
                  <a:txBody>
                    <a:bodyPr/>
                    <a:lstStyle/>
                    <a:p>
                      <a:pPr algn="l" fontAlgn="b"/>
                      <a:r>
                        <a:rPr lang="it-IT" sz="1200" b="0" i="0" u="none" strike="noStrike">
                          <a:solidFill>
                            <a:srgbClr val="000000"/>
                          </a:solidFill>
                          <a:latin typeface="Calibri"/>
                        </a:rPr>
                        <a:t> </a:t>
                      </a:r>
                    </a:p>
                  </a:txBody>
                  <a:tcPr marL="7620" marR="7620" marT="9525" marB="9525" anchor="b"/>
                </a:tc>
                <a:tc rowSpan="2">
                  <a:txBody>
                    <a:bodyPr/>
                    <a:lstStyle/>
                    <a:p>
                      <a:pPr algn="l" fontAlgn="b"/>
                      <a:r>
                        <a:rPr lang="it-IT" sz="1200" b="0" i="0" u="none" strike="noStrike">
                          <a:solidFill>
                            <a:srgbClr val="000000"/>
                          </a:solidFill>
                          <a:latin typeface="Calibri"/>
                        </a:rPr>
                        <a:t> </a:t>
                      </a:r>
                    </a:p>
                  </a:txBody>
                  <a:tcPr marL="7620" marR="7620" marT="9525" marB="9525" anchor="b"/>
                </a:tc>
                <a:tc rowSpan="2">
                  <a:txBody>
                    <a:bodyPr/>
                    <a:lstStyle/>
                    <a:p>
                      <a:pPr algn="r" fontAlgn="b"/>
                      <a:r>
                        <a:rPr lang="it-IT" sz="1400" b="0" i="0" u="none" strike="noStrike">
                          <a:solidFill>
                            <a:srgbClr val="000000"/>
                          </a:solidFill>
                          <a:latin typeface="Times New Roman"/>
                        </a:rPr>
                        <a:t>219</a:t>
                      </a:r>
                    </a:p>
                  </a:txBody>
                  <a:tcPr marL="7620" marR="7620" marT="9525" marB="9525" anchor="b"/>
                </a:tc>
              </a:tr>
              <a:tr h="208629">
                <a:tc>
                  <a:txBody>
                    <a:bodyPr/>
                    <a:lstStyle/>
                    <a:p>
                      <a:pPr algn="l" fontAlgn="b"/>
                      <a:r>
                        <a:rPr lang="it-IT" sz="1400" b="0" i="0" u="none" strike="noStrike">
                          <a:solidFill>
                            <a:srgbClr val="000000"/>
                          </a:solidFill>
                          <a:latin typeface="Times New Roman"/>
                        </a:rPr>
                        <a:t>Venezia-Giulia</a:t>
                      </a:r>
                    </a:p>
                  </a:txBody>
                  <a:tcPr marL="7620" marR="7620" marT="7620" marB="0" anchor="b"/>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r>
              <a:tr h="219395">
                <a:tc>
                  <a:txBody>
                    <a:bodyPr/>
                    <a:lstStyle/>
                    <a:p>
                      <a:pPr algn="l" fontAlgn="b"/>
                      <a:r>
                        <a:rPr lang="it-IT" sz="1400" b="0" i="0" u="none" strike="noStrike">
                          <a:solidFill>
                            <a:srgbClr val="000000"/>
                          </a:solidFill>
                          <a:latin typeface="Times New Roman"/>
                        </a:rPr>
                        <a:t>Emilia</a:t>
                      </a:r>
                    </a:p>
                  </a:txBody>
                  <a:tcPr marL="7620" marR="7620" marT="9525" marB="9525" anchor="b"/>
                </a:tc>
                <a:tc rowSpan="2">
                  <a:txBody>
                    <a:bodyPr/>
                    <a:lstStyle/>
                    <a:p>
                      <a:pPr algn="r" fontAlgn="b"/>
                      <a:r>
                        <a:rPr lang="it-IT" sz="1400" b="0" i="0" u="none" strike="noStrike">
                          <a:solidFill>
                            <a:srgbClr val="000000"/>
                          </a:solidFill>
                          <a:latin typeface="Times New Roman"/>
                        </a:rPr>
                        <a:t>7,08</a:t>
                      </a:r>
                    </a:p>
                  </a:txBody>
                  <a:tcPr marL="7620" marR="7620" marT="9525" marB="9525" anchor="b"/>
                </a:tc>
                <a:tc rowSpan="2">
                  <a:txBody>
                    <a:bodyPr/>
                    <a:lstStyle/>
                    <a:p>
                      <a:pPr algn="r" fontAlgn="b"/>
                      <a:r>
                        <a:rPr lang="it-IT" sz="1400" b="0" i="0" u="none" strike="noStrike">
                          <a:solidFill>
                            <a:srgbClr val="000000"/>
                          </a:solidFill>
                          <a:latin typeface="Times New Roman"/>
                        </a:rPr>
                        <a:t>708</a:t>
                      </a:r>
                    </a:p>
                  </a:txBody>
                  <a:tcPr marL="7620" marR="7620" marT="9525" marB="9525" anchor="b"/>
                </a:tc>
                <a:tc rowSpan="2">
                  <a:txBody>
                    <a:bodyPr/>
                    <a:lstStyle/>
                    <a:p>
                      <a:pPr algn="r" fontAlgn="b"/>
                      <a:r>
                        <a:rPr lang="it-IT" sz="1400" b="0" i="0" u="none" strike="noStrike">
                          <a:solidFill>
                            <a:srgbClr val="000000"/>
                          </a:solidFill>
                          <a:latin typeface="Times New Roman"/>
                        </a:rPr>
                        <a:t>14,18</a:t>
                      </a:r>
                    </a:p>
                  </a:txBody>
                  <a:tcPr marL="7620" marR="7620" marT="9525" marB="9525" anchor="b"/>
                </a:tc>
                <a:tc rowSpan="2">
                  <a:txBody>
                    <a:bodyPr/>
                    <a:lstStyle/>
                    <a:p>
                      <a:pPr algn="r" fontAlgn="b"/>
                      <a:r>
                        <a:rPr lang="it-IT" sz="1400" b="0" i="0" u="none" strike="noStrike">
                          <a:solidFill>
                            <a:srgbClr val="000000"/>
                          </a:solidFill>
                          <a:latin typeface="Times New Roman"/>
                        </a:rPr>
                        <a:t>608</a:t>
                      </a:r>
                    </a:p>
                  </a:txBody>
                  <a:tcPr marL="7620" marR="7620" marT="9525" marB="9525" anchor="b"/>
                </a:tc>
                <a:tc rowSpan="2">
                  <a:txBody>
                    <a:bodyPr/>
                    <a:lstStyle/>
                    <a:p>
                      <a:pPr algn="r" fontAlgn="b"/>
                      <a:r>
                        <a:rPr lang="it-IT" sz="1400" b="0" i="0" u="none" strike="noStrike">
                          <a:solidFill>
                            <a:srgbClr val="000000"/>
                          </a:solidFill>
                          <a:latin typeface="Times New Roman"/>
                        </a:rPr>
                        <a:t>608</a:t>
                      </a:r>
                    </a:p>
                  </a:txBody>
                  <a:tcPr marL="7620" marR="7620" marT="9525" marB="9525" anchor="b"/>
                </a:tc>
              </a:tr>
              <a:tr h="208629">
                <a:tc>
                  <a:txBody>
                    <a:bodyPr/>
                    <a:lstStyle/>
                    <a:p>
                      <a:pPr algn="l" fontAlgn="b"/>
                      <a:r>
                        <a:rPr lang="it-IT" sz="1400" b="0" i="0" u="none" strike="noStrike">
                          <a:solidFill>
                            <a:srgbClr val="000000"/>
                          </a:solidFill>
                          <a:latin typeface="Times New Roman"/>
                        </a:rPr>
                        <a:t>-Romagna</a:t>
                      </a:r>
                    </a:p>
                  </a:txBody>
                  <a:tcPr marL="7620" marR="7620" marT="7620" marB="0" anchor="b"/>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r>
              <a:tr h="219395">
                <a:tc>
                  <a:txBody>
                    <a:bodyPr/>
                    <a:lstStyle/>
                    <a:p>
                      <a:pPr algn="l" fontAlgn="b"/>
                      <a:r>
                        <a:rPr lang="it-IT" sz="1400" b="0" i="0" u="none" strike="noStrike">
                          <a:solidFill>
                            <a:srgbClr val="000000"/>
                          </a:solidFill>
                          <a:latin typeface="Times New Roman"/>
                        </a:rPr>
                        <a:t>Marche</a:t>
                      </a:r>
                    </a:p>
                  </a:txBody>
                  <a:tcPr marL="7620" marR="7620" marT="9525" marB="9525" anchor="b"/>
                </a:tc>
                <a:tc>
                  <a:txBody>
                    <a:bodyPr/>
                    <a:lstStyle/>
                    <a:p>
                      <a:pPr algn="r" fontAlgn="b"/>
                      <a:r>
                        <a:rPr lang="it-IT" sz="1400" b="0" i="0" u="none" strike="noStrike">
                          <a:solidFill>
                            <a:srgbClr val="000000"/>
                          </a:solidFill>
                          <a:latin typeface="Times New Roman"/>
                        </a:rPr>
                        <a:t>2,65</a:t>
                      </a:r>
                    </a:p>
                  </a:txBody>
                  <a:tcPr marL="7620" marR="7620" marT="9525" marB="9525" anchor="b"/>
                </a:tc>
                <a:tc>
                  <a:txBody>
                    <a:bodyPr/>
                    <a:lstStyle/>
                    <a:p>
                      <a:pPr algn="r" fontAlgn="b"/>
                      <a:r>
                        <a:rPr lang="it-IT" sz="1400" b="0" i="0" u="none" strike="noStrike">
                          <a:solidFill>
                            <a:srgbClr val="000000"/>
                          </a:solidFill>
                          <a:latin typeface="Times New Roman"/>
                        </a:rPr>
                        <a:t>265</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265</a:t>
                      </a:r>
                    </a:p>
                  </a:txBody>
                  <a:tcPr marL="7620" marR="7620" marT="9525" marB="9525" anchor="b"/>
                </a:tc>
              </a:tr>
              <a:tr h="219395">
                <a:tc>
                  <a:txBody>
                    <a:bodyPr/>
                    <a:lstStyle/>
                    <a:p>
                      <a:pPr algn="l" fontAlgn="b"/>
                      <a:r>
                        <a:rPr lang="it-IT" sz="1400" b="0" i="0" u="none" strike="noStrike">
                          <a:solidFill>
                            <a:srgbClr val="000000"/>
                          </a:solidFill>
                          <a:latin typeface="Times New Roman"/>
                        </a:rPr>
                        <a:t>Toscana</a:t>
                      </a:r>
                    </a:p>
                  </a:txBody>
                  <a:tcPr marL="7620" marR="7620" marT="9525" marB="9525" anchor="b"/>
                </a:tc>
                <a:tc>
                  <a:txBody>
                    <a:bodyPr/>
                    <a:lstStyle/>
                    <a:p>
                      <a:pPr algn="r" fontAlgn="b"/>
                      <a:r>
                        <a:rPr lang="it-IT" sz="1400" b="0" i="0" u="none" strike="noStrike">
                          <a:solidFill>
                            <a:srgbClr val="000000"/>
                          </a:solidFill>
                          <a:latin typeface="Times New Roman"/>
                        </a:rPr>
                        <a:t>6,56</a:t>
                      </a:r>
                    </a:p>
                  </a:txBody>
                  <a:tcPr marL="7620" marR="7620" marT="9525" marB="9525" anchor="b"/>
                </a:tc>
                <a:tc>
                  <a:txBody>
                    <a:bodyPr/>
                    <a:lstStyle/>
                    <a:p>
                      <a:pPr algn="r" fontAlgn="b"/>
                      <a:r>
                        <a:rPr lang="it-IT" sz="1400" b="0" i="0" u="none" strike="noStrike">
                          <a:solidFill>
                            <a:srgbClr val="000000"/>
                          </a:solidFill>
                          <a:latin typeface="Times New Roman"/>
                        </a:rPr>
                        <a:t>656</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656</a:t>
                      </a:r>
                    </a:p>
                  </a:txBody>
                  <a:tcPr marL="7620" marR="7620" marT="9525" marB="9525" anchor="b"/>
                </a:tc>
              </a:tr>
              <a:tr h="219395">
                <a:tc>
                  <a:txBody>
                    <a:bodyPr/>
                    <a:lstStyle/>
                    <a:p>
                      <a:pPr algn="l" fontAlgn="b"/>
                      <a:r>
                        <a:rPr lang="it-IT" sz="1400" b="0" i="0" u="none" strike="noStrike">
                          <a:solidFill>
                            <a:srgbClr val="000000"/>
                          </a:solidFill>
                          <a:latin typeface="Times New Roman"/>
                        </a:rPr>
                        <a:t>Umbria</a:t>
                      </a:r>
                    </a:p>
                  </a:txBody>
                  <a:tcPr marL="7620" marR="7620" marT="9525" marB="9525" anchor="b"/>
                </a:tc>
                <a:tc>
                  <a:txBody>
                    <a:bodyPr/>
                    <a:lstStyle/>
                    <a:p>
                      <a:pPr algn="r" fontAlgn="b"/>
                      <a:r>
                        <a:rPr lang="it-IT" sz="1400" b="0" i="0" u="none" strike="noStrike">
                          <a:solidFill>
                            <a:srgbClr val="000000"/>
                          </a:solidFill>
                          <a:latin typeface="Times New Roman"/>
                        </a:rPr>
                        <a:t>1,64</a:t>
                      </a:r>
                    </a:p>
                  </a:txBody>
                  <a:tcPr marL="7620" marR="7620" marT="9525" marB="9525" anchor="b"/>
                </a:tc>
                <a:tc>
                  <a:txBody>
                    <a:bodyPr/>
                    <a:lstStyle/>
                    <a:p>
                      <a:pPr algn="r" fontAlgn="b"/>
                      <a:r>
                        <a:rPr lang="it-IT" sz="1400" b="0" i="0" u="none" strike="noStrike">
                          <a:solidFill>
                            <a:srgbClr val="000000"/>
                          </a:solidFill>
                          <a:latin typeface="Times New Roman"/>
                        </a:rPr>
                        <a:t>164</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164</a:t>
                      </a:r>
                    </a:p>
                  </a:txBody>
                  <a:tcPr marL="7620" marR="7620" marT="9525" marB="9525" anchor="b"/>
                </a:tc>
              </a:tr>
              <a:tr h="219395">
                <a:tc>
                  <a:txBody>
                    <a:bodyPr/>
                    <a:lstStyle/>
                    <a:p>
                      <a:pPr algn="l" fontAlgn="b"/>
                      <a:r>
                        <a:rPr lang="it-IT" sz="1400" b="0" i="0" u="none" strike="noStrike">
                          <a:solidFill>
                            <a:srgbClr val="000000"/>
                          </a:solidFill>
                          <a:latin typeface="Times New Roman"/>
                        </a:rPr>
                        <a:t>Lazio</a:t>
                      </a:r>
                    </a:p>
                  </a:txBody>
                  <a:tcPr marL="7620" marR="7620" marT="9525" marB="9525" anchor="b"/>
                </a:tc>
                <a:tc>
                  <a:txBody>
                    <a:bodyPr/>
                    <a:lstStyle/>
                    <a:p>
                      <a:pPr algn="r" fontAlgn="b"/>
                      <a:r>
                        <a:rPr lang="it-IT" sz="1400" b="0" i="0" u="none" strike="noStrike">
                          <a:solidFill>
                            <a:srgbClr val="000000"/>
                          </a:solidFill>
                          <a:latin typeface="Times New Roman"/>
                        </a:rPr>
                        <a:t>8,6</a:t>
                      </a:r>
                    </a:p>
                  </a:txBody>
                  <a:tcPr marL="7620" marR="7620" marT="9525" marB="9525" anchor="b"/>
                </a:tc>
                <a:tc>
                  <a:txBody>
                    <a:bodyPr/>
                    <a:lstStyle/>
                    <a:p>
                      <a:pPr algn="r" fontAlgn="b"/>
                      <a:r>
                        <a:rPr lang="it-IT" sz="1400" b="0" i="0" u="none" strike="noStrike">
                          <a:solidFill>
                            <a:srgbClr val="000000"/>
                          </a:solidFill>
                          <a:latin typeface="Times New Roman"/>
                        </a:rPr>
                        <a:t>860</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860</a:t>
                      </a:r>
                    </a:p>
                  </a:txBody>
                  <a:tcPr marL="7620" marR="7620" marT="9525" marB="9525" anchor="b"/>
                </a:tc>
              </a:tr>
              <a:tr h="219395">
                <a:tc>
                  <a:txBody>
                    <a:bodyPr/>
                    <a:lstStyle/>
                    <a:p>
                      <a:pPr algn="l" fontAlgn="b"/>
                      <a:r>
                        <a:rPr lang="it-IT" sz="1400" b="0" i="0" u="none" strike="noStrike">
                          <a:solidFill>
                            <a:srgbClr val="000000"/>
                          </a:solidFill>
                          <a:latin typeface="Times New Roman"/>
                        </a:rPr>
                        <a:t>Campania</a:t>
                      </a:r>
                    </a:p>
                  </a:txBody>
                  <a:tcPr marL="7620" marR="7620" marT="9525" marB="9525" anchor="b"/>
                </a:tc>
                <a:tc>
                  <a:txBody>
                    <a:bodyPr/>
                    <a:lstStyle/>
                    <a:p>
                      <a:pPr algn="r" fontAlgn="b"/>
                      <a:r>
                        <a:rPr lang="it-IT" sz="1400" b="0" i="0" u="none" strike="noStrike">
                          <a:solidFill>
                            <a:srgbClr val="000000"/>
                          </a:solidFill>
                          <a:latin typeface="Times New Roman"/>
                        </a:rPr>
                        <a:t>9,98</a:t>
                      </a:r>
                    </a:p>
                  </a:txBody>
                  <a:tcPr marL="7620" marR="7620" marT="9525" marB="9525" anchor="b"/>
                </a:tc>
                <a:tc>
                  <a:txBody>
                    <a:bodyPr/>
                    <a:lstStyle/>
                    <a:p>
                      <a:pPr algn="r" fontAlgn="b"/>
                      <a:r>
                        <a:rPr lang="it-IT" sz="1400" b="0" i="0" u="none" strike="noStrike">
                          <a:solidFill>
                            <a:srgbClr val="000000"/>
                          </a:solidFill>
                          <a:latin typeface="Times New Roman"/>
                        </a:rPr>
                        <a:t>998</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998</a:t>
                      </a:r>
                    </a:p>
                  </a:txBody>
                  <a:tcPr marL="7620" marR="7620" marT="9525" marB="9525" anchor="b"/>
                </a:tc>
              </a:tr>
              <a:tr h="219395">
                <a:tc>
                  <a:txBody>
                    <a:bodyPr/>
                    <a:lstStyle/>
                    <a:p>
                      <a:pPr algn="l" fontAlgn="b"/>
                      <a:r>
                        <a:rPr lang="it-IT" sz="1400" b="0" i="0" u="none" strike="noStrike">
                          <a:solidFill>
                            <a:srgbClr val="000000"/>
                          </a:solidFill>
                          <a:latin typeface="Times New Roman"/>
                        </a:rPr>
                        <a:t>Abruzzo</a:t>
                      </a:r>
                    </a:p>
                  </a:txBody>
                  <a:tcPr marL="7620" marR="7620" marT="9525" marB="9525" anchor="b"/>
                </a:tc>
                <a:tc>
                  <a:txBody>
                    <a:bodyPr/>
                    <a:lstStyle/>
                    <a:p>
                      <a:pPr algn="r" fontAlgn="b"/>
                      <a:r>
                        <a:rPr lang="it-IT" sz="1400" b="0" i="0" u="none" strike="noStrike">
                          <a:solidFill>
                            <a:srgbClr val="000000"/>
                          </a:solidFill>
                          <a:latin typeface="Times New Roman"/>
                        </a:rPr>
                        <a:t>2,45</a:t>
                      </a:r>
                    </a:p>
                  </a:txBody>
                  <a:tcPr marL="7620" marR="7620" marT="9525" marB="9525" anchor="b"/>
                </a:tc>
                <a:tc>
                  <a:txBody>
                    <a:bodyPr/>
                    <a:lstStyle/>
                    <a:p>
                      <a:pPr algn="r" fontAlgn="b"/>
                      <a:r>
                        <a:rPr lang="it-IT" sz="1400" b="0" i="0" u="none" strike="noStrike">
                          <a:solidFill>
                            <a:srgbClr val="000000"/>
                          </a:solidFill>
                          <a:latin typeface="Times New Roman"/>
                        </a:rPr>
                        <a:t>245</a:t>
                      </a:r>
                    </a:p>
                  </a:txBody>
                  <a:tcPr marL="7620" marR="7620" marT="9525" marB="9525" anchor="b"/>
                </a:tc>
                <a:tc>
                  <a:txBody>
                    <a:bodyPr/>
                    <a:lstStyle/>
                    <a:p>
                      <a:pPr algn="r" fontAlgn="b"/>
                      <a:r>
                        <a:rPr lang="it-IT" sz="1400" b="0" i="0" u="none" strike="noStrike">
                          <a:solidFill>
                            <a:srgbClr val="000000"/>
                          </a:solidFill>
                          <a:latin typeface="Times New Roman"/>
                        </a:rPr>
                        <a:t>22,92</a:t>
                      </a:r>
                    </a:p>
                  </a:txBody>
                  <a:tcPr marL="7620" marR="7620" marT="9525" marB="9525" anchor="b"/>
                </a:tc>
                <a:tc>
                  <a:txBody>
                    <a:bodyPr/>
                    <a:lstStyle/>
                    <a:p>
                      <a:pPr algn="r" fontAlgn="b"/>
                      <a:r>
                        <a:rPr lang="it-IT" sz="1400" b="0" i="0" u="none" strike="noStrike">
                          <a:solidFill>
                            <a:srgbClr val="000000"/>
                          </a:solidFill>
                          <a:latin typeface="Times New Roman"/>
                        </a:rPr>
                        <a:t>189</a:t>
                      </a:r>
                    </a:p>
                  </a:txBody>
                  <a:tcPr marL="7620" marR="7620" marT="9525" marB="9525" anchor="b"/>
                </a:tc>
                <a:tc>
                  <a:txBody>
                    <a:bodyPr/>
                    <a:lstStyle/>
                    <a:p>
                      <a:pPr algn="r" fontAlgn="b"/>
                      <a:r>
                        <a:rPr lang="it-IT" sz="1400" b="0" i="0" u="none" strike="noStrike">
                          <a:solidFill>
                            <a:srgbClr val="000000"/>
                          </a:solidFill>
                          <a:latin typeface="Times New Roman"/>
                        </a:rPr>
                        <a:t>189</a:t>
                      </a:r>
                    </a:p>
                  </a:txBody>
                  <a:tcPr marL="7620" marR="7620" marT="9525" marB="9525" anchor="b"/>
                </a:tc>
              </a:tr>
              <a:tr h="219395">
                <a:tc>
                  <a:txBody>
                    <a:bodyPr/>
                    <a:lstStyle/>
                    <a:p>
                      <a:pPr algn="l" fontAlgn="b"/>
                      <a:r>
                        <a:rPr lang="it-IT" sz="1400" b="0" i="0" u="none" strike="noStrike">
                          <a:solidFill>
                            <a:srgbClr val="000000"/>
                          </a:solidFill>
                          <a:latin typeface="Times New Roman"/>
                        </a:rPr>
                        <a:t>Molise</a:t>
                      </a:r>
                    </a:p>
                  </a:txBody>
                  <a:tcPr marL="7620" marR="7620" marT="9525" marB="9525" anchor="b"/>
                </a:tc>
                <a:tc>
                  <a:txBody>
                    <a:bodyPr/>
                    <a:lstStyle/>
                    <a:p>
                      <a:pPr algn="r" fontAlgn="b"/>
                      <a:r>
                        <a:rPr lang="it-IT" sz="1400" b="0" i="0" u="none" strike="noStrike">
                          <a:solidFill>
                            <a:srgbClr val="000000"/>
                          </a:solidFill>
                          <a:latin typeface="Times New Roman"/>
                        </a:rPr>
                        <a:t>0,8</a:t>
                      </a:r>
                    </a:p>
                  </a:txBody>
                  <a:tcPr marL="7620" marR="7620" marT="9525" marB="9525" anchor="b"/>
                </a:tc>
                <a:tc>
                  <a:txBody>
                    <a:bodyPr/>
                    <a:lstStyle/>
                    <a:p>
                      <a:pPr algn="r" fontAlgn="b"/>
                      <a:r>
                        <a:rPr lang="it-IT" sz="1400" b="0" i="0" u="none" strike="noStrike">
                          <a:solidFill>
                            <a:srgbClr val="000000"/>
                          </a:solidFill>
                          <a:latin typeface="Times New Roman"/>
                        </a:rPr>
                        <a:t>80</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80</a:t>
                      </a:r>
                    </a:p>
                  </a:txBody>
                  <a:tcPr marL="7620" marR="7620" marT="9525" marB="9525" anchor="b"/>
                </a:tc>
              </a:tr>
              <a:tr h="219395">
                <a:tc>
                  <a:txBody>
                    <a:bodyPr/>
                    <a:lstStyle/>
                    <a:p>
                      <a:pPr algn="l" fontAlgn="b"/>
                      <a:r>
                        <a:rPr lang="it-IT" sz="1400" b="0" i="0" u="none" strike="noStrike">
                          <a:solidFill>
                            <a:srgbClr val="000000"/>
                          </a:solidFill>
                          <a:latin typeface="Times New Roman"/>
                        </a:rPr>
                        <a:t>Puglia</a:t>
                      </a:r>
                    </a:p>
                  </a:txBody>
                  <a:tcPr marL="7620" marR="7620" marT="9525" marB="9525" anchor="b"/>
                </a:tc>
                <a:tc>
                  <a:txBody>
                    <a:bodyPr/>
                    <a:lstStyle/>
                    <a:p>
                      <a:pPr algn="r" fontAlgn="b"/>
                      <a:r>
                        <a:rPr lang="it-IT" sz="1400" b="0" i="0" u="none" strike="noStrike">
                          <a:solidFill>
                            <a:srgbClr val="000000"/>
                          </a:solidFill>
                          <a:latin typeface="Times New Roman"/>
                        </a:rPr>
                        <a:t>6,98</a:t>
                      </a:r>
                    </a:p>
                  </a:txBody>
                  <a:tcPr marL="7620" marR="7620" marT="9525" marB="9525" anchor="b"/>
                </a:tc>
                <a:tc>
                  <a:txBody>
                    <a:bodyPr/>
                    <a:lstStyle/>
                    <a:p>
                      <a:pPr algn="r" fontAlgn="b"/>
                      <a:r>
                        <a:rPr lang="it-IT" sz="1400" b="0" i="0" u="none" strike="noStrike">
                          <a:solidFill>
                            <a:srgbClr val="000000"/>
                          </a:solidFill>
                          <a:latin typeface="Times New Roman"/>
                        </a:rPr>
                        <a:t>698</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698</a:t>
                      </a:r>
                    </a:p>
                  </a:txBody>
                  <a:tcPr marL="7620" marR="7620" marT="9525" marB="9525" anchor="b"/>
                </a:tc>
              </a:tr>
              <a:tr h="219395">
                <a:tc>
                  <a:txBody>
                    <a:bodyPr/>
                    <a:lstStyle/>
                    <a:p>
                      <a:pPr algn="l" fontAlgn="b"/>
                      <a:r>
                        <a:rPr lang="it-IT" sz="1400" b="0" i="0" u="none" strike="noStrike">
                          <a:solidFill>
                            <a:srgbClr val="000000"/>
                          </a:solidFill>
                          <a:latin typeface="Times New Roman"/>
                        </a:rPr>
                        <a:t>Basilicata</a:t>
                      </a:r>
                    </a:p>
                  </a:txBody>
                  <a:tcPr marL="7620" marR="7620" marT="9525" marB="9525" anchor="b"/>
                </a:tc>
                <a:tc>
                  <a:txBody>
                    <a:bodyPr/>
                    <a:lstStyle/>
                    <a:p>
                      <a:pPr algn="r" fontAlgn="b"/>
                      <a:r>
                        <a:rPr lang="it-IT" sz="1400" b="0" i="0" u="none" strike="noStrike">
                          <a:solidFill>
                            <a:srgbClr val="000000"/>
                          </a:solidFill>
                          <a:latin typeface="Times New Roman"/>
                        </a:rPr>
                        <a:t>1,23</a:t>
                      </a:r>
                    </a:p>
                  </a:txBody>
                  <a:tcPr marL="7620" marR="7620" marT="9525" marB="9525" anchor="b"/>
                </a:tc>
                <a:tc>
                  <a:txBody>
                    <a:bodyPr/>
                    <a:lstStyle/>
                    <a:p>
                      <a:pPr algn="r" fontAlgn="b"/>
                      <a:r>
                        <a:rPr lang="it-IT" sz="1400" b="0" i="0" u="none" strike="noStrike">
                          <a:solidFill>
                            <a:srgbClr val="000000"/>
                          </a:solidFill>
                          <a:latin typeface="Times New Roman"/>
                        </a:rPr>
                        <a:t>123</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123</a:t>
                      </a:r>
                    </a:p>
                  </a:txBody>
                  <a:tcPr marL="7620" marR="7620" marT="9525" marB="9525" anchor="b"/>
                </a:tc>
              </a:tr>
              <a:tr h="219395">
                <a:tc>
                  <a:txBody>
                    <a:bodyPr/>
                    <a:lstStyle/>
                    <a:p>
                      <a:pPr algn="l" fontAlgn="b"/>
                      <a:r>
                        <a:rPr lang="it-IT" sz="1400" b="0" i="0" u="none" strike="noStrike">
                          <a:solidFill>
                            <a:srgbClr val="000000"/>
                          </a:solidFill>
                          <a:latin typeface="Times New Roman"/>
                        </a:rPr>
                        <a:t>Calabria</a:t>
                      </a:r>
                    </a:p>
                  </a:txBody>
                  <a:tcPr marL="7620" marR="7620" marT="9525" marB="9525" anchor="b"/>
                </a:tc>
                <a:tc>
                  <a:txBody>
                    <a:bodyPr/>
                    <a:lstStyle/>
                    <a:p>
                      <a:pPr algn="r" fontAlgn="b"/>
                      <a:r>
                        <a:rPr lang="it-IT" sz="1400" b="0" i="0" u="none" strike="noStrike">
                          <a:solidFill>
                            <a:srgbClr val="000000"/>
                          </a:solidFill>
                          <a:latin typeface="Times New Roman"/>
                        </a:rPr>
                        <a:t>4,11</a:t>
                      </a:r>
                    </a:p>
                  </a:txBody>
                  <a:tcPr marL="7620" marR="7620" marT="9525" marB="9525" anchor="b"/>
                </a:tc>
                <a:tc>
                  <a:txBody>
                    <a:bodyPr/>
                    <a:lstStyle/>
                    <a:p>
                      <a:pPr algn="r" fontAlgn="b"/>
                      <a:r>
                        <a:rPr lang="it-IT" sz="1400" b="0" i="0" u="none" strike="noStrike">
                          <a:solidFill>
                            <a:srgbClr val="000000"/>
                          </a:solidFill>
                          <a:latin typeface="Times New Roman"/>
                        </a:rPr>
                        <a:t>411</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411</a:t>
                      </a:r>
                    </a:p>
                  </a:txBody>
                  <a:tcPr marL="7620" marR="7620" marT="9525" marB="9525" anchor="b"/>
                </a:tc>
              </a:tr>
              <a:tr h="219395">
                <a:tc>
                  <a:txBody>
                    <a:bodyPr/>
                    <a:lstStyle/>
                    <a:p>
                      <a:pPr algn="l" fontAlgn="b"/>
                      <a:r>
                        <a:rPr lang="it-IT" sz="1400" b="0" i="0" u="none" strike="noStrike">
                          <a:solidFill>
                            <a:srgbClr val="000000"/>
                          </a:solidFill>
                          <a:latin typeface="Times New Roman"/>
                        </a:rPr>
                        <a:t>Sicilia</a:t>
                      </a:r>
                    </a:p>
                  </a:txBody>
                  <a:tcPr marL="7620" marR="7620" marT="9525" marB="9525" anchor="b"/>
                </a:tc>
                <a:tc>
                  <a:txBody>
                    <a:bodyPr/>
                    <a:lstStyle/>
                    <a:p>
                      <a:pPr algn="r" fontAlgn="b"/>
                      <a:r>
                        <a:rPr lang="it-IT" sz="1400" b="0" i="0" u="none" strike="noStrike">
                          <a:solidFill>
                            <a:srgbClr val="000000"/>
                          </a:solidFill>
                          <a:latin typeface="Times New Roman"/>
                        </a:rPr>
                        <a:t>9,19</a:t>
                      </a:r>
                    </a:p>
                  </a:txBody>
                  <a:tcPr marL="7620" marR="7620" marT="9525" marB="9525" anchor="b"/>
                </a:tc>
                <a:tc>
                  <a:txBody>
                    <a:bodyPr/>
                    <a:lstStyle/>
                    <a:p>
                      <a:pPr algn="r" fontAlgn="b"/>
                      <a:r>
                        <a:rPr lang="it-IT" sz="1400" b="0" i="0" u="none" strike="noStrike">
                          <a:solidFill>
                            <a:srgbClr val="000000"/>
                          </a:solidFill>
                          <a:latin typeface="Times New Roman"/>
                        </a:rPr>
                        <a:t>919</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919</a:t>
                      </a:r>
                    </a:p>
                  </a:txBody>
                  <a:tcPr marL="7620" marR="7620" marT="9525" marB="9525" anchor="b"/>
                </a:tc>
              </a:tr>
              <a:tr h="219395">
                <a:tc>
                  <a:txBody>
                    <a:bodyPr/>
                    <a:lstStyle/>
                    <a:p>
                      <a:pPr algn="l" fontAlgn="b"/>
                      <a:r>
                        <a:rPr lang="it-IT" sz="1400" b="0" i="0" u="none" strike="noStrike">
                          <a:solidFill>
                            <a:srgbClr val="000000"/>
                          </a:solidFill>
                          <a:latin typeface="Times New Roman"/>
                        </a:rPr>
                        <a:t>Sardegna</a:t>
                      </a:r>
                    </a:p>
                  </a:txBody>
                  <a:tcPr marL="7620" marR="7620" marT="9525" marB="9525" anchor="b"/>
                </a:tc>
                <a:tc>
                  <a:txBody>
                    <a:bodyPr/>
                    <a:lstStyle/>
                    <a:p>
                      <a:pPr algn="r" fontAlgn="b"/>
                      <a:r>
                        <a:rPr lang="it-IT" sz="1400" b="0" i="0" u="none" strike="noStrike">
                          <a:solidFill>
                            <a:srgbClr val="000000"/>
                          </a:solidFill>
                          <a:latin typeface="Times New Roman"/>
                        </a:rPr>
                        <a:t>2,96</a:t>
                      </a:r>
                    </a:p>
                  </a:txBody>
                  <a:tcPr marL="7620" marR="7620" marT="9525" marB="9525" anchor="b"/>
                </a:tc>
                <a:tc>
                  <a:txBody>
                    <a:bodyPr/>
                    <a:lstStyle/>
                    <a:p>
                      <a:pPr algn="r" fontAlgn="b"/>
                      <a:r>
                        <a:rPr lang="it-IT" sz="1400" b="0" i="0" u="none" strike="noStrike">
                          <a:solidFill>
                            <a:srgbClr val="000000"/>
                          </a:solidFill>
                          <a:latin typeface="Times New Roman"/>
                        </a:rPr>
                        <a:t>296</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0" i="0" u="none" strike="noStrike">
                          <a:solidFill>
                            <a:srgbClr val="000000"/>
                          </a:solidFill>
                          <a:latin typeface="Times New Roman"/>
                        </a:rPr>
                        <a:t>296</a:t>
                      </a:r>
                    </a:p>
                  </a:txBody>
                  <a:tcPr marL="7620" marR="7620" marT="9525" marB="9525" anchor="b"/>
                </a:tc>
              </a:tr>
              <a:tr h="219395">
                <a:tc>
                  <a:txBody>
                    <a:bodyPr/>
                    <a:lstStyle/>
                    <a:p>
                      <a:pPr algn="l" fontAlgn="b"/>
                      <a:r>
                        <a:rPr lang="it-IT" sz="1400" b="1" i="0" u="none" strike="noStrike">
                          <a:solidFill>
                            <a:srgbClr val="000000"/>
                          </a:solidFill>
                          <a:latin typeface="Times New Roman"/>
                        </a:rPr>
                        <a:t>TOTALE</a:t>
                      </a:r>
                    </a:p>
                  </a:txBody>
                  <a:tcPr marL="7620" marR="7620" marT="9525" marB="9525" anchor="b"/>
                </a:tc>
                <a:tc>
                  <a:txBody>
                    <a:bodyPr/>
                    <a:lstStyle/>
                    <a:p>
                      <a:pPr algn="r" fontAlgn="b"/>
                      <a:r>
                        <a:rPr lang="it-IT" sz="1400" b="1" i="0" u="none" strike="noStrike">
                          <a:solidFill>
                            <a:srgbClr val="000000"/>
                          </a:solidFill>
                          <a:latin typeface="Times New Roman"/>
                        </a:rPr>
                        <a:t>100</a:t>
                      </a:r>
                    </a:p>
                  </a:txBody>
                  <a:tcPr marL="7620" marR="7620" marT="9525" marB="9525" anchor="b"/>
                </a:tc>
                <a:tc>
                  <a:txBody>
                    <a:bodyPr/>
                    <a:lstStyle/>
                    <a:p>
                      <a:pPr algn="r" fontAlgn="b"/>
                      <a:r>
                        <a:rPr lang="it-IT" sz="1400" b="1" i="0" u="none" strike="noStrike">
                          <a:solidFill>
                            <a:srgbClr val="000000"/>
                          </a:solidFill>
                          <a:latin typeface="Times New Roman"/>
                        </a:rPr>
                        <a:t>10.000</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l" fontAlgn="b"/>
                      <a:r>
                        <a:rPr lang="it-IT" sz="1200" b="0" i="0" u="none" strike="noStrike">
                          <a:solidFill>
                            <a:srgbClr val="000000"/>
                          </a:solidFill>
                          <a:latin typeface="Calibri"/>
                        </a:rPr>
                        <a:t> </a:t>
                      </a:r>
                    </a:p>
                  </a:txBody>
                  <a:tcPr marL="7620" marR="7620" marT="9525" marB="9525" anchor="b"/>
                </a:tc>
                <a:tc>
                  <a:txBody>
                    <a:bodyPr/>
                    <a:lstStyle/>
                    <a:p>
                      <a:pPr algn="r" fontAlgn="b"/>
                      <a:r>
                        <a:rPr lang="it-IT" sz="1400" b="1" i="0" u="none" strike="noStrike" dirty="0">
                          <a:solidFill>
                            <a:srgbClr val="000000"/>
                          </a:solidFill>
                          <a:latin typeface="Times New Roman"/>
                        </a:rPr>
                        <a:t>9.812</a:t>
                      </a:r>
                    </a:p>
                  </a:txBody>
                  <a:tcPr marL="7620" marR="7620" marT="9525" marB="9525" anchor="b"/>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L’accoglienza nella rete dello SPRAR 2015 </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430 PROGETTI </a:t>
            </a:r>
          </a:p>
          <a:p>
            <a:r>
              <a:rPr lang="it-IT" dirty="0" smtClean="0"/>
              <a:t>348 PER CATEGORIE ORDINARIE </a:t>
            </a:r>
          </a:p>
          <a:p>
            <a:r>
              <a:rPr lang="it-IT" dirty="0" smtClean="0"/>
              <a:t>52 PER MINORI NON ACCOMPAGNATI </a:t>
            </a:r>
          </a:p>
          <a:p>
            <a:r>
              <a:rPr lang="it-IT" dirty="0" smtClean="0"/>
              <a:t>30 PER PERSONE CON DISAGIO MENTALE O DISABILITÀ </a:t>
            </a:r>
          </a:p>
          <a:p>
            <a:r>
              <a:rPr lang="it-IT" dirty="0" smtClean="0"/>
              <a:t>21.449 POSTI </a:t>
            </a:r>
            <a:r>
              <a:rPr lang="it-IT" dirty="0" err="1" smtClean="0"/>
              <a:t>DI</a:t>
            </a:r>
            <a:r>
              <a:rPr lang="it-IT" dirty="0" smtClean="0"/>
              <a:t> ACCOGLIENZA </a:t>
            </a:r>
          </a:p>
          <a:p>
            <a:r>
              <a:rPr lang="it-IT" dirty="0" smtClean="0"/>
              <a:t>20.228 PER CATEGORIE ORDINARIE </a:t>
            </a:r>
          </a:p>
          <a:p>
            <a:r>
              <a:rPr lang="it-IT" dirty="0" smtClean="0"/>
              <a:t>941 PER MINORI NON ACCOMPAGNATI </a:t>
            </a:r>
          </a:p>
          <a:p>
            <a:r>
              <a:rPr lang="it-IT" dirty="0" smtClean="0"/>
              <a:t>280 PER PERSONE CON DISAGIO MENTALE O DISABILITÀ</a:t>
            </a:r>
            <a:endParaRPr lang="it-IT" dirty="0"/>
          </a:p>
        </p:txBody>
      </p:sp>
      <p:sp>
        <p:nvSpPr>
          <p:cNvPr id="4" name="CasellaDiTesto 3"/>
          <p:cNvSpPr txBox="1"/>
          <p:nvPr/>
        </p:nvSpPr>
        <p:spPr>
          <a:xfrm>
            <a:off x="2915816" y="6237312"/>
            <a:ext cx="5760640" cy="369332"/>
          </a:xfrm>
          <a:prstGeom prst="rect">
            <a:avLst/>
          </a:prstGeom>
          <a:noFill/>
        </p:spPr>
        <p:txBody>
          <a:bodyPr wrap="square" rtlCol="0">
            <a:spAutoFit/>
          </a:bodyPr>
          <a:lstStyle/>
          <a:p>
            <a:r>
              <a:rPr lang="it-IT" dirty="0" smtClean="0"/>
              <a:t>Fonte Ministero dell’Interno, Rapporto sull’accoglienza 2015</a:t>
            </a:r>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3074" name="Picture 2"/>
          <p:cNvPicPr>
            <a:picLocks noGrp="1" noChangeAspect="1" noChangeArrowheads="1"/>
          </p:cNvPicPr>
          <p:nvPr>
            <p:ph idx="1"/>
          </p:nvPr>
        </p:nvPicPr>
        <p:blipFill>
          <a:blip r:embed="rId2" cstate="print"/>
          <a:srcRect/>
          <a:stretch>
            <a:fillRect/>
          </a:stretch>
        </p:blipFill>
        <p:spPr bwMode="auto">
          <a:xfrm>
            <a:off x="1383802" y="191440"/>
            <a:ext cx="6356550" cy="6321236"/>
          </a:xfrm>
          <a:prstGeom prst="rect">
            <a:avLst/>
          </a:prstGeom>
          <a:noFill/>
          <a:ln w="9525">
            <a:noFill/>
            <a:miter lim="800000"/>
            <a:headEnd/>
            <a:tailEnd/>
          </a:ln>
        </p:spPr>
      </p:pic>
      <p:sp>
        <p:nvSpPr>
          <p:cNvPr id="4" name="CasellaDiTesto 3"/>
          <p:cNvSpPr txBox="1"/>
          <p:nvPr/>
        </p:nvSpPr>
        <p:spPr>
          <a:xfrm>
            <a:off x="5004048" y="6488668"/>
            <a:ext cx="3816424" cy="369332"/>
          </a:xfrm>
          <a:prstGeom prst="rect">
            <a:avLst/>
          </a:prstGeom>
          <a:noFill/>
        </p:spPr>
        <p:txBody>
          <a:bodyPr wrap="square" rtlCol="0">
            <a:spAutoFit/>
          </a:bodyPr>
          <a:lstStyle/>
          <a:p>
            <a:r>
              <a:rPr lang="it-IT" dirty="0" smtClean="0"/>
              <a:t>Fonte Rapporto SPRAR 2015</a:t>
            </a:r>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smtClean="0"/>
              <a:t>Governance dell’accoglienza  complessa e multilivello </a:t>
            </a:r>
            <a:endParaRPr lang="it-IT" dirty="0"/>
          </a:p>
        </p:txBody>
      </p:sp>
      <p:sp>
        <p:nvSpPr>
          <p:cNvPr id="3" name="Segnaposto contenuto 2"/>
          <p:cNvSpPr>
            <a:spLocks noGrp="1"/>
          </p:cNvSpPr>
          <p:nvPr>
            <p:ph sz="half" idx="1"/>
          </p:nvPr>
        </p:nvSpPr>
        <p:spPr>
          <a:xfrm>
            <a:off x="457200" y="1600200"/>
            <a:ext cx="8147248" cy="4525963"/>
          </a:xfrm>
        </p:spPr>
        <p:txBody>
          <a:bodyPr>
            <a:noAutofit/>
          </a:bodyPr>
          <a:lstStyle/>
          <a:p>
            <a:r>
              <a:rPr lang="it-IT" sz="1800" dirty="0" smtClean="0"/>
              <a:t>L'articolo 16 del decreto legislativo n. 142 del 2015 definisce i compiti del Tavolo di coordinamento nazionale che, secondo la norma che lo ha istituito (comma 3 dell'articolo 29 del decreto legislativo n. 251 del 2007) è insediato presso il Dipartimento per le libertà civili e l'immigrazione e comprende i rappresentanti:</a:t>
            </a:r>
            <a:br>
              <a:rPr lang="it-IT" sz="1800" dirty="0" smtClean="0"/>
            </a:br>
            <a:r>
              <a:rPr lang="it-IT" sz="1800" dirty="0" smtClean="0"/>
              <a:t>   • dei Ministeri dell'Interno e del Lavoro;</a:t>
            </a:r>
            <a:br>
              <a:rPr lang="it-IT" sz="1800" dirty="0" smtClean="0"/>
            </a:br>
            <a:r>
              <a:rPr lang="it-IT" sz="1800" dirty="0" smtClean="0"/>
              <a:t>   • delle Regioni;</a:t>
            </a:r>
            <a:br>
              <a:rPr lang="it-IT" sz="1800" dirty="0" smtClean="0"/>
            </a:br>
            <a:r>
              <a:rPr lang="it-IT" sz="1800" dirty="0" smtClean="0"/>
              <a:t>   • dell'UPI e ANCI;</a:t>
            </a:r>
            <a:br>
              <a:rPr lang="it-IT" sz="1800" dirty="0" smtClean="0"/>
            </a:br>
            <a:r>
              <a:rPr lang="it-IT" sz="1800" dirty="0" smtClean="0"/>
              <a:t>   • del Ministro delegato alle pari opportunità, dell'UNHCR e della Commissione nazionale per il diritto di asilo (in sede di programmazione delle misure).</a:t>
            </a:r>
          </a:p>
          <a:p>
            <a:r>
              <a:rPr lang="it-IT" sz="1800" dirty="0" smtClean="0"/>
              <a:t>  In particolare, esso ha compiti di indirizzo e di programmazione, e fissa i criteri di ripartizione regionale dei posti da destinare alle finalità dell'accoglienza, d'intesa con la Conferenza unificata. Predispone ogni due anni – salva la necessità di un termine più breve – un Piano nazionale che individua le linee di intervento per realizzare l'effettiva integrazione dei beneficiari di protezione internazionale.</a:t>
            </a:r>
            <a:br>
              <a:rPr lang="it-IT" sz="1800" dirty="0" smtClean="0"/>
            </a:br>
            <a:r>
              <a:rPr lang="it-IT" sz="1800" dirty="0" smtClean="0"/>
              <a:t>  Gli indirizzi e la programmazione sono poi attuati in sede di Tavolo di coordinamento regionale presso le Prefetture capoluogo.</a:t>
            </a:r>
            <a:br>
              <a:rPr lang="it-IT" sz="1800" dirty="0" smtClean="0"/>
            </a:br>
            <a:endParaRPr lang="it-IT"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Centri di accoglienza straordinari (CAS)</a:t>
            </a:r>
            <a:endParaRPr lang="it-IT" dirty="0"/>
          </a:p>
        </p:txBody>
      </p:sp>
      <p:sp>
        <p:nvSpPr>
          <p:cNvPr id="3" name="Segnaposto contenuto 2"/>
          <p:cNvSpPr>
            <a:spLocks noGrp="1"/>
          </p:cNvSpPr>
          <p:nvPr>
            <p:ph sz="half" idx="1"/>
          </p:nvPr>
        </p:nvSpPr>
        <p:spPr>
          <a:xfrm>
            <a:off x="457200" y="1600200"/>
            <a:ext cx="8147248" cy="4525963"/>
          </a:xfrm>
        </p:spPr>
        <p:txBody>
          <a:bodyPr>
            <a:normAutofit fontScale="85000" lnSpcReduction="20000"/>
          </a:bodyPr>
          <a:lstStyle/>
          <a:p>
            <a:pPr>
              <a:buNone/>
            </a:pPr>
            <a:r>
              <a:rPr lang="it-IT" dirty="0" smtClean="0"/>
              <a:t>Criticità rilevate dai seguenti rapporti </a:t>
            </a:r>
          </a:p>
          <a:p>
            <a:r>
              <a:rPr lang="it-IT" dirty="0" smtClean="0"/>
              <a:t>Accogliere: la vera emergenza (Campagna </a:t>
            </a:r>
            <a:r>
              <a:rPr lang="it-IT" dirty="0" err="1" smtClean="0"/>
              <a:t>lasciateCIEntrare</a:t>
            </a:r>
            <a:r>
              <a:rPr lang="it-IT" dirty="0" smtClean="0"/>
              <a:t>)</a:t>
            </a:r>
          </a:p>
          <a:p>
            <a:r>
              <a:rPr lang="it-IT" dirty="0" smtClean="0"/>
              <a:t>ASILO PRECARIO I Centri di Accoglienza Straordinaria e l’esperienza di Ragusa (MEDU)</a:t>
            </a:r>
          </a:p>
          <a:p>
            <a:r>
              <a:rPr lang="it-IT" dirty="0" smtClean="0"/>
              <a:t>I migranti e i rifugiati nei Centri di accoglienza straordinaria in Campania (Regione Campania)</a:t>
            </a:r>
          </a:p>
          <a:p>
            <a:r>
              <a:rPr lang="it-IT" dirty="0" smtClean="0"/>
              <a:t>Diritto di asilo. Regole ed eccezioni nella prassi della Pubblica Amministrazione. Il monitoraggio di Coda sul territorio di Roma</a:t>
            </a:r>
          </a:p>
          <a:p>
            <a:r>
              <a:rPr lang="it-IT" dirty="0" smtClean="0"/>
              <a:t>(Ben)venuti! Indagine sul sistema di accoglienza dei richiedenti asilo a Milano e provincia a cura di </a:t>
            </a:r>
            <a:r>
              <a:rPr lang="it-IT" dirty="0" err="1" smtClean="0"/>
              <a:t>Naga</a:t>
            </a:r>
            <a:endParaRPr lang="it-IT" dirty="0" smtClean="0"/>
          </a:p>
          <a:p>
            <a:r>
              <a:rPr lang="it-IT" dirty="0" smtClean="0"/>
              <a:t>I centri di accoglienza in Puglia (Salento)-  </a:t>
            </a:r>
            <a:r>
              <a:rPr lang="it-IT" dirty="0" err="1" smtClean="0"/>
              <a:t>Icismi</a:t>
            </a:r>
            <a:endParaRPr lang="it-IT" dirty="0" smtClean="0"/>
          </a:p>
          <a:p>
            <a:r>
              <a:rPr lang="it-IT" dirty="0" smtClean="0"/>
              <a:t>Audizioni della Commissione di inchiesta</a:t>
            </a:r>
          </a:p>
          <a:p>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Criticità dei CAS nelle parole delle Commissione di inchiesta /1</a:t>
            </a:r>
            <a:endParaRPr lang="it-IT" dirty="0"/>
          </a:p>
        </p:txBody>
      </p:sp>
      <p:sp>
        <p:nvSpPr>
          <p:cNvPr id="3" name="Segnaposto contenuto 2"/>
          <p:cNvSpPr>
            <a:spLocks noGrp="1"/>
          </p:cNvSpPr>
          <p:nvPr>
            <p:ph idx="1"/>
          </p:nvPr>
        </p:nvSpPr>
        <p:spPr/>
        <p:txBody>
          <a:bodyPr>
            <a:noAutofit/>
          </a:bodyPr>
          <a:lstStyle/>
          <a:p>
            <a:r>
              <a:rPr lang="it-IT" sz="1800" dirty="0" smtClean="0"/>
              <a:t>I  meccanismi di controllo delle presenze effettive in alcuni centri sono suscettibili di perfezionamento avendo dato luogo ad indebite erogazioni di denaro, come risulta anche da indagini giudiziarie in corso. </a:t>
            </a:r>
          </a:p>
          <a:p>
            <a:r>
              <a:rPr lang="it-IT" sz="1800" dirty="0" smtClean="0"/>
              <a:t>La Commissione, nello svolgimento della sua attività di indagine e ispettiva, ha preso atto dell'esistenza di fenomeni speculativi legati alla lunga durata dell'accoglienza</a:t>
            </a:r>
          </a:p>
          <a:p>
            <a:r>
              <a:rPr lang="it-IT" sz="1800" dirty="0" smtClean="0"/>
              <a:t>Altri servizi alla persona che richiedono sicuramente un miglioramento sono quelli concernenti l'insegnamento della lingua italiana e il cosiddetto «orientamento al territorio», che sono spesso risultati carenti o comunque inefficaci. </a:t>
            </a:r>
          </a:p>
          <a:p>
            <a:r>
              <a:rPr lang="it-IT" sz="1800" dirty="0" smtClean="0"/>
              <a:t>In numerose audizioni, si è evidenziata la necessità di modificare le forme di erogazione di tali servizi, favorendo la frequenza ai corsi, individuando figure  professionali idonee e indicando nelle convenzioni la necessità dell'ente di fornire agli ospiti adeguati strumenti di supporto</a:t>
            </a:r>
          </a:p>
          <a:p>
            <a:endParaRPr lang="it-IT"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r>
              <a:rPr lang="it-IT" dirty="0" smtClean="0"/>
              <a:t>I sopralluoghi ai CAS da parte della Commissione – al di là di situazioni realmente patologiche pur riscontrate dall'organo parlamentare – evidenziano problemi comuni di carattere strutturale.</a:t>
            </a:r>
            <a:br>
              <a:rPr lang="it-IT" dirty="0" smtClean="0"/>
            </a:br>
            <a:r>
              <a:rPr lang="it-IT" dirty="0" smtClean="0"/>
              <a:t>  In particolare, tali centri sono condizionati dalla loro stessa natura di strutture temporanee.</a:t>
            </a:r>
          </a:p>
          <a:p>
            <a:r>
              <a:rPr lang="it-IT" dirty="0" smtClean="0"/>
              <a:t> I profili di provvisorietà – che spesso derivano anche dal bando che fissa la durata dell'affidamento del servizio in pochi mesi – determinano una generalizzata situazione di difficoltà (se non di vera e propria impossibilità) di erogazione dei servizi secondo standard qualitativi accettabili.</a:t>
            </a:r>
            <a:br>
              <a:rPr lang="it-IT" dirty="0" smtClean="0"/>
            </a:br>
            <a:r>
              <a:rPr lang="it-IT" dirty="0" smtClean="0"/>
              <a:t>  Ciò va inevitabilmente a detrimento di ogni forma di reale integrazione con il territorio, certamente non favorita dalla loro frequente collocazione in zone urbane periferiche o addirittura in zone rurali collegate sporadicamente con centri anch'essi di piccole dimensioni, e dunque impossibilitati a prestare i necessari servizi socio-sanitari</a:t>
            </a:r>
          </a:p>
        </p:txBody>
      </p:sp>
      <p:sp>
        <p:nvSpPr>
          <p:cNvPr id="4" name="Titolo 1"/>
          <p:cNvSpPr txBox="1">
            <a:spLocks/>
          </p:cNvSpPr>
          <p:nvPr/>
        </p:nvSpPr>
        <p:spPr>
          <a:xfrm>
            <a:off x="467544" y="260648"/>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0" i="0" u="none" strike="noStrike" kern="1200" cap="none" spc="0" normalizeH="0" baseline="0" noProof="0" dirty="0" smtClean="0">
                <a:ln>
                  <a:noFill/>
                </a:ln>
                <a:solidFill>
                  <a:schemeClr val="tx1"/>
                </a:solidFill>
                <a:effectLst/>
                <a:uLnTx/>
                <a:uFillTx/>
                <a:latin typeface="+mj-lt"/>
                <a:ea typeface="+mj-ea"/>
                <a:cs typeface="+mj-cs"/>
              </a:rPr>
              <a:t>Criticità dei CAS nelle parole delle Commissione di inchiesta /2</a:t>
            </a:r>
            <a:endParaRPr kumimoji="0" lang="it-IT"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r>
              <a:rPr lang="it-IT" dirty="0" smtClean="0"/>
              <a:t>Si sono riscontrate in più occasioni la collocazione dei migranti in strutture periferiche, dismesse ovvero senza le necessarie garanzie sulla qualità dei servizi offerti o degli standard di accoglienza.</a:t>
            </a:r>
            <a:br>
              <a:rPr lang="it-IT" dirty="0" smtClean="0"/>
            </a:br>
            <a:r>
              <a:rPr lang="it-IT" dirty="0" smtClean="0"/>
              <a:t>La struttura, aperta nel settembre del 2014, presso la quale erano stati collocati circa 80 migranti di origine </a:t>
            </a:r>
            <a:r>
              <a:rPr lang="it-IT" i="1" dirty="0" smtClean="0"/>
              <a:t>sub sahariana</a:t>
            </a:r>
            <a:r>
              <a:rPr lang="it-IT" dirty="0" smtClean="0"/>
              <a:t> richiedenti asilo, balzò agli onori della cronaca locale il 29 luglio 2015, allorquando alcune decine di ospiti si resero protagonisti di una violenta rivolta, lamentando mancanza di cibo, fatiscenza dei locali ed il totale isolamento del sito.</a:t>
            </a:r>
            <a:br>
              <a:rPr lang="it-IT" dirty="0" smtClean="0"/>
            </a:br>
            <a:r>
              <a:rPr lang="it-IT" dirty="0" smtClean="0"/>
              <a:t>  Le forze dell'ordine intervenute, pur denunciando alcuni ospiti resisi responsabili dei danneggiamenti, non potettero che constatare l'effettivo stato di degrado e fatiscenza in cui erano costretti a vivere.</a:t>
            </a:r>
            <a:br>
              <a:rPr lang="it-IT" dirty="0" smtClean="0"/>
            </a:br>
            <a:r>
              <a:rPr lang="it-IT" dirty="0" smtClean="0"/>
              <a:t>A margine di quanto sopra, l'attività ispettiva condotta presso diversi centri – sia governativi che straordinari – ha consentito, altresì, alla Commissione di acquisire elementi di valutazione sulle modalità di gestione della permanenza e del trattenimento dei migranti.</a:t>
            </a:r>
          </a:p>
          <a:p>
            <a:endParaRPr lang="it-IT" dirty="0"/>
          </a:p>
        </p:txBody>
      </p:sp>
      <p:sp>
        <p:nvSpPr>
          <p:cNvPr id="4" name="Titolo 1"/>
          <p:cNvSpPr txBox="1">
            <a:spLocks noGrp="1"/>
          </p:cNvSpPr>
          <p:nvPr>
            <p:ph type="title"/>
          </p:nvPr>
        </p:nvSpPr>
        <p:spPr>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0" i="0" u="none" strike="noStrike" kern="1200" cap="none" spc="0" normalizeH="0" baseline="0" noProof="0" dirty="0" smtClean="0">
                <a:ln>
                  <a:noFill/>
                </a:ln>
                <a:solidFill>
                  <a:schemeClr val="tx1"/>
                </a:solidFill>
                <a:effectLst/>
                <a:uLnTx/>
                <a:uFillTx/>
                <a:latin typeface="+mj-lt"/>
                <a:ea typeface="+mj-ea"/>
                <a:cs typeface="+mj-cs"/>
              </a:rPr>
              <a:t>Criticità dei CAS nelle parole delle Commissione di inchiesta /3</a:t>
            </a:r>
            <a:endParaRPr kumimoji="0" lang="it-IT"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5919054" y="6498839"/>
            <a:ext cx="2057400" cy="365125"/>
          </a:xfrm>
        </p:spPr>
        <p:txBody>
          <a:bodyPr/>
          <a:lstStyle/>
          <a:p>
            <a:fld id="{5C7FE145-5F5F-9146-8268-470DD024125C}" type="slidenum">
              <a:rPr lang="it-IT" smtClean="0"/>
              <a:pPr/>
              <a:t>2</a:t>
            </a:fld>
            <a:endParaRPr lang="it-IT" dirty="0"/>
          </a:p>
        </p:txBody>
      </p:sp>
      <p:sp>
        <p:nvSpPr>
          <p:cNvPr id="12" name="Sottotitolo 2"/>
          <p:cNvSpPr>
            <a:spLocks noGrp="1"/>
          </p:cNvSpPr>
          <p:nvPr>
            <p:ph type="subTitle" idx="4294967295"/>
          </p:nvPr>
        </p:nvSpPr>
        <p:spPr>
          <a:xfrm>
            <a:off x="4333054" y="1803004"/>
            <a:ext cx="4631434" cy="3168680"/>
          </a:xfrm>
          <a:prstGeom prst="rect">
            <a:avLst/>
          </a:prstGeom>
        </p:spPr>
        <p:txBody>
          <a:bodyPr>
            <a:normAutofit fontScale="85000" lnSpcReduction="20000"/>
          </a:bodyPr>
          <a:lstStyle/>
          <a:p>
            <a:r>
              <a:rPr lang="it-IT" sz="2000" dirty="0" smtClean="0"/>
              <a:t>Tre livelli :  </a:t>
            </a:r>
          </a:p>
          <a:p>
            <a:r>
              <a:rPr lang="it-IT" sz="2000" b="1" dirty="0" smtClean="0"/>
              <a:t>soccorso e prima assistenza, </a:t>
            </a:r>
          </a:p>
          <a:p>
            <a:r>
              <a:rPr lang="it-IT" sz="2000" b="1" dirty="0" smtClean="0"/>
              <a:t>prima accoglienza, </a:t>
            </a:r>
          </a:p>
          <a:p>
            <a:r>
              <a:rPr lang="it-IT" sz="2000" b="1" dirty="0" smtClean="0"/>
              <a:t>seconda accoglienza.</a:t>
            </a:r>
            <a:r>
              <a:rPr lang="it-IT" sz="2000" dirty="0" smtClean="0"/>
              <a:t> </a:t>
            </a:r>
          </a:p>
          <a:p>
            <a:r>
              <a:rPr lang="it-IT" sz="2000" dirty="0" smtClean="0"/>
              <a:t>Ripartizione tra le regioni secondo criteri oggettivi </a:t>
            </a:r>
          </a:p>
          <a:p>
            <a:r>
              <a:rPr lang="it-IT" sz="2000" dirty="0" smtClean="0"/>
              <a:t>122.981 posti al 3 giugno 2016 </a:t>
            </a:r>
          </a:p>
          <a:p>
            <a:r>
              <a:rPr lang="it-IT" sz="2000" dirty="0" smtClean="0"/>
              <a:t>Diverse tipologie di centri di accoglienza</a:t>
            </a:r>
          </a:p>
          <a:p>
            <a:r>
              <a:rPr lang="it-IT" sz="2000" dirty="0" smtClean="0"/>
              <a:t>Hotspot </a:t>
            </a:r>
          </a:p>
          <a:p>
            <a:r>
              <a:rPr lang="it-IT" sz="2000" dirty="0" smtClean="0"/>
              <a:t>Hub</a:t>
            </a:r>
          </a:p>
          <a:p>
            <a:r>
              <a:rPr lang="it-IT" sz="2000" dirty="0" smtClean="0"/>
              <a:t>Cas</a:t>
            </a:r>
          </a:p>
          <a:p>
            <a:r>
              <a:rPr lang="it-IT" sz="2000" dirty="0" smtClean="0"/>
              <a:t>Sprar</a:t>
            </a:r>
          </a:p>
          <a:p>
            <a:endParaRPr lang="it-IT" sz="2000" dirty="0" smtClean="0"/>
          </a:p>
          <a:p>
            <a:pPr marL="0" indent="0" algn="l">
              <a:buNone/>
            </a:pPr>
            <a:endParaRPr lang="it-IT" sz="2000" dirty="0" smtClean="0">
              <a:ea typeface="Signika Light" charset="0"/>
              <a:cs typeface="Signika Light" charset="0"/>
            </a:endParaRPr>
          </a:p>
          <a:p>
            <a:pPr marL="0" indent="0" algn="l">
              <a:buNone/>
            </a:pPr>
            <a:endParaRPr lang="it-IT" sz="2000" dirty="0">
              <a:ea typeface="Signika Light" charset="0"/>
              <a:cs typeface="Signika Light" charset="0"/>
            </a:endParaRPr>
          </a:p>
        </p:txBody>
      </p:sp>
      <p:sp>
        <p:nvSpPr>
          <p:cNvPr id="13" name="Titolo 1"/>
          <p:cNvSpPr>
            <a:spLocks noGrp="1"/>
          </p:cNvSpPr>
          <p:nvPr>
            <p:ph type="ctrTitle" idx="4294967295"/>
          </p:nvPr>
        </p:nvSpPr>
        <p:spPr>
          <a:xfrm>
            <a:off x="427435" y="1716420"/>
            <a:ext cx="3285461" cy="2557129"/>
          </a:xfrm>
          <a:prstGeom prst="rect">
            <a:avLst/>
          </a:prstGeom>
        </p:spPr>
        <p:txBody>
          <a:bodyPr lIns="0" tIns="0" rIns="0" bIns="0" anchor="t" anchorCtr="0"/>
          <a:lstStyle/>
          <a:p>
            <a:pPr algn="l"/>
            <a:r>
              <a:rPr lang="it-IT" b="1" dirty="0" smtClean="0">
                <a:solidFill>
                  <a:srgbClr val="484384"/>
                </a:solidFill>
                <a:latin typeface="+mn-lt"/>
                <a:ea typeface="Signika Semibold" charset="0"/>
                <a:cs typeface="Signika Semibold" charset="0"/>
              </a:rPr>
              <a:t>Elementi strutturali:</a:t>
            </a:r>
            <a:endParaRPr lang="it-IT" b="1" dirty="0">
              <a:solidFill>
                <a:srgbClr val="484384"/>
              </a:solidFill>
              <a:latin typeface="+mn-lt"/>
              <a:ea typeface="Signika Semibold" charset="0"/>
              <a:cs typeface="Signika Semibold" charset="0"/>
            </a:endParaRPr>
          </a:p>
        </p:txBody>
      </p:sp>
    </p:spTree>
    <p:extLst>
      <p:ext uri="{BB962C8B-B14F-4D97-AF65-F5344CB8AC3E}">
        <p14:creationId xmlns:p14="http://schemas.microsoft.com/office/powerpoint/2010/main" xmlns="" val="16355493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Difficoltà della relocation </a:t>
            </a:r>
            <a:endParaRPr lang="it-IT" dirty="0"/>
          </a:p>
        </p:txBody>
      </p:sp>
      <p:sp>
        <p:nvSpPr>
          <p:cNvPr id="3" name="Segnaposto contenuto 2"/>
          <p:cNvSpPr>
            <a:spLocks noGrp="1"/>
          </p:cNvSpPr>
          <p:nvPr>
            <p:ph idx="1"/>
          </p:nvPr>
        </p:nvSpPr>
        <p:spPr/>
        <p:txBody>
          <a:bodyPr>
            <a:noAutofit/>
          </a:bodyPr>
          <a:lstStyle/>
          <a:p>
            <a:r>
              <a:rPr lang="it-IT" sz="2000" dirty="0" smtClean="0"/>
              <a:t>L'Agenda europea sulla migrazione, presentata il 13 maggio 2015 dalla Commissione europea, che sancisce un approccio globale per migliorare la gestione della migrazione in tutti i suoi aspetti, prefigura, in primo luogo, l'istituzione di un nuovo metodo basato sui punti di crisi </a:t>
            </a:r>
            <a:r>
              <a:rPr lang="it-IT" sz="2000" i="1" dirty="0" smtClean="0"/>
              <a:t>(hotspot): </a:t>
            </a:r>
            <a:r>
              <a:rPr lang="it-IT" sz="2000" dirty="0" smtClean="0"/>
              <a:t>siti specificatamente destinati al </a:t>
            </a:r>
            <a:r>
              <a:rPr lang="it-IT" sz="2000" dirty="0" err="1" smtClean="0"/>
              <a:t>fotosegnalamento</a:t>
            </a:r>
            <a:r>
              <a:rPr lang="it-IT" sz="2000" dirty="0" smtClean="0"/>
              <a:t> e alla </a:t>
            </a:r>
            <a:r>
              <a:rPr lang="it-IT" sz="2000" dirty="0" err="1" smtClean="0"/>
              <a:t>preidentificazione</a:t>
            </a:r>
            <a:r>
              <a:rPr lang="it-IT" sz="2000" dirty="0" smtClean="0"/>
              <a:t>, dove alloggiare i migranti per 24-72 ore al massimo.</a:t>
            </a:r>
          </a:p>
          <a:p>
            <a:r>
              <a:rPr lang="it-IT" sz="2000" dirty="0" smtClean="0"/>
              <a:t>Nel medesimo documento si prevede altresì l'attuazione di un innovativo programma di riallocazione e </a:t>
            </a:r>
            <a:r>
              <a:rPr lang="it-IT" sz="2000" dirty="0" err="1" smtClean="0"/>
              <a:t>reinsediamento</a:t>
            </a:r>
            <a:r>
              <a:rPr lang="it-IT" sz="2000" dirty="0" smtClean="0"/>
              <a:t> dei richiedenti asilo che prevedeva la ricollocazione negli altri Stati membri prima di 40.000 migranti (di cui 24.000 dall'Italia e 16.000 dalla Grecia) e, successivamente, di ulteriori 120.000 persone (di cui 15.600 dall'Italia e 50.400 dalla Grecia).</a:t>
            </a:r>
          </a:p>
          <a:p>
            <a:r>
              <a:rPr lang="it-IT" sz="2000" dirty="0" smtClean="0"/>
              <a:t>A fronte di tali dati la CE riconosce che al 14 giugno sono stati ricollocati  2.280 rifugiati (1.503 dalla Grecia e 777 dall’Italia.</a:t>
            </a:r>
          </a:p>
          <a:p>
            <a:endParaRPr lang="it-IT"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274638"/>
            <a:ext cx="7859216" cy="922114"/>
          </a:xfrm>
        </p:spPr>
        <p:txBody>
          <a:bodyPr/>
          <a:lstStyle/>
          <a:p>
            <a:r>
              <a:rPr lang="it-IT" dirty="0" smtClean="0"/>
              <a:t>Motivi dell’impossibile relocation </a:t>
            </a:r>
            <a:endParaRPr lang="it-IT"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043608" y="1196752"/>
            <a:ext cx="6928184" cy="527381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Criticità dell’approccio hotspot </a:t>
            </a:r>
            <a:endParaRPr lang="it-IT" dirty="0"/>
          </a:p>
        </p:txBody>
      </p:sp>
      <p:sp>
        <p:nvSpPr>
          <p:cNvPr id="3" name="Segnaposto contenuto 2"/>
          <p:cNvSpPr>
            <a:spLocks noGrp="1"/>
          </p:cNvSpPr>
          <p:nvPr>
            <p:ph idx="1"/>
          </p:nvPr>
        </p:nvSpPr>
        <p:spPr>
          <a:xfrm>
            <a:off x="457200" y="1600200"/>
            <a:ext cx="8229600" cy="4781128"/>
          </a:xfrm>
        </p:spPr>
        <p:txBody>
          <a:bodyPr>
            <a:noAutofit/>
          </a:bodyPr>
          <a:lstStyle/>
          <a:p>
            <a:r>
              <a:rPr lang="it-IT" sz="1800" dirty="0" smtClean="0"/>
              <a:t>In relazione alle procedure di </a:t>
            </a:r>
            <a:r>
              <a:rPr lang="it-IT" sz="1800" dirty="0" err="1" smtClean="0"/>
              <a:t>pre-identificazione</a:t>
            </a:r>
            <a:r>
              <a:rPr lang="it-IT" sz="1800" dirty="0" smtClean="0"/>
              <a:t>, identificazione, </a:t>
            </a:r>
            <a:r>
              <a:rPr lang="it-IT" sz="1800" dirty="0" err="1" smtClean="0"/>
              <a:t>fotosegnalamento</a:t>
            </a:r>
            <a:r>
              <a:rPr lang="it-IT" sz="1800" dirty="0" smtClean="0"/>
              <a:t>, raccolta delle impronte digitali che si svolgono all'interno della struttura hotspot di </a:t>
            </a:r>
            <a:r>
              <a:rPr lang="it-IT" sz="1800" dirty="0" err="1" smtClean="0"/>
              <a:t>Lampedus</a:t>
            </a:r>
            <a:r>
              <a:rPr lang="it-IT" sz="1800" dirty="0" smtClean="0"/>
              <a:t> </a:t>
            </a:r>
            <a:r>
              <a:rPr lang="it-IT" sz="1800" i="1" dirty="0" smtClean="0"/>
              <a:t>“nelle località e presso i centri di destinazione, adesso non si procede al trasferimento, se non dei soggetti </a:t>
            </a:r>
            <a:r>
              <a:rPr lang="it-IT" sz="1800" i="1" dirty="0" err="1" smtClean="0"/>
              <a:t>fotosegnalati</a:t>
            </a:r>
            <a:r>
              <a:rPr lang="it-IT" sz="1800" i="1" dirty="0" smtClean="0"/>
              <a:t>. (...)</a:t>
            </a:r>
            <a:r>
              <a:rPr lang="it-IT" sz="1800" dirty="0" smtClean="0"/>
              <a:t>. </a:t>
            </a:r>
            <a:r>
              <a:rPr lang="it-IT" sz="1800" i="1" dirty="0" smtClean="0"/>
              <a:t>Questo ha comportato che la stragrande maggioranza è rimasta a Lampedusa per un tempo più lungo, non è stata trasferita fino a quando non si sono convinti a farsi </a:t>
            </a:r>
            <a:r>
              <a:rPr lang="it-IT" sz="1800" i="1" dirty="0" err="1" smtClean="0"/>
              <a:t>fotosegnalare</a:t>
            </a:r>
            <a:r>
              <a:rPr lang="it-IT" sz="1800" i="1" dirty="0" smtClean="0"/>
              <a:t>»</a:t>
            </a:r>
            <a:r>
              <a:rPr lang="it-IT" sz="1800" dirty="0" smtClean="0"/>
              <a:t>.</a:t>
            </a:r>
            <a:br>
              <a:rPr lang="it-IT" sz="1800" dirty="0" smtClean="0"/>
            </a:br>
            <a:r>
              <a:rPr lang="it-IT" sz="1800" dirty="0" smtClean="0"/>
              <a:t>  In altre parole, la posizione geografica di Lampedusa consente di gestire le criticità del </a:t>
            </a:r>
            <a:r>
              <a:rPr lang="it-IT" sz="1800" dirty="0" err="1" smtClean="0"/>
              <a:t>fotosegnalamento</a:t>
            </a:r>
            <a:r>
              <a:rPr lang="it-IT" sz="1800" dirty="0" smtClean="0"/>
              <a:t> – ovvero le resistenze al suo svolgimento – senza ricorrere al trattenimento forzoso all'interno di un centro, ma sfruttando il naturale isolamento dell'isola.</a:t>
            </a:r>
            <a:br>
              <a:rPr lang="it-IT" sz="1800" dirty="0" smtClean="0"/>
            </a:br>
            <a:r>
              <a:rPr lang="it-IT" sz="1800" dirty="0" smtClean="0"/>
              <a:t>  (ciò) trova indiretta ma inequivocabile conferma nella missiva – acquisita agli atti della Commissione – inviata dal Sindaco di Lampedusa Giuseppina </a:t>
            </a:r>
            <a:r>
              <a:rPr lang="it-IT" sz="1800" dirty="0" err="1" smtClean="0"/>
              <a:t>Nicolini</a:t>
            </a:r>
            <a:r>
              <a:rPr lang="it-IT" sz="1800" dirty="0" smtClean="0"/>
              <a:t> del 7 gennaio 2016, indirizzata, tra gli altri, al Ministro dell'Interno e al competente Commissario dell'Unione europea, in cui si denuncia l'impossibilità di «</a:t>
            </a:r>
            <a:r>
              <a:rPr lang="it-IT" sz="1800" i="1" dirty="0" smtClean="0"/>
              <a:t>garantire condizioni dignitose di accoglienza a persone che vengono trattenute da oltre 30 giorni e che potrebbero essere trattenute addirittura a tempo indeterminato</a:t>
            </a:r>
            <a:r>
              <a:rPr lang="it-IT" sz="1800" dirty="0" smtClean="0"/>
              <a:t>».</a:t>
            </a:r>
            <a:br>
              <a:rPr lang="it-IT" sz="1800" dirty="0" smtClean="0"/>
            </a:br>
            <a:endParaRPr lang="it-IT" sz="1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Criticità dell’accoglienza </a:t>
            </a:r>
            <a:endParaRPr lang="it-IT" dirty="0"/>
          </a:p>
        </p:txBody>
      </p:sp>
      <p:sp>
        <p:nvSpPr>
          <p:cNvPr id="3" name="Segnaposto contenuto 2"/>
          <p:cNvSpPr>
            <a:spLocks noGrp="1"/>
          </p:cNvSpPr>
          <p:nvPr>
            <p:ph idx="1"/>
          </p:nvPr>
        </p:nvSpPr>
        <p:spPr/>
        <p:txBody>
          <a:bodyPr>
            <a:normAutofit fontScale="62500" lnSpcReduction="20000"/>
          </a:bodyPr>
          <a:lstStyle/>
          <a:p>
            <a:pPr lvl="0"/>
            <a:r>
              <a:rPr lang="it-IT" dirty="0" smtClean="0"/>
              <a:t>Possiamo distinguere  4 cluster </a:t>
            </a:r>
          </a:p>
          <a:p>
            <a:pPr lvl="0"/>
            <a:r>
              <a:rPr lang="it-IT" dirty="0" smtClean="0"/>
              <a:t>regioni a bassa presenza di rifugiati e richiedenti asilo e alta percentuale di presenze nei centri Sprar (Molise, Basilicata, Umbria) a cui aggiungere la Calabria che presenta però la criticità della presenza di hotspot;</a:t>
            </a:r>
          </a:p>
          <a:p>
            <a:pPr lvl="0"/>
            <a:r>
              <a:rPr lang="it-IT" dirty="0" smtClean="0"/>
              <a:t>regioni a bassa presenza di rifugiati e richiedenti asilo ma anche a bassa percentuale di presenza nei centri SPRAR (Marche Liguria, Sardegna, Abruzzo, Trentino AA, Valle d'Aosta), a cui aggiungere il Friuli VG con difficoltà maggiori per la presenza di hotspot; </a:t>
            </a:r>
          </a:p>
          <a:p>
            <a:pPr lvl="0"/>
            <a:r>
              <a:rPr lang="it-IT" dirty="0" smtClean="0"/>
              <a:t>regioni con alta presenza di rifugiati e richiedenti asilo e dotate di alte percentuali di posti SPRAR (Lazio, Sicilia e Puglia), in cui la presenza di hotspot rappresenta, come vedremo, una particolare criticità;</a:t>
            </a:r>
          </a:p>
          <a:p>
            <a:pPr lvl="0"/>
            <a:r>
              <a:rPr lang="it-IT" dirty="0" smtClean="0"/>
              <a:t>regioni con alta presenza di rifugiati e richiedenti asili e basse percentuali di presenze nei centri SPRAR (Lombardia, Campania, Piemonte, Toscana) a cui aggiungere il Veneto e l’Emilia Romagna, che in più vedono anche la presenza di hotspot.</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graphicFrame>
        <p:nvGraphicFramePr>
          <p:cNvPr id="4" name="Segnaposto contenuto 3"/>
          <p:cNvGraphicFramePr>
            <a:graphicFrameLocks noGrp="1"/>
          </p:cNvGraphicFramePr>
          <p:nvPr>
            <p:ph idx="1"/>
          </p:nvPr>
        </p:nvGraphicFramePr>
        <p:xfrm>
          <a:off x="467544" y="0"/>
          <a:ext cx="8229599" cy="6304280"/>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gridCol w="1175657"/>
              </a:tblGrid>
              <a:tr h="370840">
                <a:tc>
                  <a:txBody>
                    <a:bodyPr/>
                    <a:lstStyle/>
                    <a:p>
                      <a:pPr marL="0" indent="40640" algn="just" defTabSz="914400" rtl="0" eaLnBrk="1" fontAlgn="t" latinLnBrk="0" hangingPunct="1">
                        <a:lnSpc>
                          <a:spcPct val="115000"/>
                        </a:lnSpc>
                        <a:spcAft>
                          <a:spcPts val="600"/>
                        </a:spcAft>
                      </a:pPr>
                      <a:r>
                        <a:rPr lang="it-IT" sz="1200" b="1" kern="1200" dirty="0">
                          <a:solidFill>
                            <a:schemeClr val="bg1"/>
                          </a:solidFill>
                          <a:latin typeface="Calibri"/>
                          <a:ea typeface="Times New Roman"/>
                          <a:cs typeface="Arial"/>
                        </a:rPr>
                        <a:t> </a:t>
                      </a:r>
                    </a:p>
                  </a:txBody>
                  <a:tcPr marL="7620" marR="7620" marT="7620" marB="0">
                    <a:solidFill>
                      <a:srgbClr val="FF0000"/>
                    </a:solidFill>
                  </a:tcPr>
                </a:tc>
                <a:tc>
                  <a:txBody>
                    <a:bodyPr/>
                    <a:lstStyle/>
                    <a:p>
                      <a:pPr marL="0" indent="40640" algn="just" defTabSz="914400" rtl="0" eaLnBrk="1" fontAlgn="b" latinLnBrk="0" hangingPunct="1">
                        <a:lnSpc>
                          <a:spcPct val="115000"/>
                        </a:lnSpc>
                        <a:spcAft>
                          <a:spcPts val="600"/>
                        </a:spcAft>
                      </a:pPr>
                      <a:r>
                        <a:rPr lang="it-IT" sz="1200" b="1" kern="1200" dirty="0">
                          <a:solidFill>
                            <a:schemeClr val="bg1"/>
                          </a:solidFill>
                          <a:latin typeface="Calibri"/>
                          <a:ea typeface="Times New Roman"/>
                          <a:cs typeface="Arial"/>
                        </a:rPr>
                        <a:t> </a:t>
                      </a:r>
                    </a:p>
                  </a:txBody>
                  <a:tcPr marL="7620" marR="7620" marT="7620" marB="0" anchor="b">
                    <a:solidFill>
                      <a:srgbClr val="FF0000"/>
                    </a:solidFill>
                  </a:tcPr>
                </a:tc>
                <a:tc gridSpan="5">
                  <a:txBody>
                    <a:bodyPr/>
                    <a:lstStyle/>
                    <a:p>
                      <a:pPr marL="0" indent="40640" algn="just" defTabSz="914400" rtl="0" eaLnBrk="1" fontAlgn="t" latinLnBrk="0" hangingPunct="1">
                        <a:lnSpc>
                          <a:spcPct val="115000"/>
                        </a:lnSpc>
                        <a:spcAft>
                          <a:spcPts val="600"/>
                        </a:spcAft>
                      </a:pPr>
                      <a:r>
                        <a:rPr lang="it-IT" sz="1200" b="1" kern="1200" dirty="0">
                          <a:solidFill>
                            <a:schemeClr val="bg1"/>
                          </a:solidFill>
                          <a:latin typeface="Calibri"/>
                          <a:ea typeface="Times New Roman"/>
                          <a:cs typeface="Arial"/>
                        </a:rPr>
                        <a:t>Presenza nei centri SPRAR</a:t>
                      </a:r>
                    </a:p>
                  </a:txBody>
                  <a:tcPr marL="7620" marR="7620" marT="7620" marB="0">
                    <a:solidFill>
                      <a:srgbClr val="FF000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370840">
                <a:tc rowSpan="2">
                  <a:txBody>
                    <a:bodyPr/>
                    <a:lstStyle/>
                    <a:p>
                      <a:pPr marL="0" indent="40640" algn="just" defTabSz="914400" rtl="0" eaLnBrk="1" fontAlgn="t" latinLnBrk="0" hangingPunct="1">
                        <a:lnSpc>
                          <a:spcPct val="115000"/>
                        </a:lnSpc>
                        <a:spcAft>
                          <a:spcPts val="600"/>
                        </a:spcAft>
                      </a:pPr>
                      <a:r>
                        <a:rPr lang="it-IT" sz="1200" b="1" kern="1200" dirty="0">
                          <a:solidFill>
                            <a:schemeClr val="bg1"/>
                          </a:solidFill>
                          <a:latin typeface="Calibri"/>
                          <a:ea typeface="Times New Roman"/>
                          <a:cs typeface="Arial"/>
                        </a:rPr>
                        <a:t>Presenza  in Regione</a:t>
                      </a:r>
                    </a:p>
                  </a:txBody>
                  <a:tcPr marL="7620" marR="7620" marT="7620" marB="0">
                    <a:solidFill>
                      <a:srgbClr val="FF0000"/>
                    </a:solidFill>
                  </a:tcPr>
                </a:tc>
                <a:tc rowSpan="2">
                  <a:txBody>
                    <a:bodyPr/>
                    <a:lstStyle/>
                    <a:p>
                      <a:pPr marL="0" indent="40640" algn="just" defTabSz="914400" rtl="0" eaLnBrk="1" fontAlgn="t" latinLnBrk="0" hangingPunct="1">
                        <a:lnSpc>
                          <a:spcPct val="115000"/>
                        </a:lnSpc>
                        <a:spcAft>
                          <a:spcPts val="600"/>
                        </a:spcAft>
                      </a:pPr>
                      <a:r>
                        <a:rPr lang="it-IT" sz="1200" b="1" kern="1200" dirty="0">
                          <a:solidFill>
                            <a:schemeClr val="bg1"/>
                          </a:solidFill>
                          <a:latin typeface="Calibri"/>
                          <a:ea typeface="Times New Roman"/>
                          <a:cs typeface="Arial"/>
                        </a:rPr>
                        <a:t> </a:t>
                      </a:r>
                    </a:p>
                  </a:txBody>
                  <a:tcPr marL="7620" marR="7620" marT="7620" marB="0">
                    <a:solidFill>
                      <a:srgbClr val="FF0000"/>
                    </a:solidFill>
                  </a:tcPr>
                </a:tc>
                <a:tc rowSpan="2">
                  <a:txBody>
                    <a:bodyPr/>
                    <a:lstStyle/>
                    <a:p>
                      <a:pPr marL="0" indent="40640" algn="just" defTabSz="914400" rtl="0" eaLnBrk="1" fontAlgn="t" latinLnBrk="0" hangingPunct="1">
                        <a:lnSpc>
                          <a:spcPct val="115000"/>
                        </a:lnSpc>
                        <a:spcAft>
                          <a:spcPts val="600"/>
                        </a:spcAft>
                      </a:pPr>
                      <a:r>
                        <a:rPr lang="it-IT" sz="1200" b="1" kern="1200" dirty="0">
                          <a:solidFill>
                            <a:schemeClr val="bg1"/>
                          </a:solidFill>
                          <a:latin typeface="Calibri"/>
                          <a:ea typeface="Times New Roman"/>
                          <a:cs typeface="Arial"/>
                        </a:rPr>
                        <a:t>Presenze</a:t>
                      </a:r>
                    </a:p>
                  </a:txBody>
                  <a:tcPr marL="7620" marR="7620" marT="7620" marB="0">
                    <a:solidFill>
                      <a:srgbClr val="FF0000"/>
                    </a:solidFill>
                  </a:tcPr>
                </a:tc>
                <a:tc rowSpan="2">
                  <a:txBody>
                    <a:bodyPr/>
                    <a:lstStyle/>
                    <a:p>
                      <a:pPr marL="0" indent="40640" algn="just" defTabSz="914400" rtl="0" eaLnBrk="1" fontAlgn="t" latinLnBrk="0" hangingPunct="1">
                        <a:lnSpc>
                          <a:spcPct val="115000"/>
                        </a:lnSpc>
                        <a:spcAft>
                          <a:spcPts val="600"/>
                        </a:spcAft>
                      </a:pPr>
                      <a:r>
                        <a:rPr lang="it-IT" sz="1200" b="1" kern="1200" dirty="0">
                          <a:solidFill>
                            <a:schemeClr val="bg1"/>
                          </a:solidFill>
                          <a:latin typeface="Calibri"/>
                          <a:ea typeface="Times New Roman"/>
                          <a:cs typeface="Arial"/>
                        </a:rPr>
                        <a:t>Bassa % Sprar</a:t>
                      </a:r>
                    </a:p>
                  </a:txBody>
                  <a:tcPr marL="7620" marR="7620" marT="7620" marB="0">
                    <a:solidFill>
                      <a:srgbClr val="FF0000"/>
                    </a:solidFill>
                  </a:tcPr>
                </a:tc>
                <a:tc rowSpan="2">
                  <a:txBody>
                    <a:bodyPr/>
                    <a:lstStyle/>
                    <a:p>
                      <a:pPr marL="0" indent="40640" algn="just" defTabSz="914400" rtl="0" eaLnBrk="1" fontAlgn="t" latinLnBrk="0" hangingPunct="1">
                        <a:lnSpc>
                          <a:spcPct val="115000"/>
                        </a:lnSpc>
                        <a:spcAft>
                          <a:spcPts val="600"/>
                        </a:spcAft>
                      </a:pPr>
                      <a:r>
                        <a:rPr lang="it-IT" sz="1200" b="1" kern="1200" dirty="0">
                          <a:solidFill>
                            <a:schemeClr val="bg1"/>
                          </a:solidFill>
                          <a:latin typeface="Calibri"/>
                          <a:ea typeface="Times New Roman"/>
                          <a:cs typeface="Arial"/>
                        </a:rPr>
                        <a:t> </a:t>
                      </a:r>
                    </a:p>
                  </a:txBody>
                  <a:tcPr marL="7620" marR="7620" marT="7620" marB="0">
                    <a:solidFill>
                      <a:srgbClr val="FF0000"/>
                    </a:solidFill>
                  </a:tcPr>
                </a:tc>
                <a:tc rowSpan="2">
                  <a:txBody>
                    <a:bodyPr/>
                    <a:lstStyle/>
                    <a:p>
                      <a:pPr marL="0" indent="40640" algn="just" defTabSz="914400" rtl="0" eaLnBrk="1" fontAlgn="t" latinLnBrk="0" hangingPunct="1">
                        <a:lnSpc>
                          <a:spcPct val="115000"/>
                        </a:lnSpc>
                        <a:spcAft>
                          <a:spcPts val="600"/>
                        </a:spcAft>
                      </a:pPr>
                      <a:r>
                        <a:rPr lang="it-IT" sz="1200" b="1" kern="1200" dirty="0">
                          <a:solidFill>
                            <a:schemeClr val="bg1"/>
                          </a:solidFill>
                          <a:latin typeface="Calibri"/>
                          <a:ea typeface="Times New Roman"/>
                          <a:cs typeface="Arial"/>
                        </a:rPr>
                        <a:t>Presenze</a:t>
                      </a:r>
                    </a:p>
                  </a:txBody>
                  <a:tcPr marL="7620" marR="7620" marT="7620" marB="0">
                    <a:solidFill>
                      <a:srgbClr val="FF0000"/>
                    </a:solidFill>
                  </a:tcPr>
                </a:tc>
                <a:tc>
                  <a:txBody>
                    <a:bodyPr/>
                    <a:lstStyle/>
                    <a:p>
                      <a:pPr marL="0" indent="40640" algn="just" defTabSz="914400" rtl="0" eaLnBrk="1" fontAlgn="t" latinLnBrk="0" hangingPunct="1">
                        <a:lnSpc>
                          <a:spcPct val="115000"/>
                        </a:lnSpc>
                        <a:spcAft>
                          <a:spcPts val="600"/>
                        </a:spcAft>
                      </a:pPr>
                      <a:r>
                        <a:rPr lang="it-IT" sz="1200" b="1" kern="1200" dirty="0">
                          <a:solidFill>
                            <a:schemeClr val="bg1"/>
                          </a:solidFill>
                          <a:latin typeface="Calibri"/>
                          <a:ea typeface="Times New Roman"/>
                          <a:cs typeface="Arial"/>
                        </a:rPr>
                        <a:t>Alta % </a:t>
                      </a:r>
                    </a:p>
                  </a:txBody>
                  <a:tcPr marL="7620" marR="7620" marT="7620" marB="0">
                    <a:solidFill>
                      <a:srgbClr val="FF0000"/>
                    </a:solidFill>
                  </a:tcPr>
                </a:tc>
              </a:tr>
              <a:tr h="370840">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marL="0" indent="40640" algn="just" defTabSz="914400" rtl="0" eaLnBrk="1" fontAlgn="t" latinLnBrk="0" hangingPunct="1">
                        <a:lnSpc>
                          <a:spcPct val="115000"/>
                        </a:lnSpc>
                        <a:spcAft>
                          <a:spcPts val="600"/>
                        </a:spcAft>
                      </a:pPr>
                      <a:r>
                        <a:rPr lang="it-IT" sz="1200" b="1" kern="1200" dirty="0">
                          <a:solidFill>
                            <a:schemeClr val="bg1"/>
                          </a:solidFill>
                          <a:latin typeface="Calibri"/>
                          <a:ea typeface="Times New Roman"/>
                          <a:cs typeface="Arial"/>
                        </a:rPr>
                        <a:t>Sprar</a:t>
                      </a:r>
                    </a:p>
                  </a:txBody>
                  <a:tcPr marL="7620" marR="7620" marT="7620" marB="0">
                    <a:solidFill>
                      <a:srgbClr val="FF0000"/>
                    </a:solidFill>
                  </a:tcPr>
                </a:tc>
              </a:tr>
              <a:tr h="370840">
                <a:tc>
                  <a:txBody>
                    <a:bodyPr/>
                    <a:lstStyle/>
                    <a:p>
                      <a:pPr algn="just" fontAlgn="t"/>
                      <a:r>
                        <a:rPr lang="it-IT" sz="1800" b="0" i="0" u="none" strike="noStrike">
                          <a:solidFill>
                            <a:srgbClr val="000000"/>
                          </a:solidFill>
                          <a:latin typeface="Calibri"/>
                        </a:rPr>
                        <a:t>Bassa</a:t>
                      </a:r>
                    </a:p>
                  </a:txBody>
                  <a:tcPr marL="7620" marR="7620" marT="7620" marB="0"/>
                </a:tc>
                <a:tc>
                  <a:txBody>
                    <a:bodyPr/>
                    <a:lstStyle/>
                    <a:p>
                      <a:pPr algn="just" fontAlgn="b"/>
                      <a:r>
                        <a:rPr lang="it-IT" sz="1800" b="0" i="0" u="none" strike="noStrike" dirty="0">
                          <a:solidFill>
                            <a:srgbClr val="000000"/>
                          </a:solidFill>
                          <a:latin typeface="Calibri"/>
                        </a:rPr>
                        <a:t>Friuli VG *</a:t>
                      </a:r>
                    </a:p>
                  </a:txBody>
                  <a:tcPr marL="7620" marR="7620" marT="7620" marB="0" anchor="b"/>
                </a:tc>
                <a:tc>
                  <a:txBody>
                    <a:bodyPr/>
                    <a:lstStyle/>
                    <a:p>
                      <a:pPr algn="just" fontAlgn="b"/>
                      <a:r>
                        <a:rPr lang="it-IT" sz="1800" b="0" i="0" u="none" strike="noStrike" dirty="0">
                          <a:solidFill>
                            <a:srgbClr val="000000"/>
                          </a:solidFill>
                          <a:latin typeface="Calibri"/>
                        </a:rPr>
                        <a:t>3,50%</a:t>
                      </a:r>
                    </a:p>
                  </a:txBody>
                  <a:tcPr marL="7620" marR="7620" marT="7620" marB="0" anchor="b"/>
                </a:tc>
                <a:tc>
                  <a:txBody>
                    <a:bodyPr/>
                    <a:lstStyle/>
                    <a:p>
                      <a:pPr algn="just" fontAlgn="b"/>
                      <a:r>
                        <a:rPr lang="it-IT" sz="1800" b="0" i="0" u="none" strike="noStrike">
                          <a:solidFill>
                            <a:srgbClr val="000000"/>
                          </a:solidFill>
                          <a:latin typeface="Calibri"/>
                        </a:rPr>
                        <a:t>8,10%</a:t>
                      </a:r>
                    </a:p>
                  </a:txBody>
                  <a:tcPr marL="7620" marR="7620" marT="7620" marB="0" anchor="b"/>
                </a:tc>
                <a:tc>
                  <a:txBody>
                    <a:bodyPr/>
                    <a:lstStyle/>
                    <a:p>
                      <a:pPr algn="just" fontAlgn="b"/>
                      <a:r>
                        <a:rPr lang="it-IT" sz="1800" b="0" i="0" u="none" strike="noStrike">
                          <a:solidFill>
                            <a:srgbClr val="000000"/>
                          </a:solidFill>
                          <a:latin typeface="Calibri"/>
                        </a:rPr>
                        <a:t>Calabria *</a:t>
                      </a:r>
                    </a:p>
                  </a:txBody>
                  <a:tcPr marL="7620" marR="7620" marT="7620" marB="0" anchor="b"/>
                </a:tc>
                <a:tc>
                  <a:txBody>
                    <a:bodyPr/>
                    <a:lstStyle/>
                    <a:p>
                      <a:pPr algn="just" fontAlgn="b"/>
                      <a:r>
                        <a:rPr lang="it-IT" sz="1800" b="0" i="0" u="none" strike="noStrike">
                          <a:solidFill>
                            <a:srgbClr val="000000"/>
                          </a:solidFill>
                          <a:latin typeface="Calibri"/>
                        </a:rPr>
                        <a:t>3,80%</a:t>
                      </a:r>
                    </a:p>
                  </a:txBody>
                  <a:tcPr marL="7620" marR="7620" marT="7620" marB="0" anchor="b"/>
                </a:tc>
                <a:tc>
                  <a:txBody>
                    <a:bodyPr/>
                    <a:lstStyle/>
                    <a:p>
                      <a:pPr algn="just" fontAlgn="b"/>
                      <a:r>
                        <a:rPr lang="it-IT" sz="1800" b="1" i="0" u="none" strike="noStrike">
                          <a:solidFill>
                            <a:srgbClr val="000000"/>
                          </a:solidFill>
                          <a:latin typeface="Calibri"/>
                        </a:rPr>
                        <a:t>37,20%</a:t>
                      </a:r>
                    </a:p>
                  </a:txBody>
                  <a:tcPr marL="7620" marR="7620" marT="7620" marB="0" anchor="b"/>
                </a:tc>
              </a:tr>
              <a:tr h="370840">
                <a:tc>
                  <a:txBody>
                    <a:bodyPr/>
                    <a:lstStyle/>
                    <a:p>
                      <a:pPr algn="just" fontAlgn="b"/>
                      <a:r>
                        <a:rPr lang="it-IT" sz="1800" b="0" i="0" u="none" strike="noStrike">
                          <a:solidFill>
                            <a:srgbClr val="000000"/>
                          </a:solidFill>
                          <a:latin typeface="Calibri"/>
                        </a:rPr>
                        <a:t> </a:t>
                      </a:r>
                    </a:p>
                  </a:txBody>
                  <a:tcPr marL="7620" marR="7620" marT="7620" marB="0" anchor="b"/>
                </a:tc>
                <a:tc>
                  <a:txBody>
                    <a:bodyPr/>
                    <a:lstStyle/>
                    <a:p>
                      <a:pPr algn="just" fontAlgn="b"/>
                      <a:r>
                        <a:rPr lang="it-IT" sz="1800" b="0" i="0" u="none" strike="noStrike">
                          <a:solidFill>
                            <a:srgbClr val="000000"/>
                          </a:solidFill>
                          <a:latin typeface="Calibri"/>
                        </a:rPr>
                        <a:t>Liguria </a:t>
                      </a:r>
                    </a:p>
                  </a:txBody>
                  <a:tcPr marL="7620" marR="7620" marT="7620" marB="0" anchor="b"/>
                </a:tc>
                <a:tc>
                  <a:txBody>
                    <a:bodyPr/>
                    <a:lstStyle/>
                    <a:p>
                      <a:pPr algn="just" fontAlgn="b"/>
                      <a:r>
                        <a:rPr lang="it-IT" sz="1800" b="0" i="0" u="none" strike="noStrike">
                          <a:solidFill>
                            <a:srgbClr val="000000"/>
                          </a:solidFill>
                          <a:latin typeface="Calibri"/>
                        </a:rPr>
                        <a:t>3,00%</a:t>
                      </a:r>
                    </a:p>
                  </a:txBody>
                  <a:tcPr marL="7620" marR="7620" marT="7620" marB="0" anchor="b"/>
                </a:tc>
                <a:tc>
                  <a:txBody>
                    <a:bodyPr/>
                    <a:lstStyle/>
                    <a:p>
                      <a:pPr algn="just" fontAlgn="b"/>
                      <a:r>
                        <a:rPr lang="it-IT" sz="1800" b="0" i="0" u="none" strike="noStrike">
                          <a:solidFill>
                            <a:srgbClr val="000000"/>
                          </a:solidFill>
                          <a:latin typeface="Calibri"/>
                        </a:rPr>
                        <a:t>10,60%</a:t>
                      </a:r>
                    </a:p>
                  </a:txBody>
                  <a:tcPr marL="7620" marR="7620" marT="7620" marB="0" anchor="b"/>
                </a:tc>
                <a:tc>
                  <a:txBody>
                    <a:bodyPr/>
                    <a:lstStyle/>
                    <a:p>
                      <a:pPr algn="just" fontAlgn="b"/>
                      <a:r>
                        <a:rPr lang="it-IT" sz="1800" b="0" i="0" u="none" strike="noStrike" dirty="0">
                          <a:solidFill>
                            <a:srgbClr val="000000"/>
                          </a:solidFill>
                          <a:latin typeface="Calibri"/>
                        </a:rPr>
                        <a:t>Molise</a:t>
                      </a:r>
                    </a:p>
                  </a:txBody>
                  <a:tcPr marL="7620" marR="7620" marT="7620" marB="0" anchor="b"/>
                </a:tc>
                <a:tc>
                  <a:txBody>
                    <a:bodyPr/>
                    <a:lstStyle/>
                    <a:p>
                      <a:pPr algn="just" fontAlgn="b"/>
                      <a:r>
                        <a:rPr lang="it-IT" sz="1800" b="0" i="0" u="none" strike="noStrike">
                          <a:solidFill>
                            <a:srgbClr val="000000"/>
                          </a:solidFill>
                          <a:latin typeface="Calibri"/>
                        </a:rPr>
                        <a:t>1,50%</a:t>
                      </a:r>
                    </a:p>
                  </a:txBody>
                  <a:tcPr marL="7620" marR="7620" marT="7620" marB="0" anchor="b"/>
                </a:tc>
                <a:tc>
                  <a:txBody>
                    <a:bodyPr/>
                    <a:lstStyle/>
                    <a:p>
                      <a:pPr algn="just" fontAlgn="b"/>
                      <a:r>
                        <a:rPr lang="it-IT" sz="1800" b="0" i="0" u="none" strike="noStrike">
                          <a:solidFill>
                            <a:srgbClr val="000000"/>
                          </a:solidFill>
                          <a:latin typeface="Calibri"/>
                        </a:rPr>
                        <a:t>23,30%</a:t>
                      </a:r>
                    </a:p>
                  </a:txBody>
                  <a:tcPr marL="7620" marR="7620" marT="7620" marB="0" anchor="b"/>
                </a:tc>
              </a:tr>
              <a:tr h="370840">
                <a:tc>
                  <a:txBody>
                    <a:bodyPr/>
                    <a:lstStyle/>
                    <a:p>
                      <a:pPr algn="just" fontAlgn="b"/>
                      <a:r>
                        <a:rPr lang="it-IT" sz="1800" b="0" i="0" u="none" strike="noStrike">
                          <a:solidFill>
                            <a:srgbClr val="000000"/>
                          </a:solidFill>
                          <a:latin typeface="Calibri"/>
                        </a:rPr>
                        <a:t> </a:t>
                      </a:r>
                    </a:p>
                  </a:txBody>
                  <a:tcPr marL="7620" marR="7620" marT="7620" marB="0" anchor="b"/>
                </a:tc>
                <a:tc>
                  <a:txBody>
                    <a:bodyPr/>
                    <a:lstStyle/>
                    <a:p>
                      <a:pPr algn="just" fontAlgn="b"/>
                      <a:r>
                        <a:rPr lang="it-IT" sz="1800" b="0" i="0" u="none" strike="noStrike">
                          <a:solidFill>
                            <a:srgbClr val="000000"/>
                          </a:solidFill>
                          <a:latin typeface="Calibri"/>
                        </a:rPr>
                        <a:t>Sardegna</a:t>
                      </a:r>
                    </a:p>
                  </a:txBody>
                  <a:tcPr marL="7620" marR="7620" marT="7620" marB="0" anchor="b"/>
                </a:tc>
                <a:tc>
                  <a:txBody>
                    <a:bodyPr/>
                    <a:lstStyle/>
                    <a:p>
                      <a:pPr algn="just" fontAlgn="b"/>
                      <a:r>
                        <a:rPr lang="it-IT" sz="1800" b="0" i="0" u="none" strike="noStrike">
                          <a:solidFill>
                            <a:srgbClr val="000000"/>
                          </a:solidFill>
                          <a:latin typeface="Calibri"/>
                        </a:rPr>
                        <a:t>2,40%</a:t>
                      </a:r>
                    </a:p>
                  </a:txBody>
                  <a:tcPr marL="7620" marR="7620" marT="7620" marB="0" anchor="b"/>
                </a:tc>
                <a:tc>
                  <a:txBody>
                    <a:bodyPr/>
                    <a:lstStyle/>
                    <a:p>
                      <a:pPr algn="just" fontAlgn="b"/>
                      <a:r>
                        <a:rPr lang="it-IT" sz="1800" b="0" i="0" u="none" strike="noStrike">
                          <a:solidFill>
                            <a:srgbClr val="000000"/>
                          </a:solidFill>
                          <a:latin typeface="Calibri"/>
                        </a:rPr>
                        <a:t>3,00%</a:t>
                      </a:r>
                    </a:p>
                  </a:txBody>
                  <a:tcPr marL="7620" marR="7620" marT="7620" marB="0" anchor="b"/>
                </a:tc>
                <a:tc>
                  <a:txBody>
                    <a:bodyPr/>
                    <a:lstStyle/>
                    <a:p>
                      <a:pPr algn="just" fontAlgn="b"/>
                      <a:r>
                        <a:rPr lang="it-IT" sz="1800" b="0" i="0" u="none" strike="noStrike" dirty="0">
                          <a:solidFill>
                            <a:srgbClr val="000000"/>
                          </a:solidFill>
                          <a:latin typeface="Calibri"/>
                        </a:rPr>
                        <a:t>Basilicata</a:t>
                      </a:r>
                    </a:p>
                  </a:txBody>
                  <a:tcPr marL="7620" marR="7620" marT="7620" marB="0" anchor="b"/>
                </a:tc>
                <a:tc>
                  <a:txBody>
                    <a:bodyPr/>
                    <a:lstStyle/>
                    <a:p>
                      <a:pPr algn="just" fontAlgn="b"/>
                      <a:r>
                        <a:rPr lang="it-IT" sz="1800" b="0" i="0" u="none" strike="noStrike" dirty="0">
                          <a:solidFill>
                            <a:srgbClr val="000000"/>
                          </a:solidFill>
                          <a:latin typeface="Calibri"/>
                        </a:rPr>
                        <a:t>1,40%</a:t>
                      </a:r>
                    </a:p>
                  </a:txBody>
                  <a:tcPr marL="7620" marR="7620" marT="7620" marB="0" anchor="b"/>
                </a:tc>
                <a:tc>
                  <a:txBody>
                    <a:bodyPr/>
                    <a:lstStyle/>
                    <a:p>
                      <a:pPr algn="just" fontAlgn="b"/>
                      <a:r>
                        <a:rPr lang="it-IT" sz="1800" b="0" i="0" u="none" strike="noStrike">
                          <a:solidFill>
                            <a:srgbClr val="000000"/>
                          </a:solidFill>
                          <a:latin typeface="Calibri"/>
                        </a:rPr>
                        <a:t>24,40%</a:t>
                      </a:r>
                    </a:p>
                  </a:txBody>
                  <a:tcPr marL="7620" marR="7620" marT="7620" marB="0" anchor="b"/>
                </a:tc>
              </a:tr>
              <a:tr h="370840">
                <a:tc>
                  <a:txBody>
                    <a:bodyPr/>
                    <a:lstStyle/>
                    <a:p>
                      <a:pPr algn="just" fontAlgn="t"/>
                      <a:r>
                        <a:rPr lang="it-IT" sz="1800" b="0" i="0" u="none" strike="noStrike">
                          <a:solidFill>
                            <a:srgbClr val="000000"/>
                          </a:solidFill>
                          <a:latin typeface="Calibri"/>
                        </a:rPr>
                        <a:t> </a:t>
                      </a:r>
                    </a:p>
                  </a:txBody>
                  <a:tcPr marL="7620" marR="7620" marT="7620" marB="0"/>
                </a:tc>
                <a:tc>
                  <a:txBody>
                    <a:bodyPr/>
                    <a:lstStyle/>
                    <a:p>
                      <a:pPr algn="just" fontAlgn="b"/>
                      <a:r>
                        <a:rPr lang="it-IT" sz="1800" b="0" i="0" u="none" strike="noStrike" dirty="0">
                          <a:solidFill>
                            <a:srgbClr val="000000"/>
                          </a:solidFill>
                          <a:latin typeface="Calibri"/>
                        </a:rPr>
                        <a:t>Abruzzo </a:t>
                      </a:r>
                    </a:p>
                  </a:txBody>
                  <a:tcPr marL="7620" marR="7620" marT="7620" marB="0" anchor="b"/>
                </a:tc>
                <a:tc>
                  <a:txBody>
                    <a:bodyPr/>
                    <a:lstStyle/>
                    <a:p>
                      <a:pPr algn="just" fontAlgn="b"/>
                      <a:r>
                        <a:rPr lang="it-IT" sz="1800" b="0" i="0" u="none" strike="noStrike">
                          <a:solidFill>
                            <a:srgbClr val="000000"/>
                          </a:solidFill>
                          <a:latin typeface="Calibri"/>
                        </a:rPr>
                        <a:t>2,20%</a:t>
                      </a:r>
                    </a:p>
                  </a:txBody>
                  <a:tcPr marL="7620" marR="7620" marT="7620" marB="0" anchor="b"/>
                </a:tc>
                <a:tc>
                  <a:txBody>
                    <a:bodyPr/>
                    <a:lstStyle/>
                    <a:p>
                      <a:pPr algn="just" fontAlgn="b"/>
                      <a:r>
                        <a:rPr lang="it-IT" sz="1800" b="0" i="0" u="none" strike="noStrike">
                          <a:solidFill>
                            <a:srgbClr val="000000"/>
                          </a:solidFill>
                          <a:latin typeface="Calibri"/>
                        </a:rPr>
                        <a:t>8,50%</a:t>
                      </a:r>
                    </a:p>
                  </a:txBody>
                  <a:tcPr marL="7620" marR="7620" marT="7620" marB="0" anchor="b"/>
                </a:tc>
                <a:tc>
                  <a:txBody>
                    <a:bodyPr/>
                    <a:lstStyle/>
                    <a:p>
                      <a:pPr algn="just" fontAlgn="t"/>
                      <a:r>
                        <a:rPr lang="it-IT" sz="1800" b="0" i="0" u="none" strike="noStrike" dirty="0">
                          <a:solidFill>
                            <a:srgbClr val="000000"/>
                          </a:solidFill>
                          <a:latin typeface="Calibri"/>
                        </a:rPr>
                        <a:t>Umbria</a:t>
                      </a:r>
                    </a:p>
                  </a:txBody>
                  <a:tcPr marL="7620" marR="7620" marT="7620" marB="0"/>
                </a:tc>
                <a:tc>
                  <a:txBody>
                    <a:bodyPr/>
                    <a:lstStyle/>
                    <a:p>
                      <a:pPr algn="just" fontAlgn="b"/>
                      <a:r>
                        <a:rPr lang="it-IT" sz="1800" b="0" i="0" u="none" strike="noStrike" dirty="0">
                          <a:solidFill>
                            <a:srgbClr val="000000"/>
                          </a:solidFill>
                          <a:latin typeface="Calibri"/>
                        </a:rPr>
                        <a:t>1,60%</a:t>
                      </a:r>
                    </a:p>
                  </a:txBody>
                  <a:tcPr marL="7620" marR="7620" marT="7620" marB="0" anchor="b"/>
                </a:tc>
                <a:tc>
                  <a:txBody>
                    <a:bodyPr/>
                    <a:lstStyle/>
                    <a:p>
                      <a:pPr algn="just" fontAlgn="b"/>
                      <a:r>
                        <a:rPr lang="it-IT" sz="1800" b="0" i="0" u="none" strike="noStrike" dirty="0">
                          <a:solidFill>
                            <a:srgbClr val="000000"/>
                          </a:solidFill>
                          <a:latin typeface="Calibri"/>
                        </a:rPr>
                        <a:t>18,30%</a:t>
                      </a:r>
                    </a:p>
                  </a:txBody>
                  <a:tcPr marL="7620" marR="7620" marT="7620" marB="0" anchor="b"/>
                </a:tc>
              </a:tr>
              <a:tr h="370840">
                <a:tc>
                  <a:txBody>
                    <a:bodyPr/>
                    <a:lstStyle/>
                    <a:p>
                      <a:pPr algn="just" fontAlgn="t"/>
                      <a:r>
                        <a:rPr lang="it-IT" sz="1800" b="0" i="0" u="none" strike="noStrike">
                          <a:solidFill>
                            <a:srgbClr val="000000"/>
                          </a:solidFill>
                          <a:latin typeface="Calibri"/>
                        </a:rPr>
                        <a:t> </a:t>
                      </a:r>
                    </a:p>
                  </a:txBody>
                  <a:tcPr marL="7620" marR="7620" marT="7620" marB="0"/>
                </a:tc>
                <a:tc>
                  <a:txBody>
                    <a:bodyPr/>
                    <a:lstStyle/>
                    <a:p>
                      <a:pPr algn="just" fontAlgn="b"/>
                      <a:r>
                        <a:rPr lang="it-IT" sz="1800" b="0" i="0" u="none" strike="noStrike">
                          <a:solidFill>
                            <a:srgbClr val="000000"/>
                          </a:solidFill>
                          <a:latin typeface="Calibri"/>
                        </a:rPr>
                        <a:t>Trentino AA</a:t>
                      </a:r>
                    </a:p>
                  </a:txBody>
                  <a:tcPr marL="7620" marR="7620" marT="7620" marB="0" anchor="b"/>
                </a:tc>
                <a:tc>
                  <a:txBody>
                    <a:bodyPr/>
                    <a:lstStyle/>
                    <a:p>
                      <a:pPr algn="just" fontAlgn="b"/>
                      <a:r>
                        <a:rPr lang="it-IT" sz="1800" b="0" i="0" u="none" strike="noStrike">
                          <a:solidFill>
                            <a:srgbClr val="000000"/>
                          </a:solidFill>
                          <a:latin typeface="Calibri"/>
                        </a:rPr>
                        <a:t>1,70%</a:t>
                      </a:r>
                    </a:p>
                  </a:txBody>
                  <a:tcPr marL="7620" marR="7620" marT="7620" marB="0" anchor="b"/>
                </a:tc>
                <a:tc>
                  <a:txBody>
                    <a:bodyPr/>
                    <a:lstStyle/>
                    <a:p>
                      <a:pPr algn="just" fontAlgn="b"/>
                      <a:r>
                        <a:rPr lang="it-IT" sz="1800" b="0" i="0" u="none" strike="noStrike">
                          <a:solidFill>
                            <a:srgbClr val="000000"/>
                          </a:solidFill>
                          <a:latin typeface="Calibri"/>
                        </a:rPr>
                        <a:t>7,00%</a:t>
                      </a:r>
                    </a:p>
                  </a:txBody>
                  <a:tcPr marL="7620" marR="7620" marT="7620" marB="0" anchor="b"/>
                </a:tc>
                <a:tc>
                  <a:txBody>
                    <a:bodyPr/>
                    <a:lstStyle/>
                    <a:p>
                      <a:pPr algn="l" fontAlgn="t"/>
                      <a:r>
                        <a:rPr lang="it-IT" sz="1600" b="0" i="0" u="none" strike="noStrike">
                          <a:solidFill>
                            <a:srgbClr val="000000"/>
                          </a:solidFill>
                          <a:latin typeface="Calibri"/>
                        </a:rPr>
                        <a:t> </a:t>
                      </a:r>
                    </a:p>
                  </a:txBody>
                  <a:tcPr marL="7620" marR="7620" marT="7620" marB="0"/>
                </a:tc>
                <a:tc>
                  <a:txBody>
                    <a:bodyPr/>
                    <a:lstStyle/>
                    <a:p>
                      <a:pPr algn="l" fontAlgn="b"/>
                      <a:r>
                        <a:rPr lang="it-IT" sz="1600" b="0" i="0" u="none" strike="noStrike">
                          <a:solidFill>
                            <a:srgbClr val="000000"/>
                          </a:solidFill>
                          <a:latin typeface="Calibri"/>
                        </a:rPr>
                        <a:t> </a:t>
                      </a:r>
                    </a:p>
                  </a:txBody>
                  <a:tcPr marL="7620" marR="7620" marT="7620" marB="0" anchor="b"/>
                </a:tc>
                <a:tc>
                  <a:txBody>
                    <a:bodyPr/>
                    <a:lstStyle/>
                    <a:p>
                      <a:pPr algn="l" fontAlgn="b"/>
                      <a:r>
                        <a:rPr lang="it-IT" sz="1600" b="0" i="0" u="none" strike="noStrike">
                          <a:solidFill>
                            <a:srgbClr val="000000"/>
                          </a:solidFill>
                          <a:latin typeface="Calibri"/>
                        </a:rPr>
                        <a:t> </a:t>
                      </a:r>
                    </a:p>
                  </a:txBody>
                  <a:tcPr marL="7620" marR="7620" marT="7620" marB="0" anchor="b"/>
                </a:tc>
              </a:tr>
              <a:tr h="370840">
                <a:tc>
                  <a:txBody>
                    <a:bodyPr/>
                    <a:lstStyle/>
                    <a:p>
                      <a:pPr algn="just" fontAlgn="t"/>
                      <a:r>
                        <a:rPr lang="it-IT" sz="1800" b="0" i="0" u="none" strike="noStrike">
                          <a:solidFill>
                            <a:srgbClr val="000000"/>
                          </a:solidFill>
                          <a:latin typeface="Calibri"/>
                        </a:rPr>
                        <a:t> </a:t>
                      </a:r>
                    </a:p>
                  </a:txBody>
                  <a:tcPr marL="7620" marR="7620" marT="7620" marB="0"/>
                </a:tc>
                <a:tc>
                  <a:txBody>
                    <a:bodyPr/>
                    <a:lstStyle/>
                    <a:p>
                      <a:pPr algn="just" fontAlgn="b"/>
                      <a:r>
                        <a:rPr lang="it-IT" sz="1800" b="0" i="0" u="none" strike="noStrike">
                          <a:solidFill>
                            <a:srgbClr val="000000"/>
                          </a:solidFill>
                          <a:latin typeface="Calibri"/>
                        </a:rPr>
                        <a:t>Valle D'Aosta</a:t>
                      </a:r>
                    </a:p>
                  </a:txBody>
                  <a:tcPr marL="7620" marR="7620" marT="7620" marB="0" anchor="b"/>
                </a:tc>
                <a:tc>
                  <a:txBody>
                    <a:bodyPr/>
                    <a:lstStyle/>
                    <a:p>
                      <a:pPr algn="just" fontAlgn="b"/>
                      <a:r>
                        <a:rPr lang="it-IT" sz="1800" b="0" i="0" u="none" strike="noStrike">
                          <a:solidFill>
                            <a:srgbClr val="000000"/>
                          </a:solidFill>
                          <a:latin typeface="Calibri"/>
                        </a:rPr>
                        <a:t>0,20%</a:t>
                      </a:r>
                    </a:p>
                  </a:txBody>
                  <a:tcPr marL="7620" marR="7620" marT="7620" marB="0" anchor="b"/>
                </a:tc>
                <a:tc>
                  <a:txBody>
                    <a:bodyPr/>
                    <a:lstStyle/>
                    <a:p>
                      <a:pPr algn="just" fontAlgn="b"/>
                      <a:r>
                        <a:rPr lang="it-IT" sz="1800" b="0" i="0" u="none" strike="noStrike">
                          <a:solidFill>
                            <a:srgbClr val="000000"/>
                          </a:solidFill>
                          <a:latin typeface="Calibri"/>
                        </a:rPr>
                        <a:t>0,00%</a:t>
                      </a:r>
                    </a:p>
                  </a:txBody>
                  <a:tcPr marL="7620" marR="7620" marT="7620" marB="0" anchor="b"/>
                </a:tc>
                <a:tc>
                  <a:txBody>
                    <a:bodyPr/>
                    <a:lstStyle/>
                    <a:p>
                      <a:pPr algn="just" fontAlgn="b"/>
                      <a:r>
                        <a:rPr lang="it-IT" sz="1800" b="0" i="0" u="none" strike="noStrike">
                          <a:solidFill>
                            <a:srgbClr val="000000"/>
                          </a:solidFill>
                          <a:latin typeface="Calibri"/>
                        </a:rPr>
                        <a:t> </a:t>
                      </a:r>
                    </a:p>
                  </a:txBody>
                  <a:tcPr marL="7620" marR="7620" marT="7620" marB="0" anchor="b"/>
                </a:tc>
                <a:tc>
                  <a:txBody>
                    <a:bodyPr/>
                    <a:lstStyle/>
                    <a:p>
                      <a:pPr algn="just" fontAlgn="b"/>
                      <a:r>
                        <a:rPr lang="it-IT" sz="1800" b="0" i="0" u="none" strike="noStrike">
                          <a:solidFill>
                            <a:srgbClr val="000000"/>
                          </a:solidFill>
                          <a:latin typeface="Calibri"/>
                        </a:rPr>
                        <a:t> </a:t>
                      </a:r>
                    </a:p>
                  </a:txBody>
                  <a:tcPr marL="7620" marR="7620" marT="7620" marB="0" anchor="b"/>
                </a:tc>
                <a:tc>
                  <a:txBody>
                    <a:bodyPr/>
                    <a:lstStyle/>
                    <a:p>
                      <a:pPr algn="just" fontAlgn="b"/>
                      <a:r>
                        <a:rPr lang="it-IT" sz="1800" b="0" i="0" u="none" strike="noStrike">
                          <a:solidFill>
                            <a:srgbClr val="000000"/>
                          </a:solidFill>
                          <a:latin typeface="Calibri"/>
                        </a:rPr>
                        <a:t> </a:t>
                      </a:r>
                    </a:p>
                  </a:txBody>
                  <a:tcPr marL="7620" marR="7620" marT="7620" marB="0" anchor="b"/>
                </a:tc>
              </a:tr>
              <a:tr h="370840">
                <a:tc>
                  <a:txBody>
                    <a:bodyPr/>
                    <a:lstStyle/>
                    <a:p>
                      <a:pPr algn="l" fontAlgn="t"/>
                      <a:r>
                        <a:rPr lang="it-IT" sz="1600" b="0" i="0" u="none" strike="noStrike">
                          <a:solidFill>
                            <a:srgbClr val="000000"/>
                          </a:solidFill>
                          <a:latin typeface="Calibri"/>
                        </a:rPr>
                        <a:t> </a:t>
                      </a:r>
                    </a:p>
                  </a:txBody>
                  <a:tcPr marL="7620" marR="7620" marT="7620" marB="0"/>
                </a:tc>
                <a:tc>
                  <a:txBody>
                    <a:bodyPr/>
                    <a:lstStyle/>
                    <a:p>
                      <a:pPr algn="just" fontAlgn="b"/>
                      <a:r>
                        <a:rPr lang="it-IT" sz="1800" b="0" i="0" u="none" strike="noStrike">
                          <a:solidFill>
                            <a:srgbClr val="000000"/>
                          </a:solidFill>
                          <a:latin typeface="Calibri"/>
                        </a:rPr>
                        <a:t>Marche</a:t>
                      </a:r>
                    </a:p>
                  </a:txBody>
                  <a:tcPr marL="7620" marR="7620" marT="7620" marB="0" anchor="b"/>
                </a:tc>
                <a:tc>
                  <a:txBody>
                    <a:bodyPr/>
                    <a:lstStyle/>
                    <a:p>
                      <a:pPr algn="just" fontAlgn="b"/>
                      <a:r>
                        <a:rPr lang="it-IT" sz="1800" b="0" i="0" u="none" strike="noStrike">
                          <a:solidFill>
                            <a:srgbClr val="000000"/>
                          </a:solidFill>
                          <a:latin typeface="Calibri"/>
                        </a:rPr>
                        <a:t>2,90%</a:t>
                      </a:r>
                    </a:p>
                  </a:txBody>
                  <a:tcPr marL="7620" marR="7620" marT="7620" marB="0" anchor="b"/>
                </a:tc>
                <a:tc>
                  <a:txBody>
                    <a:bodyPr/>
                    <a:lstStyle/>
                    <a:p>
                      <a:pPr algn="just" fontAlgn="b"/>
                      <a:r>
                        <a:rPr lang="it-IT" sz="1800" b="0" i="0" u="none" strike="noStrike">
                          <a:solidFill>
                            <a:srgbClr val="000000"/>
                          </a:solidFill>
                          <a:latin typeface="Calibri"/>
                        </a:rPr>
                        <a:t>16,30%</a:t>
                      </a:r>
                    </a:p>
                  </a:txBody>
                  <a:tcPr marL="7620" marR="7620" marT="7620" marB="0" anchor="b"/>
                </a:tc>
                <a:tc>
                  <a:txBody>
                    <a:bodyPr/>
                    <a:lstStyle/>
                    <a:p>
                      <a:pPr algn="l" fontAlgn="b"/>
                      <a:r>
                        <a:rPr lang="it-IT" sz="1600" b="0" i="0" u="none" strike="noStrike">
                          <a:solidFill>
                            <a:srgbClr val="000000"/>
                          </a:solidFill>
                          <a:latin typeface="Calibri"/>
                        </a:rPr>
                        <a:t> </a:t>
                      </a:r>
                    </a:p>
                  </a:txBody>
                  <a:tcPr marL="7620" marR="7620" marT="7620" marB="0" anchor="b"/>
                </a:tc>
                <a:tc>
                  <a:txBody>
                    <a:bodyPr/>
                    <a:lstStyle/>
                    <a:p>
                      <a:pPr algn="l" fontAlgn="b"/>
                      <a:r>
                        <a:rPr lang="it-IT" sz="1600" b="0" i="0" u="none" strike="noStrike">
                          <a:solidFill>
                            <a:srgbClr val="000000"/>
                          </a:solidFill>
                          <a:latin typeface="Calibri"/>
                        </a:rPr>
                        <a:t> </a:t>
                      </a:r>
                    </a:p>
                  </a:txBody>
                  <a:tcPr marL="7620" marR="7620" marT="7620" marB="0" anchor="b"/>
                </a:tc>
                <a:tc>
                  <a:txBody>
                    <a:bodyPr/>
                    <a:lstStyle/>
                    <a:p>
                      <a:pPr algn="l" fontAlgn="b"/>
                      <a:r>
                        <a:rPr lang="it-IT" sz="1600" b="0" i="0" u="none" strike="noStrike">
                          <a:solidFill>
                            <a:srgbClr val="000000"/>
                          </a:solidFill>
                          <a:latin typeface="Calibri"/>
                        </a:rPr>
                        <a:t> </a:t>
                      </a:r>
                    </a:p>
                  </a:txBody>
                  <a:tcPr marL="7620" marR="7620" marT="7620" marB="0" anchor="b"/>
                </a:tc>
              </a:tr>
              <a:tr h="370840">
                <a:tc>
                  <a:txBody>
                    <a:bodyPr/>
                    <a:lstStyle/>
                    <a:p>
                      <a:pPr algn="just" fontAlgn="t"/>
                      <a:r>
                        <a:rPr lang="it-IT" sz="1800" b="0" i="0" u="none" strike="noStrike">
                          <a:solidFill>
                            <a:srgbClr val="000000"/>
                          </a:solidFill>
                          <a:latin typeface="Calibri"/>
                        </a:rPr>
                        <a:t>Alta</a:t>
                      </a:r>
                    </a:p>
                  </a:txBody>
                  <a:tcPr marL="7620" marR="7620" marT="7620" marB="0"/>
                </a:tc>
                <a:tc>
                  <a:txBody>
                    <a:bodyPr/>
                    <a:lstStyle/>
                    <a:p>
                      <a:pPr algn="just" fontAlgn="b"/>
                      <a:r>
                        <a:rPr lang="it-IT" sz="1800" b="0" i="0" u="none" strike="noStrike">
                          <a:solidFill>
                            <a:srgbClr val="000000"/>
                          </a:solidFill>
                          <a:latin typeface="Calibri"/>
                        </a:rPr>
                        <a:t>Lombardia </a:t>
                      </a:r>
                    </a:p>
                  </a:txBody>
                  <a:tcPr marL="7620" marR="7620" marT="7620" marB="0" anchor="b"/>
                </a:tc>
                <a:tc>
                  <a:txBody>
                    <a:bodyPr/>
                    <a:lstStyle/>
                    <a:p>
                      <a:pPr algn="just" fontAlgn="b"/>
                      <a:r>
                        <a:rPr lang="it-IT" sz="1800" b="0" i="0" u="none" strike="noStrike">
                          <a:solidFill>
                            <a:srgbClr val="000000"/>
                          </a:solidFill>
                          <a:latin typeface="Calibri"/>
                        </a:rPr>
                        <a:t>13,10%</a:t>
                      </a:r>
                    </a:p>
                  </a:txBody>
                  <a:tcPr marL="7620" marR="7620" marT="7620" marB="0" anchor="b"/>
                </a:tc>
                <a:tc>
                  <a:txBody>
                    <a:bodyPr/>
                    <a:lstStyle/>
                    <a:p>
                      <a:pPr algn="just" fontAlgn="b"/>
                      <a:r>
                        <a:rPr lang="it-IT" sz="1800" b="0" i="0" u="none" strike="noStrike">
                          <a:solidFill>
                            <a:srgbClr val="000000"/>
                          </a:solidFill>
                          <a:latin typeface="Calibri"/>
                        </a:rPr>
                        <a:t>6,60%</a:t>
                      </a:r>
                    </a:p>
                  </a:txBody>
                  <a:tcPr marL="7620" marR="7620" marT="7620" marB="0" anchor="b"/>
                </a:tc>
                <a:tc>
                  <a:txBody>
                    <a:bodyPr/>
                    <a:lstStyle/>
                    <a:p>
                      <a:pPr algn="just" fontAlgn="b"/>
                      <a:r>
                        <a:rPr lang="it-IT" sz="1800" b="0" i="0" u="none" strike="noStrike">
                          <a:solidFill>
                            <a:srgbClr val="000000"/>
                          </a:solidFill>
                          <a:latin typeface="Calibri"/>
                        </a:rPr>
                        <a:t>Lazio *</a:t>
                      </a:r>
                    </a:p>
                  </a:txBody>
                  <a:tcPr marL="7620" marR="7620" marT="7620" marB="0" anchor="b"/>
                </a:tc>
                <a:tc>
                  <a:txBody>
                    <a:bodyPr/>
                    <a:lstStyle/>
                    <a:p>
                      <a:pPr algn="just" fontAlgn="b"/>
                      <a:r>
                        <a:rPr lang="it-IT" sz="1800" b="0" i="0" u="none" strike="noStrike">
                          <a:solidFill>
                            <a:srgbClr val="000000"/>
                          </a:solidFill>
                          <a:latin typeface="Calibri"/>
                        </a:rPr>
                        <a:t>7,20%</a:t>
                      </a:r>
                    </a:p>
                  </a:txBody>
                  <a:tcPr marL="7620" marR="7620" marT="7620" marB="0" anchor="b"/>
                </a:tc>
                <a:tc>
                  <a:txBody>
                    <a:bodyPr/>
                    <a:lstStyle/>
                    <a:p>
                      <a:pPr algn="just" fontAlgn="b"/>
                      <a:r>
                        <a:rPr lang="it-IT" sz="1800" b="0" i="0" u="none" strike="noStrike">
                          <a:solidFill>
                            <a:srgbClr val="000000"/>
                          </a:solidFill>
                          <a:latin typeface="Calibri"/>
                        </a:rPr>
                        <a:t>46,60%</a:t>
                      </a:r>
                    </a:p>
                  </a:txBody>
                  <a:tcPr marL="7620" marR="7620" marT="7620" marB="0" anchor="b"/>
                </a:tc>
              </a:tr>
              <a:tr h="370840">
                <a:tc>
                  <a:txBody>
                    <a:bodyPr/>
                    <a:lstStyle/>
                    <a:p>
                      <a:pPr algn="just" fontAlgn="t"/>
                      <a:r>
                        <a:rPr lang="it-IT" sz="1800" b="0" i="0" u="none" strike="noStrike">
                          <a:solidFill>
                            <a:srgbClr val="000000"/>
                          </a:solidFill>
                          <a:latin typeface="Calibri"/>
                        </a:rPr>
                        <a:t> </a:t>
                      </a:r>
                    </a:p>
                  </a:txBody>
                  <a:tcPr marL="7620" marR="7620" marT="7620" marB="0"/>
                </a:tc>
                <a:tc>
                  <a:txBody>
                    <a:bodyPr/>
                    <a:lstStyle/>
                    <a:p>
                      <a:pPr algn="just" fontAlgn="b"/>
                      <a:r>
                        <a:rPr lang="it-IT" sz="1800" b="0" i="0" u="none" strike="noStrike">
                          <a:solidFill>
                            <a:srgbClr val="000000"/>
                          </a:solidFill>
                          <a:latin typeface="Calibri"/>
                        </a:rPr>
                        <a:t>Veneto *</a:t>
                      </a:r>
                    </a:p>
                  </a:txBody>
                  <a:tcPr marL="7620" marR="7620" marT="7620" marB="0" anchor="b"/>
                </a:tc>
                <a:tc>
                  <a:txBody>
                    <a:bodyPr/>
                    <a:lstStyle/>
                    <a:p>
                      <a:pPr algn="just" fontAlgn="b"/>
                      <a:r>
                        <a:rPr lang="it-IT" sz="1800" b="0" i="0" u="none" strike="noStrike">
                          <a:solidFill>
                            <a:srgbClr val="000000"/>
                          </a:solidFill>
                          <a:latin typeface="Calibri"/>
                        </a:rPr>
                        <a:t>8,70%</a:t>
                      </a:r>
                    </a:p>
                  </a:txBody>
                  <a:tcPr marL="7620" marR="7620" marT="7620" marB="0" anchor="b"/>
                </a:tc>
                <a:tc>
                  <a:txBody>
                    <a:bodyPr/>
                    <a:lstStyle/>
                    <a:p>
                      <a:pPr algn="just" fontAlgn="b"/>
                      <a:r>
                        <a:rPr lang="it-IT" sz="1800" b="0" i="0" u="none" strike="noStrike">
                          <a:solidFill>
                            <a:srgbClr val="000000"/>
                          </a:solidFill>
                          <a:latin typeface="Calibri"/>
                        </a:rPr>
                        <a:t>2,90%</a:t>
                      </a:r>
                    </a:p>
                  </a:txBody>
                  <a:tcPr marL="7620" marR="7620" marT="7620" marB="0" anchor="b"/>
                </a:tc>
                <a:tc>
                  <a:txBody>
                    <a:bodyPr/>
                    <a:lstStyle/>
                    <a:p>
                      <a:pPr algn="just" fontAlgn="t"/>
                      <a:r>
                        <a:rPr lang="it-IT" sz="1800" b="0" i="0" u="none" strike="noStrike">
                          <a:solidFill>
                            <a:srgbClr val="000000"/>
                          </a:solidFill>
                          <a:latin typeface="Calibri"/>
                        </a:rPr>
                        <a:t>Sicilia *</a:t>
                      </a:r>
                    </a:p>
                  </a:txBody>
                  <a:tcPr marL="7620" marR="7620" marT="7620" marB="0"/>
                </a:tc>
                <a:tc>
                  <a:txBody>
                    <a:bodyPr/>
                    <a:lstStyle/>
                    <a:p>
                      <a:pPr algn="just" fontAlgn="b"/>
                      <a:r>
                        <a:rPr lang="it-IT" sz="1800" b="0" i="0" u="none" strike="noStrike">
                          <a:solidFill>
                            <a:srgbClr val="000000"/>
                          </a:solidFill>
                          <a:latin typeface="Calibri"/>
                        </a:rPr>
                        <a:t>10,90%</a:t>
                      </a:r>
                    </a:p>
                  </a:txBody>
                  <a:tcPr marL="7620" marR="7620" marT="7620" marB="0" anchor="b"/>
                </a:tc>
                <a:tc>
                  <a:txBody>
                    <a:bodyPr/>
                    <a:lstStyle/>
                    <a:p>
                      <a:pPr algn="just" fontAlgn="b"/>
                      <a:r>
                        <a:rPr lang="it-IT" sz="1800" b="0" i="0" u="none" strike="noStrike">
                          <a:solidFill>
                            <a:srgbClr val="000000"/>
                          </a:solidFill>
                          <a:latin typeface="Calibri"/>
                        </a:rPr>
                        <a:t>30,40%</a:t>
                      </a:r>
                    </a:p>
                  </a:txBody>
                  <a:tcPr marL="7620" marR="7620" marT="7620" marB="0" anchor="b"/>
                </a:tc>
              </a:tr>
              <a:tr h="370840">
                <a:tc>
                  <a:txBody>
                    <a:bodyPr/>
                    <a:lstStyle/>
                    <a:p>
                      <a:pPr algn="just" fontAlgn="t"/>
                      <a:r>
                        <a:rPr lang="it-IT" sz="1800" b="0" i="0" u="none" strike="noStrike">
                          <a:solidFill>
                            <a:srgbClr val="000000"/>
                          </a:solidFill>
                          <a:latin typeface="Calibri"/>
                        </a:rPr>
                        <a:t> </a:t>
                      </a:r>
                    </a:p>
                  </a:txBody>
                  <a:tcPr marL="7620" marR="7620" marT="7620" marB="0"/>
                </a:tc>
                <a:tc>
                  <a:txBody>
                    <a:bodyPr/>
                    <a:lstStyle/>
                    <a:p>
                      <a:pPr algn="just" fontAlgn="b"/>
                      <a:r>
                        <a:rPr lang="it-IT" sz="1800" b="0" i="0" u="none" strike="noStrike">
                          <a:solidFill>
                            <a:srgbClr val="000000"/>
                          </a:solidFill>
                          <a:latin typeface="Calibri"/>
                        </a:rPr>
                        <a:t>Campania</a:t>
                      </a:r>
                    </a:p>
                  </a:txBody>
                  <a:tcPr marL="7620" marR="7620" marT="7620" marB="0" anchor="b"/>
                </a:tc>
                <a:tc>
                  <a:txBody>
                    <a:bodyPr/>
                    <a:lstStyle/>
                    <a:p>
                      <a:pPr algn="just" fontAlgn="b"/>
                      <a:r>
                        <a:rPr lang="it-IT" sz="1800" b="0" i="0" u="none" strike="noStrike">
                          <a:solidFill>
                            <a:srgbClr val="000000"/>
                          </a:solidFill>
                          <a:latin typeface="Calibri"/>
                        </a:rPr>
                        <a:t>7,80%</a:t>
                      </a:r>
                    </a:p>
                  </a:txBody>
                  <a:tcPr marL="7620" marR="7620" marT="7620" marB="0" anchor="b"/>
                </a:tc>
                <a:tc>
                  <a:txBody>
                    <a:bodyPr/>
                    <a:lstStyle/>
                    <a:p>
                      <a:pPr algn="just" fontAlgn="b"/>
                      <a:r>
                        <a:rPr lang="it-IT" sz="1800" b="0" i="0" u="none" strike="noStrike">
                          <a:solidFill>
                            <a:srgbClr val="000000"/>
                          </a:solidFill>
                          <a:latin typeface="Calibri"/>
                        </a:rPr>
                        <a:t>12,60%</a:t>
                      </a:r>
                    </a:p>
                  </a:txBody>
                  <a:tcPr marL="7620" marR="7620" marT="7620" marB="0" anchor="b"/>
                </a:tc>
                <a:tc>
                  <a:txBody>
                    <a:bodyPr/>
                    <a:lstStyle/>
                    <a:p>
                      <a:pPr algn="just" fontAlgn="t"/>
                      <a:r>
                        <a:rPr lang="it-IT" sz="1800" b="0" i="0" u="none" strike="noStrike">
                          <a:solidFill>
                            <a:srgbClr val="000000"/>
                          </a:solidFill>
                          <a:latin typeface="Calibri"/>
                        </a:rPr>
                        <a:t>Puglia *</a:t>
                      </a:r>
                    </a:p>
                  </a:txBody>
                  <a:tcPr marL="7620" marR="7620" marT="7620" marB="0"/>
                </a:tc>
                <a:tc>
                  <a:txBody>
                    <a:bodyPr/>
                    <a:lstStyle/>
                    <a:p>
                      <a:pPr algn="just" fontAlgn="b"/>
                      <a:r>
                        <a:rPr lang="it-IT" sz="1800" b="0" i="0" u="none" strike="noStrike">
                          <a:solidFill>
                            <a:srgbClr val="000000"/>
                          </a:solidFill>
                          <a:latin typeface="Calibri"/>
                        </a:rPr>
                        <a:t>7,10%</a:t>
                      </a:r>
                    </a:p>
                  </a:txBody>
                  <a:tcPr marL="7620" marR="7620" marT="7620" marB="0" anchor="b"/>
                </a:tc>
                <a:tc>
                  <a:txBody>
                    <a:bodyPr/>
                    <a:lstStyle/>
                    <a:p>
                      <a:pPr algn="just" fontAlgn="b"/>
                      <a:r>
                        <a:rPr lang="it-IT" sz="1800" b="0" i="0" u="none" strike="noStrike">
                          <a:solidFill>
                            <a:srgbClr val="000000"/>
                          </a:solidFill>
                          <a:latin typeface="Calibri"/>
                        </a:rPr>
                        <a:t>22,20%</a:t>
                      </a:r>
                    </a:p>
                  </a:txBody>
                  <a:tcPr marL="7620" marR="7620" marT="7620" marB="0" anchor="b"/>
                </a:tc>
              </a:tr>
              <a:tr h="370840">
                <a:tc>
                  <a:txBody>
                    <a:bodyPr/>
                    <a:lstStyle/>
                    <a:p>
                      <a:pPr algn="just" fontAlgn="t"/>
                      <a:r>
                        <a:rPr lang="it-IT" sz="1800" b="0" i="0" u="none" strike="noStrike">
                          <a:solidFill>
                            <a:srgbClr val="000000"/>
                          </a:solidFill>
                          <a:latin typeface="Calibri"/>
                        </a:rPr>
                        <a:t> </a:t>
                      </a:r>
                    </a:p>
                  </a:txBody>
                  <a:tcPr marL="7620" marR="7620" marT="7620" marB="0"/>
                </a:tc>
                <a:tc>
                  <a:txBody>
                    <a:bodyPr/>
                    <a:lstStyle/>
                    <a:p>
                      <a:pPr algn="just" fontAlgn="b"/>
                      <a:r>
                        <a:rPr lang="it-IT" sz="1800" b="0" i="0" u="none" strike="noStrike">
                          <a:solidFill>
                            <a:srgbClr val="000000"/>
                          </a:solidFill>
                          <a:latin typeface="Calibri"/>
                        </a:rPr>
                        <a:t>Piemonte </a:t>
                      </a:r>
                    </a:p>
                  </a:txBody>
                  <a:tcPr marL="7620" marR="7620" marT="7620" marB="0" anchor="b"/>
                </a:tc>
                <a:tc>
                  <a:txBody>
                    <a:bodyPr/>
                    <a:lstStyle/>
                    <a:p>
                      <a:pPr algn="just" fontAlgn="b"/>
                      <a:r>
                        <a:rPr lang="it-IT" sz="1800" b="0" i="0" u="none" strike="noStrike">
                          <a:solidFill>
                            <a:srgbClr val="000000"/>
                          </a:solidFill>
                          <a:latin typeface="Calibri"/>
                        </a:rPr>
                        <a:t>7,60%</a:t>
                      </a:r>
                    </a:p>
                  </a:txBody>
                  <a:tcPr marL="7620" marR="7620" marT="7620" marB="0" anchor="b"/>
                </a:tc>
                <a:tc>
                  <a:txBody>
                    <a:bodyPr/>
                    <a:lstStyle/>
                    <a:p>
                      <a:pPr algn="just" fontAlgn="b"/>
                      <a:r>
                        <a:rPr lang="it-IT" sz="1800" b="0" i="0" u="none" strike="noStrike">
                          <a:solidFill>
                            <a:srgbClr val="000000"/>
                          </a:solidFill>
                          <a:latin typeface="Calibri"/>
                        </a:rPr>
                        <a:t>10,40%</a:t>
                      </a:r>
                    </a:p>
                  </a:txBody>
                  <a:tcPr marL="7620" marR="7620" marT="7620" marB="0" anchor="b"/>
                </a:tc>
                <a:tc>
                  <a:txBody>
                    <a:bodyPr/>
                    <a:lstStyle/>
                    <a:p>
                      <a:pPr algn="just" fontAlgn="b"/>
                      <a:r>
                        <a:rPr lang="it-IT" sz="1800" b="0" i="0" u="none" strike="noStrike">
                          <a:solidFill>
                            <a:srgbClr val="000000"/>
                          </a:solidFill>
                          <a:latin typeface="Calibri"/>
                        </a:rPr>
                        <a:t> </a:t>
                      </a:r>
                    </a:p>
                  </a:txBody>
                  <a:tcPr marL="7620" marR="7620" marT="7620" marB="0" anchor="b"/>
                </a:tc>
                <a:tc>
                  <a:txBody>
                    <a:bodyPr/>
                    <a:lstStyle/>
                    <a:p>
                      <a:pPr algn="just" fontAlgn="b"/>
                      <a:r>
                        <a:rPr lang="it-IT" sz="1800" b="0" i="0" u="none" strike="noStrike">
                          <a:solidFill>
                            <a:srgbClr val="000000"/>
                          </a:solidFill>
                          <a:latin typeface="Calibri"/>
                        </a:rPr>
                        <a:t> </a:t>
                      </a:r>
                    </a:p>
                  </a:txBody>
                  <a:tcPr marL="7620" marR="7620" marT="7620" marB="0" anchor="b"/>
                </a:tc>
                <a:tc>
                  <a:txBody>
                    <a:bodyPr/>
                    <a:lstStyle/>
                    <a:p>
                      <a:pPr algn="just" fontAlgn="b"/>
                      <a:r>
                        <a:rPr lang="it-IT" sz="1800" b="0" i="0" u="none" strike="noStrike">
                          <a:solidFill>
                            <a:srgbClr val="000000"/>
                          </a:solidFill>
                          <a:latin typeface="Calibri"/>
                        </a:rPr>
                        <a:t> </a:t>
                      </a:r>
                    </a:p>
                  </a:txBody>
                  <a:tcPr marL="7620" marR="7620" marT="7620" marB="0" anchor="b"/>
                </a:tc>
              </a:tr>
              <a:tr h="370840">
                <a:tc>
                  <a:txBody>
                    <a:bodyPr/>
                    <a:lstStyle/>
                    <a:p>
                      <a:pPr algn="just" fontAlgn="b"/>
                      <a:r>
                        <a:rPr lang="it-IT" sz="1800" b="0" i="0" u="none" strike="noStrike">
                          <a:solidFill>
                            <a:srgbClr val="000000"/>
                          </a:solidFill>
                          <a:latin typeface="Calibri"/>
                        </a:rPr>
                        <a:t> </a:t>
                      </a:r>
                    </a:p>
                  </a:txBody>
                  <a:tcPr marL="7620" marR="7620" marT="7620" marB="0" anchor="b"/>
                </a:tc>
                <a:tc>
                  <a:txBody>
                    <a:bodyPr/>
                    <a:lstStyle/>
                    <a:p>
                      <a:pPr algn="just" fontAlgn="b"/>
                      <a:r>
                        <a:rPr lang="it-IT" sz="1800" b="0" i="0" u="none" strike="noStrike">
                          <a:solidFill>
                            <a:srgbClr val="000000"/>
                          </a:solidFill>
                          <a:latin typeface="Calibri"/>
                        </a:rPr>
                        <a:t>Toscana</a:t>
                      </a:r>
                    </a:p>
                  </a:txBody>
                  <a:tcPr marL="7620" marR="7620" marT="7620" marB="0" anchor="b"/>
                </a:tc>
                <a:tc>
                  <a:txBody>
                    <a:bodyPr/>
                    <a:lstStyle/>
                    <a:p>
                      <a:pPr algn="just" fontAlgn="b"/>
                      <a:r>
                        <a:rPr lang="it-IT" sz="1800" b="0" i="0" u="none" strike="noStrike">
                          <a:solidFill>
                            <a:srgbClr val="000000"/>
                          </a:solidFill>
                          <a:latin typeface="Calibri"/>
                        </a:rPr>
                        <a:t>7,00%</a:t>
                      </a:r>
                    </a:p>
                  </a:txBody>
                  <a:tcPr marL="7620" marR="7620" marT="7620" marB="0" anchor="b"/>
                </a:tc>
                <a:tc>
                  <a:txBody>
                    <a:bodyPr/>
                    <a:lstStyle/>
                    <a:p>
                      <a:pPr algn="just" fontAlgn="b"/>
                      <a:r>
                        <a:rPr lang="it-IT" sz="1800" b="0" i="0" u="none" strike="noStrike">
                          <a:solidFill>
                            <a:srgbClr val="000000"/>
                          </a:solidFill>
                          <a:latin typeface="Calibri"/>
                        </a:rPr>
                        <a:t>7,50%</a:t>
                      </a:r>
                    </a:p>
                  </a:txBody>
                  <a:tcPr marL="7620" marR="7620" marT="7620" marB="0" anchor="b"/>
                </a:tc>
                <a:tc>
                  <a:txBody>
                    <a:bodyPr/>
                    <a:lstStyle/>
                    <a:p>
                      <a:pPr algn="just" fontAlgn="b"/>
                      <a:r>
                        <a:rPr lang="it-IT" sz="1800" b="0" i="0" u="none" strike="noStrike" dirty="0">
                          <a:solidFill>
                            <a:srgbClr val="000000"/>
                          </a:solidFill>
                          <a:latin typeface="Calibri"/>
                        </a:rPr>
                        <a:t> </a:t>
                      </a:r>
                    </a:p>
                  </a:txBody>
                  <a:tcPr marL="7620" marR="7620" marT="7620" marB="0" anchor="b"/>
                </a:tc>
                <a:tc>
                  <a:txBody>
                    <a:bodyPr/>
                    <a:lstStyle/>
                    <a:p>
                      <a:pPr algn="just" fontAlgn="b"/>
                      <a:r>
                        <a:rPr lang="it-IT" sz="1800" b="0" i="0" u="none" strike="noStrike">
                          <a:solidFill>
                            <a:srgbClr val="000000"/>
                          </a:solidFill>
                          <a:latin typeface="Calibri"/>
                        </a:rPr>
                        <a:t> </a:t>
                      </a:r>
                    </a:p>
                  </a:txBody>
                  <a:tcPr marL="7620" marR="7620" marT="7620" marB="0" anchor="b"/>
                </a:tc>
                <a:tc>
                  <a:txBody>
                    <a:bodyPr/>
                    <a:lstStyle/>
                    <a:p>
                      <a:pPr algn="just" fontAlgn="b"/>
                      <a:r>
                        <a:rPr lang="it-IT" sz="1800" b="0" i="0" u="none" strike="noStrike">
                          <a:solidFill>
                            <a:srgbClr val="000000"/>
                          </a:solidFill>
                          <a:latin typeface="Calibri"/>
                        </a:rPr>
                        <a:t> </a:t>
                      </a:r>
                    </a:p>
                  </a:txBody>
                  <a:tcPr marL="7620" marR="7620" marT="7620" marB="0" anchor="b"/>
                </a:tc>
              </a:tr>
              <a:tr h="370840">
                <a:tc>
                  <a:txBody>
                    <a:bodyPr/>
                    <a:lstStyle/>
                    <a:p>
                      <a:pPr algn="l" fontAlgn="b"/>
                      <a:r>
                        <a:rPr lang="it-IT" sz="1600" b="0" i="0" u="none" strike="noStrike">
                          <a:solidFill>
                            <a:srgbClr val="000000"/>
                          </a:solidFill>
                          <a:latin typeface="Calibri"/>
                        </a:rPr>
                        <a:t> </a:t>
                      </a:r>
                    </a:p>
                  </a:txBody>
                  <a:tcPr marL="7620" marR="7620" marT="7620" marB="0" anchor="b"/>
                </a:tc>
                <a:tc>
                  <a:txBody>
                    <a:bodyPr/>
                    <a:lstStyle/>
                    <a:p>
                      <a:pPr algn="just" fontAlgn="b"/>
                      <a:r>
                        <a:rPr lang="it-IT" sz="1800" b="0" i="0" u="none" strike="noStrike">
                          <a:solidFill>
                            <a:srgbClr val="000000"/>
                          </a:solidFill>
                          <a:latin typeface="Calibri"/>
                        </a:rPr>
                        <a:t>Emilia Romagna *</a:t>
                      </a:r>
                    </a:p>
                  </a:txBody>
                  <a:tcPr marL="7620" marR="7620" marT="7620" marB="0" anchor="b"/>
                </a:tc>
                <a:tc>
                  <a:txBody>
                    <a:bodyPr/>
                    <a:lstStyle/>
                    <a:p>
                      <a:pPr algn="just" fontAlgn="b"/>
                      <a:r>
                        <a:rPr lang="it-IT" sz="1800" b="0" i="0" u="none" strike="noStrike">
                          <a:solidFill>
                            <a:srgbClr val="000000"/>
                          </a:solidFill>
                          <a:latin typeface="Calibri"/>
                        </a:rPr>
                        <a:t>6,40%</a:t>
                      </a:r>
                    </a:p>
                  </a:txBody>
                  <a:tcPr marL="7620" marR="7620" marT="7620" marB="0" anchor="b"/>
                </a:tc>
                <a:tc>
                  <a:txBody>
                    <a:bodyPr/>
                    <a:lstStyle/>
                    <a:p>
                      <a:pPr algn="just" fontAlgn="b"/>
                      <a:r>
                        <a:rPr lang="it-IT" sz="1800" b="0" i="0" u="none" strike="noStrike">
                          <a:solidFill>
                            <a:srgbClr val="000000"/>
                          </a:solidFill>
                          <a:latin typeface="Calibri"/>
                        </a:rPr>
                        <a:t>12,60%</a:t>
                      </a:r>
                    </a:p>
                  </a:txBody>
                  <a:tcPr marL="7620" marR="7620" marT="7620" marB="0" anchor="b"/>
                </a:tc>
                <a:tc>
                  <a:txBody>
                    <a:bodyPr/>
                    <a:lstStyle/>
                    <a:p>
                      <a:pPr algn="l" fontAlgn="b"/>
                      <a:r>
                        <a:rPr lang="it-IT" sz="1600" b="0" i="0" u="none" strike="noStrike">
                          <a:solidFill>
                            <a:srgbClr val="000000"/>
                          </a:solidFill>
                          <a:latin typeface="Calibri"/>
                        </a:rPr>
                        <a:t> </a:t>
                      </a:r>
                    </a:p>
                  </a:txBody>
                  <a:tcPr marL="7620" marR="7620" marT="7620" marB="0" anchor="b"/>
                </a:tc>
                <a:tc>
                  <a:txBody>
                    <a:bodyPr/>
                    <a:lstStyle/>
                    <a:p>
                      <a:pPr algn="l" fontAlgn="b"/>
                      <a:r>
                        <a:rPr lang="it-IT" sz="1600" b="0" i="0" u="none" strike="noStrike">
                          <a:solidFill>
                            <a:srgbClr val="000000"/>
                          </a:solidFill>
                          <a:latin typeface="Calibri"/>
                        </a:rPr>
                        <a:t> </a:t>
                      </a:r>
                    </a:p>
                  </a:txBody>
                  <a:tcPr marL="7620" marR="7620" marT="7620" marB="0" anchor="b"/>
                </a:tc>
                <a:tc>
                  <a:txBody>
                    <a:bodyPr/>
                    <a:lstStyle/>
                    <a:p>
                      <a:pPr algn="l" fontAlgn="b"/>
                      <a:r>
                        <a:rPr lang="it-IT" sz="1600" b="0" i="0" u="none" strike="noStrike" dirty="0">
                          <a:solidFill>
                            <a:srgbClr val="000000"/>
                          </a:solidFill>
                          <a:latin typeface="Calibri"/>
                        </a:rPr>
                        <a:t> </a:t>
                      </a:r>
                    </a:p>
                  </a:txBody>
                  <a:tcPr marL="7620" marR="7620" marT="7620" marB="0" anchor="b"/>
                </a:tc>
              </a:tr>
            </a:tbl>
          </a:graphicData>
        </a:graphic>
      </p:graphicFrame>
      <p:sp>
        <p:nvSpPr>
          <p:cNvPr id="5" name="CasellaDiTesto 4"/>
          <p:cNvSpPr txBox="1"/>
          <p:nvPr/>
        </p:nvSpPr>
        <p:spPr>
          <a:xfrm>
            <a:off x="1187624" y="6309320"/>
            <a:ext cx="7488832" cy="369332"/>
          </a:xfrm>
          <a:prstGeom prst="rect">
            <a:avLst/>
          </a:prstGeom>
          <a:noFill/>
        </p:spPr>
        <p:txBody>
          <a:bodyPr wrap="square" rtlCol="0">
            <a:spAutoFit/>
          </a:bodyPr>
          <a:lstStyle/>
          <a:p>
            <a:r>
              <a:rPr lang="it-IT" dirty="0" smtClean="0"/>
              <a:t>Fonte  Elaborazioni IDOS  su dati Ministero dell’Interno, Cruscotto statistico</a:t>
            </a:r>
            <a:endParaRPr lang="it-IT"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dirty="0" smtClean="0"/>
          </a:p>
          <a:p>
            <a:pPr algn="ctr">
              <a:buNone/>
            </a:pPr>
            <a:r>
              <a:rPr lang="it-IT" dirty="0" smtClean="0"/>
              <a:t>Grazie </a:t>
            </a:r>
          </a:p>
          <a:p>
            <a:pPr algn="ctr">
              <a:buNone/>
            </a:pPr>
            <a:r>
              <a:rPr lang="it-IT" dirty="0" smtClean="0"/>
              <a:t>Ugo Melchionda</a:t>
            </a:r>
          </a:p>
          <a:p>
            <a:pPr algn="ctr">
              <a:buNone/>
            </a:pPr>
            <a:r>
              <a:rPr lang="it-IT" dirty="0" smtClean="0">
                <a:hlinkClick r:id="rId2"/>
              </a:rPr>
              <a:t>ugo.melchionda@dossierimmigrazione.it</a:t>
            </a:r>
            <a:endParaRPr lang="it-IT" dirty="0" smtClean="0"/>
          </a:p>
          <a:p>
            <a:pPr algn="ctr">
              <a:buNone/>
            </a:pPr>
            <a:r>
              <a:rPr lang="it-IT" dirty="0" smtClean="0"/>
              <a:t>www.dossierimmigrazione.it</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5919054" y="6498839"/>
            <a:ext cx="2057400" cy="365125"/>
          </a:xfrm>
        </p:spPr>
        <p:txBody>
          <a:bodyPr/>
          <a:lstStyle/>
          <a:p>
            <a:fld id="{5C7FE145-5F5F-9146-8268-470DD024125C}" type="slidenum">
              <a:rPr lang="it-IT" smtClean="0"/>
              <a:pPr/>
              <a:t>3</a:t>
            </a:fld>
            <a:endParaRPr lang="it-IT" dirty="0"/>
          </a:p>
        </p:txBody>
      </p:sp>
      <p:sp>
        <p:nvSpPr>
          <p:cNvPr id="12" name="Sottotitolo 2"/>
          <p:cNvSpPr>
            <a:spLocks noGrp="1"/>
          </p:cNvSpPr>
          <p:nvPr>
            <p:ph type="subTitle" idx="4294967295"/>
          </p:nvPr>
        </p:nvSpPr>
        <p:spPr>
          <a:xfrm>
            <a:off x="4333054" y="1803004"/>
            <a:ext cx="4375298" cy="3168680"/>
          </a:xfrm>
          <a:prstGeom prst="rect">
            <a:avLst/>
          </a:prstGeom>
        </p:spPr>
        <p:txBody>
          <a:bodyPr>
            <a:normAutofit fontScale="77500" lnSpcReduction="20000"/>
          </a:bodyPr>
          <a:lstStyle/>
          <a:p>
            <a:r>
              <a:rPr lang="it-IT" sz="2000" dirty="0" smtClean="0"/>
              <a:t>Crescita del sistema di accoglienza   </a:t>
            </a:r>
          </a:p>
          <a:p>
            <a:r>
              <a:rPr lang="it-IT" sz="2000" dirty="0" smtClean="0"/>
              <a:t>Diffusione in tutte le regioni . </a:t>
            </a:r>
          </a:p>
          <a:p>
            <a:r>
              <a:rPr lang="it-IT" sz="2000" dirty="0" smtClean="0"/>
              <a:t>Assistenza a richiedenti asilo,  soggetti vulnerabili , Minori stranieri non accompagnati</a:t>
            </a:r>
          </a:p>
          <a:p>
            <a:r>
              <a:rPr lang="it-IT" sz="2000" dirty="0" smtClean="0"/>
              <a:t>Governance multilivello </a:t>
            </a:r>
          </a:p>
          <a:p>
            <a:r>
              <a:rPr lang="it-IT" sz="2000" dirty="0" smtClean="0"/>
              <a:t>Percorsi di eccellenza in molti centri SPRAR</a:t>
            </a:r>
          </a:p>
          <a:p>
            <a:r>
              <a:rPr lang="it-IT" sz="2000" dirty="0" smtClean="0"/>
              <a:t>Passaggio dalla logica dello “stato di emergenza” alla logica ordinaria</a:t>
            </a:r>
          </a:p>
          <a:p>
            <a:r>
              <a:rPr lang="it-IT" sz="2000" dirty="0" smtClean="0"/>
              <a:t>Passaggio dalle gare a massimo ribasso alla scelta dell’offerta economicamente più vantaggiosa</a:t>
            </a:r>
          </a:p>
          <a:p>
            <a:r>
              <a:rPr lang="it-IT" sz="2000" dirty="0" smtClean="0"/>
              <a:t>Riduzione dei costi medi rispetto all’emergenza nord Africa </a:t>
            </a:r>
          </a:p>
          <a:p>
            <a:endParaRPr lang="it-IT" sz="2000" dirty="0" smtClean="0"/>
          </a:p>
          <a:p>
            <a:pPr marL="0" indent="0" algn="l">
              <a:buNone/>
            </a:pPr>
            <a:endParaRPr lang="it-IT" sz="2000" dirty="0" smtClean="0">
              <a:ea typeface="Signika Light" charset="0"/>
              <a:cs typeface="Signika Light" charset="0"/>
            </a:endParaRPr>
          </a:p>
          <a:p>
            <a:pPr marL="0" indent="0" algn="l">
              <a:buNone/>
            </a:pPr>
            <a:endParaRPr lang="it-IT" sz="2000" dirty="0">
              <a:ea typeface="Signika Light" charset="0"/>
              <a:cs typeface="Signika Light" charset="0"/>
            </a:endParaRPr>
          </a:p>
        </p:txBody>
      </p:sp>
      <p:sp>
        <p:nvSpPr>
          <p:cNvPr id="13" name="Titolo 1"/>
          <p:cNvSpPr>
            <a:spLocks noGrp="1"/>
          </p:cNvSpPr>
          <p:nvPr>
            <p:ph type="ctrTitle" idx="4294967295"/>
          </p:nvPr>
        </p:nvSpPr>
        <p:spPr>
          <a:xfrm>
            <a:off x="427435" y="1716420"/>
            <a:ext cx="3285461" cy="2557129"/>
          </a:xfrm>
          <a:prstGeom prst="rect">
            <a:avLst/>
          </a:prstGeom>
        </p:spPr>
        <p:txBody>
          <a:bodyPr lIns="0" tIns="0" rIns="0" bIns="0" anchor="t" anchorCtr="0"/>
          <a:lstStyle/>
          <a:p>
            <a:pPr algn="l"/>
            <a:r>
              <a:rPr lang="it-IT" b="1" dirty="0" smtClean="0">
                <a:solidFill>
                  <a:srgbClr val="484384"/>
                </a:solidFill>
                <a:latin typeface="+mn-lt"/>
                <a:ea typeface="Signika Semibold" charset="0"/>
                <a:cs typeface="Signika Semibold" charset="0"/>
              </a:rPr>
              <a:t>Elementi forti</a:t>
            </a:r>
            <a:endParaRPr lang="it-IT" b="1" dirty="0">
              <a:solidFill>
                <a:srgbClr val="484384"/>
              </a:solidFill>
              <a:latin typeface="+mn-lt"/>
              <a:ea typeface="Signika Semibold" charset="0"/>
              <a:cs typeface="Signika Semibold" charset="0"/>
            </a:endParaRPr>
          </a:p>
        </p:txBody>
      </p:sp>
    </p:spTree>
    <p:extLst>
      <p:ext uri="{BB962C8B-B14F-4D97-AF65-F5344CB8AC3E}">
        <p14:creationId xmlns:p14="http://schemas.microsoft.com/office/powerpoint/2010/main" xmlns="" val="1635549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5919054" y="6498839"/>
            <a:ext cx="2057400" cy="365125"/>
          </a:xfrm>
        </p:spPr>
        <p:txBody>
          <a:bodyPr/>
          <a:lstStyle/>
          <a:p>
            <a:fld id="{5C7FE145-5F5F-9146-8268-470DD024125C}" type="slidenum">
              <a:rPr lang="it-IT" smtClean="0"/>
              <a:pPr/>
              <a:t>4</a:t>
            </a:fld>
            <a:endParaRPr lang="it-IT" dirty="0"/>
          </a:p>
        </p:txBody>
      </p:sp>
      <p:sp>
        <p:nvSpPr>
          <p:cNvPr id="12" name="Sottotitolo 2"/>
          <p:cNvSpPr>
            <a:spLocks noGrp="1"/>
          </p:cNvSpPr>
          <p:nvPr>
            <p:ph type="subTitle" idx="4294967295"/>
          </p:nvPr>
        </p:nvSpPr>
        <p:spPr>
          <a:xfrm>
            <a:off x="4333054" y="1803004"/>
            <a:ext cx="4375298" cy="3786236"/>
          </a:xfrm>
          <a:prstGeom prst="rect">
            <a:avLst/>
          </a:prstGeom>
        </p:spPr>
        <p:txBody>
          <a:bodyPr>
            <a:noAutofit/>
          </a:bodyPr>
          <a:lstStyle/>
          <a:p>
            <a:pPr marL="0" indent="0" algn="l">
              <a:buNone/>
            </a:pPr>
            <a:r>
              <a:rPr lang="it-IT" sz="1800" dirty="0" smtClean="0">
                <a:ea typeface="Signika Light" charset="0"/>
                <a:cs typeface="Signika Light" charset="0"/>
              </a:rPr>
              <a:t>- Insufficienza della rete di  accoglienza strutturata  a fronte degli sbarchi</a:t>
            </a:r>
          </a:p>
          <a:p>
            <a:pPr marL="0" indent="0" algn="l">
              <a:buNone/>
            </a:pPr>
            <a:r>
              <a:rPr lang="it-IT" sz="1800" dirty="0" smtClean="0">
                <a:ea typeface="Signika Light" charset="0"/>
                <a:cs typeface="Signika Light" charset="0"/>
              </a:rPr>
              <a:t>- Presenza di numerosi Centri di accoglienza straordinari </a:t>
            </a:r>
          </a:p>
          <a:p>
            <a:pPr marL="0" indent="0" algn="l">
              <a:buNone/>
            </a:pPr>
            <a:r>
              <a:rPr lang="it-IT" sz="1800" dirty="0" smtClean="0">
                <a:ea typeface="Signika Light" charset="0"/>
                <a:cs typeface="Signika Light" charset="0"/>
              </a:rPr>
              <a:t>- Frequenti condizioni di accoglienza  insufficienti </a:t>
            </a:r>
          </a:p>
          <a:p>
            <a:pPr marL="0" indent="0" algn="l">
              <a:buFontTx/>
              <a:buChar char="-"/>
            </a:pPr>
            <a:r>
              <a:rPr lang="it-IT" sz="1800" dirty="0" smtClean="0">
                <a:ea typeface="Signika Light" charset="0"/>
                <a:cs typeface="Signika Light" charset="0"/>
              </a:rPr>
              <a:t>Mancanza di fondamento giuridico adeguato per l’approccio hotspot </a:t>
            </a:r>
          </a:p>
          <a:p>
            <a:pPr marL="0" indent="0" algn="l">
              <a:buFontTx/>
              <a:buChar char="-"/>
            </a:pPr>
            <a:r>
              <a:rPr lang="it-IT" sz="1800" dirty="0" smtClean="0">
                <a:ea typeface="Signika Light" charset="0"/>
                <a:cs typeface="Signika Light" charset="0"/>
              </a:rPr>
              <a:t>Bassissimo livello di ”relocation”</a:t>
            </a:r>
          </a:p>
          <a:p>
            <a:pPr marL="0" indent="0">
              <a:buFontTx/>
              <a:buChar char="-"/>
            </a:pPr>
            <a:r>
              <a:rPr lang="it-IT" sz="1600" dirty="0" smtClean="0"/>
              <a:t> Presenza di altri circuiti di «carattere misto» </a:t>
            </a:r>
          </a:p>
          <a:p>
            <a:pPr marL="0" indent="0">
              <a:buFontTx/>
              <a:buChar char="-"/>
            </a:pPr>
            <a:r>
              <a:rPr lang="it-IT" sz="1600" dirty="0" smtClean="0"/>
              <a:t>afflusso sul territorio italiano di numerosi cosiddetti «transitanti»</a:t>
            </a:r>
          </a:p>
          <a:p>
            <a:pPr marL="0" indent="0">
              <a:buFontTx/>
              <a:buChar char="-"/>
            </a:pPr>
            <a:r>
              <a:rPr lang="it-IT" sz="1800" dirty="0" smtClean="0">
                <a:ea typeface="Signika Light" charset="0"/>
                <a:cs typeface="Signika Light" charset="0"/>
              </a:rPr>
              <a:t>- Elevata  dimensione dell’accoglienza informale</a:t>
            </a:r>
          </a:p>
          <a:p>
            <a:pPr marL="0" indent="0" algn="l">
              <a:buNone/>
            </a:pPr>
            <a:endParaRPr lang="it-IT" sz="1800" dirty="0" smtClean="0">
              <a:ea typeface="Signika Light" charset="0"/>
              <a:cs typeface="Signika Light" charset="0"/>
            </a:endParaRPr>
          </a:p>
          <a:p>
            <a:pPr marL="0" indent="0" algn="l">
              <a:buNone/>
            </a:pPr>
            <a:endParaRPr lang="it-IT" sz="1800" dirty="0">
              <a:ea typeface="Signika Light" charset="0"/>
              <a:cs typeface="Signika Light" charset="0"/>
            </a:endParaRPr>
          </a:p>
        </p:txBody>
      </p:sp>
      <p:sp>
        <p:nvSpPr>
          <p:cNvPr id="13" name="Titolo 1"/>
          <p:cNvSpPr>
            <a:spLocks noGrp="1"/>
          </p:cNvSpPr>
          <p:nvPr>
            <p:ph type="ctrTitle" idx="4294967295"/>
          </p:nvPr>
        </p:nvSpPr>
        <p:spPr>
          <a:xfrm>
            <a:off x="427435" y="1716420"/>
            <a:ext cx="3285461" cy="2557129"/>
          </a:xfrm>
          <a:prstGeom prst="rect">
            <a:avLst/>
          </a:prstGeom>
        </p:spPr>
        <p:txBody>
          <a:bodyPr lIns="0" tIns="0" rIns="0" bIns="0" anchor="t" anchorCtr="0"/>
          <a:lstStyle/>
          <a:p>
            <a:pPr algn="l"/>
            <a:r>
              <a:rPr lang="it-IT" b="1" dirty="0" smtClean="0">
                <a:solidFill>
                  <a:srgbClr val="484384"/>
                </a:solidFill>
                <a:latin typeface="+mn-lt"/>
                <a:ea typeface="Signika Semibold" charset="0"/>
                <a:cs typeface="Signika Semibold" charset="0"/>
              </a:rPr>
              <a:t>Elementi di criticità:</a:t>
            </a:r>
            <a:endParaRPr lang="it-IT" b="1" dirty="0">
              <a:solidFill>
                <a:srgbClr val="484384"/>
              </a:solidFill>
              <a:latin typeface="+mn-lt"/>
              <a:ea typeface="Signika Semibold" charset="0"/>
              <a:cs typeface="Signika Semibold" charset="0"/>
            </a:endParaRPr>
          </a:p>
        </p:txBody>
      </p:sp>
    </p:spTree>
    <p:extLst>
      <p:ext uri="{BB962C8B-B14F-4D97-AF65-F5344CB8AC3E}">
        <p14:creationId xmlns:p14="http://schemas.microsoft.com/office/powerpoint/2010/main" xmlns="" val="1635549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274638"/>
            <a:ext cx="8075240" cy="634082"/>
          </a:xfrm>
        </p:spPr>
        <p:txBody>
          <a:bodyPr>
            <a:normAutofit fontScale="90000"/>
          </a:bodyPr>
          <a:lstStyle/>
          <a:p>
            <a:endParaRPr lang="it-IT"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539552" y="1052736"/>
            <a:ext cx="8170725" cy="4755399"/>
          </a:xfrm>
          <a:prstGeom prst="rect">
            <a:avLst/>
          </a:prstGeom>
          <a:noFill/>
          <a:ln w="9525">
            <a:noFill/>
            <a:miter lim="800000"/>
            <a:headEnd/>
            <a:tailEnd/>
          </a:ln>
        </p:spPr>
      </p:pic>
      <p:sp>
        <p:nvSpPr>
          <p:cNvPr id="5" name="CasellaDiTesto 4"/>
          <p:cNvSpPr txBox="1"/>
          <p:nvPr/>
        </p:nvSpPr>
        <p:spPr>
          <a:xfrm>
            <a:off x="3851920" y="5805264"/>
            <a:ext cx="4752528" cy="369332"/>
          </a:xfrm>
          <a:prstGeom prst="rect">
            <a:avLst/>
          </a:prstGeom>
          <a:noFill/>
        </p:spPr>
        <p:txBody>
          <a:bodyPr wrap="square" rtlCol="0">
            <a:spAutoFit/>
          </a:bodyPr>
          <a:lstStyle/>
          <a:p>
            <a:r>
              <a:rPr lang="it-IT" dirty="0" smtClean="0"/>
              <a:t>Fonte Ministero dell’Interno, Cruscotto statistico</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endParaRPr lang="it-IT" dirty="0"/>
          </a:p>
        </p:txBody>
      </p:sp>
      <p:pic>
        <p:nvPicPr>
          <p:cNvPr id="3074" name="Picture 2"/>
          <p:cNvPicPr>
            <a:picLocks noChangeAspect="1" noChangeArrowheads="1"/>
          </p:cNvPicPr>
          <p:nvPr/>
        </p:nvPicPr>
        <p:blipFill>
          <a:blip r:embed="rId2" cstate="print"/>
          <a:srcRect/>
          <a:stretch>
            <a:fillRect/>
          </a:stretch>
        </p:blipFill>
        <p:spPr bwMode="auto">
          <a:xfrm>
            <a:off x="505772" y="692696"/>
            <a:ext cx="8196911" cy="5040560"/>
          </a:xfrm>
          <a:prstGeom prst="rect">
            <a:avLst/>
          </a:prstGeom>
          <a:noFill/>
          <a:ln w="9525">
            <a:noFill/>
            <a:miter lim="800000"/>
            <a:headEnd/>
            <a:tailEnd/>
          </a:ln>
        </p:spPr>
      </p:pic>
      <p:sp>
        <p:nvSpPr>
          <p:cNvPr id="5" name="CasellaDiTesto 4"/>
          <p:cNvSpPr txBox="1"/>
          <p:nvPr/>
        </p:nvSpPr>
        <p:spPr>
          <a:xfrm>
            <a:off x="3707904" y="5805264"/>
            <a:ext cx="4968552" cy="369332"/>
          </a:xfrm>
          <a:prstGeom prst="rect">
            <a:avLst/>
          </a:prstGeom>
          <a:noFill/>
        </p:spPr>
        <p:txBody>
          <a:bodyPr wrap="square" rtlCol="0">
            <a:spAutoFit/>
          </a:bodyPr>
          <a:lstStyle/>
          <a:p>
            <a:r>
              <a:rPr lang="it-IT" dirty="0" smtClean="0"/>
              <a:t>Fonte Ministero dell’Interno, Cruscotto statistico</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098" name="Picture 2"/>
          <p:cNvPicPr>
            <a:picLocks noGrp="1" noChangeAspect="1" noChangeArrowheads="1"/>
          </p:cNvPicPr>
          <p:nvPr>
            <p:ph idx="1"/>
          </p:nvPr>
        </p:nvPicPr>
        <p:blipFill>
          <a:blip r:embed="rId2" cstate="print"/>
          <a:srcRect/>
          <a:stretch>
            <a:fillRect/>
          </a:stretch>
        </p:blipFill>
        <p:spPr bwMode="auto">
          <a:xfrm>
            <a:off x="565439" y="1057326"/>
            <a:ext cx="8111017" cy="4814907"/>
          </a:xfrm>
          <a:prstGeom prst="rect">
            <a:avLst/>
          </a:prstGeom>
          <a:noFill/>
          <a:ln w="9525">
            <a:noFill/>
            <a:miter lim="800000"/>
            <a:headEnd/>
            <a:tailEnd/>
          </a:ln>
        </p:spPr>
      </p:pic>
      <p:sp>
        <p:nvSpPr>
          <p:cNvPr id="4" name="CasellaDiTesto 3"/>
          <p:cNvSpPr txBox="1"/>
          <p:nvPr/>
        </p:nvSpPr>
        <p:spPr>
          <a:xfrm>
            <a:off x="2843808" y="5877272"/>
            <a:ext cx="5760640" cy="369332"/>
          </a:xfrm>
          <a:prstGeom prst="rect">
            <a:avLst/>
          </a:prstGeom>
          <a:noFill/>
        </p:spPr>
        <p:txBody>
          <a:bodyPr wrap="square" rtlCol="0">
            <a:spAutoFit/>
          </a:bodyPr>
          <a:lstStyle/>
          <a:p>
            <a:r>
              <a:rPr lang="it-IT" dirty="0" smtClean="0"/>
              <a:t>Fonte Ministero dell’Interno, Cruscotto statistico</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struttura del sistema di accoglienza (</a:t>
            </a:r>
            <a:r>
              <a:rPr lang="it-IT" dirty="0" err="1" smtClean="0"/>
              <a:t>DL</a:t>
            </a:r>
            <a:r>
              <a:rPr lang="it-IT" dirty="0" smtClean="0"/>
              <a:t> 18 agosto 2015, n. 142)</a:t>
            </a:r>
            <a:endParaRPr lang="it-IT" dirty="0"/>
          </a:p>
        </p:txBody>
      </p:sp>
      <p:sp>
        <p:nvSpPr>
          <p:cNvPr id="3" name="Segnaposto contenuto 2"/>
          <p:cNvSpPr>
            <a:spLocks noGrp="1"/>
          </p:cNvSpPr>
          <p:nvPr>
            <p:ph idx="1"/>
          </p:nvPr>
        </p:nvSpPr>
        <p:spPr>
          <a:xfrm>
            <a:off x="457200" y="1600200"/>
            <a:ext cx="8229600" cy="4781128"/>
          </a:xfrm>
        </p:spPr>
        <p:txBody>
          <a:bodyPr>
            <a:noAutofit/>
          </a:bodyPr>
          <a:lstStyle/>
          <a:p>
            <a:r>
              <a:rPr lang="it-IT" sz="1800" dirty="0" smtClean="0"/>
              <a:t>Tre livelli :  </a:t>
            </a:r>
          </a:p>
          <a:p>
            <a:r>
              <a:rPr lang="it-IT" sz="1800" b="1" dirty="0" smtClean="0"/>
              <a:t>soccorso e prima assistenza, </a:t>
            </a:r>
          </a:p>
          <a:p>
            <a:r>
              <a:rPr lang="it-IT" sz="1800" b="1" dirty="0" smtClean="0"/>
              <a:t>prima accoglienza, </a:t>
            </a:r>
          </a:p>
          <a:p>
            <a:r>
              <a:rPr lang="it-IT" sz="1800" b="1" dirty="0" smtClean="0"/>
              <a:t>seconda accoglienza.</a:t>
            </a:r>
            <a:r>
              <a:rPr lang="it-IT" sz="1800" dirty="0" smtClean="0"/>
              <a:t> </a:t>
            </a:r>
          </a:p>
          <a:p>
            <a:r>
              <a:rPr lang="it-IT" sz="1800" dirty="0" smtClean="0"/>
              <a:t>le funzioni di </a:t>
            </a:r>
            <a:r>
              <a:rPr lang="it-IT" sz="1800" u="sng" dirty="0" smtClean="0"/>
              <a:t>soccorso e prima assistenza</a:t>
            </a:r>
            <a:r>
              <a:rPr lang="it-IT" sz="1800" dirty="0" smtClean="0"/>
              <a:t>, nonché di identificazione continuano ad essere svolte nelle strutture allestite ai sensi della c.d. legge Puglia  (CPSA)</a:t>
            </a:r>
          </a:p>
          <a:p>
            <a:r>
              <a:rPr lang="it-IT" sz="1800" dirty="0" smtClean="0"/>
              <a:t>Per le esigenze di </a:t>
            </a:r>
            <a:r>
              <a:rPr lang="it-IT" sz="1800" u="sng" dirty="0" smtClean="0"/>
              <a:t>prima accoglienza</a:t>
            </a:r>
            <a:r>
              <a:rPr lang="it-IT" sz="1800" dirty="0" smtClean="0"/>
              <a:t>, il </a:t>
            </a:r>
            <a:r>
              <a:rPr lang="it-IT" sz="1800" dirty="0" err="1" smtClean="0"/>
              <a:t>DL</a:t>
            </a:r>
            <a:r>
              <a:rPr lang="it-IT" sz="1800" dirty="0" smtClean="0"/>
              <a:t> 142/2015 istituisce i </a:t>
            </a:r>
            <a:r>
              <a:rPr lang="it-IT" sz="1800" b="1" dirty="0" smtClean="0"/>
              <a:t>centri governativi di prima accoglienza</a:t>
            </a:r>
            <a:r>
              <a:rPr lang="it-IT" sz="1800" dirty="0" smtClean="0"/>
              <a:t> (art. 9), la cui gestione può essere affidata “ad enti locali, ad enti pubblici o privati che operano nel settore dell'assistenza ai richiedenti asilo o agli immigrati”. </a:t>
            </a:r>
          </a:p>
          <a:p>
            <a:r>
              <a:rPr lang="it-IT" sz="1800" dirty="0" smtClean="0"/>
              <a:t> Con la “</a:t>
            </a:r>
            <a:r>
              <a:rPr lang="it-IT" sz="1800" b="1" dirty="0" err="1" smtClean="0"/>
              <a:t>Roadmap</a:t>
            </a:r>
            <a:r>
              <a:rPr lang="it-IT" sz="1800" dirty="0" smtClean="0"/>
              <a:t>” del settembre del 2015 che tiene conto dell’”Agenda europea sulle migrazioni”, si prevede di implementare “un piano volto a canalizzare gli arrivi in una serie di porti di sbarco selezionati dove vengono effettuate tutte le procedure previste come lo screening sanitario, la </a:t>
            </a:r>
            <a:r>
              <a:rPr lang="it-IT" sz="1800" dirty="0" err="1" smtClean="0"/>
              <a:t>pre-identificazione</a:t>
            </a:r>
            <a:r>
              <a:rPr lang="it-IT" sz="1800" dirty="0" smtClean="0"/>
              <a:t>, la registrazione, il foto-segnalamento e i rilievi dattiloscopici degli stranieri”: gli </a:t>
            </a:r>
            <a:r>
              <a:rPr lang="it-IT" sz="1800" b="1" dirty="0" smtClean="0"/>
              <a:t>hotspot</a:t>
            </a:r>
          </a:p>
          <a:p>
            <a:endParaRPr lang="it-IT"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Condizioni da rispettare</a:t>
            </a:r>
            <a:endParaRPr lang="it-IT" dirty="0"/>
          </a:p>
        </p:txBody>
      </p:sp>
      <p:sp>
        <p:nvSpPr>
          <p:cNvPr id="3" name="Segnaposto contenuto 2"/>
          <p:cNvSpPr>
            <a:spLocks noGrp="1"/>
          </p:cNvSpPr>
          <p:nvPr>
            <p:ph idx="1"/>
          </p:nvPr>
        </p:nvSpPr>
        <p:spPr/>
        <p:txBody>
          <a:bodyPr>
            <a:noAutofit/>
          </a:bodyPr>
          <a:lstStyle/>
          <a:p>
            <a:r>
              <a:rPr lang="it-IT" sz="1600" dirty="0" smtClean="0"/>
              <a:t>Infine per la </a:t>
            </a:r>
            <a:r>
              <a:rPr lang="it-IT" sz="1600" u="sng" dirty="0" smtClean="0">
                <a:effectLst>
                  <a:outerShdw blurRad="38100" dist="38100" dir="2700000" algn="tl">
                    <a:srgbClr val="000000">
                      <a:alpha val="43137"/>
                    </a:srgbClr>
                  </a:outerShdw>
                </a:effectLst>
              </a:rPr>
              <a:t>seconda accoglienza </a:t>
            </a:r>
            <a:r>
              <a:rPr lang="it-IT" sz="1600" dirty="0" smtClean="0"/>
              <a:t>il </a:t>
            </a:r>
            <a:r>
              <a:rPr lang="it-IT" sz="1600" dirty="0" err="1" smtClean="0"/>
              <a:t>DL</a:t>
            </a:r>
            <a:r>
              <a:rPr lang="it-IT" sz="1600" dirty="0" smtClean="0"/>
              <a:t> norma il trasferimento dei richiedenti asilo che abbiano espletate le operazioni di identificazione, che siano privi di mezzi e che ne facciano richiesta nei centri del </a:t>
            </a:r>
            <a:r>
              <a:rPr lang="it-IT" sz="1600" b="1" dirty="0" smtClean="0"/>
              <a:t>Sistema di Protezione per Richiedenti Asilo e Rifugiati (SPRAR</a:t>
            </a:r>
            <a:r>
              <a:rPr lang="it-IT" sz="1600" dirty="0" smtClean="0"/>
              <a:t>) o nel caso in cui sia “temporaneamente esaurita la disponibilità di posti all'interno delle strutture  SPRAR, a causa di arrivi consistenti e ravvicinati di richiedenti”, il prefetto può disporre l’accoglienza in “strutture temporanee, appositamente allestite, anche al fine di accertare la sussistenza di esigenze particolari di accoglienza: i   </a:t>
            </a:r>
            <a:r>
              <a:rPr lang="it-IT" sz="1600" b="1" dirty="0" smtClean="0"/>
              <a:t>Centri di assistenza straordinaria (CAS</a:t>
            </a:r>
            <a:r>
              <a:rPr lang="it-IT" sz="1600" dirty="0" smtClean="0"/>
              <a:t>) </a:t>
            </a:r>
          </a:p>
          <a:p>
            <a:r>
              <a:rPr lang="it-IT" sz="1600" dirty="0" smtClean="0"/>
              <a:t>L’art. 10 stabilisce che nei Centri governativi di prima accoglienza debbano essere “assicurati il rispetto della sfera privata, comprese le differenze di genere, delle esigenze connesse all'età, la tutela della salute fisica e mentale dei richiedenti, l'unita' dei nuclei familiari composti da coniugi e da parenti entro il primo grado, l'apprestamento delle misure necessarie per le persone portatrici di particolari esigenze ai sensi dell'articolo 17. [minori, vittime di tratta o di tortura ecc</a:t>
            </a:r>
            <a:endParaRPr lang="it-IT" sz="1600" b="1" dirty="0" smtClean="0"/>
          </a:p>
          <a:p>
            <a:r>
              <a:rPr lang="it-IT" sz="1600" dirty="0" smtClean="0"/>
              <a:t> L’art. 17 della stessa legge individua soggetti particolarmente vulnerabili che possono aver bisogno di misure di assistenza particolari, quali i minori non accompagnati, le vittime della tratta di esseri umani, le persone affette da gravi malattie o da disturbi mentali, le vittime di tortura o di gravi violenze anche se legata all’orientamento sessuale o all’identità di genere e le vittime di mutilazioni genitali.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2157</Words>
  <Application>Microsoft Office PowerPoint</Application>
  <PresentationFormat>Presentazione su schermo (4:3)</PresentationFormat>
  <Paragraphs>541</Paragraphs>
  <Slides>25</Slides>
  <Notes>1</Notes>
  <HiddenSlides>0</HiddenSlides>
  <MMClips>0</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Tema di Office</vt:lpstr>
      <vt:lpstr>COMPORTAMENTI INDIVIDUALI  E RELAZIONI SOCIALI  IN TRASFORMAZIONE  UNA SFIDA PER LA  STATISTICA UFFICIALE </vt:lpstr>
      <vt:lpstr>Elementi strutturali:</vt:lpstr>
      <vt:lpstr>Elementi forti</vt:lpstr>
      <vt:lpstr>Elementi di criticità:</vt:lpstr>
      <vt:lpstr>Diapositiva 5</vt:lpstr>
      <vt:lpstr>Diapositiva 6</vt:lpstr>
      <vt:lpstr>Diapositiva 7</vt:lpstr>
      <vt:lpstr>La struttura del sistema di accoglienza (DL 18 agosto 2015, n. 142)</vt:lpstr>
      <vt:lpstr>Condizioni da rispettare</vt:lpstr>
      <vt:lpstr>Diapositiva 10</vt:lpstr>
      <vt:lpstr>Costi dell’accoglienza</vt:lpstr>
      <vt:lpstr>Diapositiva 12</vt:lpstr>
      <vt:lpstr>L’accoglienza nella rete dello SPRAR 2015 </vt:lpstr>
      <vt:lpstr>Diapositiva 14</vt:lpstr>
      <vt:lpstr>Governance dell’accoglienza  complessa e multilivello </vt:lpstr>
      <vt:lpstr>Centri di accoglienza straordinari (CAS)</vt:lpstr>
      <vt:lpstr>Criticità dei CAS nelle parole delle Commissione di inchiesta /1</vt:lpstr>
      <vt:lpstr>Diapositiva 18</vt:lpstr>
      <vt:lpstr>Criticità dei CAS nelle parole delle Commissione di inchiesta /3</vt:lpstr>
      <vt:lpstr>Difficoltà della relocation </vt:lpstr>
      <vt:lpstr>Motivi dell’impossibile relocation </vt:lpstr>
      <vt:lpstr>Criticità dell’approccio hotspot </vt:lpstr>
      <vt:lpstr>Criticità dell’accoglienza </vt:lpstr>
      <vt:lpstr>Diapositiva 24</vt:lpstr>
      <vt:lpstr>Diapositiva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Ugo Melchionda</dc:creator>
  <cp:lastModifiedBy>Ugo Melchionda</cp:lastModifiedBy>
  <cp:revision>41</cp:revision>
  <dcterms:created xsi:type="dcterms:W3CDTF">2016-06-22T10:42:06Z</dcterms:created>
  <dcterms:modified xsi:type="dcterms:W3CDTF">2016-06-22T17:03:16Z</dcterms:modified>
</cp:coreProperties>
</file>