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664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890B6B88-F4A4-401C-8E64-94FA4CA3BD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7336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3C32ECCD-5A41-4B90-936C-A8200FDA5A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0220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E3472143-D0FD-4633-AEB0-2FE5F09BCE7C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2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49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54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4576AB8A-E465-44CD-BB96-49455278C9C9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11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56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BC710D31-E821-4FC3-8771-FD4210125C3D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12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70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57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F0B23B8A-D46A-4A46-ACF7-CB3E9679604F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13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80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58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C7E962F8-3B26-44F6-B3AF-EA77671BE550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14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67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46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B39EC7AF-B76B-4CDF-A80A-9EA7E3259707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3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78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47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ACF12DF9-016F-4FE4-8D7F-9930F4A3791E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4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48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B3E275DB-4145-44F9-8CA4-BFE2AFE4AEB7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5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49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B4CAFAC8-53FB-4DF0-925C-D29554ED7A38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6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08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50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39589D68-D3C4-4470-B42C-CEE5838204E2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7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19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51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2AF677AE-BB9F-4989-BC7A-D98A54DDB84F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8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29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52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4779A7E3-595D-47F0-829F-975250E6D59E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9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39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53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725" indent="-285664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2654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9716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6778" indent="-22853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3839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0901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7962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5024" indent="-22853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472F6664-A819-414B-BACE-A442427BD69B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10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9438ECA2-331D-4880-8591-0BEDA97EB06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32FF6-24E8-4226-A3FC-EB3CE50948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385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809E4-D73C-4DA6-9D75-962CA2BBE6F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367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AAA96-0452-4D60-86DF-9F9AF86CDF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508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21EB0-E921-4AE5-93AE-AD2E0E7490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538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3E84F-A77A-4698-B547-B5CF7C99D3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870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08CDF-01A7-4640-A104-305BE1BC6F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175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F44BF-B858-4E8B-9FC1-4D14605745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566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8B900-1C3F-41A0-BD8A-305CCC5AFA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976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A812A-69AB-4284-B483-D4B5658EFD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2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95EF8-C6C6-40C9-90CC-0A5062C065F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027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7FE137ED-FCFF-4A16-8CE6-23BE6B0D892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03548" y="2060848"/>
            <a:ext cx="8136904" cy="1080120"/>
          </a:xfrm>
        </p:spPr>
        <p:txBody>
          <a:bodyPr/>
          <a:lstStyle/>
          <a:p>
            <a:pPr algn="ctr"/>
            <a:r>
              <a:rPr lang="en-GB" sz="3600" dirty="0"/>
              <a:t>Nowcasting </a:t>
            </a:r>
            <a:r>
              <a:rPr lang="en-GB" sz="3600" dirty="0" smtClean="0"/>
              <a:t>and flash </a:t>
            </a:r>
            <a:r>
              <a:rPr lang="en-GB" sz="3600" dirty="0"/>
              <a:t>estimates</a:t>
            </a:r>
            <a:endParaRPr lang="en-GB" altLang="en-US" sz="3600" dirty="0"/>
          </a:p>
        </p:txBody>
      </p:sp>
      <p:sp>
        <p:nvSpPr>
          <p:cNvPr id="4" name="Subtitle 1"/>
          <p:cNvSpPr>
            <a:spLocks noGrp="1"/>
          </p:cNvSpPr>
          <p:nvPr>
            <p:ph type="subTitle" idx="1"/>
          </p:nvPr>
        </p:nvSpPr>
        <p:spPr>
          <a:xfrm>
            <a:off x="305594" y="3645024"/>
            <a:ext cx="8532812" cy="1728787"/>
          </a:xfrm>
        </p:spPr>
        <p:txBody>
          <a:bodyPr/>
          <a:lstStyle/>
          <a:p>
            <a:pPr lvl="0" algn="ctr">
              <a:buClr>
                <a:srgbClr val="FFFFFF"/>
              </a:buClr>
            </a:pPr>
            <a:r>
              <a:rPr lang="pt-BR" sz="1800" dirty="0">
                <a:solidFill>
                  <a:srgbClr val="FFFFFF"/>
                </a:solidFill>
              </a:rPr>
              <a:t>By:</a:t>
            </a:r>
            <a:r>
              <a:rPr lang="en-US" sz="1800" dirty="0">
                <a:solidFill>
                  <a:srgbClr val="FFFFFF"/>
                </a:solidFill>
              </a:rPr>
              <a:t> Gian Luigi Mazzi</a:t>
            </a:r>
          </a:p>
          <a:p>
            <a:pPr algn="ctr">
              <a:buClr>
                <a:srgbClr val="FFFFFF"/>
              </a:buClr>
            </a:pPr>
            <a:r>
              <a:rPr lang="pt-BR" sz="1800" dirty="0">
                <a:solidFill>
                  <a:srgbClr val="FFFFFF"/>
                </a:solidFill>
              </a:rPr>
              <a:t> EUROSTAT</a:t>
            </a:r>
            <a:endParaRPr lang="en-US" sz="1800" dirty="0">
              <a:solidFill>
                <a:srgbClr val="FFFFFF"/>
              </a:solidFill>
            </a:endParaRPr>
          </a:p>
          <a:p>
            <a:pPr lvl="0" algn="ctr">
              <a:buClr>
                <a:srgbClr val="FFFFFF"/>
              </a:buClr>
            </a:pPr>
            <a:endParaRPr lang="fr-CH" sz="2000" dirty="0">
              <a:solidFill>
                <a:srgbClr val="FFFFFF"/>
              </a:solidFill>
            </a:endParaRPr>
          </a:p>
          <a:p>
            <a:pPr lvl="0" algn="ctr">
              <a:buClr>
                <a:srgbClr val="FFFFFF"/>
              </a:buClr>
            </a:pPr>
            <a:endParaRPr lang="fr-CH" sz="2000" dirty="0">
              <a:solidFill>
                <a:srgbClr val="FFFFFF"/>
              </a:solidFill>
            </a:endParaRPr>
          </a:p>
          <a:p>
            <a:pPr lvl="0" algn="ctr">
              <a:buClr>
                <a:srgbClr val="FFFFFF"/>
              </a:buClr>
            </a:pPr>
            <a:endParaRPr lang="fr-CH" sz="2000" dirty="0">
              <a:solidFill>
                <a:srgbClr val="FFFFFF"/>
              </a:solidFill>
            </a:endParaRPr>
          </a:p>
          <a:p>
            <a:pPr lvl="0" algn="ctr">
              <a:buClr>
                <a:srgbClr val="FFFFFF"/>
              </a:buClr>
            </a:pPr>
            <a:endParaRPr lang="fr-CH" sz="2000" dirty="0">
              <a:solidFill>
                <a:srgbClr val="FFFFFF"/>
              </a:solidFill>
            </a:endParaRPr>
          </a:p>
          <a:p>
            <a:pPr lvl="0" algn="ctr">
              <a:buClr>
                <a:srgbClr val="FFFFFF"/>
              </a:buClr>
            </a:pPr>
            <a:endParaRPr lang="en-GB" sz="2000" dirty="0">
              <a:solidFill>
                <a:srgbClr val="FFFFFF"/>
              </a:solidFill>
            </a:endParaRPr>
          </a:p>
          <a:p>
            <a:pPr lvl="0" algn="ctr">
              <a:buClr>
                <a:srgbClr val="FFFFFF"/>
              </a:buClr>
            </a:pPr>
            <a:r>
              <a:rPr lang="it-IT" sz="1400" b="0" dirty="0"/>
              <a:t>Dodicesima Conferenza Nazionale di Statistica</a:t>
            </a:r>
            <a:r>
              <a:rPr lang="fr-CH" altLang="en-US" sz="1400" dirty="0" smtClean="0">
                <a:solidFill>
                  <a:srgbClr val="FFFFFF"/>
                </a:solidFill>
              </a:rPr>
              <a:t>, Rome–  24 </a:t>
            </a:r>
            <a:r>
              <a:rPr lang="fr-CH" altLang="en-US" sz="1400" dirty="0" err="1" smtClean="0">
                <a:solidFill>
                  <a:srgbClr val="FFFFFF"/>
                </a:solidFill>
              </a:rPr>
              <a:t>June</a:t>
            </a:r>
            <a:r>
              <a:rPr lang="fr-CH" altLang="en-US" sz="1400" dirty="0" smtClean="0">
                <a:solidFill>
                  <a:srgbClr val="FFFFFF"/>
                </a:solidFill>
              </a:rPr>
              <a:t> 2016</a:t>
            </a:r>
            <a:endParaRPr lang="fr-CH" altLang="en-US" sz="1400" dirty="0">
              <a:solidFill>
                <a:srgbClr val="FFFFFF"/>
              </a:solidFill>
            </a:endParaRPr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dirty="0" smtClean="0"/>
              <a:t>Structure </a:t>
            </a:r>
            <a:r>
              <a:rPr lang="en-GB" altLang="en-US" sz="2400" dirty="0" smtClean="0"/>
              <a:t>of the </a:t>
            </a:r>
            <a:r>
              <a:rPr lang="en-GB" altLang="en-US" sz="2400" dirty="0" smtClean="0"/>
              <a:t>glossary VIII</a:t>
            </a:r>
            <a:endParaRPr lang="en-GB" alt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/>
          <a:lstStyle/>
          <a:p>
            <a:pPr marL="0" indent="0" algn="ctr">
              <a:buClr>
                <a:srgbClr val="0F5494"/>
              </a:buClr>
              <a:buFontTx/>
              <a:buNone/>
              <a:defRPr/>
            </a:pPr>
            <a:r>
              <a:rPr lang="en-GB" i="0" dirty="0" smtClean="0"/>
              <a:t>How is the evaluation done (3 axes)</a:t>
            </a:r>
          </a:p>
          <a:p>
            <a:pPr marL="0" indent="0" algn="ctr">
              <a:buClr>
                <a:srgbClr val="0F5494"/>
              </a:buClr>
              <a:buFontTx/>
              <a:buNone/>
              <a:defRPr/>
            </a:pPr>
            <a:endParaRPr lang="en-GB" i="0" dirty="0" smtClean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b="1" i="0" dirty="0"/>
              <a:t>Axe 6. Model/versus parameter </a:t>
            </a:r>
            <a:r>
              <a:rPr lang="en-GB" sz="2000" b="1" i="0" dirty="0" smtClean="0"/>
              <a:t>uncertainty</a:t>
            </a:r>
            <a:endParaRPr lang="fr-BE" sz="2000" i="0" dirty="0" smtClean="0"/>
          </a:p>
          <a:p>
            <a:pPr>
              <a:buClr>
                <a:srgbClr val="0F5494"/>
              </a:buClr>
              <a:defRPr/>
            </a:pPr>
            <a:r>
              <a:rPr lang="en-GB" sz="2000" i="0" dirty="0" smtClean="0"/>
              <a:t>Models used for rapid estimates differing for several reasons 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b="0" dirty="0" smtClean="0"/>
              <a:t>Known/unknown data </a:t>
            </a:r>
          </a:p>
          <a:p>
            <a:pPr lvl="1">
              <a:buClr>
                <a:srgbClr val="0F5494"/>
              </a:buClr>
              <a:defRPr/>
            </a:pPr>
            <a:r>
              <a:rPr lang="fr-BE" sz="1600" b="0" dirty="0" smtClean="0"/>
              <a:t>Techniques </a:t>
            </a:r>
            <a:r>
              <a:rPr lang="en-GB" sz="1600" b="0" dirty="0" smtClean="0"/>
              <a:t>implying</a:t>
            </a:r>
            <a:r>
              <a:rPr lang="fr-BE" sz="1600" b="0" dirty="0" smtClean="0"/>
              <a:t> </a:t>
            </a:r>
            <a:r>
              <a:rPr lang="fr-BE" sz="1600" b="0" dirty="0" err="1" smtClean="0"/>
              <a:t>parameters</a:t>
            </a:r>
            <a:r>
              <a:rPr lang="fr-BE" sz="1600" b="0" dirty="0" smtClean="0"/>
              <a:t> estimation (</a:t>
            </a:r>
            <a:r>
              <a:rPr lang="fr-BE" sz="1600" b="0" dirty="0" err="1" smtClean="0"/>
              <a:t>uncertainty</a:t>
            </a:r>
            <a:r>
              <a:rPr lang="fr-BE" sz="1600" b="0" dirty="0" smtClean="0"/>
              <a:t>) vs. Simple </a:t>
            </a:r>
            <a:r>
              <a:rPr lang="en-GB" sz="1600" b="0" dirty="0" smtClean="0"/>
              <a:t>smoothing or adjustment techniques</a:t>
            </a:r>
            <a:endParaRPr lang="en-GB" dirty="0" smtClean="0"/>
          </a:p>
          <a:p>
            <a:pPr>
              <a:buClr>
                <a:srgbClr val="0F5494"/>
              </a:buClr>
              <a:defRPr/>
            </a:pPr>
            <a:r>
              <a:rPr lang="en-GB" sz="2000" i="0" dirty="0" smtClean="0"/>
              <a:t>Possible modalities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b="0" dirty="0" smtClean="0"/>
              <a:t>Statistical models 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b="0" dirty="0" smtClean="0"/>
              <a:t>Econometric models</a:t>
            </a:r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endParaRPr lang="en-GB" sz="2000" i="0" dirty="0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94A1F81F-0FF6-44CB-88E6-F46BBE7BA616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10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15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dirty="0" smtClean="0"/>
              <a:t>Structure </a:t>
            </a:r>
            <a:r>
              <a:rPr lang="en-GB" altLang="en-US" sz="2400" dirty="0" smtClean="0"/>
              <a:t>of the </a:t>
            </a:r>
            <a:r>
              <a:rPr lang="en-GB" altLang="en-US" sz="2400" dirty="0" smtClean="0"/>
              <a:t>glossary IX</a:t>
            </a:r>
            <a:endParaRPr lang="en-GB" alt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4392612"/>
          </a:xfrm>
        </p:spPr>
        <p:txBody>
          <a:bodyPr/>
          <a:lstStyle/>
          <a:p>
            <a:pPr marL="0" indent="0" algn="ctr">
              <a:buClr>
                <a:srgbClr val="0F5494"/>
              </a:buClr>
              <a:buFontTx/>
              <a:buNone/>
              <a:defRPr/>
            </a:pPr>
            <a:r>
              <a:rPr lang="en-GB" i="0" dirty="0" smtClean="0"/>
              <a:t>When is the evaluation done (2 axes)</a:t>
            </a:r>
          </a:p>
          <a:p>
            <a:pPr marL="0" indent="0" algn="ctr">
              <a:buClr>
                <a:srgbClr val="0F5494"/>
              </a:buClr>
              <a:buFontTx/>
              <a:buNone/>
              <a:defRPr/>
            </a:pPr>
            <a:endParaRPr lang="en-GB" sz="1000" i="0" dirty="0" smtClean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b="1" i="0" dirty="0"/>
              <a:t>Axe 7. A proper reporting </a:t>
            </a:r>
            <a:r>
              <a:rPr lang="en-GB" sz="2000" b="1" i="0" dirty="0" smtClean="0"/>
              <a:t>time</a:t>
            </a:r>
          </a:p>
          <a:p>
            <a:pPr lvl="1">
              <a:buClr>
                <a:srgbClr val="0F5494"/>
              </a:buClr>
              <a:defRPr/>
            </a:pPr>
            <a:r>
              <a:rPr lang="en-GB" b="0" dirty="0" smtClean="0"/>
              <a:t>In defining rapid estimates the point in time at which they are produced is an essential discriminant </a:t>
            </a:r>
          </a:p>
          <a:p>
            <a:pPr lvl="1">
              <a:buClr>
                <a:srgbClr val="0F5494"/>
              </a:buClr>
              <a:defRPr/>
            </a:pPr>
            <a:r>
              <a:rPr lang="en-GB" b="0" dirty="0" smtClean="0"/>
              <a:t>Obviously the frequency  of the target variable influences the interpretation of various estimates</a:t>
            </a:r>
          </a:p>
          <a:p>
            <a:pPr lvl="1">
              <a:buClr>
                <a:srgbClr val="0F5494"/>
              </a:buClr>
              <a:defRPr/>
            </a:pPr>
            <a:endParaRPr lang="en-GB" sz="1000" b="0" dirty="0" smtClean="0"/>
          </a:p>
          <a:p>
            <a:pPr>
              <a:buClr>
                <a:srgbClr val="0F5494"/>
              </a:buClr>
              <a:defRPr/>
            </a:pPr>
            <a:r>
              <a:rPr lang="en-GB" sz="2000" i="0" dirty="0" smtClean="0"/>
              <a:t>Possible modalities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dirty="0" smtClean="0"/>
              <a:t>Estimates produced before the reference period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dirty="0" smtClean="0"/>
              <a:t>Estimates produced during the reference period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dirty="0" smtClean="0"/>
              <a:t>Estimates produced after the end of the reference period, but  not later than T+1/2</a:t>
            </a:r>
          </a:p>
          <a:p>
            <a:pPr lvl="1">
              <a:buClr>
                <a:srgbClr val="0F5494"/>
              </a:buClr>
              <a:defRPr/>
            </a:pPr>
            <a:r>
              <a:rPr lang="fr-BE" sz="1600" dirty="0" smtClean="0"/>
              <a:t>…</a:t>
            </a:r>
            <a:endParaRPr lang="en-GB" sz="1600" dirty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endParaRPr lang="fr-BE" sz="2000" b="1" i="0" dirty="0"/>
          </a:p>
          <a:p>
            <a:pPr>
              <a:buClr>
                <a:srgbClr val="0F5494"/>
              </a:buClr>
              <a:defRPr/>
            </a:pPr>
            <a:endParaRPr lang="en-GB" sz="2000" b="1" i="0" dirty="0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3CACB27B-CFDB-48DC-9400-9AA174975A10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11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52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dirty="0" smtClean="0"/>
              <a:t>Structure </a:t>
            </a:r>
            <a:r>
              <a:rPr lang="en-GB" altLang="en-US" sz="2400" dirty="0" smtClean="0"/>
              <a:t>of the </a:t>
            </a:r>
            <a:r>
              <a:rPr lang="en-GB" altLang="en-US" sz="2400" dirty="0" smtClean="0"/>
              <a:t>glossary X</a:t>
            </a:r>
            <a:endParaRPr lang="en-GB" alt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/>
          <a:lstStyle/>
          <a:p>
            <a:pPr marL="0" indent="0" algn="ctr">
              <a:buClr>
                <a:srgbClr val="0F5494"/>
              </a:buClr>
              <a:buFontTx/>
              <a:buNone/>
              <a:defRPr/>
            </a:pPr>
            <a:r>
              <a:rPr lang="en-GB" i="0" dirty="0" smtClean="0"/>
              <a:t>When is the evaluation done (2 axes)</a:t>
            </a:r>
          </a:p>
          <a:p>
            <a:pPr marL="0" indent="0" algn="ctr">
              <a:buClr>
                <a:srgbClr val="0F5494"/>
              </a:buClr>
              <a:buFontTx/>
              <a:buNone/>
              <a:defRPr/>
            </a:pPr>
            <a:endParaRPr lang="en-GB" i="0" dirty="0" smtClean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b="1" i="0" dirty="0" smtClean="0"/>
              <a:t>Axe 8: Stock and flow data/collecting and reference period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dirty="0" smtClean="0"/>
              <a:t>When data are collected and how they are defined also affect the interpretation of various estimates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dirty="0" smtClean="0"/>
              <a:t>A regular estimate for a flow variable cannot be produced before the end of the period while for a stock variable recorded at a given day or week of the reference period this would be possible</a:t>
            </a:r>
            <a:endParaRPr lang="en-GB" dirty="0" smtClean="0"/>
          </a:p>
          <a:p>
            <a:pPr>
              <a:buClr>
                <a:srgbClr val="0F5494"/>
              </a:buClr>
              <a:defRPr/>
            </a:pPr>
            <a:r>
              <a:rPr lang="en-GB" sz="2000" i="0" dirty="0" smtClean="0"/>
              <a:t>Possible </a:t>
            </a:r>
            <a:r>
              <a:rPr lang="en-GB" sz="2000" i="0" dirty="0"/>
              <a:t>modalities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dirty="0" smtClean="0"/>
              <a:t>Flow</a:t>
            </a:r>
            <a:endParaRPr lang="en-GB" sz="1600" dirty="0"/>
          </a:p>
          <a:p>
            <a:pPr lvl="1">
              <a:buClr>
                <a:srgbClr val="0F5494"/>
              </a:buClr>
              <a:defRPr/>
            </a:pPr>
            <a:r>
              <a:rPr lang="en-GB" sz="1600" dirty="0" smtClean="0"/>
              <a:t>Stock</a:t>
            </a:r>
            <a:endParaRPr lang="en-GB" sz="1600" dirty="0"/>
          </a:p>
          <a:p>
            <a:pPr>
              <a:buClr>
                <a:srgbClr val="0F5494"/>
              </a:buClr>
              <a:defRPr/>
            </a:pPr>
            <a:endParaRPr lang="en-GB" sz="2000" b="1" i="0" dirty="0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A45A93CE-FDFB-4ECC-8297-F3BE86D57AF5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12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4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itle 1"/>
          <p:cNvSpPr>
            <a:spLocks noGrp="1"/>
          </p:cNvSpPr>
          <p:nvPr>
            <p:ph type="title"/>
          </p:nvPr>
        </p:nvSpPr>
        <p:spPr>
          <a:xfrm>
            <a:off x="395288" y="1341438"/>
            <a:ext cx="8229600" cy="936625"/>
          </a:xfrm>
        </p:spPr>
        <p:txBody>
          <a:bodyPr/>
          <a:lstStyle/>
          <a:p>
            <a:r>
              <a:rPr lang="fr-BE" altLang="en-US" sz="2400" dirty="0" err="1" smtClean="0"/>
              <a:t>Examples</a:t>
            </a:r>
            <a:r>
              <a:rPr lang="fr-BE" altLang="en-US" sz="2400" dirty="0" smtClean="0"/>
              <a:t> </a:t>
            </a:r>
            <a:r>
              <a:rPr lang="fr-BE" altLang="en-US" sz="2400" dirty="0" smtClean="0"/>
              <a:t>- Nowcasting</a:t>
            </a:r>
            <a:endParaRPr lang="en-GB" altLang="en-US" sz="2400" dirty="0" smtClean="0"/>
          </a:p>
        </p:txBody>
      </p:sp>
      <p:sp>
        <p:nvSpPr>
          <p:cNvPr id="153603" name="Content Placeholder 2"/>
          <p:cNvSpPr>
            <a:spLocks noGrp="1"/>
          </p:cNvSpPr>
          <p:nvPr>
            <p:ph idx="1"/>
          </p:nvPr>
        </p:nvSpPr>
        <p:spPr>
          <a:xfrm>
            <a:off x="468313" y="2276475"/>
            <a:ext cx="8229600" cy="4105275"/>
          </a:xfrm>
        </p:spPr>
        <p:txBody>
          <a:bodyPr/>
          <a:lstStyle/>
          <a:p>
            <a:pPr>
              <a:buClr>
                <a:srgbClr val="002060"/>
              </a:buClr>
            </a:pPr>
            <a:r>
              <a:rPr lang="en-GB" altLang="en-US" sz="2000" smtClean="0"/>
              <a:t>Produced by a statistical authority or an institution outside a statistical system </a:t>
            </a:r>
          </a:p>
          <a:p>
            <a:pPr>
              <a:buClr>
                <a:srgbClr val="002060"/>
              </a:buClr>
            </a:pPr>
            <a:r>
              <a:rPr lang="fr-BE" altLang="en-US" sz="2000" smtClean="0"/>
              <a:t>Target variable: hard data  </a:t>
            </a:r>
          </a:p>
          <a:p>
            <a:pPr>
              <a:buClr>
                <a:srgbClr val="002060"/>
              </a:buClr>
            </a:pPr>
            <a:r>
              <a:rPr lang="en-GB" altLang="en-US" sz="2000" smtClean="0"/>
              <a:t>Taking place for the reference period T during the period T itself or right at the end</a:t>
            </a:r>
          </a:p>
          <a:p>
            <a:pPr>
              <a:buClr>
                <a:srgbClr val="002060"/>
              </a:buClr>
            </a:pPr>
            <a:r>
              <a:rPr lang="en-GB" altLang="en-US" sz="2000" smtClean="0"/>
              <a:t>Making use of all available information becoming available between T-1 and T until the estimation </a:t>
            </a:r>
            <a:r>
              <a:rPr lang="fr-BE" altLang="en-US" sz="2000" smtClean="0"/>
              <a:t>time</a:t>
            </a:r>
          </a:p>
          <a:p>
            <a:pPr>
              <a:buClr>
                <a:srgbClr val="002060"/>
              </a:buClr>
            </a:pPr>
            <a:r>
              <a:rPr lang="en-GB" altLang="en-US" sz="2000" smtClean="0"/>
              <a:t>Using statistical and/or econometric models different from the regular production process</a:t>
            </a:r>
          </a:p>
          <a:p>
            <a:pPr lvl="1">
              <a:buClr>
                <a:srgbClr val="002060"/>
              </a:buClr>
            </a:pPr>
            <a:r>
              <a:rPr lang="fr-BE" altLang="en-US" sz="1800" b="0" smtClean="0"/>
              <a:t>Hard, soft, </a:t>
            </a:r>
            <a:r>
              <a:rPr lang="en-GB" altLang="en-US" sz="1800" b="0" smtClean="0"/>
              <a:t>financial</a:t>
            </a:r>
            <a:r>
              <a:rPr lang="fr-BE" altLang="en-US" sz="1800" b="0" smtClean="0"/>
              <a:t>, </a:t>
            </a:r>
            <a:r>
              <a:rPr lang="en-GB" altLang="en-US" sz="1800" b="0" smtClean="0"/>
              <a:t>unconventional</a:t>
            </a:r>
            <a:r>
              <a:rPr lang="fr-BE" altLang="en-US" sz="1800" b="0" smtClean="0"/>
              <a:t> data</a:t>
            </a:r>
            <a:endParaRPr lang="en-GB" altLang="en-US" sz="1800" b="0" smtClean="0"/>
          </a:p>
          <a:p>
            <a:pPr>
              <a:buClr>
                <a:srgbClr val="002060"/>
              </a:buClr>
            </a:pPr>
            <a:endParaRPr lang="en-GB" altLang="en-US" smtClean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17483D21-2329-4E18-8495-07663B288698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13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82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>
          <a:xfrm>
            <a:off x="395288" y="1341438"/>
            <a:ext cx="8229600" cy="936625"/>
          </a:xfrm>
        </p:spPr>
        <p:txBody>
          <a:bodyPr/>
          <a:lstStyle/>
          <a:p>
            <a:r>
              <a:rPr lang="fr-BE" altLang="en-US" sz="2400" dirty="0" err="1" smtClean="0"/>
              <a:t>Examples</a:t>
            </a:r>
            <a:r>
              <a:rPr lang="fr-BE" altLang="en-US" sz="2400" dirty="0" smtClean="0"/>
              <a:t> </a:t>
            </a:r>
            <a:r>
              <a:rPr lang="fr-BE" altLang="en-US" sz="2400" dirty="0" smtClean="0"/>
              <a:t>– Flash </a:t>
            </a:r>
            <a:r>
              <a:rPr lang="fr-BE" altLang="en-US" sz="2400" dirty="0" err="1" smtClean="0"/>
              <a:t>estimates</a:t>
            </a:r>
            <a:endParaRPr lang="en-GB" altLang="en-US" sz="2400" dirty="0" smtClean="0"/>
          </a:p>
        </p:txBody>
      </p:sp>
      <p:sp>
        <p:nvSpPr>
          <p:cNvPr id="154627" name="Content Placeholder 2"/>
          <p:cNvSpPr>
            <a:spLocks noGrp="1"/>
          </p:cNvSpPr>
          <p:nvPr>
            <p:ph idx="1"/>
          </p:nvPr>
        </p:nvSpPr>
        <p:spPr>
          <a:xfrm>
            <a:off x="468313" y="2205038"/>
            <a:ext cx="8229600" cy="4319587"/>
          </a:xfrm>
        </p:spPr>
        <p:txBody>
          <a:bodyPr/>
          <a:lstStyle/>
          <a:p>
            <a:pPr>
              <a:buClr>
                <a:srgbClr val="002060"/>
              </a:buClr>
            </a:pPr>
            <a:r>
              <a:rPr lang="en-GB" altLang="en-US" sz="2000" smtClean="0"/>
              <a:t>Produced by statistical institutions in charge of the regular production of the concerned indicator</a:t>
            </a:r>
          </a:p>
          <a:p>
            <a:pPr>
              <a:buClr>
                <a:srgbClr val="002060"/>
              </a:buClr>
            </a:pPr>
            <a:r>
              <a:rPr lang="en-GB" altLang="en-US" sz="2000" smtClean="0"/>
              <a:t>Target variable: hard data</a:t>
            </a:r>
          </a:p>
          <a:p>
            <a:pPr>
              <a:buClr>
                <a:srgbClr val="002060"/>
              </a:buClr>
            </a:pPr>
            <a:r>
              <a:rPr lang="en-GB" altLang="en-US" sz="2000" smtClean="0"/>
              <a:t>Using an incomplete set of information exploiting as much as possible all available hard data </a:t>
            </a:r>
          </a:p>
          <a:p>
            <a:pPr lvl="1">
              <a:buClr>
                <a:srgbClr val="002060"/>
              </a:buClr>
            </a:pPr>
            <a:r>
              <a:rPr lang="en-GB" altLang="en-US" sz="1800" b="0" smtClean="0"/>
              <a:t>Soft data can be used to fill some gaps </a:t>
            </a:r>
          </a:p>
          <a:p>
            <a:pPr>
              <a:buClr>
                <a:srgbClr val="002060"/>
              </a:buClr>
            </a:pPr>
            <a:r>
              <a:rPr lang="en-GB" altLang="en-US" sz="2000" smtClean="0"/>
              <a:t>Using as much as possible the same methodology as for regular estimates</a:t>
            </a:r>
          </a:p>
          <a:p>
            <a:pPr lvl="1">
              <a:buClr>
                <a:srgbClr val="002060"/>
              </a:buClr>
            </a:pPr>
            <a:r>
              <a:rPr lang="en-GB" altLang="en-US" sz="1800" b="0" smtClean="0"/>
              <a:t>Statistical techniques to deal with incomplete information set </a:t>
            </a:r>
          </a:p>
          <a:p>
            <a:pPr>
              <a:buClr>
                <a:srgbClr val="002060"/>
              </a:buClr>
            </a:pPr>
            <a:r>
              <a:rPr lang="en-GB" altLang="en-US" sz="2000" smtClean="0"/>
              <a:t>Released as timely as possible after the end of the reference period </a:t>
            </a:r>
          </a:p>
          <a:p>
            <a:pPr lvl="1">
              <a:buClr>
                <a:srgbClr val="002060"/>
              </a:buClr>
            </a:pPr>
            <a:r>
              <a:rPr lang="en-GB" altLang="en-US" sz="1800" b="0" smtClean="0"/>
              <a:t>Ideally not later than T+1/2</a:t>
            </a:r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1706D40F-9706-4C44-8706-3270F674A180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14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69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936625"/>
          </a:xfrm>
        </p:spPr>
        <p:txBody>
          <a:bodyPr/>
          <a:lstStyle/>
          <a:p>
            <a:r>
              <a:rPr lang="en-GB" altLang="en-US" sz="2400" dirty="0" smtClean="0"/>
              <a:t>Glossary </a:t>
            </a:r>
            <a:r>
              <a:rPr lang="en-GB" altLang="en-US" sz="2400" dirty="0" smtClean="0"/>
              <a:t>on Rapid Estimates</a:t>
            </a:r>
            <a:br>
              <a:rPr lang="en-GB" altLang="en-US" sz="2400" dirty="0" smtClean="0"/>
            </a:br>
            <a:r>
              <a:rPr lang="en-GB" altLang="en-US" sz="2400" dirty="0" smtClean="0"/>
              <a:t>Introduction </a:t>
            </a:r>
            <a:endParaRPr lang="en-GB" altLang="en-US" sz="2400" dirty="0" smtClean="0"/>
          </a:p>
        </p:txBody>
      </p:sp>
      <p:sp>
        <p:nvSpPr>
          <p:cNvPr id="142339" name="Content Placeholder 2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724400"/>
          </a:xfrm>
        </p:spPr>
        <p:txBody>
          <a:bodyPr/>
          <a:lstStyle/>
          <a:p>
            <a:pPr>
              <a:buClr>
                <a:srgbClr val="0F5494"/>
              </a:buClr>
            </a:pPr>
            <a:r>
              <a:rPr lang="en-GB" altLang="en-US" dirty="0" smtClean="0"/>
              <a:t>Lack of common terminology among countries and institutions when talking about rapid estimates </a:t>
            </a:r>
          </a:p>
          <a:p>
            <a:pPr lvl="1">
              <a:buClr>
                <a:srgbClr val="0F5494"/>
              </a:buClr>
            </a:pPr>
            <a:r>
              <a:rPr lang="en-GB" altLang="en-US" b="0" dirty="0" smtClean="0"/>
              <a:t>Same terminology used in very different contexts </a:t>
            </a:r>
          </a:p>
          <a:p>
            <a:pPr lvl="1">
              <a:buClr>
                <a:srgbClr val="0F5494"/>
              </a:buClr>
            </a:pPr>
            <a:r>
              <a:rPr lang="en-GB" altLang="en-US" b="0" dirty="0" smtClean="0"/>
              <a:t>Some communication and understanding problems generated by this situation </a:t>
            </a:r>
          </a:p>
          <a:p>
            <a:pPr>
              <a:buClr>
                <a:srgbClr val="0F5494"/>
              </a:buClr>
            </a:pPr>
            <a:r>
              <a:rPr lang="en-GB" altLang="en-US" dirty="0" smtClean="0"/>
              <a:t>Need for a common vocabulary for various types of rapid estimates </a:t>
            </a:r>
          </a:p>
          <a:p>
            <a:pPr lvl="1">
              <a:buClr>
                <a:srgbClr val="0F5494"/>
              </a:buClr>
            </a:pPr>
            <a:r>
              <a:rPr lang="en-GB" altLang="en-US" b="0" dirty="0" smtClean="0"/>
              <a:t>Generally agreed </a:t>
            </a:r>
          </a:p>
          <a:p>
            <a:pPr lvl="1">
              <a:buClr>
                <a:srgbClr val="0F5494"/>
              </a:buClr>
            </a:pPr>
            <a:r>
              <a:rPr lang="en-GB" altLang="en-US" b="0" dirty="0" smtClean="0"/>
              <a:t>Based on a transparent and easily understandable logical framework </a:t>
            </a:r>
          </a:p>
          <a:p>
            <a:pPr lvl="1">
              <a:buClr>
                <a:srgbClr val="0F5494"/>
              </a:buClr>
            </a:pPr>
            <a:r>
              <a:rPr lang="en-GB" altLang="en-US" b="0" dirty="0" smtClean="0"/>
              <a:t>Eurostat leading the preparation of the glossary on rapid estimates </a:t>
            </a:r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E223498C-2FAC-4EDF-9680-2003474F3A8E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2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8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dirty="0" smtClean="0"/>
              <a:t>Structure </a:t>
            </a:r>
            <a:r>
              <a:rPr lang="en-GB" altLang="en-US" sz="2400" dirty="0" smtClean="0"/>
              <a:t>of the </a:t>
            </a:r>
            <a:r>
              <a:rPr lang="en-GB" altLang="en-US" sz="2400" dirty="0" smtClean="0"/>
              <a:t>glossary I</a:t>
            </a:r>
            <a:endParaRPr lang="en-GB" altLang="en-US" sz="2400" dirty="0" smtClean="0"/>
          </a:p>
        </p:txBody>
      </p:sp>
      <p:sp>
        <p:nvSpPr>
          <p:cNvPr id="143363" name="Content Placeholder 2"/>
          <p:cNvSpPr>
            <a:spLocks noGrp="1"/>
          </p:cNvSpPr>
          <p:nvPr>
            <p:ph idx="1"/>
          </p:nvPr>
        </p:nvSpPr>
        <p:spPr>
          <a:xfrm>
            <a:off x="395288" y="2492375"/>
            <a:ext cx="8229600" cy="3457575"/>
          </a:xfrm>
        </p:spPr>
        <p:txBody>
          <a:bodyPr/>
          <a:lstStyle/>
          <a:p>
            <a:pPr>
              <a:buClr>
                <a:srgbClr val="0F5494"/>
              </a:buClr>
            </a:pPr>
            <a:r>
              <a:rPr lang="en-GB" altLang="en-US" smtClean="0"/>
              <a:t>Glossary built up around 4 main questions</a:t>
            </a:r>
          </a:p>
          <a:p>
            <a:pPr>
              <a:buClr>
                <a:srgbClr val="0F5494"/>
              </a:buClr>
            </a:pPr>
            <a:endParaRPr lang="en-GB" altLang="en-US" smtClean="0"/>
          </a:p>
          <a:p>
            <a:pPr>
              <a:buClr>
                <a:srgbClr val="0F5494"/>
              </a:buClr>
            </a:pPr>
            <a:r>
              <a:rPr lang="en-GB" altLang="en-US" smtClean="0"/>
              <a:t>Each question related to one or more axes of a theoretical hypercube </a:t>
            </a:r>
          </a:p>
          <a:p>
            <a:pPr>
              <a:buClr>
                <a:srgbClr val="0F5494"/>
              </a:buClr>
            </a:pPr>
            <a:endParaRPr lang="en-GB" altLang="en-US" smtClean="0"/>
          </a:p>
          <a:p>
            <a:pPr>
              <a:buClr>
                <a:srgbClr val="0F5494"/>
              </a:buClr>
            </a:pPr>
            <a:r>
              <a:rPr lang="en-GB" altLang="en-US" smtClean="0"/>
              <a:t>Each axe has a number of modalities </a:t>
            </a:r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C32B85BE-7F33-4D4C-9738-1EC5C5C444BB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3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1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dirty="0" smtClean="0"/>
              <a:t>Structure </a:t>
            </a:r>
            <a:r>
              <a:rPr lang="en-GB" altLang="en-US" sz="2400" dirty="0" smtClean="0"/>
              <a:t>of the </a:t>
            </a:r>
            <a:r>
              <a:rPr lang="en-GB" altLang="en-US" sz="2400" dirty="0" smtClean="0"/>
              <a:t>glossary II</a:t>
            </a:r>
            <a:endParaRPr lang="en-GB" alt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103688"/>
          </a:xfrm>
        </p:spPr>
        <p:txBody>
          <a:bodyPr/>
          <a:lstStyle/>
          <a:p>
            <a:pPr algn="ctr">
              <a:defRPr/>
            </a:pPr>
            <a:r>
              <a:rPr lang="fr-BE" dirty="0" smtClean="0"/>
              <a:t>Main questions: </a:t>
            </a:r>
            <a:endParaRPr lang="en-GB" sz="900" dirty="0" smtClean="0"/>
          </a:p>
          <a:p>
            <a:pPr>
              <a:buClr>
                <a:srgbClr val="0F5494"/>
              </a:buClr>
              <a:defRPr/>
            </a:pPr>
            <a:r>
              <a:rPr lang="en-GB" b="1" i="0" dirty="0" smtClean="0"/>
              <a:t>Who? </a:t>
            </a:r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i="0" dirty="0" smtClean="0">
                <a:sym typeface="Wingdings" panose="05000000000000000000" pitchFamily="2" charset="2"/>
              </a:rPr>
              <a:t> Who </a:t>
            </a:r>
            <a:r>
              <a:rPr lang="en-GB" sz="2000" i="0" dirty="0" smtClean="0"/>
              <a:t>makes </a:t>
            </a:r>
            <a:r>
              <a:rPr lang="en-GB" sz="2000" i="0" dirty="0"/>
              <a:t>the evaluation (1 axe).</a:t>
            </a:r>
          </a:p>
          <a:p>
            <a:pPr>
              <a:buClr>
                <a:srgbClr val="0F5494"/>
              </a:buClr>
              <a:defRPr/>
            </a:pPr>
            <a:r>
              <a:rPr lang="en-GB" b="1" i="0" dirty="0" smtClean="0"/>
              <a:t>What? </a:t>
            </a:r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i="0" dirty="0" smtClean="0">
                <a:sym typeface="Wingdings" panose="05000000000000000000" pitchFamily="2" charset="2"/>
              </a:rPr>
              <a:t> </a:t>
            </a:r>
            <a:r>
              <a:rPr lang="en-GB" sz="2000" i="0" dirty="0" smtClean="0"/>
              <a:t>What is </a:t>
            </a:r>
            <a:r>
              <a:rPr lang="en-GB" sz="2000" i="0" dirty="0"/>
              <a:t>evaluated (2 axes</a:t>
            </a:r>
            <a:r>
              <a:rPr lang="en-GB" sz="2000" i="0" dirty="0" smtClean="0"/>
              <a:t>).</a:t>
            </a:r>
            <a:endParaRPr lang="en-GB" sz="2000" i="0" dirty="0"/>
          </a:p>
          <a:p>
            <a:pPr>
              <a:buClr>
                <a:srgbClr val="0F5494"/>
              </a:buClr>
              <a:defRPr/>
            </a:pPr>
            <a:r>
              <a:rPr lang="en-GB" b="1" i="0" dirty="0"/>
              <a:t> </a:t>
            </a:r>
            <a:r>
              <a:rPr lang="en-GB" b="1" i="0" dirty="0" smtClean="0"/>
              <a:t>How?</a:t>
            </a:r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i="0" dirty="0" smtClean="0">
                <a:sym typeface="Wingdings" panose="05000000000000000000" pitchFamily="2" charset="2"/>
              </a:rPr>
              <a:t> </a:t>
            </a:r>
            <a:r>
              <a:rPr lang="en-GB" sz="2000" i="0" dirty="0" smtClean="0"/>
              <a:t>How </a:t>
            </a:r>
            <a:r>
              <a:rPr lang="en-GB" sz="2000" i="0" dirty="0"/>
              <a:t>is the evaluation done (3 </a:t>
            </a:r>
            <a:r>
              <a:rPr lang="en-GB" sz="2000" i="0" dirty="0" smtClean="0"/>
              <a:t>axes).</a:t>
            </a:r>
            <a:endParaRPr lang="en-GB" sz="2000" i="0" dirty="0"/>
          </a:p>
          <a:p>
            <a:pPr>
              <a:buClr>
                <a:srgbClr val="0F5494"/>
              </a:buClr>
              <a:defRPr/>
            </a:pPr>
            <a:r>
              <a:rPr lang="en-GB" b="1" i="0" dirty="0"/>
              <a:t> </a:t>
            </a:r>
            <a:r>
              <a:rPr lang="en-GB" b="1" i="0" dirty="0" smtClean="0"/>
              <a:t>When? </a:t>
            </a:r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i="0" dirty="0" smtClean="0">
                <a:sym typeface="Wingdings" panose="05000000000000000000" pitchFamily="2" charset="2"/>
              </a:rPr>
              <a:t> </a:t>
            </a:r>
            <a:r>
              <a:rPr lang="en-GB" sz="2000" i="0" dirty="0" smtClean="0"/>
              <a:t>When is </a:t>
            </a:r>
            <a:r>
              <a:rPr lang="en-GB" sz="2000" i="0" dirty="0"/>
              <a:t>the evaluation done (2 axes</a:t>
            </a:r>
            <a:r>
              <a:rPr lang="en-GB" sz="2000" i="0" dirty="0" smtClean="0"/>
              <a:t>).</a:t>
            </a:r>
            <a:endParaRPr lang="fr-BE" sz="2000" dirty="0" smtClean="0"/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2D19018B-F92A-4033-AE0F-C7D3A73E7A98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4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89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dirty="0" smtClean="0"/>
              <a:t>Structure </a:t>
            </a:r>
            <a:r>
              <a:rPr lang="en-GB" altLang="en-US" sz="2400" dirty="0" smtClean="0"/>
              <a:t>of the </a:t>
            </a:r>
            <a:r>
              <a:rPr lang="en-GB" altLang="en-US" sz="2400" dirty="0" smtClean="0"/>
              <a:t>glossary III</a:t>
            </a:r>
            <a:endParaRPr lang="en-GB" alt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/>
          <a:lstStyle/>
          <a:p>
            <a:pPr marL="0" indent="0" algn="ctr">
              <a:buClr>
                <a:srgbClr val="0F5494"/>
              </a:buClr>
              <a:buFontTx/>
              <a:buNone/>
              <a:defRPr/>
            </a:pPr>
            <a:r>
              <a:rPr lang="en-GB" i="0" dirty="0" smtClean="0">
                <a:sym typeface="Wingdings" panose="05000000000000000000" pitchFamily="2" charset="2"/>
              </a:rPr>
              <a:t>Who </a:t>
            </a:r>
            <a:r>
              <a:rPr lang="en-GB" i="0" dirty="0" smtClean="0"/>
              <a:t>makes the evaluation </a:t>
            </a:r>
            <a:r>
              <a:rPr lang="en-GB" sz="2000" i="0" dirty="0" smtClean="0"/>
              <a:t>(1 axe)</a:t>
            </a:r>
          </a:p>
          <a:p>
            <a:pPr marL="0" indent="0" algn="ctr">
              <a:buClr>
                <a:srgbClr val="0F5494"/>
              </a:buClr>
              <a:buFontTx/>
              <a:buNone/>
              <a:defRPr/>
            </a:pPr>
            <a:endParaRPr lang="en-GB" sz="2000" i="0" dirty="0" smtClean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b="1" i="0" dirty="0" smtClean="0"/>
              <a:t>Axe </a:t>
            </a:r>
            <a:r>
              <a:rPr lang="en-GB" sz="2000" b="1" i="0" dirty="0"/>
              <a:t>1: The uniqueness of an </a:t>
            </a:r>
            <a:r>
              <a:rPr lang="en-GB" sz="2000" b="1" i="0" dirty="0" smtClean="0"/>
              <a:t>official release </a:t>
            </a:r>
            <a:r>
              <a:rPr lang="en-GB" sz="2000" b="1" i="0" dirty="0"/>
              <a:t>vs. </a:t>
            </a:r>
            <a:r>
              <a:rPr lang="en-GB" sz="2000" b="1" i="0" dirty="0" smtClean="0"/>
              <a:t>the </a:t>
            </a:r>
            <a:r>
              <a:rPr lang="en-GB" sz="2000" b="1" i="0" dirty="0"/>
              <a:t>potential </a:t>
            </a:r>
            <a:r>
              <a:rPr lang="en-GB" sz="2000" b="1" i="0" dirty="0" smtClean="0"/>
              <a:t>multiplicity </a:t>
            </a:r>
            <a:r>
              <a:rPr lang="en-GB" sz="2000" b="1" i="0" dirty="0"/>
              <a:t>of </a:t>
            </a:r>
            <a:r>
              <a:rPr lang="en-GB" sz="2000" b="1" i="0" dirty="0" smtClean="0"/>
              <a:t>evaluations</a:t>
            </a:r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endParaRPr lang="en-GB" sz="2000" i="0" dirty="0" smtClean="0"/>
          </a:p>
          <a:p>
            <a:pPr>
              <a:buClr>
                <a:srgbClr val="0F5494"/>
              </a:buClr>
              <a:defRPr/>
            </a:pPr>
            <a:r>
              <a:rPr lang="en-GB" sz="2000" i="0" dirty="0" smtClean="0"/>
              <a:t>Producer of rapid estimates may or may not be the same as the producer of regular releases of a given indicator </a:t>
            </a:r>
          </a:p>
          <a:p>
            <a:pPr>
              <a:buClr>
                <a:srgbClr val="0F5494"/>
              </a:buClr>
              <a:defRPr/>
            </a:pPr>
            <a:endParaRPr lang="en-GB" sz="2000" i="0" dirty="0" smtClean="0"/>
          </a:p>
          <a:p>
            <a:pPr>
              <a:buClr>
                <a:srgbClr val="0F5494"/>
              </a:buClr>
              <a:defRPr/>
            </a:pPr>
            <a:r>
              <a:rPr lang="en-GB" sz="2000" i="0" dirty="0" smtClean="0"/>
              <a:t>Possible modalities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b="0" dirty="0" smtClean="0"/>
              <a:t>Statistical offices or members of the statistical system 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b="0" dirty="0" smtClean="0"/>
              <a:t>Other governmental institutions 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b="0" dirty="0" smtClean="0"/>
              <a:t>Private institutions </a:t>
            </a:r>
            <a:endParaRPr lang="en-GB" sz="1600" b="0" dirty="0"/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2CF3DE07-0F42-46A0-A910-173328BC49F2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5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28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dirty="0" smtClean="0"/>
              <a:t>Structure </a:t>
            </a:r>
            <a:r>
              <a:rPr lang="en-GB" altLang="en-US" sz="2400" dirty="0" smtClean="0"/>
              <a:t>of the </a:t>
            </a:r>
            <a:r>
              <a:rPr lang="en-GB" altLang="en-US" sz="2400" dirty="0" smtClean="0"/>
              <a:t>glossary IV</a:t>
            </a:r>
            <a:endParaRPr lang="en-GB" alt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/>
          <a:lstStyle/>
          <a:p>
            <a:pPr marL="0" indent="0" algn="ctr">
              <a:buClr>
                <a:srgbClr val="0F5494"/>
              </a:buClr>
              <a:buFontTx/>
              <a:buNone/>
              <a:defRPr/>
            </a:pPr>
            <a:r>
              <a:rPr lang="en-GB" i="0" dirty="0" smtClean="0"/>
              <a:t>What is evaluated (2 axes)</a:t>
            </a:r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endParaRPr lang="en-GB" sz="2000" i="0" dirty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b="1" i="0" dirty="0" smtClean="0"/>
              <a:t>Axe </a:t>
            </a:r>
            <a:r>
              <a:rPr lang="en-GB" sz="2000" b="1" i="0" dirty="0"/>
              <a:t>2. The target </a:t>
            </a:r>
            <a:r>
              <a:rPr lang="en-GB" sz="2000" b="1" i="0" dirty="0" smtClean="0"/>
              <a:t>variable</a:t>
            </a:r>
          </a:p>
          <a:p>
            <a:pPr>
              <a:buClr>
                <a:srgbClr val="0F5494"/>
              </a:buClr>
              <a:defRPr/>
            </a:pPr>
            <a:endParaRPr lang="en-GB" sz="2000" i="0" dirty="0" smtClean="0"/>
          </a:p>
          <a:p>
            <a:pPr>
              <a:buClr>
                <a:srgbClr val="0F5494"/>
              </a:buClr>
              <a:defRPr/>
            </a:pPr>
            <a:r>
              <a:rPr lang="en-GB" sz="2000" i="0" dirty="0" smtClean="0"/>
              <a:t>Possible modalities</a:t>
            </a:r>
          </a:p>
          <a:p>
            <a:pPr lvl="1">
              <a:buClr>
                <a:srgbClr val="0F5494"/>
              </a:buClr>
              <a:defRPr/>
            </a:pPr>
            <a:r>
              <a:rPr lang="fr-BE" sz="1600" b="0" dirty="0" smtClean="0"/>
              <a:t>Hard data</a:t>
            </a:r>
          </a:p>
          <a:p>
            <a:pPr lvl="1">
              <a:buClr>
                <a:srgbClr val="0F5494"/>
              </a:buClr>
              <a:defRPr/>
            </a:pPr>
            <a:r>
              <a:rPr lang="fr-BE" sz="1600" b="0" dirty="0" smtClean="0"/>
              <a:t>Soft data</a:t>
            </a:r>
          </a:p>
          <a:p>
            <a:pPr lvl="1">
              <a:buClr>
                <a:srgbClr val="0F5494"/>
              </a:buClr>
              <a:defRPr/>
            </a:pPr>
            <a:r>
              <a:rPr lang="fr-BE" sz="1600" b="0" dirty="0" smtClean="0"/>
              <a:t>Financial data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b="0" dirty="0" smtClean="0"/>
              <a:t>Unconventional</a:t>
            </a:r>
            <a:r>
              <a:rPr lang="fr-BE" sz="1600" b="0" dirty="0" smtClean="0"/>
              <a:t> data</a:t>
            </a:r>
            <a:endParaRPr lang="en-GB" sz="1600" b="0" dirty="0" smtClean="0"/>
          </a:p>
          <a:p>
            <a:pPr>
              <a:buClr>
                <a:srgbClr val="0F5494"/>
              </a:buClr>
              <a:defRPr/>
            </a:pPr>
            <a:endParaRPr lang="en-GB" sz="2000" i="0" dirty="0" smtClean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endParaRPr lang="fr-BE" sz="2000" i="0" dirty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endParaRPr lang="fr-BE" sz="2000" i="0" dirty="0" smtClean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endParaRPr lang="en-GB" sz="2000" i="0" dirty="0" smtClean="0"/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3B2BD53-EBAA-4F87-ACB2-4157C8DC7531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6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dirty="0" smtClean="0"/>
              <a:t>Structure </a:t>
            </a:r>
            <a:r>
              <a:rPr lang="en-GB" altLang="en-US" sz="2400" dirty="0" smtClean="0"/>
              <a:t>of the </a:t>
            </a:r>
            <a:r>
              <a:rPr lang="en-GB" altLang="en-US" sz="2400" dirty="0" smtClean="0"/>
              <a:t>glossary V</a:t>
            </a:r>
            <a:endParaRPr lang="en-GB" alt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/>
          <a:lstStyle/>
          <a:p>
            <a:pPr marL="0" indent="0" algn="ctr">
              <a:buClr>
                <a:srgbClr val="0F5494"/>
              </a:buClr>
              <a:buFontTx/>
              <a:buNone/>
              <a:defRPr/>
            </a:pPr>
            <a:r>
              <a:rPr lang="en-GB" i="0" dirty="0" smtClean="0"/>
              <a:t>What is evaluated (2 axes)</a:t>
            </a:r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endParaRPr lang="en-GB" sz="2000" i="0" dirty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b="1" i="0" dirty="0" smtClean="0"/>
              <a:t>Axe </a:t>
            </a:r>
            <a:r>
              <a:rPr lang="en-GB" sz="2000" b="1" i="0" dirty="0"/>
              <a:t>3. Some revisions in the </a:t>
            </a:r>
            <a:r>
              <a:rPr lang="en-GB" sz="2000" b="1" i="0" dirty="0" smtClean="0"/>
              <a:t>estimate</a:t>
            </a:r>
          </a:p>
          <a:p>
            <a:pPr>
              <a:buClr>
                <a:srgbClr val="0F5494"/>
              </a:buClr>
              <a:defRPr/>
            </a:pPr>
            <a:endParaRPr lang="fr-BE" sz="2000" b="1" i="0" dirty="0" smtClean="0"/>
          </a:p>
          <a:p>
            <a:pPr>
              <a:buClr>
                <a:srgbClr val="0F5494"/>
              </a:buClr>
              <a:defRPr/>
            </a:pPr>
            <a:r>
              <a:rPr lang="en-GB" sz="2000" i="0" dirty="0" smtClean="0"/>
              <a:t>Theoretically speaking only data which is characterised by revisions can be the object of flash estimates or nowcasting but also data not subject to revisions can be forecasted </a:t>
            </a:r>
          </a:p>
          <a:p>
            <a:pPr>
              <a:buClr>
                <a:srgbClr val="0F5494"/>
              </a:buClr>
              <a:defRPr/>
            </a:pPr>
            <a:endParaRPr lang="fr-BE" sz="2000" b="1" i="0" dirty="0"/>
          </a:p>
          <a:p>
            <a:pPr>
              <a:buClr>
                <a:srgbClr val="0F5494"/>
              </a:buClr>
              <a:defRPr/>
            </a:pPr>
            <a:r>
              <a:rPr lang="en-GB" sz="2000" i="0" dirty="0" smtClean="0"/>
              <a:t>Possible modalities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b="0" dirty="0" smtClean="0"/>
              <a:t>Data subsequently revised</a:t>
            </a:r>
          </a:p>
          <a:p>
            <a:pPr lvl="1">
              <a:buClr>
                <a:srgbClr val="0F5494"/>
              </a:buClr>
              <a:defRPr/>
            </a:pPr>
            <a:r>
              <a:rPr lang="fr-BE" sz="1600" b="0" dirty="0" smtClean="0"/>
              <a:t>Data </a:t>
            </a:r>
            <a:r>
              <a:rPr lang="en-GB" sz="1600" b="0" dirty="0" smtClean="0"/>
              <a:t>is not revised</a:t>
            </a:r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endParaRPr lang="en-GB" sz="2000" b="1" i="0" dirty="0" smtClean="0"/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CF2891FB-51DD-4B8D-BD2B-4E8A420FB0FA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7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92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dirty="0" smtClean="0"/>
              <a:t>Structure </a:t>
            </a:r>
            <a:r>
              <a:rPr lang="en-GB" altLang="en-US" sz="2400" dirty="0" smtClean="0"/>
              <a:t>of the </a:t>
            </a:r>
            <a:r>
              <a:rPr lang="en-GB" altLang="en-US" sz="2400" dirty="0" smtClean="0"/>
              <a:t>glossary VI</a:t>
            </a:r>
            <a:endParaRPr lang="en-GB" alt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/>
          <a:lstStyle/>
          <a:p>
            <a:pPr marL="0" indent="0" algn="ctr">
              <a:buClr>
                <a:srgbClr val="0F5494"/>
              </a:buClr>
              <a:buFontTx/>
              <a:buNone/>
              <a:defRPr/>
            </a:pPr>
            <a:r>
              <a:rPr lang="en-GB" i="0" dirty="0" smtClean="0"/>
              <a:t>How is the evaluation done (3 axes)</a:t>
            </a:r>
          </a:p>
          <a:p>
            <a:pPr marL="0" indent="0" algn="ctr">
              <a:buClr>
                <a:srgbClr val="0F5494"/>
              </a:buClr>
              <a:buFontTx/>
              <a:buNone/>
              <a:defRPr/>
            </a:pPr>
            <a:endParaRPr lang="en-GB" sz="2000" i="0" dirty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b="1" i="0" dirty="0"/>
              <a:t>Axe 4. The </a:t>
            </a:r>
            <a:r>
              <a:rPr lang="en-GB" sz="2000" b="1" i="0" dirty="0" smtClean="0"/>
              <a:t>adherence </a:t>
            </a:r>
            <a:r>
              <a:rPr lang="en-GB" sz="2000" b="1" i="0" dirty="0"/>
              <a:t>to the regular production </a:t>
            </a:r>
            <a:r>
              <a:rPr lang="en-GB" sz="2000" b="1" i="0" dirty="0" smtClean="0"/>
              <a:t>process</a:t>
            </a:r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endParaRPr lang="fr-BE" sz="2000" b="1" i="0" dirty="0" smtClean="0"/>
          </a:p>
          <a:p>
            <a:pPr>
              <a:buClr>
                <a:srgbClr val="0F5494"/>
              </a:buClr>
              <a:defRPr/>
            </a:pPr>
            <a:r>
              <a:rPr lang="fr-BE" sz="2000" i="0" dirty="0" smtClean="0"/>
              <a:t>Possible </a:t>
            </a:r>
            <a:r>
              <a:rPr lang="fr-BE" sz="2000" i="0" dirty="0" err="1" smtClean="0"/>
              <a:t>modalities</a:t>
            </a:r>
            <a:r>
              <a:rPr lang="fr-BE" sz="2000" i="0" dirty="0" smtClean="0"/>
              <a:t> </a:t>
            </a:r>
            <a:endParaRPr lang="fr-BE" sz="2000" i="0" dirty="0"/>
          </a:p>
          <a:p>
            <a:pPr lvl="1">
              <a:buClr>
                <a:srgbClr val="0F5494"/>
              </a:buClr>
              <a:defRPr/>
            </a:pPr>
            <a:r>
              <a:rPr lang="fr-BE" sz="1600" b="0" dirty="0" err="1" smtClean="0"/>
              <a:t>Fully</a:t>
            </a:r>
            <a:r>
              <a:rPr lang="fr-BE" sz="1600" b="0" dirty="0" smtClean="0"/>
              <a:t> </a:t>
            </a:r>
            <a:r>
              <a:rPr lang="fr-BE" sz="1600" b="0" dirty="0" err="1" smtClean="0"/>
              <a:t>adherent</a:t>
            </a:r>
            <a:r>
              <a:rPr lang="fr-BE" sz="1600" b="0" dirty="0" smtClean="0"/>
              <a:t> to the </a:t>
            </a:r>
            <a:r>
              <a:rPr lang="fr-BE" sz="1600" b="0" dirty="0" err="1" smtClean="0"/>
              <a:t>regular</a:t>
            </a:r>
            <a:r>
              <a:rPr lang="fr-BE" sz="1600" b="0" dirty="0" smtClean="0"/>
              <a:t> production </a:t>
            </a:r>
            <a:r>
              <a:rPr lang="fr-BE" sz="1600" b="0" dirty="0" err="1" smtClean="0"/>
              <a:t>process</a:t>
            </a:r>
            <a:r>
              <a:rPr lang="fr-BE" sz="1600" b="0" dirty="0" smtClean="0"/>
              <a:t> </a:t>
            </a:r>
          </a:p>
          <a:p>
            <a:pPr lvl="1">
              <a:buClr>
                <a:srgbClr val="0F5494"/>
              </a:buClr>
              <a:defRPr/>
            </a:pPr>
            <a:r>
              <a:rPr lang="fr-BE" sz="1600" b="0" dirty="0" err="1" smtClean="0"/>
              <a:t>Partially</a:t>
            </a:r>
            <a:r>
              <a:rPr lang="fr-BE" sz="1600" b="0" dirty="0" smtClean="0"/>
              <a:t> </a:t>
            </a:r>
            <a:r>
              <a:rPr lang="fr-BE" sz="1600" b="0" dirty="0" err="1" smtClean="0"/>
              <a:t>adherent</a:t>
            </a:r>
            <a:r>
              <a:rPr lang="fr-BE" sz="1600" b="0" dirty="0" smtClean="0"/>
              <a:t> to the </a:t>
            </a:r>
            <a:r>
              <a:rPr lang="fr-BE" sz="1600" b="0" dirty="0" err="1" smtClean="0"/>
              <a:t>regular</a:t>
            </a:r>
            <a:r>
              <a:rPr lang="fr-BE" sz="1600" b="0" dirty="0" smtClean="0"/>
              <a:t> production </a:t>
            </a:r>
            <a:r>
              <a:rPr lang="fr-BE" sz="1600" b="0" dirty="0" err="1" smtClean="0"/>
              <a:t>process</a:t>
            </a:r>
            <a:endParaRPr lang="fr-BE" sz="1600" b="0" dirty="0" smtClean="0"/>
          </a:p>
          <a:p>
            <a:pPr lvl="1">
              <a:buClr>
                <a:srgbClr val="0F5494"/>
              </a:buClr>
              <a:defRPr/>
            </a:pPr>
            <a:r>
              <a:rPr lang="fr-BE" sz="1600" b="0" dirty="0" err="1" smtClean="0"/>
              <a:t>Different</a:t>
            </a:r>
            <a:r>
              <a:rPr lang="fr-BE" sz="1600" b="0" dirty="0" smtClean="0"/>
              <a:t> </a:t>
            </a:r>
            <a:r>
              <a:rPr lang="fr-BE" sz="1600" b="0" dirty="0" err="1" smtClean="0"/>
              <a:t>than</a:t>
            </a:r>
            <a:r>
              <a:rPr lang="fr-BE" sz="1600" b="0" dirty="0" smtClean="0"/>
              <a:t> the </a:t>
            </a:r>
            <a:r>
              <a:rPr lang="fr-BE" sz="1600" b="0" dirty="0" err="1" smtClean="0"/>
              <a:t>regular</a:t>
            </a:r>
            <a:r>
              <a:rPr lang="fr-BE" sz="1600" b="0" dirty="0" smtClean="0"/>
              <a:t> production </a:t>
            </a:r>
            <a:r>
              <a:rPr lang="fr-BE" sz="1600" b="0" dirty="0" err="1" smtClean="0"/>
              <a:t>process</a:t>
            </a:r>
            <a:endParaRPr lang="en-GB" sz="1600" b="0" dirty="0" smtClean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6BB78D58-330B-4D6A-876D-291CBDAB7738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8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9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dirty="0" smtClean="0"/>
              <a:t>Structure </a:t>
            </a:r>
            <a:r>
              <a:rPr lang="en-GB" altLang="en-US" sz="2400" dirty="0" smtClean="0"/>
              <a:t>of the </a:t>
            </a:r>
            <a:r>
              <a:rPr lang="en-GB" altLang="en-US" sz="2400" dirty="0" smtClean="0"/>
              <a:t>glossary VII</a:t>
            </a:r>
            <a:endParaRPr lang="en-GB" alt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35488"/>
          </a:xfrm>
        </p:spPr>
        <p:txBody>
          <a:bodyPr/>
          <a:lstStyle/>
          <a:p>
            <a:pPr marL="0" indent="0" algn="ctr">
              <a:buClr>
                <a:srgbClr val="0F5494"/>
              </a:buClr>
              <a:buFontTx/>
              <a:buNone/>
              <a:defRPr/>
            </a:pPr>
            <a:r>
              <a:rPr lang="en-GB" i="0" dirty="0" smtClean="0"/>
              <a:t>How is the evaluation done (3 axes)</a:t>
            </a:r>
          </a:p>
          <a:p>
            <a:pPr marL="0" indent="0" algn="ctr">
              <a:buClr>
                <a:srgbClr val="0F5494"/>
              </a:buClr>
              <a:buFontTx/>
              <a:buNone/>
              <a:defRPr/>
            </a:pPr>
            <a:endParaRPr lang="en-GB" i="0" dirty="0" smtClean="0"/>
          </a:p>
          <a:p>
            <a:pPr marL="0" indent="0">
              <a:buClr>
                <a:srgbClr val="0F5494"/>
              </a:buClr>
              <a:buFontTx/>
              <a:buNone/>
              <a:defRPr/>
            </a:pPr>
            <a:r>
              <a:rPr lang="en-GB" sz="2000" b="1" i="0" dirty="0"/>
              <a:t>Axe 5. Information </a:t>
            </a:r>
            <a:r>
              <a:rPr lang="en-GB" sz="2000" b="1" i="0" dirty="0" smtClean="0"/>
              <a:t>set</a:t>
            </a:r>
            <a:endParaRPr lang="fr-BE" sz="2000" b="1" dirty="0"/>
          </a:p>
          <a:p>
            <a:pPr marL="342900" lvl="2" indent="-342900">
              <a:buClr>
                <a:srgbClr val="0F5494"/>
              </a:buClr>
              <a:buFontTx/>
              <a:buChar char="•"/>
              <a:defRPr/>
            </a:pPr>
            <a:r>
              <a:rPr lang="en-GB" sz="2000" dirty="0" smtClean="0"/>
              <a:t>When estimating the target variable the information set on which the estimation is based may or may not include the totality of the information</a:t>
            </a:r>
          </a:p>
          <a:p>
            <a:pPr marL="800100" lvl="3" indent="-342900">
              <a:buClr>
                <a:srgbClr val="0F5494"/>
              </a:buClr>
              <a:buFontTx/>
              <a:buChar char="•"/>
              <a:defRPr/>
            </a:pPr>
            <a:r>
              <a:rPr lang="en-GB" sz="1600" dirty="0" smtClean="0">
                <a:solidFill>
                  <a:srgbClr val="0F5494"/>
                </a:solidFill>
              </a:rPr>
              <a:t>In case of an incomplete coverage, statistical modelling used to fill the gaps </a:t>
            </a:r>
          </a:p>
          <a:p>
            <a:pPr marL="800100" lvl="3" indent="-342900">
              <a:buClr>
                <a:srgbClr val="0F5494"/>
              </a:buClr>
              <a:buFontTx/>
              <a:buChar char="•"/>
              <a:defRPr/>
            </a:pPr>
            <a:r>
              <a:rPr lang="en-GB" sz="1600" dirty="0" smtClean="0">
                <a:solidFill>
                  <a:srgbClr val="0F5494"/>
                </a:solidFill>
              </a:rPr>
              <a:t>Defining a minimum acceptable coverage for each estimate  </a:t>
            </a:r>
          </a:p>
          <a:p>
            <a:pPr marL="342900" lvl="2" indent="-342900">
              <a:buClr>
                <a:srgbClr val="0F5494"/>
              </a:buClr>
              <a:buFontTx/>
              <a:buChar char="•"/>
              <a:defRPr/>
            </a:pPr>
            <a:r>
              <a:rPr lang="en-GB" sz="2000" dirty="0" smtClean="0"/>
              <a:t>Possible modalities</a:t>
            </a:r>
          </a:p>
          <a:p>
            <a:pPr lvl="1">
              <a:buClr>
                <a:srgbClr val="0F5494"/>
              </a:buClr>
              <a:defRPr/>
            </a:pPr>
            <a:r>
              <a:rPr lang="en-GB" sz="1600" b="0" dirty="0" smtClean="0"/>
              <a:t>Availability of the full information set for the period under estimation</a:t>
            </a:r>
          </a:p>
          <a:p>
            <a:pPr lvl="1">
              <a:buClr>
                <a:srgbClr val="0F5494"/>
              </a:buClr>
              <a:defRPr/>
            </a:pPr>
            <a:r>
              <a:rPr lang="fr-BE" sz="1600" b="0" dirty="0" err="1" smtClean="0"/>
              <a:t>Incomplete</a:t>
            </a:r>
            <a:r>
              <a:rPr lang="fr-BE" sz="1600" b="0" dirty="0" smtClean="0"/>
              <a:t> observation set for the </a:t>
            </a:r>
            <a:r>
              <a:rPr lang="fr-BE" sz="1600" b="0" dirty="0" err="1" smtClean="0"/>
              <a:t>period</a:t>
            </a:r>
            <a:r>
              <a:rPr lang="fr-BE" sz="1600" b="0" dirty="0" smtClean="0"/>
              <a:t> </a:t>
            </a:r>
            <a:r>
              <a:rPr lang="fr-BE" sz="1600" b="0" dirty="0" err="1" smtClean="0"/>
              <a:t>under</a:t>
            </a:r>
            <a:r>
              <a:rPr lang="fr-BE" sz="1600" b="0" dirty="0" smtClean="0"/>
              <a:t> estimation</a:t>
            </a:r>
            <a:endParaRPr lang="en-GB" sz="1000" b="0" dirty="0"/>
          </a:p>
          <a:p>
            <a:pPr lvl="2">
              <a:buClr>
                <a:srgbClr val="0F5494"/>
              </a:buClr>
              <a:buFont typeface="Arial" panose="020B0604020202020204" pitchFamily="34" charset="0"/>
              <a:buChar char="•"/>
              <a:defRPr/>
            </a:pPr>
            <a:r>
              <a:rPr lang="fr-BE" dirty="0" err="1" smtClean="0"/>
              <a:t>Some</a:t>
            </a:r>
            <a:r>
              <a:rPr lang="fr-BE" dirty="0" smtClean="0"/>
              <a:t> variables </a:t>
            </a:r>
            <a:r>
              <a:rPr lang="fr-BE" dirty="0" err="1" smtClean="0"/>
              <a:t>could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observed</a:t>
            </a:r>
            <a:r>
              <a:rPr lang="fr-BE" dirty="0" smtClean="0"/>
              <a:t> </a:t>
            </a:r>
            <a:r>
              <a:rPr lang="fr-BE" dirty="0" err="1" smtClean="0"/>
              <a:t>only</a:t>
            </a:r>
            <a:r>
              <a:rPr lang="fr-BE" dirty="0" smtClean="0"/>
              <a:t> </a:t>
            </a:r>
            <a:r>
              <a:rPr lang="fr-BE" dirty="0" err="1" smtClean="0"/>
              <a:t>partially</a:t>
            </a:r>
            <a:r>
              <a:rPr lang="fr-BE" dirty="0" smtClean="0"/>
              <a:t> </a:t>
            </a:r>
          </a:p>
          <a:p>
            <a:pPr lvl="1">
              <a:buClr>
                <a:srgbClr val="0F5494"/>
              </a:buClr>
              <a:buFont typeface="Arial" panose="020B0604020202020204" pitchFamily="34" charset="0"/>
              <a:buChar char="•"/>
              <a:defRPr/>
            </a:pPr>
            <a:r>
              <a:rPr lang="fr-BE" sz="1600" b="0" dirty="0" smtClean="0"/>
              <a:t>No </a:t>
            </a:r>
            <a:r>
              <a:rPr lang="fr-BE" sz="1600" b="0" dirty="0" err="1" smtClean="0"/>
              <a:t>available</a:t>
            </a:r>
            <a:r>
              <a:rPr lang="fr-BE" sz="1600" b="0" dirty="0" smtClean="0"/>
              <a:t> information for the </a:t>
            </a:r>
            <a:r>
              <a:rPr lang="fr-BE" sz="1600" b="0" dirty="0" err="1" smtClean="0"/>
              <a:t>period</a:t>
            </a:r>
            <a:r>
              <a:rPr lang="fr-BE" sz="1600" b="0" dirty="0" smtClean="0"/>
              <a:t> </a:t>
            </a:r>
            <a:r>
              <a:rPr lang="fr-BE" sz="1600" b="0" dirty="0" err="1" smtClean="0"/>
              <a:t>under</a:t>
            </a:r>
            <a:r>
              <a:rPr lang="fr-BE" sz="1600" b="0" dirty="0" smtClean="0"/>
              <a:t> estimation </a:t>
            </a:r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C8FD190E-3DDA-43B3-924E-9348E7959624}" type="slidenum">
              <a:rPr lang="en-GB" altLang="en-US" sz="14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9</a:t>
            </a:fld>
            <a:endParaRPr lang="en-GB" altLang="en-US" sz="14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39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</TotalTime>
  <Words>864</Words>
  <Application>Microsoft Office PowerPoint</Application>
  <PresentationFormat>On-screen Show (4:3)</PresentationFormat>
  <Paragraphs>160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</vt:lpstr>
      <vt:lpstr>Nowcasting and flash estimates</vt:lpstr>
      <vt:lpstr>Glossary on Rapid Estimates Introduction </vt:lpstr>
      <vt:lpstr>Structure of the glossary I</vt:lpstr>
      <vt:lpstr>Structure of the glossary II</vt:lpstr>
      <vt:lpstr>Structure of the glossary III</vt:lpstr>
      <vt:lpstr>Structure of the glossary IV</vt:lpstr>
      <vt:lpstr>Structure of the glossary V</vt:lpstr>
      <vt:lpstr>Structure of the glossary VI</vt:lpstr>
      <vt:lpstr>Structure of the glossary VII</vt:lpstr>
      <vt:lpstr>Structure of the glossary VIII</vt:lpstr>
      <vt:lpstr>Structure of the glossary IX</vt:lpstr>
      <vt:lpstr>Structure of the glossary X</vt:lpstr>
      <vt:lpstr>Examples - Nowcasting</vt:lpstr>
      <vt:lpstr>Examples – Flash estimates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PARRACHO SOARES Claudio (ESTAT-EXT)</dc:creator>
  <cp:lastModifiedBy>PARRACHO SOARES Claudio (ESTAT-EXT)</cp:lastModifiedBy>
  <cp:revision>5</cp:revision>
  <cp:lastPrinted>2016-06-16T08:56:01Z</cp:lastPrinted>
  <dcterms:created xsi:type="dcterms:W3CDTF">2016-06-13T14:40:06Z</dcterms:created>
  <dcterms:modified xsi:type="dcterms:W3CDTF">2016-06-16T08:56:02Z</dcterms:modified>
</cp:coreProperties>
</file>