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6" r:id="rId4"/>
    <p:sldId id="265" r:id="rId5"/>
    <p:sldId id="267" r:id="rId6"/>
    <p:sldId id="268" r:id="rId7"/>
    <p:sldId id="261" r:id="rId8"/>
    <p:sldId id="269" r:id="rId9"/>
    <p:sldId id="273" r:id="rId10"/>
    <p:sldId id="270" r:id="rId11"/>
    <p:sldId id="272" r:id="rId12"/>
    <p:sldId id="263" r:id="rId13"/>
  </p:sldIdLst>
  <p:sldSz cx="12192000" cy="6858000"/>
  <p:notesSz cx="67246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86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7" autoAdjust="0"/>
    <p:restoredTop sz="94619" autoAdjust="0"/>
  </p:normalViewPr>
  <p:slideViewPr>
    <p:cSldViewPr snapToGrid="0" snapToObjects="1">
      <p:cViewPr varScale="1">
        <p:scale>
          <a:sx n="65" d="100"/>
          <a:sy n="65" d="100"/>
        </p:scale>
        <p:origin x="688" y="52"/>
      </p:cViewPr>
      <p:guideLst>
        <p:guide orient="horz" pos="2160"/>
        <p:guide pos="3840"/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24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OFFICINA MODERNIZZAZIONE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Titolo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presentazione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-599826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72737"/>
            <a:ext cx="8221860" cy="14747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OFFICINA MODERNIZZAZIONE</a:t>
            </a:r>
          </a:p>
          <a:p>
            <a:pPr>
              <a:lnSpc>
                <a:spcPts val="3200"/>
              </a:lnSpc>
            </a:pPr>
            <a:endParaRPr lang="it-IT" sz="3200" dirty="0" smtClean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L’esperienza del Piano Triennale nazionale di digitalizzazione alla luce delle </a:t>
            </a:r>
            <a:r>
              <a:rPr lang="it-IT" sz="3200" i="1" dirty="0" smtClean="0">
                <a:solidFill>
                  <a:schemeClr val="bg1"/>
                </a:solidFill>
                <a:ea typeface="Signika Light" charset="0"/>
                <a:cs typeface="Arial"/>
              </a:rPr>
              <a:t>policy </a:t>
            </a:r>
            <a:r>
              <a:rPr lang="it-IT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europee</a:t>
            </a:r>
            <a:endParaRPr lang="it-IT" sz="32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61"/>
          <a:stretch/>
        </p:blipFill>
        <p:spPr>
          <a:xfrm>
            <a:off x="323742" y="214878"/>
            <a:ext cx="7546646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5528136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Daniela Maria Intravaia| Agenzia per l’Italia Digitale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C:\Users\Raffaele\Desktop\AGID_carta\USO ESTERNO\AGID_logo_carta_intestata_bn-01.pn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888360" y="1277575"/>
            <a:ext cx="2926951" cy="59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649492" y="2015595"/>
            <a:ext cx="6971007" cy="4245720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r>
              <a:rPr lang="it-IT" sz="2500" dirty="0"/>
              <a:t>Considerando gli elementi essenziali del </a:t>
            </a:r>
            <a:r>
              <a:rPr lang="it-IT" sz="2500" i="1" dirty="0"/>
              <a:t>triangolo</a:t>
            </a:r>
            <a:r>
              <a:rPr lang="it-IT" sz="2500" dirty="0"/>
              <a:t> dei </a:t>
            </a:r>
            <a:r>
              <a:rPr lang="it-IT" sz="2500" i="1" dirty="0"/>
              <a:t>vincoli di progetto</a:t>
            </a:r>
            <a:r>
              <a:rPr lang="it-IT" sz="2500" dirty="0"/>
              <a:t>:</a:t>
            </a:r>
          </a:p>
          <a:p>
            <a:r>
              <a:rPr lang="it-IT" sz="2500" dirty="0"/>
              <a:t>SCOPO-QUALITA’: propensione a concentrarsi sul rapporto di efficienza, a discapito della qualità</a:t>
            </a:r>
          </a:p>
          <a:p>
            <a:r>
              <a:rPr lang="it-IT" sz="2500" dirty="0"/>
              <a:t>TEMPO: propensione ad una relativa indifferenza al fattore tempo, ad es., mettendo in sequenza e non parallelizzando le attività</a:t>
            </a:r>
          </a:p>
          <a:p>
            <a:r>
              <a:rPr lang="it-IT" sz="2500" dirty="0"/>
              <a:t>COSTO/RISORSE: limitato margine al </a:t>
            </a:r>
            <a:r>
              <a:rPr lang="it-IT" sz="2500" dirty="0" err="1"/>
              <a:t>project</a:t>
            </a:r>
            <a:r>
              <a:rPr lang="it-IT" sz="2500" dirty="0"/>
              <a:t> manager o al dirigente per determinare le risorse; soprattutto quelle umane, non si possono scegliere</a:t>
            </a:r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1053886" y="1274238"/>
            <a:ext cx="10821412" cy="94201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Ostacoli al </a:t>
            </a:r>
            <a:r>
              <a:rPr lang="it-IT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project</a:t>
            </a:r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management nella conduzione di progetti nella P.A.</a:t>
            </a:r>
          </a:p>
        </p:txBody>
      </p:sp>
    </p:spTree>
    <p:extLst>
      <p:ext uri="{BB962C8B-B14F-4D97-AF65-F5344CB8AC3E}">
        <p14:creationId xmlns:p14="http://schemas.microsoft.com/office/powerpoint/2010/main" val="2647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417017" y="2061275"/>
            <a:ext cx="6971007" cy="441731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0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Il </a:t>
            </a:r>
            <a:r>
              <a:rPr lang="it-IT" sz="2000" dirty="0"/>
              <a:t>PORTFOLIO – spesso è </a:t>
            </a:r>
            <a:r>
              <a:rPr lang="it-IT" sz="2000" dirty="0" smtClean="0"/>
              <a:t>predeterminato</a:t>
            </a:r>
            <a:endParaRPr lang="it-IT" sz="20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2000" dirty="0"/>
              <a:t>Carenze in corso di attuazione del progetto: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s</a:t>
            </a:r>
            <a:r>
              <a:rPr lang="it-IT" sz="2000" dirty="0" smtClean="0"/>
              <a:t>ottovalutazione </a:t>
            </a:r>
            <a:r>
              <a:rPr lang="it-IT" sz="2000" dirty="0"/>
              <a:t>delle fasi iniziali di analisi </a:t>
            </a:r>
            <a:r>
              <a:rPr lang="it-IT" sz="2000" dirty="0" smtClean="0"/>
              <a:t>+ limitate </a:t>
            </a:r>
            <a:r>
              <a:rPr lang="it-IT" sz="2000" dirty="0"/>
              <a:t>capacità di adeguamento in corso d’opera…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/>
              <a:t>…quando esistenti, difficile fare accettare le modifiche a committenza, contesto e …fornitori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dirty="0" smtClean="0"/>
              <a:t>definizione </a:t>
            </a:r>
            <a:r>
              <a:rPr lang="it-IT" sz="2000" dirty="0"/>
              <a:t>degli indicatori inappropriata o scarsamente efficace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i="1" dirty="0" err="1" smtClean="0"/>
              <a:t>risk</a:t>
            </a:r>
            <a:r>
              <a:rPr lang="it-IT" sz="2000" i="1" dirty="0" smtClean="0"/>
              <a:t> </a:t>
            </a:r>
            <a:r>
              <a:rPr lang="it-IT" sz="2000" i="1" dirty="0"/>
              <a:t>management </a:t>
            </a:r>
            <a:r>
              <a:rPr lang="it-IT" sz="2000" dirty="0"/>
              <a:t>quasi assente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i="1" dirty="0" err="1"/>
              <a:t>Problem</a:t>
            </a:r>
            <a:r>
              <a:rPr lang="it-IT" sz="2000" i="1" dirty="0"/>
              <a:t> </a:t>
            </a:r>
            <a:r>
              <a:rPr lang="it-IT" sz="2000" i="1" dirty="0" err="1"/>
              <a:t>solving</a:t>
            </a:r>
            <a:r>
              <a:rPr lang="it-IT" sz="2000" i="1" dirty="0"/>
              <a:t> </a:t>
            </a:r>
            <a:r>
              <a:rPr lang="it-IT" sz="2000" dirty="0"/>
              <a:t>quasi assente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2000" i="1" dirty="0" err="1"/>
              <a:t>Deliverable</a:t>
            </a:r>
            <a:r>
              <a:rPr lang="it-IT" sz="2000" dirty="0"/>
              <a:t>: talvolta ridotti a consegna di documenti = burocratizzazione della fase realizzativa core di </a:t>
            </a:r>
            <a:r>
              <a:rPr lang="it-IT" sz="2000" dirty="0" smtClean="0"/>
              <a:t>progetto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1053886" y="1274238"/>
            <a:ext cx="10821412" cy="94201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Ostacoli al </a:t>
            </a:r>
            <a:r>
              <a:rPr lang="it-IT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project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management nella conduzione di progetti nella P.A.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395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461054" y="1579286"/>
            <a:ext cx="8912198" cy="4899302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500" dirty="0" smtClean="0">
                <a:solidFill>
                  <a:srgbClr val="595959"/>
                </a:solidFill>
              </a:rPr>
              <a:t>…ne deriva la propensione ad esternalizzare proprio quegli aspetti che dovrebbero rimanere nel presidio dell’amministrazione committente</a:t>
            </a:r>
          </a:p>
          <a:p>
            <a:pPr algn="l"/>
            <a:endParaRPr lang="it-IT" sz="2500" dirty="0">
              <a:solidFill>
                <a:srgbClr val="595959"/>
              </a:solidFill>
            </a:endParaRPr>
          </a:p>
          <a:p>
            <a:pPr algn="l"/>
            <a:r>
              <a:rPr lang="it-IT" sz="2500" dirty="0" smtClean="0">
                <a:solidFill>
                  <a:srgbClr val="595959"/>
                </a:solidFill>
              </a:rPr>
              <a:t>Il tali situazioni diviene quanto meno indispensabile esercitare un valido </a:t>
            </a:r>
            <a:r>
              <a:rPr lang="it-IT" sz="2500" i="1" dirty="0" smtClean="0">
                <a:solidFill>
                  <a:srgbClr val="595959"/>
                </a:solidFill>
              </a:rPr>
              <a:t>marketing come committenti </a:t>
            </a:r>
            <a:r>
              <a:rPr lang="it-IT" sz="2500" dirty="0" smtClean="0">
                <a:solidFill>
                  <a:srgbClr val="595959"/>
                </a:solidFill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500" dirty="0">
                <a:solidFill>
                  <a:srgbClr val="595959"/>
                </a:solidFill>
              </a:rPr>
              <a:t>s</a:t>
            </a:r>
            <a:r>
              <a:rPr lang="it-IT" sz="2500" dirty="0" smtClean="0">
                <a:solidFill>
                  <a:srgbClr val="595959"/>
                </a:solidFill>
              </a:rPr>
              <a:t>aper definire i propri fabbisogni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500" dirty="0">
                <a:solidFill>
                  <a:srgbClr val="595959"/>
                </a:solidFill>
              </a:rPr>
              <a:t>s</a:t>
            </a:r>
            <a:r>
              <a:rPr lang="it-IT" sz="2500" dirty="0" smtClean="0">
                <a:solidFill>
                  <a:srgbClr val="595959"/>
                </a:solidFill>
              </a:rPr>
              <a:t>aperli comunicare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500" dirty="0">
                <a:solidFill>
                  <a:srgbClr val="595959"/>
                </a:solidFill>
              </a:rPr>
              <a:t>e</a:t>
            </a:r>
            <a:r>
              <a:rPr lang="it-IT" sz="2500" dirty="0" smtClean="0">
                <a:solidFill>
                  <a:srgbClr val="595959"/>
                </a:solidFill>
              </a:rPr>
              <a:t>sercitare presidio e controllo sull’azione del soggetto esterno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500" dirty="0">
                <a:solidFill>
                  <a:srgbClr val="595959"/>
                </a:solidFill>
              </a:rPr>
              <a:t>m</a:t>
            </a:r>
            <a:r>
              <a:rPr lang="it-IT" sz="2500" dirty="0" smtClean="0">
                <a:solidFill>
                  <a:srgbClr val="595959"/>
                </a:solidFill>
              </a:rPr>
              <a:t>antenere il coinvolgimento delle risorse interne sugli obiettivi di progetto …</a:t>
            </a:r>
          </a:p>
        </p:txBody>
      </p:sp>
    </p:spTree>
    <p:extLst>
      <p:ext uri="{BB962C8B-B14F-4D97-AF65-F5344CB8AC3E}">
        <p14:creationId xmlns:p14="http://schemas.microsoft.com/office/powerpoint/2010/main" val="12412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6075335" y="1348352"/>
            <a:ext cx="5272329" cy="526942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it-IT" sz="3000" dirty="0" smtClean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500" dirty="0" smtClean="0">
                <a:ea typeface="Signika Light" charset="0"/>
                <a:cs typeface="Signika Light" charset="0"/>
              </a:rPr>
              <a:t>L’agenda </a:t>
            </a:r>
            <a:r>
              <a:rPr lang="it-IT" sz="2500" dirty="0">
                <a:ea typeface="Signika Light" charset="0"/>
                <a:cs typeface="Signika Light" charset="0"/>
              </a:rPr>
              <a:t>digitale è una delle sette iniziative faro della strategia Europa </a:t>
            </a:r>
            <a:r>
              <a:rPr lang="it-IT" sz="2500" dirty="0" smtClean="0">
                <a:ea typeface="Signika Light" charset="0"/>
                <a:cs typeface="Signika Light" charset="0"/>
              </a:rPr>
              <a:t>2020</a:t>
            </a:r>
            <a:endParaRPr lang="it-IT" sz="25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500" dirty="0" smtClean="0">
                <a:ea typeface="Signika Light" charset="0"/>
                <a:cs typeface="Signika Light" charset="0"/>
              </a:rPr>
              <a:t>Propone </a:t>
            </a:r>
            <a:r>
              <a:rPr lang="it-IT" sz="2500" dirty="0">
                <a:ea typeface="Signika Light" charset="0"/>
                <a:cs typeface="Signika Light" charset="0"/>
              </a:rPr>
              <a:t>di sfruttare al meglio il potenziale delle tecnologie </a:t>
            </a:r>
            <a:r>
              <a:rPr lang="it-IT" sz="2500" dirty="0" smtClean="0">
                <a:ea typeface="Signika Light" charset="0"/>
                <a:cs typeface="Signika Light" charset="0"/>
              </a:rPr>
              <a:t>dell’informazione </a:t>
            </a:r>
            <a:r>
              <a:rPr lang="it-IT" sz="2500" dirty="0">
                <a:ea typeface="Signika Light" charset="0"/>
                <a:cs typeface="Signika Light" charset="0"/>
              </a:rPr>
              <a:t>e della comunicazione (TIC) per favorire </a:t>
            </a:r>
            <a:r>
              <a:rPr lang="it-IT" sz="2500" dirty="0" smtClean="0">
                <a:ea typeface="Signika Light" charset="0"/>
                <a:cs typeface="Signika Light" charset="0"/>
              </a:rPr>
              <a:t>l’innovazione, la </a:t>
            </a:r>
            <a:r>
              <a:rPr lang="it-IT" sz="2500" dirty="0">
                <a:ea typeface="Signika Light" charset="0"/>
                <a:cs typeface="Signika Light" charset="0"/>
              </a:rPr>
              <a:t>crescita economica e il </a:t>
            </a:r>
            <a:r>
              <a:rPr lang="it-IT" sz="2500" dirty="0" smtClean="0">
                <a:ea typeface="Signika Light" charset="0"/>
                <a:cs typeface="Signika Light" charset="0"/>
              </a:rPr>
              <a:t>progresso</a:t>
            </a:r>
          </a:p>
          <a:p>
            <a:pPr marL="0" indent="0">
              <a:buNone/>
            </a:pPr>
            <a:endParaRPr lang="it-IT" sz="25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http://eur-lex.europa.eu/legal-content/IT/TXT/?uri=URISERV%3Asi0016</a:t>
            </a:r>
          </a:p>
          <a:p>
            <a:pPr marL="0" indent="0" algn="l">
              <a:buNone/>
            </a:pPr>
            <a:endParaRPr lang="it-IT" sz="3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L’Agenda Digitale Europea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431051"/>
            <a:ext cx="5833730" cy="484577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200" dirty="0" smtClean="0">
                <a:ea typeface="Signika Light" charset="0"/>
                <a:cs typeface="Signika Light" charset="0"/>
              </a:rPr>
              <a:t>E’ una delle iniziative principali della Strategia Europa 2020 e mira a realizzare «un mercato aperto, dove beni e servizi possano circolare liberamente e i contenuti possano essere trasferiti, con regole </a:t>
            </a:r>
            <a:r>
              <a:rPr lang="it-IT" sz="2200" dirty="0">
                <a:ea typeface="Signika Light" charset="0"/>
                <a:cs typeface="Signika Light" charset="0"/>
              </a:rPr>
              <a:t>chiare su </a:t>
            </a:r>
            <a:r>
              <a:rPr lang="it-IT" sz="2200" dirty="0" smtClean="0">
                <a:ea typeface="Signika Light" charset="0"/>
                <a:cs typeface="Signika Light" charset="0"/>
              </a:rPr>
              <a:t>transazioni e pagamenti elettronici, su diritti di proprietà intellettuale e tassazione, prevedibili e a prova di futuro, senza </a:t>
            </a:r>
            <a:r>
              <a:rPr lang="it-IT" sz="2200" dirty="0" err="1" smtClean="0">
                <a:ea typeface="Signika Light" charset="0"/>
                <a:cs typeface="Signika Light" charset="0"/>
              </a:rPr>
              <a:t>geoblocchi</a:t>
            </a:r>
            <a:r>
              <a:rPr lang="it-IT" sz="2200" dirty="0" smtClean="0">
                <a:ea typeface="Signika Light" charset="0"/>
                <a:cs typeface="Signika Light" charset="0"/>
              </a:rPr>
              <a:t> o altri ostacoli tecnici… Le barriere, siano giuridiche, tecniche o amministrative, non dovrebbero impedire l’immenso potenziale di trasformazione per la crescita»</a:t>
            </a:r>
          </a:p>
          <a:p>
            <a:pPr marL="0" indent="0">
              <a:buNone/>
            </a:pPr>
            <a:r>
              <a:rPr lang="it-IT" sz="2200" dirty="0" smtClean="0">
                <a:ea typeface="Signika Light" charset="0"/>
                <a:cs typeface="Signika Light" charset="0"/>
              </a:rPr>
              <a:t>(dalla Dichiarazione di Venezia del luglio 2014, evento </a:t>
            </a:r>
            <a:r>
              <a:rPr lang="it-IT" sz="2200" i="1" dirty="0" smtClean="0">
                <a:ea typeface="Signika Light" charset="0"/>
                <a:cs typeface="Signika Light" charset="0"/>
              </a:rPr>
              <a:t>Digital </a:t>
            </a:r>
            <a:r>
              <a:rPr lang="it-IT" sz="2200" i="1" dirty="0" err="1" smtClean="0">
                <a:ea typeface="Signika Light" charset="0"/>
                <a:cs typeface="Signika Light" charset="0"/>
              </a:rPr>
              <a:t>Venice</a:t>
            </a:r>
            <a:r>
              <a:rPr lang="it-IT" sz="2200" dirty="0" smtClean="0">
                <a:ea typeface="Signika Light" charset="0"/>
                <a:cs typeface="Signika Light" charset="0"/>
              </a:rPr>
              <a:t>, di apertura del Semestre di Presidenza Italiana dell’U.E.)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mercato unico digitale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641383" y="1803004"/>
            <a:ext cx="5969753" cy="469583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Il </a:t>
            </a:r>
            <a:r>
              <a:rPr lang="it-IT" sz="2000" dirty="0">
                <a:ea typeface="Signika Light" charset="0"/>
                <a:cs typeface="Signika Light" charset="0"/>
              </a:rPr>
              <a:t>6 maggio 2015, la Commissione ha predisposto una Comunicazione strategica rivolta a Parlamento, Consiglio, Comitato Economico e Sociale e Comitato delle </a:t>
            </a:r>
            <a:r>
              <a:rPr lang="it-IT" sz="2000" dirty="0" smtClean="0">
                <a:ea typeface="Signika Light" charset="0"/>
                <a:cs typeface="Signika Light" charset="0"/>
              </a:rPr>
              <a:t>Regioni [</a:t>
            </a:r>
            <a:r>
              <a:rPr lang="it-IT" sz="2000" dirty="0">
                <a:ea typeface="Signika Light" charset="0"/>
                <a:cs typeface="Signika Light" charset="0"/>
              </a:rPr>
              <a:t>COM (2015) 192</a:t>
            </a:r>
            <a:r>
              <a:rPr lang="it-IT" sz="2000" dirty="0" smtClean="0">
                <a:ea typeface="Signika Light" charset="0"/>
                <a:cs typeface="Signika Light" charset="0"/>
              </a:rPr>
              <a:t>] sul </a:t>
            </a:r>
            <a:r>
              <a:rPr lang="it-IT" sz="2000" dirty="0">
                <a:ea typeface="Signika Light" charset="0"/>
                <a:cs typeface="Signika Light" charset="0"/>
              </a:rPr>
              <a:t>mercato unico digitale e descrive un approccio basato su 3 pilastri, declinati ciascuno in numerose azioni/progetto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Il </a:t>
            </a:r>
            <a:r>
              <a:rPr lang="it-IT" sz="2000" dirty="0">
                <a:ea typeface="Signika Light" charset="0"/>
                <a:cs typeface="Signika Light" charset="0"/>
              </a:rPr>
              <a:t>terzo pilastro, massimizzare il potenziale di crescita dell’economia digitale, in Italia è affidato ad </a:t>
            </a:r>
            <a:r>
              <a:rPr lang="it-IT" sz="2000" dirty="0" err="1">
                <a:ea typeface="Signika Light" charset="0"/>
                <a:cs typeface="Signika Light" charset="0"/>
              </a:rPr>
              <a:t>AgID</a:t>
            </a:r>
            <a:endParaRPr lang="it-IT" sz="2000" dirty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I </a:t>
            </a:r>
            <a:r>
              <a:rPr lang="it-IT" sz="2000" dirty="0">
                <a:ea typeface="Signika Light" charset="0"/>
                <a:cs typeface="Signika Light" charset="0"/>
              </a:rPr>
              <a:t>restanti pilastri, accesso on line a beni e servizi e reti e servizi digitali in sviluppo, sono in prevalenza di competenza del MISE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La </a:t>
            </a:r>
            <a:r>
              <a:rPr lang="it-IT" sz="2000" dirty="0">
                <a:ea typeface="Signika Light" charset="0"/>
                <a:cs typeface="Signika Light" charset="0"/>
              </a:rPr>
              <a:t>numerosità e complessità dei progetti e delle loro reciproche relazioni richiede necessariamente un approccio bene organizzato, che assicuri costantemente presidio e </a:t>
            </a:r>
            <a:r>
              <a:rPr lang="it-IT" sz="2000" dirty="0" smtClean="0">
                <a:ea typeface="Signika Light" charset="0"/>
                <a:cs typeface="Signika Light" charset="0"/>
              </a:rPr>
              <a:t>controllo = </a:t>
            </a:r>
            <a:r>
              <a:rPr lang="it-IT" sz="2000" dirty="0">
                <a:ea typeface="Signika Light" charset="0"/>
                <a:cs typeface="Signika Light" charset="0"/>
              </a:rPr>
              <a:t>PROJECT MANAGEMENT	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strategia per il mercato unico digitale in Europa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5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548393" y="1803004"/>
            <a:ext cx="6062743" cy="4349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Il 19 aprile 2016, la Commissione ha adottato un pacchetto di iniziative </a:t>
            </a:r>
            <a:r>
              <a:rPr lang="it-IT" sz="2000" dirty="0" smtClean="0">
                <a:ea typeface="Signika Light" charset="0"/>
                <a:cs typeface="Signika Light" charset="0"/>
              </a:rPr>
              <a:t>sul mercato </a:t>
            </a:r>
            <a:r>
              <a:rPr lang="it-IT" sz="2000" dirty="0">
                <a:ea typeface="Signika Light" charset="0"/>
                <a:cs typeface="Signika Light" charset="0"/>
              </a:rPr>
              <a:t>unico digitale, per aiutare l’industria europea, le piccole e medie imprese, i ricercatori e le autorità pubbliche a trarre il massimo vantaggio dalle nuove tecnologie. Si tratta di quattro Comunicazioni al Parlamento, al Consiglio, al Comitato Economico e Sociale e al Comitato delle Regioni: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Digitalizzazione </a:t>
            </a:r>
            <a:r>
              <a:rPr lang="it-IT" sz="2000" dirty="0">
                <a:ea typeface="Signika Light" charset="0"/>
                <a:cs typeface="Signika Light" charset="0"/>
              </a:rPr>
              <a:t>dell’industria europea. Cogliere appieno i vantaggi di un mercato unico digitale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ea typeface="Signika Light" charset="0"/>
                <a:cs typeface="Signika Light" charset="0"/>
              </a:rPr>
              <a:t>Priorità per la normazione delle TIC per il mercato unico digitale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ea typeface="Signika Light" charset="0"/>
                <a:cs typeface="Signika Light" charset="0"/>
              </a:rPr>
              <a:t>Iniziativa europea per il </a:t>
            </a:r>
            <a:r>
              <a:rPr lang="it-IT" sz="2000" i="1" dirty="0" err="1" smtClean="0">
                <a:ea typeface="Signika Light" charset="0"/>
                <a:cs typeface="Signika Light" charset="0"/>
              </a:rPr>
              <a:t>cloud</a:t>
            </a:r>
            <a:r>
              <a:rPr lang="it-IT" sz="2000" i="1" dirty="0" smtClean="0">
                <a:ea typeface="Signika Light" charset="0"/>
                <a:cs typeface="Signika Light" charset="0"/>
              </a:rPr>
              <a:t> </a:t>
            </a:r>
            <a:r>
              <a:rPr lang="it-IT" sz="2000" i="1" dirty="0" err="1" smtClean="0">
                <a:ea typeface="Signika Light" charset="0"/>
                <a:cs typeface="Signika Light" charset="0"/>
              </a:rPr>
              <a:t>computing</a:t>
            </a:r>
            <a:endParaRPr lang="it-IT" sz="2000" i="1" dirty="0">
              <a:ea typeface="Signika Light" charset="0"/>
              <a:cs typeface="Signika Light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ea typeface="Signika Light" charset="0"/>
                <a:cs typeface="Signika Light" charset="0"/>
              </a:rPr>
              <a:t>Piano d’azione europeo di </a:t>
            </a:r>
            <a:r>
              <a:rPr lang="it-IT" sz="2000" i="1" dirty="0" err="1">
                <a:ea typeface="Signika Light" charset="0"/>
                <a:cs typeface="Signika Light" charset="0"/>
              </a:rPr>
              <a:t>eGovernment</a:t>
            </a:r>
            <a:r>
              <a:rPr lang="it-IT" sz="2000" i="1" dirty="0">
                <a:ea typeface="Signika Light" charset="0"/>
                <a:cs typeface="Signika Light" charset="0"/>
              </a:rPr>
              <a:t> </a:t>
            </a:r>
            <a:r>
              <a:rPr lang="it-IT" sz="2000" dirty="0" smtClean="0">
                <a:ea typeface="Signika Light" charset="0"/>
                <a:cs typeface="Signika Light" charset="0"/>
              </a:rPr>
              <a:t>2016-20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 documenti strategici più recenti dell’U.E.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548393" y="1803004"/>
            <a:ext cx="6062743" cy="4349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Il 25 maggio 2016, la Commissione ha adottato un ulteriore pacchetto di iniziative focalizzato sulla promozione del mercato elettronico. Si tratta di tre proposte di Regolamento, finalizzate a: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>
                <a:ea typeface="Signika Light" charset="0"/>
                <a:cs typeface="Signika Light" charset="0"/>
              </a:rPr>
              <a:t>Contrastare </a:t>
            </a:r>
            <a:r>
              <a:rPr lang="it-IT" sz="2000" dirty="0">
                <a:ea typeface="Signika Light" charset="0"/>
                <a:cs typeface="Signika Light" charset="0"/>
              </a:rPr>
              <a:t>il blocco geografico ingiustificato e altre forme di discriminazione in base alla nazionalità o al luogo di residenza o di stabilimento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ea typeface="Signika Light" charset="0"/>
                <a:cs typeface="Signika Light" charset="0"/>
              </a:rPr>
              <a:t>Aumentare la trasparenza dei prezzi e stimolare la concorrenza nei servizi di consegna transfrontaliera dei pacchi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ea typeface="Signika Light" charset="0"/>
                <a:cs typeface="Signika Light" charset="0"/>
              </a:rPr>
              <a:t>Riformare il Regolamento sulla cooperazione tra le Autorità nazionali responsabili per l’applicazione della normativa sulla protezione dei consumatori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 documenti strategici più recenti dell’U.E.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36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69912" y="1921790"/>
            <a:ext cx="11050587" cy="487588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l">
              <a:buClr>
                <a:srgbClr val="DA304A"/>
              </a:buClr>
              <a:buSzPct val="160000"/>
              <a:buNone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904" y="957044"/>
            <a:ext cx="8804683" cy="585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5907087" cy="4462993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948381" y="1081927"/>
            <a:ext cx="10700951" cy="52356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piano triennale guida l’attuazione della strategia italiana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398" y="1880159"/>
            <a:ext cx="5080454" cy="444230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8826" y="3065484"/>
            <a:ext cx="2993395" cy="3078747"/>
          </a:xfrm>
          <a:prstGeom prst="rect">
            <a:avLst/>
          </a:prstGeom>
        </p:spPr>
      </p:pic>
      <p:sp>
        <p:nvSpPr>
          <p:cNvPr id="8" name="TextBox 15"/>
          <p:cNvSpPr txBox="1"/>
          <p:nvPr>
            <p:custDataLst>
              <p:tags r:id="rId1"/>
            </p:custDataLst>
          </p:nvPr>
        </p:nvSpPr>
        <p:spPr>
          <a:xfrm>
            <a:off x="7145060" y="2285938"/>
            <a:ext cx="3220925" cy="523220"/>
          </a:xfrm>
          <a:prstGeom prst="rect">
            <a:avLst/>
          </a:prstGeom>
          <a:solidFill>
            <a:srgbClr val="0066CE"/>
          </a:solidFill>
        </p:spPr>
        <p:txBody>
          <a:bodyPr wrap="square" rtlCol="0">
            <a:spAutoFit/>
          </a:bodyPr>
          <a:lstStyle/>
          <a:p>
            <a:pPr algn="ctr" defTabSz="91423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b="1" kern="0" dirty="0" smtClean="0">
                <a:solidFill>
                  <a:srgbClr val="FFFFFF"/>
                </a:solidFill>
                <a:latin typeface="Open Sans Bold"/>
                <a:cs typeface="Arial" panose="020B0604020202020204" pitchFamily="34" charset="0"/>
                <a:sym typeface="Helvetica"/>
              </a:rPr>
              <a:t>Piano triennale</a:t>
            </a:r>
            <a:endParaRPr lang="it-IT" sz="2800" b="1" dirty="0">
              <a:solidFill>
                <a:srgbClr val="FFFFFF"/>
              </a:solidFill>
              <a:latin typeface="Open Sans Bold"/>
              <a:cs typeface="Arial" panose="020B0604020202020204" pitchFamily="34" charset="0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7850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2" name="Rettangolo 61"/>
          <p:cNvSpPr/>
          <p:nvPr/>
        </p:nvSpPr>
        <p:spPr>
          <a:xfrm>
            <a:off x="912988" y="1093975"/>
            <a:ext cx="10183365" cy="535531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it-IT" sz="3200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Progettazione e programmazione europea e internazionale</a:t>
            </a:r>
          </a:p>
        </p:txBody>
      </p:sp>
      <p:pic>
        <p:nvPicPr>
          <p:cNvPr id="63" name="Immagine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271" y="2406108"/>
            <a:ext cx="3812661" cy="1139912"/>
          </a:xfrm>
          <a:prstGeom prst="rect">
            <a:avLst/>
          </a:prstGeom>
        </p:spPr>
      </p:pic>
      <p:pic>
        <p:nvPicPr>
          <p:cNvPr id="64" name="Immagin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259" y="2200760"/>
            <a:ext cx="1071864" cy="4359881"/>
          </a:xfrm>
          <a:prstGeom prst="rect">
            <a:avLst/>
          </a:prstGeom>
        </p:spPr>
      </p:pic>
      <p:pic>
        <p:nvPicPr>
          <p:cNvPr id="65" name="Immagin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2271" y="3995288"/>
            <a:ext cx="3812661" cy="770821"/>
          </a:xfrm>
          <a:prstGeom prst="rect">
            <a:avLst/>
          </a:prstGeom>
        </p:spPr>
      </p:pic>
      <p:pic>
        <p:nvPicPr>
          <p:cNvPr id="66" name="Immagin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1254" y="1753364"/>
            <a:ext cx="957155" cy="5013158"/>
          </a:xfrm>
          <a:prstGeom prst="rect">
            <a:avLst/>
          </a:prstGeom>
        </p:spPr>
      </p:pic>
      <p:pic>
        <p:nvPicPr>
          <p:cNvPr id="68" name="Immagine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6569" y="5460914"/>
            <a:ext cx="2547329" cy="1242510"/>
          </a:xfrm>
          <a:prstGeom prst="rect">
            <a:avLst/>
          </a:prstGeom>
        </p:spPr>
      </p:pic>
      <p:pic>
        <p:nvPicPr>
          <p:cNvPr id="69" name="Immagine 6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28815" y="4909507"/>
            <a:ext cx="3542835" cy="517493"/>
          </a:xfrm>
          <a:prstGeom prst="rect">
            <a:avLst/>
          </a:prstGeom>
        </p:spPr>
      </p:pic>
      <p:pic>
        <p:nvPicPr>
          <p:cNvPr id="70" name="Immagine 6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25411" y="4019224"/>
            <a:ext cx="2297733" cy="844972"/>
          </a:xfrm>
          <a:prstGeom prst="rect">
            <a:avLst/>
          </a:prstGeom>
        </p:spPr>
      </p:pic>
      <p:pic>
        <p:nvPicPr>
          <p:cNvPr id="71" name="Immagine 7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14902" y="3513410"/>
            <a:ext cx="3329638" cy="593242"/>
          </a:xfrm>
          <a:prstGeom prst="rect">
            <a:avLst/>
          </a:prstGeom>
        </p:spPr>
      </p:pic>
      <p:pic>
        <p:nvPicPr>
          <p:cNvPr id="72" name="Immagine 7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25411" y="2290377"/>
            <a:ext cx="2155652" cy="1177722"/>
          </a:xfrm>
          <a:prstGeom prst="rect">
            <a:avLst/>
          </a:prstGeom>
        </p:spPr>
      </p:pic>
      <p:pic>
        <p:nvPicPr>
          <p:cNvPr id="73" name="Immagine 7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28815" y="1737733"/>
            <a:ext cx="3542835" cy="631228"/>
          </a:xfrm>
          <a:prstGeom prst="rect">
            <a:avLst/>
          </a:prstGeom>
        </p:spPr>
      </p:pic>
      <p:pic>
        <p:nvPicPr>
          <p:cNvPr id="75" name="Immagine 7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69432" y="5968584"/>
            <a:ext cx="3741822" cy="36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651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FN7UK2UA0q5sy8vwexTlw"/>
</p:tagLst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770</Words>
  <Application>Microsoft Office PowerPoint</Application>
  <PresentationFormat>Widescreen</PresentationFormat>
  <Paragraphs>69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Open Sans Bold</vt:lpstr>
      <vt:lpstr>Signika</vt:lpstr>
      <vt:lpstr>Signika Light</vt:lpstr>
      <vt:lpstr>Signika Semibold</vt:lpstr>
      <vt:lpstr>Wingdings</vt:lpstr>
      <vt:lpstr>Personalizza struttura</vt:lpstr>
      <vt:lpstr>COMPORTAMENTI INDIVIDUALI  E RELAZIONI SOCIALI  IN TRASFORMAZIONE  UNA SFIDA PER LA  STATISTICA UFFICIALE </vt:lpstr>
      <vt:lpstr>L’Agenda Digitale Europea</vt:lpstr>
      <vt:lpstr>Il mercato unico digitale</vt:lpstr>
      <vt:lpstr>La strategia per il mercato unico digitale in Europa</vt:lpstr>
      <vt:lpstr>I documenti strategici più recenti dell’U.E.</vt:lpstr>
      <vt:lpstr>I documenti strategici più recenti dell’U.E.</vt:lpstr>
      <vt:lpstr>Presentazione standard di PowerPoint</vt:lpstr>
      <vt:lpstr>Il piano triennale guida l’attuazione della strategia italiana</vt:lpstr>
      <vt:lpstr>Presentazione standard di PowerPoint</vt:lpstr>
      <vt:lpstr>Ostacoli al project management nella conduzione di progetti nella P.A.</vt:lpstr>
      <vt:lpstr>Ostacoli al project management nella conduzione di progetti nella P.A.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Intravaia Daniela Maria</cp:lastModifiedBy>
  <cp:revision>75</cp:revision>
  <cp:lastPrinted>2016-06-21T18:10:35Z</cp:lastPrinted>
  <dcterms:created xsi:type="dcterms:W3CDTF">2016-03-11T16:10:26Z</dcterms:created>
  <dcterms:modified xsi:type="dcterms:W3CDTF">2016-06-22T18:46:46Z</dcterms:modified>
</cp:coreProperties>
</file>