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86" r:id="rId3"/>
    <p:sldId id="288" r:id="rId4"/>
    <p:sldId id="289" r:id="rId5"/>
    <p:sldId id="292" r:id="rId6"/>
    <p:sldId id="291" r:id="rId7"/>
    <p:sldId id="290" r:id="rId8"/>
    <p:sldId id="294" r:id="rId9"/>
    <p:sldId id="296" r:id="rId10"/>
    <p:sldId id="293" r:id="rId11"/>
    <p:sldId id="295" r:id="rId12"/>
    <p:sldId id="299" r:id="rId13"/>
    <p:sldId id="300" r:id="rId14"/>
    <p:sldId id="298" r:id="rId15"/>
    <p:sldId id="297"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F31"/>
    <a:srgbClr val="E26F37"/>
    <a:srgbClr val="D43D25"/>
    <a:srgbClr val="DA713A"/>
    <a:srgbClr val="E16F36"/>
    <a:srgbClr val="BE1520"/>
    <a:srgbClr val="CF1E24"/>
    <a:srgbClr val="C72A31"/>
    <a:srgbClr val="DA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619" autoAdjust="0"/>
  </p:normalViewPr>
  <p:slideViewPr>
    <p:cSldViewPr snapToGrid="0" snapToObjects="1">
      <p:cViewPr>
        <p:scale>
          <a:sx n="100" d="100"/>
          <a:sy n="100" d="100"/>
        </p:scale>
        <p:origin x="-72" y="-228"/>
      </p:cViewPr>
      <p:guideLst>
        <p:guide orient="horz" pos="2386"/>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t>22/06/2016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t>‹nr.›</a:t>
            </a:fld>
            <a:endParaRPr lang="it-IT"/>
          </a:p>
        </p:txBody>
      </p:sp>
    </p:spTree>
    <p:extLst>
      <p:ext uri="{BB962C8B-B14F-4D97-AF65-F5344CB8AC3E}">
        <p14:creationId xmlns:p14="http://schemas.microsoft.com/office/powerpoint/2010/main"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1</a:t>
            </a:fld>
            <a:endParaRPr lang="it-IT"/>
          </a:p>
        </p:txBody>
      </p:sp>
    </p:spTree>
    <p:extLst>
      <p:ext uri="{BB962C8B-B14F-4D97-AF65-F5344CB8AC3E}">
        <p14:creationId xmlns:p14="http://schemas.microsoft.com/office/powerpoint/2010/main" val="94846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‹nr.›</a:t>
            </a:fld>
            <a:endParaRPr lang="it-IT" dirty="0"/>
          </a:p>
        </p:txBody>
      </p:sp>
    </p:spTree>
    <p:extLst>
      <p:ext uri="{BB962C8B-B14F-4D97-AF65-F5344CB8AC3E}">
        <p14:creationId xmlns:p14="http://schemas.microsoft.com/office/powerpoint/2010/main" val="1369153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3">
            <a:extLst>
              <a:ext uri="{28A0092B-C50C-407E-A947-70E740481C1C}">
                <a14:useLocalDpi xmlns:a14="http://schemas.microsoft.com/office/drawing/2010/main" val="0"/>
              </a:ext>
            </a:extLst>
          </a:blip>
          <a:srcRect t="13814" r="74033" b="37508"/>
          <a:stretch/>
        </p:blipFill>
        <p:spPr>
          <a:xfrm>
            <a:off x="10647499" y="5776731"/>
            <a:ext cx="1544501" cy="1081270"/>
          </a:xfrm>
          <a:prstGeom prst="rect">
            <a:avLst/>
          </a:prstGeom>
        </p:spPr>
      </p:pic>
      <p:sp>
        <p:nvSpPr>
          <p:cNvPr id="11" name="Titolo 1"/>
          <p:cNvSpPr txBox="1">
            <a:spLocks/>
          </p:cNvSpPr>
          <p:nvPr userDrawn="1"/>
        </p:nvSpPr>
        <p:spPr>
          <a:xfrm>
            <a:off x="601662" y="214008"/>
            <a:ext cx="10402135" cy="679673"/>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en-GB" sz="1100" b="1" noProof="0" dirty="0" smtClean="0">
                <a:solidFill>
                  <a:schemeClr val="tx1">
                    <a:lumMod val="65000"/>
                    <a:lumOff val="35000"/>
                  </a:schemeClr>
                </a:solidFill>
                <a:latin typeface="Calibri"/>
                <a:ea typeface="Signika" charset="0"/>
                <a:cs typeface="Calibri"/>
              </a:rPr>
              <a:t>ROMA</a:t>
            </a:r>
            <a:r>
              <a:rPr lang="en-GB" sz="1100" b="1" baseline="0" noProof="0" dirty="0" smtClean="0">
                <a:solidFill>
                  <a:schemeClr val="tx1">
                    <a:lumMod val="65000"/>
                    <a:lumOff val="35000"/>
                  </a:schemeClr>
                </a:solidFill>
                <a:latin typeface="Calibri"/>
                <a:ea typeface="Signika" charset="0"/>
                <a:cs typeface="Calibri"/>
              </a:rPr>
              <a:t> </a:t>
            </a:r>
            <a:r>
              <a:rPr lang="en-GB" sz="1100" b="1" noProof="0" dirty="0" smtClean="0">
                <a:solidFill>
                  <a:schemeClr val="tx1">
                    <a:lumMod val="65000"/>
                    <a:lumOff val="35000"/>
                  </a:schemeClr>
                </a:solidFill>
                <a:latin typeface="Calibri"/>
                <a:ea typeface="Signika" charset="0"/>
                <a:cs typeface="Calibri"/>
              </a:rPr>
              <a:t>23</a:t>
            </a:r>
            <a:r>
              <a:rPr lang="en-GB" sz="1100" b="1" baseline="0" noProof="0" dirty="0" smtClean="0">
                <a:solidFill>
                  <a:schemeClr val="tx1">
                    <a:lumMod val="65000"/>
                    <a:lumOff val="35000"/>
                  </a:schemeClr>
                </a:solidFill>
                <a:latin typeface="Calibri"/>
                <a:ea typeface="Signika" charset="0"/>
                <a:cs typeface="Calibri"/>
              </a:rPr>
              <a:t> </a:t>
            </a:r>
            <a:r>
              <a:rPr lang="en-GB" sz="1100" b="1" noProof="0" dirty="0" err="1" smtClean="0">
                <a:solidFill>
                  <a:schemeClr val="tx1">
                    <a:lumMod val="65000"/>
                    <a:lumOff val="35000"/>
                  </a:schemeClr>
                </a:solidFill>
                <a:latin typeface="Calibri"/>
                <a:ea typeface="Signika" charset="0"/>
                <a:cs typeface="Calibri"/>
              </a:rPr>
              <a:t>GIUGNO</a:t>
            </a:r>
            <a:r>
              <a:rPr lang="en-GB" sz="1100" b="1" noProof="0" dirty="0" smtClean="0">
                <a:solidFill>
                  <a:schemeClr val="tx1">
                    <a:lumMod val="65000"/>
                    <a:lumOff val="35000"/>
                  </a:schemeClr>
                </a:solidFill>
                <a:latin typeface="Calibri"/>
                <a:ea typeface="Signika" charset="0"/>
                <a:cs typeface="Calibri"/>
              </a:rPr>
              <a:t> 2016 </a:t>
            </a:r>
          </a:p>
          <a:p>
            <a:pPr>
              <a:lnSpc>
                <a:spcPts val="1080"/>
              </a:lnSpc>
              <a:spcAft>
                <a:spcPts val="0"/>
              </a:spcAft>
            </a:pPr>
            <a:r>
              <a:rPr lang="en-GB" sz="1100" b="1" noProof="0" dirty="0" smtClean="0">
                <a:solidFill>
                  <a:srgbClr val="E26F31"/>
                </a:solidFill>
                <a:latin typeface="+mn-lt"/>
                <a:ea typeface="Signika Light" charset="0"/>
                <a:cs typeface="Calibri"/>
              </a:rPr>
              <a:t>MODERNISATION</a:t>
            </a:r>
            <a:r>
              <a:rPr lang="en-GB" sz="1100" b="1" baseline="0" noProof="0" dirty="0" smtClean="0">
                <a:solidFill>
                  <a:srgbClr val="E26F31"/>
                </a:solidFill>
                <a:latin typeface="+mn-lt"/>
                <a:ea typeface="Signika Light" charset="0"/>
                <a:cs typeface="Calibri"/>
              </a:rPr>
              <a:t> LAB</a:t>
            </a:r>
            <a:r>
              <a:rPr lang="en-GB" sz="1100" b="1" noProof="0" dirty="0" smtClean="0">
                <a:solidFill>
                  <a:srgbClr val="E26F31"/>
                </a:solidFill>
                <a:latin typeface="+mn-lt"/>
                <a:ea typeface="Signika Light" charset="0"/>
                <a:cs typeface="Calibri"/>
              </a:rPr>
              <a:t> - </a:t>
            </a:r>
            <a:r>
              <a:rPr lang="en-GB" sz="1100" b="1" i="1" noProof="0" dirty="0" smtClean="0">
                <a:solidFill>
                  <a:srgbClr val="E26F31"/>
                </a:solidFill>
                <a:latin typeface="+mn-lt"/>
                <a:ea typeface="Signika Light" charset="0"/>
                <a:cs typeface="Calibri"/>
              </a:rPr>
              <a:t>FOCUSSING ON MODERNISATION</a:t>
            </a:r>
            <a:r>
              <a:rPr lang="en-GB" sz="1100" b="1" i="1" baseline="0" noProof="0" dirty="0" smtClean="0">
                <a:solidFill>
                  <a:srgbClr val="E26F31"/>
                </a:solidFill>
                <a:latin typeface="+mn-lt"/>
                <a:ea typeface="Signika Light" charset="0"/>
                <a:cs typeface="Calibri"/>
              </a:rPr>
              <a:t> </a:t>
            </a:r>
            <a:r>
              <a:rPr lang="en-GB" sz="1100" b="1" i="1" noProof="0" dirty="0" smtClean="0">
                <a:solidFill>
                  <a:srgbClr val="E26F31"/>
                </a:solidFill>
                <a:latin typeface="+mn-lt"/>
                <a:ea typeface="Signika Light" charset="0"/>
                <a:cs typeface="Calibri"/>
              </a:rPr>
              <a:t>STRATEGIES IN EUROPE: SOME </a:t>
            </a:r>
            <a:r>
              <a:rPr lang="en-GB" sz="1100" b="1" i="1" noProof="0" dirty="0" err="1" smtClean="0">
                <a:solidFill>
                  <a:srgbClr val="E26F31"/>
                </a:solidFill>
                <a:latin typeface="+mn-lt"/>
                <a:ea typeface="Signika Light" charset="0"/>
                <a:cs typeface="Calibri"/>
              </a:rPr>
              <a:t>NSIS</a:t>
            </a:r>
            <a:r>
              <a:rPr lang="en-GB" sz="1100" b="1" i="1" noProof="0" dirty="0" smtClean="0">
                <a:solidFill>
                  <a:srgbClr val="E26F31"/>
                </a:solidFill>
                <a:latin typeface="+mn-lt"/>
                <a:ea typeface="Signika Light" charset="0"/>
                <a:cs typeface="Calibri"/>
              </a:rPr>
              <a:t>’ EXPERIENCES</a:t>
            </a:r>
          </a:p>
          <a:p>
            <a:pPr>
              <a:lnSpc>
                <a:spcPts val="1080"/>
              </a:lnSpc>
              <a:spcAft>
                <a:spcPts val="0"/>
              </a:spcAft>
            </a:pPr>
            <a:endParaRPr lang="en-GB" sz="1100" b="1" noProof="0" dirty="0" smtClean="0">
              <a:solidFill>
                <a:srgbClr val="E26F31"/>
              </a:solidFill>
              <a:latin typeface="+mn-lt"/>
              <a:ea typeface="Signika Light" charset="0"/>
              <a:cs typeface="Calibri"/>
            </a:endParaRPr>
          </a:p>
          <a:p>
            <a:pPr>
              <a:lnSpc>
                <a:spcPts val="1080"/>
              </a:lnSpc>
              <a:spcBef>
                <a:spcPts val="300"/>
              </a:spcBef>
              <a:spcAft>
                <a:spcPts val="600"/>
              </a:spcAft>
            </a:pPr>
            <a:r>
              <a:rPr lang="en-GB" sz="1200" noProof="0" dirty="0" smtClean="0">
                <a:solidFill>
                  <a:schemeClr val="tx1"/>
                </a:solidFill>
                <a:latin typeface="+mn-lt"/>
                <a:ea typeface="Signika Light" charset="0"/>
                <a:cs typeface="Arial"/>
              </a:rPr>
              <a:t>Insert</a:t>
            </a:r>
            <a:r>
              <a:rPr lang="en-GB" sz="1200" baseline="0" noProof="0" dirty="0" smtClean="0">
                <a:solidFill>
                  <a:schemeClr val="tx1"/>
                </a:solidFill>
                <a:latin typeface="+mn-lt"/>
                <a:ea typeface="Signika Light" charset="0"/>
                <a:cs typeface="Arial"/>
              </a:rPr>
              <a:t> the presentation title</a:t>
            </a:r>
            <a:endParaRPr lang="en-GB" sz="1200" noProof="0" dirty="0">
              <a:solidFill>
                <a:schemeClr val="tx1"/>
              </a:solidFill>
              <a:latin typeface="+mn-lt"/>
              <a:ea typeface="Signika Light" charset="0"/>
              <a:cs typeface="Arial"/>
            </a:endParaRPr>
          </a:p>
        </p:txBody>
      </p:sp>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‹nr.›</a:t>
            </a:fld>
            <a:endParaRPr lang="it-IT" dirty="0"/>
          </a:p>
        </p:txBody>
      </p:sp>
    </p:spTree>
    <p:extLst>
      <p:ext uri="{BB962C8B-B14F-4D97-AF65-F5344CB8AC3E}">
        <p14:creationId xmlns:p14="http://schemas.microsoft.com/office/powerpoint/2010/main" val="18527924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bs-geluksmeter.nl/" TargetMode="Externa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ublic.tableau.com/profile/centraal.bureau.voor.de.statistiek" TargetMode="Externa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5291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76083"/>
            <a:ext cx="12192000" cy="3481918"/>
          </a:xfrm>
          <a:prstGeom prst="rect">
            <a:avLst/>
          </a:prstGeom>
          <a:solidFill>
            <a:srgbClr val="E26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DA304A"/>
                </a:solidFill>
              </a:rPr>
              <a:t> </a:t>
            </a:r>
            <a:endParaRPr lang="it-IT" dirty="0">
              <a:solidFill>
                <a:srgbClr val="DA304A"/>
              </a:solidFill>
            </a:endParaRPr>
          </a:p>
        </p:txBody>
      </p:sp>
      <p:sp>
        <p:nvSpPr>
          <p:cNvPr id="15" name="CasellaDiTesto 14"/>
          <p:cNvSpPr txBox="1"/>
          <p:nvPr/>
        </p:nvSpPr>
        <p:spPr>
          <a:xfrm>
            <a:off x="3173412" y="3811955"/>
            <a:ext cx="8822276" cy="1551707"/>
          </a:xfrm>
          <a:prstGeom prst="rect">
            <a:avLst/>
          </a:prstGeom>
          <a:noFill/>
        </p:spPr>
        <p:txBody>
          <a:bodyPr wrap="square" lIns="0" tIns="0" rIns="0" bIns="0" rtlCol="0">
            <a:spAutoFit/>
          </a:bodyPr>
          <a:lstStyle/>
          <a:p>
            <a:pPr>
              <a:lnSpc>
                <a:spcPts val="1880"/>
              </a:lnSpc>
            </a:pPr>
            <a:r>
              <a:rPr lang="en-GB" sz="3200" b="1" dirty="0" smtClean="0">
                <a:solidFill>
                  <a:schemeClr val="bg1"/>
                </a:solidFill>
                <a:latin typeface="+mj-lt"/>
                <a:ea typeface="Signika Light" charset="0"/>
                <a:cs typeface="Arial"/>
              </a:rPr>
              <a:t>Modernisation Lab – </a:t>
            </a:r>
            <a:r>
              <a:rPr lang="en-GB" sz="3200" b="1" i="1" dirty="0" smtClean="0">
                <a:solidFill>
                  <a:schemeClr val="bg1"/>
                </a:solidFill>
                <a:latin typeface="+mj-lt"/>
                <a:ea typeface="Signika Light" charset="0"/>
                <a:cs typeface="Arial"/>
              </a:rPr>
              <a:t>Focussing </a:t>
            </a:r>
            <a:r>
              <a:rPr lang="en-GB" sz="3200" b="1" i="1" dirty="0">
                <a:solidFill>
                  <a:schemeClr val="bg1"/>
                </a:solidFill>
                <a:latin typeface="+mj-lt"/>
                <a:ea typeface="Signika Light" charset="0"/>
                <a:cs typeface="Arial"/>
              </a:rPr>
              <a:t>on Modernisation </a:t>
            </a:r>
            <a:endParaRPr lang="en-GB" sz="3200" b="1" i="1" dirty="0" smtClean="0">
              <a:solidFill>
                <a:schemeClr val="bg1"/>
              </a:solidFill>
              <a:latin typeface="+mj-lt"/>
              <a:ea typeface="Signika Light" charset="0"/>
              <a:cs typeface="Arial"/>
            </a:endParaRPr>
          </a:p>
          <a:p>
            <a:pPr>
              <a:lnSpc>
                <a:spcPts val="1880"/>
              </a:lnSpc>
            </a:pPr>
            <a:endParaRPr lang="en-GB" sz="3200" b="1" i="1" dirty="0">
              <a:solidFill>
                <a:schemeClr val="bg1"/>
              </a:solidFill>
              <a:latin typeface="+mj-lt"/>
              <a:ea typeface="Signika Light" charset="0"/>
              <a:cs typeface="Arial"/>
            </a:endParaRPr>
          </a:p>
          <a:p>
            <a:pPr>
              <a:lnSpc>
                <a:spcPts val="1880"/>
              </a:lnSpc>
            </a:pPr>
            <a:r>
              <a:rPr lang="en-GB" sz="3200" b="1" i="1" dirty="0" smtClean="0">
                <a:solidFill>
                  <a:schemeClr val="bg1"/>
                </a:solidFill>
                <a:latin typeface="+mj-lt"/>
                <a:ea typeface="Signika Light" charset="0"/>
                <a:cs typeface="Arial"/>
              </a:rPr>
              <a:t>Strategies </a:t>
            </a:r>
            <a:r>
              <a:rPr lang="en-GB" sz="3200" b="1" i="1" dirty="0">
                <a:solidFill>
                  <a:schemeClr val="bg1"/>
                </a:solidFill>
                <a:latin typeface="+mj-lt"/>
                <a:ea typeface="Signika Light" charset="0"/>
                <a:cs typeface="Arial"/>
              </a:rPr>
              <a:t>in Europe: some </a:t>
            </a:r>
            <a:r>
              <a:rPr lang="en-GB" sz="3200" b="1" i="1" dirty="0" err="1">
                <a:solidFill>
                  <a:schemeClr val="bg1"/>
                </a:solidFill>
                <a:latin typeface="+mj-lt"/>
                <a:ea typeface="Signika Light" charset="0"/>
                <a:cs typeface="Arial"/>
              </a:rPr>
              <a:t>NSIs</a:t>
            </a:r>
            <a:r>
              <a:rPr lang="en-GB" sz="3200" b="1" i="1" dirty="0">
                <a:solidFill>
                  <a:schemeClr val="bg1"/>
                </a:solidFill>
                <a:latin typeface="+mj-lt"/>
                <a:ea typeface="Signika Light" charset="0"/>
                <a:cs typeface="Arial"/>
              </a:rPr>
              <a:t>’ experiences</a:t>
            </a:r>
            <a:endParaRPr lang="en-GB" sz="3200" b="1" i="1" dirty="0" smtClean="0">
              <a:solidFill>
                <a:schemeClr val="bg1"/>
              </a:solidFill>
              <a:latin typeface="+mj-lt"/>
              <a:ea typeface="Signika Light" charset="0"/>
              <a:cs typeface="Arial"/>
            </a:endParaRPr>
          </a:p>
          <a:p>
            <a:pPr>
              <a:lnSpc>
                <a:spcPts val="3200"/>
              </a:lnSpc>
            </a:pPr>
            <a:endParaRPr lang="en-GB" sz="3200" dirty="0" smtClean="0">
              <a:solidFill>
                <a:schemeClr val="bg1"/>
              </a:solidFill>
              <a:ea typeface="Signika Light" charset="0"/>
              <a:cs typeface="Arial"/>
            </a:endParaRPr>
          </a:p>
          <a:p>
            <a:pPr>
              <a:lnSpc>
                <a:spcPts val="3200"/>
              </a:lnSpc>
            </a:pPr>
            <a:r>
              <a:rPr lang="en-GB" sz="3200" dirty="0" smtClean="0">
                <a:solidFill>
                  <a:schemeClr val="bg1"/>
                </a:solidFill>
                <a:ea typeface="Signika Light" charset="0"/>
                <a:cs typeface="Arial"/>
              </a:rPr>
              <a:t>Innovation at Statistics </a:t>
            </a:r>
            <a:r>
              <a:rPr lang="en-GB" sz="3200" dirty="0">
                <a:solidFill>
                  <a:schemeClr val="bg1"/>
                </a:solidFill>
                <a:ea typeface="Signika Light" charset="0"/>
                <a:cs typeface="Arial"/>
              </a:rPr>
              <a:t>N</a:t>
            </a:r>
            <a:r>
              <a:rPr lang="en-GB" sz="3200" dirty="0" smtClean="0">
                <a:solidFill>
                  <a:schemeClr val="bg1"/>
                </a:solidFill>
                <a:ea typeface="Signika Light" charset="0"/>
                <a:cs typeface="Arial"/>
              </a:rPr>
              <a:t>etherlands</a:t>
            </a:r>
            <a:endParaRPr lang="en-GB" sz="3200" dirty="0">
              <a:solidFill>
                <a:schemeClr val="bg1"/>
              </a:solidFill>
              <a:ea typeface="Signika Light" charset="0"/>
              <a:cs typeface="Arial"/>
            </a:endParaRP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r="33961"/>
          <a:stretch/>
        </p:blipFill>
        <p:spPr>
          <a:xfrm>
            <a:off x="76340" y="45025"/>
            <a:ext cx="7546646" cy="2895775"/>
          </a:xfrm>
          <a:prstGeom prst="rect">
            <a:avLst/>
          </a:prstGeom>
        </p:spPr>
      </p:pic>
      <p:pic>
        <p:nvPicPr>
          <p:cNvPr id="13" name="Immagine 12" descr="Logo12esimaOk-2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14" y="5859742"/>
            <a:ext cx="480972" cy="625265"/>
          </a:xfrm>
          <a:prstGeom prst="rect">
            <a:avLst/>
          </a:prstGeom>
        </p:spPr>
      </p:pic>
      <p:pic>
        <p:nvPicPr>
          <p:cNvPr id="17" name="Immagine 16" descr="Logo12esimaOk-2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186" y="3683343"/>
            <a:ext cx="571500" cy="609600"/>
          </a:xfrm>
          <a:prstGeom prst="rect">
            <a:avLst/>
          </a:prstGeom>
        </p:spPr>
      </p:pic>
      <p:sp>
        <p:nvSpPr>
          <p:cNvPr id="19" name="CasellaDiTesto 18"/>
          <p:cNvSpPr txBox="1"/>
          <p:nvPr/>
        </p:nvSpPr>
        <p:spPr>
          <a:xfrm>
            <a:off x="3173412" y="6056410"/>
            <a:ext cx="8221860" cy="410369"/>
          </a:xfrm>
          <a:prstGeom prst="rect">
            <a:avLst/>
          </a:prstGeom>
          <a:noFill/>
        </p:spPr>
        <p:txBody>
          <a:bodyPr wrap="square" lIns="0" tIns="0" rIns="0" bIns="0" rtlCol="0">
            <a:spAutoFit/>
          </a:bodyPr>
          <a:lstStyle/>
          <a:p>
            <a:pPr>
              <a:lnSpc>
                <a:spcPts val="3200"/>
              </a:lnSpc>
            </a:pPr>
            <a:r>
              <a:rPr lang="en-GB" sz="2800" dirty="0" smtClean="0">
                <a:solidFill>
                  <a:schemeClr val="bg1"/>
                </a:solidFill>
                <a:latin typeface="+mj-lt"/>
                <a:ea typeface="Signika Light" charset="0"/>
                <a:cs typeface="Arial"/>
              </a:rPr>
              <a:t>Barteld Braaksma| CBS (Statistics Netherlands)</a:t>
            </a:r>
            <a:endParaRPr lang="en-GB" sz="2800" dirty="0">
              <a:solidFill>
                <a:schemeClr val="bg1"/>
              </a:solidFill>
              <a:latin typeface="+mj-lt"/>
              <a:ea typeface="Signika Light" charset="0"/>
              <a:cs typeface="Arial"/>
            </a:endParaRPr>
          </a:p>
        </p:txBody>
      </p:sp>
      <p:cxnSp>
        <p:nvCxnSpPr>
          <p:cNvPr id="20" name="Connettore 1 19"/>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1026" name="Picture 2" descr="C:\Users\Barteld\Downloads\CBS_beeldmerk_RG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3150" y="993938"/>
            <a:ext cx="993621" cy="15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5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10</a:t>
            </a:fld>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Revamped Communication and CBS-Live</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sp>
        <p:nvSpPr>
          <p:cNvPr id="11" name="Tijdelijke aanduiding voor inhoud 4"/>
          <p:cNvSpPr>
            <a:spLocks noGrp="1"/>
          </p:cNvSpPr>
          <p:nvPr/>
        </p:nvSpPr>
        <p:spPr>
          <a:xfrm>
            <a:off x="638175" y="2015597"/>
            <a:ext cx="6362700" cy="3080424"/>
          </a:xfrm>
          <a:prstGeom prst="rect">
            <a:avLst/>
          </a:prstGeom>
        </p:spPr>
        <p:txBody>
          <a:bodyPr vert="horz" lIns="91440" tIns="45720" rIns="91440" bIns="45720" rtlCol="0" anchor="t" anchorCtr="0">
            <a:normAutofit fontScale="77500" lnSpcReduction="20000"/>
          </a:bodyPr>
          <a:lstStyle>
            <a:lvl1pPr marL="27432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1pPr>
            <a:lvl2pPr marL="59436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2pPr>
            <a:lvl3pPr marL="86868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3pPr>
            <a:lvl4pPr marL="114300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4pPr>
            <a:lvl5pPr marL="1371600" marR="0" indent="-228600" algn="l" defTabSz="914400" rtl="0" eaLnBrk="1" fontAlgn="auto" latinLnBrk="0" hangingPunct="1">
              <a:lnSpc>
                <a:spcPct val="115000"/>
              </a:lnSpc>
              <a:spcBef>
                <a:spcPts val="0"/>
              </a:spcBef>
              <a:spcAft>
                <a:spcPts val="0"/>
              </a:spcAft>
              <a:buClrTx/>
              <a:buSzTx/>
              <a:buFont typeface="Arial" pitchFamily="34" charset="0"/>
              <a:buChar char="•"/>
              <a:tabLst/>
              <a:defRPr lang="nl-NL" sz="2400" b="0" i="0" u="none" strike="noStrike" kern="1200" baseline="0">
                <a:solidFill>
                  <a:srgbClr val="000000"/>
                </a:solidFill>
                <a:latin typeface="Calibri" panose="020F0502020204030204" pitchFamily="34" charset="0"/>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anose="05000000000000000000" pitchFamily="2" charset="2"/>
              <a:buChar char="Ø"/>
            </a:pPr>
            <a:r>
              <a:rPr lang="en-GB" sz="2600" dirty="0">
                <a:solidFill>
                  <a:srgbClr val="C00000"/>
                </a:solidFill>
              </a:rPr>
              <a:t>Press releases now at 7 am and 4 </a:t>
            </a:r>
            <a:r>
              <a:rPr lang="en-GB" sz="2600" dirty="0" smtClean="0">
                <a:solidFill>
                  <a:srgbClr val="C00000"/>
                </a:solidFill>
              </a:rPr>
              <a:t>pm</a:t>
            </a:r>
          </a:p>
          <a:p>
            <a:pPr>
              <a:buFont typeface="Wingdings" panose="05000000000000000000" pitchFamily="2" charset="2"/>
              <a:buChar char="Ø"/>
            </a:pPr>
            <a:r>
              <a:rPr lang="en-GB" sz="2600" dirty="0" smtClean="0">
                <a:solidFill>
                  <a:srgbClr val="C00000"/>
                </a:solidFill>
              </a:rPr>
              <a:t>Strengthened connections with subject matter areas</a:t>
            </a:r>
          </a:p>
          <a:p>
            <a:pPr>
              <a:buFont typeface="Wingdings" panose="05000000000000000000" pitchFamily="2" charset="2"/>
              <a:buChar char="Ø"/>
            </a:pPr>
            <a:r>
              <a:rPr lang="en-GB" sz="2600" dirty="0" smtClean="0">
                <a:solidFill>
                  <a:srgbClr val="C00000"/>
                </a:solidFill>
              </a:rPr>
              <a:t>More interpretation</a:t>
            </a:r>
            <a:endParaRPr lang="en-GB" sz="2600" dirty="0">
              <a:solidFill>
                <a:srgbClr val="C00000"/>
              </a:solidFill>
            </a:endParaRPr>
          </a:p>
          <a:p>
            <a:pPr>
              <a:buFont typeface="Wingdings" panose="05000000000000000000" pitchFamily="2" charset="2"/>
              <a:buChar char="Ø"/>
            </a:pPr>
            <a:r>
              <a:rPr lang="en-GB" sz="2600" dirty="0" smtClean="0">
                <a:solidFill>
                  <a:srgbClr val="C00000"/>
                </a:solidFill>
              </a:rPr>
              <a:t>Increased s</a:t>
            </a:r>
            <a:r>
              <a:rPr lang="en-GB" sz="2600" dirty="0" smtClean="0">
                <a:solidFill>
                  <a:srgbClr val="C00000"/>
                </a:solidFill>
              </a:rPr>
              <a:t>ocial </a:t>
            </a:r>
            <a:r>
              <a:rPr lang="en-GB" sz="2600" dirty="0">
                <a:solidFill>
                  <a:srgbClr val="C00000"/>
                </a:solidFill>
              </a:rPr>
              <a:t>media presence</a:t>
            </a:r>
          </a:p>
          <a:p>
            <a:pPr>
              <a:buFont typeface="Wingdings" panose="05000000000000000000" pitchFamily="2" charset="2"/>
              <a:buChar char="Ø"/>
            </a:pPr>
            <a:r>
              <a:rPr lang="en-GB" sz="2600" dirty="0">
                <a:solidFill>
                  <a:srgbClr val="C00000"/>
                </a:solidFill>
              </a:rPr>
              <a:t>Corporate news </a:t>
            </a:r>
            <a:r>
              <a:rPr lang="en-GB" sz="2600" dirty="0" smtClean="0">
                <a:solidFill>
                  <a:srgbClr val="C00000"/>
                </a:solidFill>
              </a:rPr>
              <a:t>app</a:t>
            </a:r>
          </a:p>
          <a:p>
            <a:pPr marL="0" indent="0">
              <a:buNone/>
            </a:pPr>
            <a:endParaRPr lang="en-GB" sz="2600" dirty="0">
              <a:solidFill>
                <a:srgbClr val="C00000"/>
              </a:solidFill>
            </a:endParaRPr>
          </a:p>
          <a:p>
            <a:pPr>
              <a:buFont typeface="Wingdings" panose="05000000000000000000" pitchFamily="2" charset="2"/>
              <a:buChar char="Ø"/>
            </a:pPr>
            <a:r>
              <a:rPr lang="en-GB" sz="2600" dirty="0" smtClean="0">
                <a:solidFill>
                  <a:srgbClr val="C00000"/>
                </a:solidFill>
              </a:rPr>
              <a:t>New </a:t>
            </a:r>
            <a:r>
              <a:rPr lang="en-GB" sz="2600" dirty="0">
                <a:solidFill>
                  <a:srgbClr val="C00000"/>
                </a:solidFill>
              </a:rPr>
              <a:t>‘</a:t>
            </a:r>
            <a:r>
              <a:rPr lang="en-GB" sz="2600" dirty="0" smtClean="0">
                <a:solidFill>
                  <a:srgbClr val="C00000"/>
                </a:solidFill>
              </a:rPr>
              <a:t>CBS-Live</a:t>
            </a:r>
            <a:r>
              <a:rPr lang="en-GB" sz="2600" dirty="0">
                <a:solidFill>
                  <a:srgbClr val="C00000"/>
                </a:solidFill>
              </a:rPr>
              <a:t>’ environment</a:t>
            </a:r>
          </a:p>
          <a:p>
            <a:pPr>
              <a:buFont typeface="Wingdings" panose="05000000000000000000" pitchFamily="2" charset="2"/>
              <a:buChar char="Ø"/>
            </a:pPr>
            <a:r>
              <a:rPr lang="en-GB" sz="2600" dirty="0" smtClean="0">
                <a:solidFill>
                  <a:srgbClr val="C00000"/>
                </a:solidFill>
              </a:rPr>
              <a:t>Newsroom right at the entrance</a:t>
            </a:r>
          </a:p>
          <a:p>
            <a:pPr>
              <a:buFont typeface="Wingdings" panose="05000000000000000000" pitchFamily="2" charset="2"/>
              <a:buChar char="Ø"/>
            </a:pPr>
            <a:r>
              <a:rPr lang="en-GB" sz="2600" dirty="0" smtClean="0">
                <a:solidFill>
                  <a:srgbClr val="C00000"/>
                </a:solidFill>
              </a:rPr>
              <a:t>Own TV studio</a:t>
            </a:r>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350" y="1221656"/>
            <a:ext cx="2870225" cy="1903721"/>
          </a:xfrm>
          <a:prstGeom prst="rect">
            <a:avLst/>
          </a:prstGeom>
        </p:spPr>
      </p:pic>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1639" y="2685120"/>
            <a:ext cx="3124355" cy="2122352"/>
          </a:xfrm>
          <a:prstGeom prst="rect">
            <a:avLst/>
          </a:prstGeom>
        </p:spPr>
      </p:pic>
      <p:pic>
        <p:nvPicPr>
          <p:cNvPr id="14" name="Afbeelding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884" y="3746296"/>
            <a:ext cx="4114141" cy="2732292"/>
          </a:xfrm>
          <a:prstGeom prst="rect">
            <a:avLst/>
          </a:prstGeom>
        </p:spPr>
      </p:pic>
      <p:sp>
        <p:nvSpPr>
          <p:cNvPr id="15" name="Tekstvak 14"/>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
        <p:nvSpPr>
          <p:cNvPr id="16" name="Tekstvak 8"/>
          <p:cNvSpPr txBox="1"/>
          <p:nvPr/>
        </p:nvSpPr>
        <p:spPr>
          <a:xfrm>
            <a:off x="520701" y="953991"/>
            <a:ext cx="4968552" cy="27699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#innovatie #fenomeen #</a:t>
            </a:r>
            <a:r>
              <a:rPr kumimoji="0" lang="nl-NL" sz="1200" b="0" i="0" u="none" strike="noStrike" kern="1200" cap="none" spc="0" normalizeH="0" baseline="0" noProof="0" dirty="0" err="1" smtClean="0">
                <a:ln>
                  <a:noFill/>
                </a:ln>
                <a:solidFill>
                  <a:srgbClr val="B23D02"/>
                </a:solidFill>
                <a:effectLst/>
                <a:uLnTx/>
                <a:uFillTx/>
                <a:latin typeface="Corbel"/>
                <a:ea typeface="+mn-ea"/>
                <a:cs typeface="+mn-cs"/>
              </a:rPr>
              <a:t>nieuwsorg</a:t>
            </a: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 #relatiemanagement #personeelsplan </a:t>
            </a:r>
            <a:endParaRPr kumimoji="0" lang="nl-NL" sz="1400" b="0" i="0" u="none" strike="noStrike" kern="1200" cap="none" spc="0" normalizeH="0" baseline="0" noProof="0" dirty="0">
              <a:ln>
                <a:noFill/>
              </a:ln>
              <a:solidFill>
                <a:srgbClr val="B23D02"/>
              </a:solidFill>
              <a:effectLst/>
              <a:uLnTx/>
              <a:uFillTx/>
              <a:latin typeface="Corbel"/>
              <a:ea typeface="+mn-ea"/>
              <a:cs typeface="+mn-cs"/>
            </a:endParaRPr>
          </a:p>
        </p:txBody>
      </p:sp>
    </p:spTree>
    <p:extLst>
      <p:ext uri="{BB962C8B-B14F-4D97-AF65-F5344CB8AC3E}">
        <p14:creationId xmlns:p14="http://schemas.microsoft.com/office/powerpoint/2010/main" val="1725470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11</a:t>
            </a:fld>
            <a:endParaRPr lang="it-IT" dirty="0"/>
          </a:p>
        </p:txBody>
      </p:sp>
      <p:sp>
        <p:nvSpPr>
          <p:cNvPr id="6" name="Sottotitolo 2"/>
          <p:cNvSpPr txBox="1">
            <a:spLocks/>
          </p:cNvSpPr>
          <p:nvPr/>
        </p:nvSpPr>
        <p:spPr>
          <a:xfrm>
            <a:off x="569913" y="2015595"/>
            <a:ext cx="5345112" cy="328983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74320" lvl="0" indent="-274320" algn="l">
              <a:lnSpc>
                <a:spcPct val="115000"/>
              </a:lnSpc>
              <a:spcBef>
                <a:spcPts val="0"/>
              </a:spcBef>
              <a:buFont typeface="Corbel" pitchFamily="34" charset="0"/>
              <a:buChar char="–"/>
            </a:pPr>
            <a:r>
              <a:rPr lang="en-GB" sz="1900" dirty="0">
                <a:solidFill>
                  <a:srgbClr val="C00000"/>
                </a:solidFill>
                <a:latin typeface="Calibri" panose="020F0502020204030204" pitchFamily="34" charset="0"/>
              </a:rPr>
              <a:t>(Re)launched on 20 March 2016</a:t>
            </a:r>
            <a:br>
              <a:rPr lang="en-GB" sz="1900" dirty="0">
                <a:solidFill>
                  <a:srgbClr val="C00000"/>
                </a:solidFill>
                <a:latin typeface="Calibri" panose="020F0502020204030204" pitchFamily="34" charset="0"/>
              </a:rPr>
            </a:br>
            <a:r>
              <a:rPr lang="en-GB" sz="1500" dirty="0">
                <a:solidFill>
                  <a:srgbClr val="C00000"/>
                </a:solidFill>
                <a:latin typeface="Calibri" panose="020F0502020204030204" pitchFamily="34" charset="0"/>
              </a:rPr>
              <a:t>(international day of happiness)</a:t>
            </a:r>
          </a:p>
          <a:p>
            <a:pPr marL="274320" lvl="0" indent="-274320" algn="l">
              <a:lnSpc>
                <a:spcPct val="115000"/>
              </a:lnSpc>
              <a:spcBef>
                <a:spcPts val="0"/>
              </a:spcBef>
              <a:buFont typeface="Corbel" pitchFamily="34" charset="0"/>
              <a:buChar char="–"/>
            </a:pPr>
            <a:r>
              <a:rPr lang="en-GB" sz="1900" dirty="0">
                <a:solidFill>
                  <a:srgbClr val="C00000"/>
                </a:solidFill>
                <a:latin typeface="Calibri" panose="020F0502020204030204" pitchFamily="34" charset="0"/>
              </a:rPr>
              <a:t>Developed together with start-up </a:t>
            </a:r>
            <a:r>
              <a:rPr lang="en-GB" sz="1900" dirty="0" err="1">
                <a:solidFill>
                  <a:srgbClr val="C00000"/>
                </a:solidFill>
                <a:latin typeface="Calibri" panose="020F0502020204030204" pitchFamily="34" charset="0"/>
              </a:rPr>
              <a:t>Wayform</a:t>
            </a:r>
            <a:endParaRPr lang="en-GB" sz="1900" dirty="0">
              <a:solidFill>
                <a:srgbClr val="C00000"/>
              </a:solidFill>
              <a:latin typeface="Calibri" panose="020F0502020204030204" pitchFamily="34" charset="0"/>
            </a:endParaRPr>
          </a:p>
          <a:p>
            <a:pPr marL="274320" lvl="0" indent="-274320" algn="l">
              <a:lnSpc>
                <a:spcPct val="115000"/>
              </a:lnSpc>
              <a:spcBef>
                <a:spcPts val="0"/>
              </a:spcBef>
              <a:buFont typeface="Corbel" pitchFamily="34" charset="0"/>
              <a:buChar char="–"/>
            </a:pPr>
            <a:r>
              <a:rPr lang="en-GB" sz="1900" dirty="0">
                <a:solidFill>
                  <a:srgbClr val="C00000"/>
                </a:solidFill>
                <a:latin typeface="Calibri" panose="020F0502020204030204" pitchFamily="34" charset="0"/>
              </a:rPr>
              <a:t>Approach/technique re-useable</a:t>
            </a:r>
          </a:p>
          <a:p>
            <a:pPr marL="274320" lvl="0" indent="-274320" algn="l">
              <a:lnSpc>
                <a:spcPct val="115000"/>
              </a:lnSpc>
              <a:spcBef>
                <a:spcPts val="0"/>
              </a:spcBef>
              <a:buFont typeface="Corbel" pitchFamily="34" charset="0"/>
              <a:buChar char="–"/>
            </a:pPr>
            <a:r>
              <a:rPr lang="en-GB" sz="1900" dirty="0">
                <a:solidFill>
                  <a:srgbClr val="C00000"/>
                </a:solidFill>
                <a:latin typeface="Calibri" panose="020F0502020204030204" pitchFamily="34" charset="0"/>
              </a:rPr>
              <a:t>Interest from national TV and newspapers</a:t>
            </a:r>
          </a:p>
          <a:p>
            <a:pPr marL="274320" lvl="0" indent="-274320" algn="l">
              <a:lnSpc>
                <a:spcPct val="115000"/>
              </a:lnSpc>
              <a:spcBef>
                <a:spcPts val="0"/>
              </a:spcBef>
              <a:buFont typeface="Corbel" pitchFamily="34" charset="0"/>
              <a:buChar char="–"/>
            </a:pPr>
            <a:r>
              <a:rPr lang="en-GB" sz="1900" dirty="0">
                <a:solidFill>
                  <a:srgbClr val="C00000"/>
                </a:solidFill>
                <a:latin typeface="Calibri" panose="020F0502020204030204" pitchFamily="34" charset="0"/>
                <a:hlinkClick r:id="rId2"/>
              </a:rPr>
              <a:t>http://www.cbs-geluksmeter.nl/</a:t>
            </a:r>
            <a:endParaRPr lang="en-GB" sz="1900" dirty="0">
              <a:solidFill>
                <a:srgbClr val="C00000"/>
              </a:solidFill>
              <a:latin typeface="Calibri" panose="020F0502020204030204" pitchFamily="34" charset="0"/>
            </a:endParaRP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Interactive Happiness </a:t>
            </a:r>
            <a:r>
              <a:rPr lang="en-GB" sz="3200" dirty="0">
                <a:solidFill>
                  <a:schemeClr val="tx1">
                    <a:lumMod val="50000"/>
                    <a:lumOff val="50000"/>
                  </a:schemeClr>
                </a:solidFill>
                <a:latin typeface="+mn-lt"/>
              </a:rPr>
              <a:t>M</a:t>
            </a:r>
            <a:r>
              <a:rPr lang="en-GB" sz="3200" dirty="0" smtClean="0">
                <a:solidFill>
                  <a:schemeClr val="tx1">
                    <a:lumMod val="50000"/>
                    <a:lumOff val="50000"/>
                  </a:schemeClr>
                </a:solidFill>
                <a:latin typeface="+mn-lt"/>
              </a:rPr>
              <a:t>eter</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833" y="1274240"/>
            <a:ext cx="2897010" cy="2115502"/>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0810" y="3306119"/>
            <a:ext cx="2881149" cy="2046232"/>
          </a:xfrm>
          <a:prstGeom prst="rect">
            <a:avLst/>
          </a:prstGeom>
        </p:spPr>
      </p:pic>
      <p:pic>
        <p:nvPicPr>
          <p:cNvPr id="12" name="Afbeelding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6649" y="3660510"/>
            <a:ext cx="4108368" cy="2818078"/>
          </a:xfrm>
          <a:prstGeom prst="rect">
            <a:avLst/>
          </a:prstGeom>
        </p:spPr>
      </p:pic>
      <p:sp>
        <p:nvSpPr>
          <p:cNvPr id="13" name="Ovaal 12"/>
          <p:cNvSpPr/>
          <p:nvPr/>
        </p:nvSpPr>
        <p:spPr>
          <a:xfrm>
            <a:off x="8560810" y="5466359"/>
            <a:ext cx="1620339" cy="698770"/>
          </a:xfrm>
          <a:prstGeom prst="ellipse">
            <a:avLst/>
          </a:prstGeom>
          <a:gradFill>
            <a:gsLst>
              <a:gs pos="0">
                <a:srgbClr val="DDEBCF"/>
              </a:gs>
              <a:gs pos="50000">
                <a:srgbClr val="9CB86E"/>
              </a:gs>
              <a:gs pos="100000">
                <a:srgbClr val="156B13"/>
              </a:gs>
            </a:gsLst>
            <a:lin ang="5400000" scaled="0"/>
          </a:gra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smtClean="0"/>
              <a:t>Personal happiness score </a:t>
            </a:r>
            <a:endParaRPr lang="nl-NL" sz="1400" dirty="0"/>
          </a:p>
        </p:txBody>
      </p:sp>
      <p:sp>
        <p:nvSpPr>
          <p:cNvPr id="14" name="Tekstvak 13"/>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
        <p:nvSpPr>
          <p:cNvPr id="15" name="Tekstvak 9"/>
          <p:cNvSpPr txBox="1"/>
          <p:nvPr/>
        </p:nvSpPr>
        <p:spPr>
          <a:xfrm>
            <a:off x="520701" y="984494"/>
            <a:ext cx="3744415" cy="27699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#innovatie #fenomeen #</a:t>
            </a:r>
            <a:r>
              <a:rPr kumimoji="0" lang="nl-NL" sz="1200" b="0" i="0" u="none" strike="noStrike" kern="1200" cap="none" spc="0" normalizeH="0" baseline="0" noProof="0" dirty="0" err="1" smtClean="0">
                <a:ln>
                  <a:noFill/>
                </a:ln>
                <a:solidFill>
                  <a:srgbClr val="B23D02"/>
                </a:solidFill>
                <a:effectLst/>
                <a:uLnTx/>
                <a:uFillTx/>
                <a:latin typeface="Corbel"/>
                <a:ea typeface="+mn-ea"/>
                <a:cs typeface="+mn-cs"/>
              </a:rPr>
              <a:t>nieuwsorg</a:t>
            </a: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 #IT #bureaucratie</a:t>
            </a:r>
            <a:endParaRPr kumimoji="0" lang="nl-NL" sz="1400" b="0" i="0" u="none" strike="noStrike" kern="1200" cap="none" spc="0" normalizeH="0" baseline="0" noProof="0" dirty="0">
              <a:ln>
                <a:noFill/>
              </a:ln>
              <a:solidFill>
                <a:srgbClr val="B23D02"/>
              </a:solidFill>
              <a:effectLst/>
              <a:uLnTx/>
              <a:uFillTx/>
              <a:latin typeface="Corbel"/>
              <a:ea typeface="+mn-ea"/>
              <a:cs typeface="+mn-cs"/>
            </a:endParaRPr>
          </a:p>
        </p:txBody>
      </p:sp>
    </p:spTree>
    <p:extLst>
      <p:ext uri="{BB962C8B-B14F-4D97-AF65-F5344CB8AC3E}">
        <p14:creationId xmlns:p14="http://schemas.microsoft.com/office/powerpoint/2010/main" val="64591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12</a:t>
            </a:fld>
            <a:endParaRPr lang="it-IT" dirty="0"/>
          </a:p>
        </p:txBody>
      </p:sp>
      <p:sp>
        <p:nvSpPr>
          <p:cNvPr id="6" name="Sottotitolo 2"/>
          <p:cNvSpPr txBox="1">
            <a:spLocks/>
          </p:cNvSpPr>
          <p:nvPr/>
        </p:nvSpPr>
        <p:spPr>
          <a:xfrm>
            <a:off x="569913" y="2015595"/>
            <a:ext cx="5726112" cy="245163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lvl="0" indent="-285750" algn="l">
              <a:lnSpc>
                <a:spcPct val="100000"/>
              </a:lnSpc>
              <a:spcBef>
                <a:spcPts val="0"/>
              </a:spcBef>
              <a:buFont typeface="Wingdings" pitchFamily="2" charset="2"/>
              <a:buChar char="ü"/>
            </a:pPr>
            <a:r>
              <a:rPr lang="en-GB" sz="1800" b="1" dirty="0">
                <a:solidFill>
                  <a:srgbClr val="B23D02"/>
                </a:solidFill>
                <a:latin typeface="Corbel"/>
              </a:rPr>
              <a:t>Commissioned by Ministry of Economic Affairs</a:t>
            </a:r>
          </a:p>
          <a:p>
            <a:pPr marL="285750" lvl="0" indent="-285750" algn="l">
              <a:lnSpc>
                <a:spcPct val="100000"/>
              </a:lnSpc>
              <a:spcBef>
                <a:spcPts val="0"/>
              </a:spcBef>
              <a:buFont typeface="Wingdings" pitchFamily="2" charset="2"/>
              <a:buChar char="ü"/>
            </a:pPr>
            <a:r>
              <a:rPr lang="en-GB" sz="1800" b="1" dirty="0">
                <a:solidFill>
                  <a:srgbClr val="B23D02"/>
                </a:solidFill>
                <a:latin typeface="Corbel"/>
              </a:rPr>
              <a:t>Contains 40 indicators; replaces two reports</a:t>
            </a:r>
          </a:p>
          <a:p>
            <a:pPr marL="285750" lvl="0" indent="-285750" algn="l">
              <a:lnSpc>
                <a:spcPct val="100000"/>
              </a:lnSpc>
              <a:spcBef>
                <a:spcPts val="0"/>
              </a:spcBef>
              <a:buFont typeface="Wingdings" pitchFamily="2" charset="2"/>
              <a:buChar char="ü"/>
            </a:pPr>
            <a:r>
              <a:rPr lang="en-GB" sz="1800" b="1" dirty="0">
                <a:solidFill>
                  <a:srgbClr val="B23D02"/>
                </a:solidFill>
                <a:latin typeface="Corbel"/>
              </a:rPr>
              <a:t>Support from TNO, using Tableau software</a:t>
            </a:r>
          </a:p>
          <a:p>
            <a:pPr marL="285750" lvl="0" indent="-285750" algn="l">
              <a:lnSpc>
                <a:spcPct val="100000"/>
              </a:lnSpc>
              <a:spcBef>
                <a:spcPts val="0"/>
              </a:spcBef>
              <a:buFont typeface="Wingdings" pitchFamily="2" charset="2"/>
              <a:buChar char="ü"/>
            </a:pPr>
            <a:r>
              <a:rPr lang="en-GB" sz="1800" b="1" dirty="0">
                <a:solidFill>
                  <a:srgbClr val="B23D02"/>
                </a:solidFill>
                <a:latin typeface="Corbel"/>
              </a:rPr>
              <a:t>Available </a:t>
            </a:r>
            <a:r>
              <a:rPr lang="en-GB" sz="1800" b="1" dirty="0">
                <a:solidFill>
                  <a:srgbClr val="B23D02"/>
                </a:solidFill>
                <a:latin typeface="Corbel"/>
                <a:hlinkClick r:id="rId2"/>
              </a:rPr>
              <a:t>here</a:t>
            </a:r>
            <a:r>
              <a:rPr lang="en-GB" sz="1800" b="1" dirty="0">
                <a:solidFill>
                  <a:srgbClr val="B23D02"/>
                </a:solidFill>
                <a:latin typeface="Corbel"/>
              </a:rPr>
              <a:t> (or search for: “Tableau </a:t>
            </a:r>
            <a:r>
              <a:rPr lang="en-GB" sz="1800" b="1" dirty="0" err="1">
                <a:solidFill>
                  <a:srgbClr val="B23D02"/>
                </a:solidFill>
                <a:latin typeface="Corbel"/>
              </a:rPr>
              <a:t>Topsectoren</a:t>
            </a:r>
            <a:r>
              <a:rPr lang="en-GB" sz="1800" b="1" dirty="0" smtClean="0">
                <a:solidFill>
                  <a:srgbClr val="B23D02"/>
                </a:solidFill>
                <a:latin typeface="Corbel"/>
              </a:rPr>
              <a:t>”</a:t>
            </a:r>
            <a:endParaRPr lang="en-GB" sz="1800" b="1" dirty="0">
              <a:solidFill>
                <a:srgbClr val="B23D02"/>
              </a:solidFill>
              <a:latin typeface="Corbel"/>
            </a:endParaRP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Dashboards for Economic </a:t>
            </a:r>
            <a:r>
              <a:rPr lang="en-GB" sz="3200" dirty="0">
                <a:solidFill>
                  <a:schemeClr val="tx1">
                    <a:lumMod val="50000"/>
                    <a:lumOff val="50000"/>
                  </a:schemeClr>
                </a:solidFill>
                <a:latin typeface="+mn-lt"/>
              </a:rPr>
              <a:t>T</a:t>
            </a:r>
            <a:r>
              <a:rPr lang="en-GB" sz="3200" dirty="0" smtClean="0">
                <a:solidFill>
                  <a:schemeClr val="tx1">
                    <a:lumMod val="50000"/>
                    <a:lumOff val="50000"/>
                  </a:schemeClr>
                </a:solidFill>
                <a:latin typeface="+mn-lt"/>
              </a:rPr>
              <a:t>op </a:t>
            </a:r>
            <a:r>
              <a:rPr lang="en-GB" sz="3200" dirty="0">
                <a:solidFill>
                  <a:schemeClr val="tx1">
                    <a:lumMod val="50000"/>
                    <a:lumOff val="50000"/>
                  </a:schemeClr>
                </a:solidFill>
                <a:latin typeface="+mn-lt"/>
              </a:rPr>
              <a:t>S</a:t>
            </a:r>
            <a:r>
              <a:rPr lang="en-GB" sz="3200" dirty="0" smtClean="0">
                <a:solidFill>
                  <a:schemeClr val="tx1">
                    <a:lumMod val="50000"/>
                    <a:lumOff val="50000"/>
                  </a:schemeClr>
                </a:solidFill>
                <a:latin typeface="+mn-lt"/>
              </a:rPr>
              <a:t>ectors</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 y="3241410"/>
            <a:ext cx="2880320" cy="2032528"/>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858" y="4307047"/>
            <a:ext cx="3036325" cy="1933781"/>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6042" y="1131365"/>
            <a:ext cx="4126301" cy="2880320"/>
          </a:xfrm>
          <a:prstGeom prst="rect">
            <a:avLst/>
          </a:prstGeom>
        </p:spPr>
      </p:pic>
      <p:sp>
        <p:nvSpPr>
          <p:cNvPr id="15" name="Tekstvak 9"/>
          <p:cNvSpPr txBox="1"/>
          <p:nvPr/>
        </p:nvSpPr>
        <p:spPr>
          <a:xfrm>
            <a:off x="496873" y="976080"/>
            <a:ext cx="5616623" cy="27699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#innovatie #fenomeen #</a:t>
            </a:r>
            <a:r>
              <a:rPr kumimoji="0" lang="nl-NL" sz="1200" b="0" i="0" u="none" strike="noStrike" kern="1200" cap="none" spc="0" normalizeH="0" baseline="0" noProof="0" dirty="0" err="1" smtClean="0">
                <a:ln>
                  <a:noFill/>
                </a:ln>
                <a:solidFill>
                  <a:srgbClr val="B23D02"/>
                </a:solidFill>
                <a:effectLst/>
                <a:uLnTx/>
                <a:uFillTx/>
                <a:latin typeface="Corbel"/>
                <a:ea typeface="+mn-ea"/>
                <a:cs typeface="+mn-cs"/>
              </a:rPr>
              <a:t>werkvoorderden</a:t>
            </a:r>
            <a:r>
              <a:rPr kumimoji="0" lang="nl-NL" sz="1200" b="0" i="0" u="none" strike="noStrike" kern="1200" cap="none" spc="0" normalizeH="0" baseline="0" noProof="0" dirty="0">
                <a:ln>
                  <a:noFill/>
                </a:ln>
                <a:solidFill>
                  <a:srgbClr val="B23D02"/>
                </a:solidFill>
                <a:effectLst/>
                <a:uLnTx/>
                <a:uFillTx/>
                <a:latin typeface="Corbel"/>
                <a:ea typeface="+mn-ea"/>
                <a:cs typeface="+mn-cs"/>
              </a:rPr>
              <a:t> </a:t>
            </a: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#relatiemanagement #IT</a:t>
            </a:r>
            <a:endParaRPr kumimoji="0" lang="nl-NL" sz="1400" b="0" i="0" u="none" strike="noStrike" kern="1200" cap="none" spc="0" normalizeH="0" baseline="0" noProof="0" dirty="0">
              <a:ln>
                <a:noFill/>
              </a:ln>
              <a:solidFill>
                <a:srgbClr val="B23D02"/>
              </a:solidFill>
              <a:effectLst/>
              <a:uLnTx/>
              <a:uFillTx/>
              <a:latin typeface="Corbel"/>
              <a:ea typeface="+mn-ea"/>
              <a:cs typeface="+mn-cs"/>
            </a:endParaRPr>
          </a:p>
        </p:txBody>
      </p:sp>
    </p:spTree>
    <p:extLst>
      <p:ext uri="{BB962C8B-B14F-4D97-AF65-F5344CB8AC3E}">
        <p14:creationId xmlns:p14="http://schemas.microsoft.com/office/powerpoint/2010/main" val="2008244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13</a:t>
            </a:fld>
            <a:endParaRPr lang="it-IT" dirty="0"/>
          </a:p>
        </p:txBody>
      </p:sp>
      <p:sp>
        <p:nvSpPr>
          <p:cNvPr id="6" name="Sottotitolo 2"/>
          <p:cNvSpPr txBox="1">
            <a:spLocks/>
          </p:cNvSpPr>
          <p:nvPr/>
        </p:nvSpPr>
        <p:spPr>
          <a:xfrm>
            <a:off x="569914" y="2015595"/>
            <a:ext cx="3935412" cy="273738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GB" sz="1800" b="1" dirty="0" smtClean="0">
              <a:solidFill>
                <a:srgbClr val="C00000"/>
              </a:solidFill>
            </a:endParaRPr>
          </a:p>
          <a:p>
            <a:pPr algn="l"/>
            <a:endParaRPr lang="en-GB" sz="1800" dirty="0"/>
          </a:p>
          <a:p>
            <a:pPr algn="l"/>
            <a:endParaRPr lang="en-GB" sz="1400" i="1" dirty="0" smtClean="0">
              <a:solidFill>
                <a:srgbClr val="C00000"/>
              </a:solidFill>
            </a:endParaRPr>
          </a:p>
        </p:txBody>
      </p:sp>
      <p:sp>
        <p:nvSpPr>
          <p:cNvPr id="9" name="Titolo 1"/>
          <p:cNvSpPr>
            <a:spLocks noGrp="1"/>
          </p:cNvSpPr>
          <p:nvPr>
            <p:ph type="ctrTitle" idx="4294967295"/>
          </p:nvPr>
        </p:nvSpPr>
        <p:spPr>
          <a:xfrm>
            <a:off x="569913" y="1274240"/>
            <a:ext cx="2516188"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Infographics</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pic>
        <p:nvPicPr>
          <p:cNvPr id="11" name="Picture 2" descr="\\cbsp.nl\Profiel\Productie\MVBN\Documents\My Pictures\20130711goederenexporten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09076" y="1274240"/>
            <a:ext cx="6030868" cy="2751932"/>
          </a:xfrm>
          <a:prstGeom prst="rect">
            <a:avLst/>
          </a:prstGeom>
        </p:spPr>
      </p:pic>
      <p:sp>
        <p:nvSpPr>
          <p:cNvPr id="12" name="Rechthoek 1"/>
          <p:cNvSpPr>
            <a:spLocks noChangeArrowheads="1"/>
          </p:cNvSpPr>
          <p:nvPr/>
        </p:nvSpPr>
        <p:spPr bwMode="auto">
          <a:xfrm>
            <a:off x="569913" y="2015596"/>
            <a:ext cx="33115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rgbClr val="C00000"/>
                </a:solidFill>
              </a:rPr>
              <a:t>… and two-thirds of Dutch exports go to the 14 countries that have been EU members the longest, many of which are located close to the Netherlands and have large economies. However, countries outside the EU are becoming increasingly important for the Netherlands ...</a:t>
            </a:r>
          </a:p>
        </p:txBody>
      </p:sp>
      <p:sp>
        <p:nvSpPr>
          <p:cNvPr id="13" name="Tekstvak 12"/>
          <p:cNvSpPr txBox="1"/>
          <p:nvPr/>
        </p:nvSpPr>
        <p:spPr>
          <a:xfrm>
            <a:off x="7946320" y="4895850"/>
            <a:ext cx="3493624" cy="923330"/>
          </a:xfrm>
          <a:prstGeom prst="rect">
            <a:avLst/>
          </a:prstGeom>
          <a:noFill/>
        </p:spPr>
        <p:txBody>
          <a:bodyPr wrap="square">
            <a:spAutoFit/>
          </a:bodyPr>
          <a:lstStyle/>
          <a:p>
            <a:pPr>
              <a:defRPr/>
            </a:pPr>
            <a:r>
              <a:rPr lang="en-GB" dirty="0">
                <a:solidFill>
                  <a:srgbClr val="C00000"/>
                </a:solidFill>
              </a:rPr>
              <a:t>Innovation programme </a:t>
            </a:r>
          </a:p>
          <a:p>
            <a:pPr marL="285750" indent="-285750">
              <a:buFont typeface="Arial" pitchFamily="34" charset="0"/>
              <a:buChar char="•"/>
              <a:defRPr/>
            </a:pPr>
            <a:r>
              <a:rPr lang="en-GB" dirty="0">
                <a:solidFill>
                  <a:srgbClr val="C00000"/>
                </a:solidFill>
              </a:rPr>
              <a:t>financed external illustrator </a:t>
            </a:r>
          </a:p>
          <a:p>
            <a:pPr marL="285750" indent="-285750">
              <a:buFont typeface="Arial" pitchFamily="34" charset="0"/>
              <a:buChar char="•"/>
              <a:defRPr/>
            </a:pPr>
            <a:r>
              <a:rPr lang="en-GB" dirty="0">
                <a:solidFill>
                  <a:srgbClr val="C00000"/>
                </a:solidFill>
              </a:rPr>
              <a:t>accompanied creation process</a:t>
            </a:r>
          </a:p>
        </p:txBody>
      </p:sp>
      <p:sp>
        <p:nvSpPr>
          <p:cNvPr id="14" name="Tekstvak 9"/>
          <p:cNvSpPr txBox="1"/>
          <p:nvPr/>
        </p:nvSpPr>
        <p:spPr>
          <a:xfrm>
            <a:off x="520701" y="984494"/>
            <a:ext cx="3744415" cy="27699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#innovatie #fenomeen #</a:t>
            </a:r>
            <a:r>
              <a:rPr kumimoji="0" lang="nl-NL" sz="1200" b="0" i="0" u="none" strike="noStrike" kern="1200" cap="none" spc="0" normalizeH="0" baseline="0" noProof="0" dirty="0" err="1" smtClean="0">
                <a:ln>
                  <a:noFill/>
                </a:ln>
                <a:solidFill>
                  <a:srgbClr val="B23D02"/>
                </a:solidFill>
                <a:effectLst/>
                <a:uLnTx/>
                <a:uFillTx/>
                <a:latin typeface="Corbel"/>
                <a:ea typeface="+mn-ea"/>
                <a:cs typeface="+mn-cs"/>
              </a:rPr>
              <a:t>nieuwsorg</a:t>
            </a: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 #bureaucratie</a:t>
            </a:r>
            <a:endParaRPr kumimoji="0" lang="nl-NL" sz="1400" b="0" i="0" u="none" strike="noStrike" kern="1200" cap="none" spc="0" normalizeH="0" baseline="0" noProof="0" dirty="0">
              <a:ln>
                <a:noFill/>
              </a:ln>
              <a:solidFill>
                <a:srgbClr val="B23D02"/>
              </a:solidFill>
              <a:effectLst/>
              <a:uLnTx/>
              <a:uFillTx/>
              <a:latin typeface="Corbel"/>
              <a:ea typeface="+mn-ea"/>
              <a:cs typeface="+mn-cs"/>
            </a:endParaRPr>
          </a:p>
        </p:txBody>
      </p:sp>
    </p:spTree>
    <p:extLst>
      <p:ext uri="{BB962C8B-B14F-4D97-AF65-F5344CB8AC3E}">
        <p14:creationId xmlns:p14="http://schemas.microsoft.com/office/powerpoint/2010/main" val="2379864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14</a:t>
            </a:fld>
            <a:endParaRPr lang="it-IT" dirty="0"/>
          </a:p>
        </p:txBody>
      </p:sp>
      <p:sp>
        <p:nvSpPr>
          <p:cNvPr id="6" name="Sottotitolo 2"/>
          <p:cNvSpPr txBox="1">
            <a:spLocks/>
          </p:cNvSpPr>
          <p:nvPr/>
        </p:nvSpPr>
        <p:spPr>
          <a:xfrm>
            <a:off x="569913" y="2015595"/>
            <a:ext cx="4687887" cy="328983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lnSpc>
                <a:spcPct val="115000"/>
              </a:lnSpc>
              <a:spcBef>
                <a:spcPts val="0"/>
              </a:spcBef>
            </a:pPr>
            <a:r>
              <a:rPr lang="en-GB" sz="1400" i="1" dirty="0">
                <a:solidFill>
                  <a:srgbClr val="C00000"/>
                </a:solidFill>
                <a:latin typeface="Calibri" panose="020F0502020204030204" pitchFamily="34" charset="0"/>
              </a:rPr>
              <a:t>The best way of having a good idea is to have a lot of ideas</a:t>
            </a:r>
          </a:p>
          <a:p>
            <a:pPr lvl="0" algn="l">
              <a:lnSpc>
                <a:spcPct val="115000"/>
              </a:lnSpc>
              <a:spcBef>
                <a:spcPts val="0"/>
              </a:spcBef>
              <a:defRPr/>
            </a:pPr>
            <a:r>
              <a:rPr lang="en-GB" sz="1400" b="1" dirty="0">
                <a:solidFill>
                  <a:srgbClr val="C00000"/>
                </a:solidFill>
                <a:latin typeface="Calibri" panose="020F0502020204030204" pitchFamily="34" charset="0"/>
              </a:rPr>
              <a:t>Innovation Programme</a:t>
            </a:r>
          </a:p>
          <a:p>
            <a:pPr marL="274320" lvl="0" indent="-274320" algn="l">
              <a:lnSpc>
                <a:spcPct val="115000"/>
              </a:lnSpc>
              <a:spcBef>
                <a:spcPts val="0"/>
              </a:spcBef>
              <a:buFont typeface="Wingdings" panose="05000000000000000000" pitchFamily="2" charset="2"/>
              <a:buChar char="ü"/>
              <a:defRPr/>
            </a:pPr>
            <a:r>
              <a:rPr lang="en-GB" sz="1400" dirty="0">
                <a:solidFill>
                  <a:srgbClr val="C00000"/>
                </a:solidFill>
                <a:latin typeface="Calibri" panose="020F0502020204030204" pitchFamily="34" charset="0"/>
              </a:rPr>
              <a:t>Limited paperwork</a:t>
            </a:r>
          </a:p>
          <a:p>
            <a:pPr marL="274320" lvl="0" indent="-274320" algn="l">
              <a:lnSpc>
                <a:spcPct val="115000"/>
              </a:lnSpc>
              <a:spcBef>
                <a:spcPts val="0"/>
              </a:spcBef>
              <a:buFont typeface="Wingdings" panose="05000000000000000000" pitchFamily="2" charset="2"/>
              <a:buChar char="ü"/>
              <a:defRPr/>
            </a:pPr>
            <a:r>
              <a:rPr lang="en-GB" sz="1400" dirty="0">
                <a:solidFill>
                  <a:srgbClr val="C00000"/>
                </a:solidFill>
                <a:latin typeface="Calibri" panose="020F0502020204030204" pitchFamily="34" charset="0"/>
              </a:rPr>
              <a:t>Just do it!</a:t>
            </a:r>
          </a:p>
          <a:p>
            <a:pPr marL="274320" lvl="0" indent="-274320" algn="l">
              <a:lnSpc>
                <a:spcPct val="115000"/>
              </a:lnSpc>
              <a:spcBef>
                <a:spcPts val="0"/>
              </a:spcBef>
              <a:buFont typeface="Wingdings" panose="05000000000000000000" pitchFamily="2" charset="2"/>
              <a:buChar char="ü"/>
              <a:defRPr/>
            </a:pPr>
            <a:r>
              <a:rPr lang="en-GB" sz="1400" dirty="0">
                <a:solidFill>
                  <a:srgbClr val="C00000"/>
                </a:solidFill>
                <a:latin typeface="Calibri" panose="020F0502020204030204" pitchFamily="34" charset="0"/>
              </a:rPr>
              <a:t>Welcome the unexpected</a:t>
            </a:r>
          </a:p>
          <a:p>
            <a:pPr lvl="0" algn="l">
              <a:lnSpc>
                <a:spcPct val="115000"/>
              </a:lnSpc>
              <a:spcBef>
                <a:spcPts val="0"/>
              </a:spcBef>
              <a:defRPr/>
            </a:pPr>
            <a:r>
              <a:rPr lang="en-GB" sz="1400" b="1" dirty="0">
                <a:solidFill>
                  <a:srgbClr val="C00000"/>
                </a:solidFill>
                <a:latin typeface="Calibri" panose="020F0502020204030204" pitchFamily="34" charset="0"/>
              </a:rPr>
              <a:t>Since 2012: 150 ideas, 70 </a:t>
            </a:r>
            <a:r>
              <a:rPr lang="en-GB" sz="1400" b="1" dirty="0" err="1">
                <a:solidFill>
                  <a:srgbClr val="C00000"/>
                </a:solidFill>
                <a:latin typeface="Calibri" panose="020F0502020204030204" pitchFamily="34" charset="0"/>
              </a:rPr>
              <a:t>PoCs</a:t>
            </a:r>
            <a:r>
              <a:rPr lang="en-GB" sz="1400" b="1" dirty="0">
                <a:solidFill>
                  <a:srgbClr val="C00000"/>
                </a:solidFill>
                <a:latin typeface="Calibri" panose="020F0502020204030204" pitchFamily="34" charset="0"/>
              </a:rPr>
              <a:t>, 20 implementations</a:t>
            </a:r>
          </a:p>
          <a:p>
            <a:pPr lvl="0" algn="l">
              <a:lnSpc>
                <a:spcPct val="115000"/>
              </a:lnSpc>
              <a:spcBef>
                <a:spcPts val="0"/>
              </a:spcBef>
            </a:pPr>
            <a:endParaRPr lang="en-GB" sz="1400" b="1" dirty="0">
              <a:solidFill>
                <a:srgbClr val="C00000"/>
              </a:solidFill>
              <a:latin typeface="Calibri" panose="020F0502020204030204" pitchFamily="34" charset="0"/>
            </a:endParaRPr>
          </a:p>
          <a:p>
            <a:pPr lvl="0" algn="l">
              <a:lnSpc>
                <a:spcPct val="115000"/>
              </a:lnSpc>
              <a:spcBef>
                <a:spcPts val="0"/>
              </a:spcBef>
              <a:defRPr/>
            </a:pPr>
            <a:r>
              <a:rPr lang="en-GB" sz="1400" b="1" dirty="0">
                <a:solidFill>
                  <a:srgbClr val="C00000"/>
                </a:solidFill>
                <a:latin typeface="Calibri" panose="020F0502020204030204" pitchFamily="34" charset="0"/>
              </a:rPr>
              <a:t>Our Innovation lab is used a lot!</a:t>
            </a:r>
          </a:p>
          <a:p>
            <a:pPr marL="274320" lvl="0" indent="-274320" algn="l">
              <a:lnSpc>
                <a:spcPct val="115000"/>
              </a:lnSpc>
              <a:spcBef>
                <a:spcPts val="0"/>
              </a:spcBef>
              <a:buFont typeface="Corbel" pitchFamily="34" charset="0"/>
              <a:buChar char="–"/>
            </a:pPr>
            <a:r>
              <a:rPr lang="en-GB" sz="1400" dirty="0">
                <a:solidFill>
                  <a:srgbClr val="C00000"/>
                </a:solidFill>
                <a:latin typeface="Calibri" panose="020F0502020204030204" pitchFamily="34" charset="0"/>
              </a:rPr>
              <a:t>- State-of-the-art equipment + big data rooms</a:t>
            </a:r>
          </a:p>
          <a:p>
            <a:pPr marL="274320" lvl="0" indent="-274320" algn="l">
              <a:lnSpc>
                <a:spcPct val="115000"/>
              </a:lnSpc>
              <a:spcBef>
                <a:spcPts val="0"/>
              </a:spcBef>
              <a:buFont typeface="Corbel" pitchFamily="34" charset="0"/>
              <a:buChar char="–"/>
            </a:pPr>
            <a:r>
              <a:rPr lang="en-GB" sz="1400" dirty="0">
                <a:solidFill>
                  <a:srgbClr val="C00000"/>
                </a:solidFill>
                <a:latin typeface="Calibri" panose="020F0502020204030204" pitchFamily="34" charset="0"/>
              </a:rPr>
              <a:t>- Brainstorming and working together</a:t>
            </a:r>
            <a:endParaRPr lang="en-GB" sz="1100" dirty="0">
              <a:solidFill>
                <a:srgbClr val="C00000"/>
              </a:solidFill>
            </a:endParaRP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r>
              <a:rPr lang="en-GB" sz="3200" dirty="0">
                <a:solidFill>
                  <a:schemeClr val="tx1">
                    <a:lumMod val="50000"/>
                    <a:lumOff val="50000"/>
                  </a:schemeClr>
                </a:solidFill>
                <a:latin typeface="+mn-lt"/>
              </a:rPr>
              <a:t>Innovation Lab and Innovation Programme</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744" y="2188012"/>
            <a:ext cx="2400300" cy="137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rcRect l="28000" t="19476" r="9743"/>
          <a:stretch>
            <a:fillRect/>
          </a:stretch>
        </p:blipFill>
        <p:spPr bwMode="auto">
          <a:xfrm>
            <a:off x="8661013" y="1217982"/>
            <a:ext cx="2887826" cy="280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22"/>
          <p:cNvSpPr txBox="1"/>
          <p:nvPr/>
        </p:nvSpPr>
        <p:spPr>
          <a:xfrm>
            <a:off x="8639175" y="3558777"/>
            <a:ext cx="2460470" cy="46166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nl-NL" sz="2400" b="1" dirty="0" err="1" smtClean="0">
                <a:solidFill>
                  <a:srgbClr val="FFFFFF"/>
                </a:solidFill>
                <a:cs typeface="Arial" charset="0"/>
              </a:rPr>
              <a:t>Innovation</a:t>
            </a:r>
            <a:r>
              <a:rPr lang="nl-NL" sz="2400" b="1" dirty="0" smtClean="0">
                <a:solidFill>
                  <a:srgbClr val="FFFFFF"/>
                </a:solidFill>
                <a:cs typeface="Arial" charset="0"/>
              </a:rPr>
              <a:t> Lab</a:t>
            </a:r>
            <a:endParaRPr lang="nl-NL" sz="2400" b="1" dirty="0">
              <a:solidFill>
                <a:srgbClr val="FFFFFF"/>
              </a:solidFill>
              <a:cs typeface="Arial" charset="0"/>
            </a:endParaRPr>
          </a:p>
        </p:txBody>
      </p:sp>
      <p:pic>
        <p:nvPicPr>
          <p:cNvPr id="13" name="Afbeelding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2525" y="3696988"/>
            <a:ext cx="3232944" cy="242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kstvak 25"/>
          <p:cNvSpPr txBox="1"/>
          <p:nvPr/>
        </p:nvSpPr>
        <p:spPr>
          <a:xfrm>
            <a:off x="5791200" y="5724011"/>
            <a:ext cx="1859558" cy="46166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nl-NL" sz="2400" b="1" dirty="0" smtClean="0">
                <a:solidFill>
                  <a:srgbClr val="271D6C"/>
                </a:solidFill>
                <a:cs typeface="Arial" charset="0"/>
              </a:rPr>
              <a:t>Big data PCs</a:t>
            </a:r>
            <a:endParaRPr lang="nl-NL" sz="2400" b="1" dirty="0">
              <a:solidFill>
                <a:srgbClr val="271D6C"/>
              </a:solidFill>
              <a:cs typeface="Arial" charset="0"/>
            </a:endParaRPr>
          </a:p>
        </p:txBody>
      </p:sp>
      <p:sp>
        <p:nvSpPr>
          <p:cNvPr id="15" name="Tekstvak 14"/>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Tree>
    <p:extLst>
      <p:ext uri="{BB962C8B-B14F-4D97-AF65-F5344CB8AC3E}">
        <p14:creationId xmlns:p14="http://schemas.microsoft.com/office/powerpoint/2010/main" val="3071690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15</a:t>
            </a:fld>
            <a:endParaRPr lang="it-IT" dirty="0"/>
          </a:p>
        </p:txBody>
      </p:sp>
      <p:sp>
        <p:nvSpPr>
          <p:cNvPr id="6" name="Sottotitolo 2"/>
          <p:cNvSpPr txBox="1">
            <a:spLocks/>
          </p:cNvSpPr>
          <p:nvPr/>
        </p:nvSpPr>
        <p:spPr>
          <a:xfrm>
            <a:off x="569913" y="2015595"/>
            <a:ext cx="5211762" cy="1644915"/>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74320" lvl="0" indent="-274320" algn="l">
              <a:lnSpc>
                <a:spcPct val="115000"/>
              </a:lnSpc>
              <a:spcBef>
                <a:spcPts val="0"/>
              </a:spcBef>
              <a:buFont typeface="Wingdings" panose="05000000000000000000" pitchFamily="2" charset="2"/>
              <a:buChar char="v"/>
            </a:pPr>
            <a:r>
              <a:rPr lang="en-GB" sz="2000" dirty="0">
                <a:solidFill>
                  <a:srgbClr val="C00000"/>
                </a:solidFill>
                <a:latin typeface="Calibri" panose="020F0502020204030204" pitchFamily="34" charset="0"/>
              </a:rPr>
              <a:t>Assure strong support by top management</a:t>
            </a:r>
          </a:p>
          <a:p>
            <a:pPr marL="274320" lvl="0" indent="-274320" algn="l">
              <a:lnSpc>
                <a:spcPct val="115000"/>
              </a:lnSpc>
              <a:spcBef>
                <a:spcPts val="0"/>
              </a:spcBef>
              <a:buFont typeface="Wingdings" panose="05000000000000000000" pitchFamily="2" charset="2"/>
              <a:buChar char="v"/>
            </a:pPr>
            <a:r>
              <a:rPr lang="en-GB" sz="2000" dirty="0" smtClean="0">
                <a:solidFill>
                  <a:srgbClr val="C00000"/>
                </a:solidFill>
                <a:latin typeface="Calibri" panose="020F0502020204030204" pitchFamily="34" charset="0"/>
              </a:rPr>
              <a:t>Make </a:t>
            </a:r>
            <a:r>
              <a:rPr lang="en-GB" sz="2000" dirty="0">
                <a:solidFill>
                  <a:srgbClr val="C00000"/>
                </a:solidFill>
                <a:latin typeface="Calibri" panose="020F0502020204030204" pitchFamily="34" charset="0"/>
              </a:rPr>
              <a:t>the business owners responsible</a:t>
            </a:r>
          </a:p>
          <a:p>
            <a:pPr marL="274320" lvl="0" indent="-274320" algn="l">
              <a:lnSpc>
                <a:spcPct val="115000"/>
              </a:lnSpc>
              <a:spcBef>
                <a:spcPts val="0"/>
              </a:spcBef>
              <a:buFont typeface="Wingdings" panose="05000000000000000000" pitchFamily="2" charset="2"/>
              <a:buChar char="v"/>
            </a:pPr>
            <a:r>
              <a:rPr lang="en-GB" sz="2000" dirty="0" smtClean="0">
                <a:solidFill>
                  <a:srgbClr val="C00000"/>
                </a:solidFill>
                <a:latin typeface="Calibri" panose="020F0502020204030204" pitchFamily="34" charset="0"/>
              </a:rPr>
              <a:t>Offer </a:t>
            </a:r>
            <a:r>
              <a:rPr lang="en-GB" sz="2000" dirty="0">
                <a:solidFill>
                  <a:srgbClr val="C00000"/>
                </a:solidFill>
                <a:latin typeface="Calibri" panose="020F0502020204030204" pitchFamily="34" charset="0"/>
              </a:rPr>
              <a:t>a safe environment for experimentation</a:t>
            </a:r>
          </a:p>
          <a:p>
            <a:pPr marL="274320" lvl="0" indent="-274320" algn="l">
              <a:lnSpc>
                <a:spcPct val="115000"/>
              </a:lnSpc>
              <a:spcBef>
                <a:spcPts val="0"/>
              </a:spcBef>
              <a:buFont typeface="Wingdings" panose="05000000000000000000" pitchFamily="2" charset="2"/>
              <a:buChar char="v"/>
            </a:pPr>
            <a:r>
              <a:rPr lang="en-GB" sz="2000" dirty="0" smtClean="0">
                <a:solidFill>
                  <a:srgbClr val="C00000"/>
                </a:solidFill>
                <a:latin typeface="Calibri" panose="020F0502020204030204" pitchFamily="34" charset="0"/>
              </a:rPr>
              <a:t>Maintain </a:t>
            </a:r>
            <a:r>
              <a:rPr lang="en-GB" sz="2000" dirty="0">
                <a:solidFill>
                  <a:srgbClr val="C00000"/>
                </a:solidFill>
                <a:latin typeface="Calibri" panose="020F0502020204030204" pitchFamily="34" charset="0"/>
              </a:rPr>
              <a:t>coherence and focus</a:t>
            </a:r>
            <a:endParaRPr lang="en-GB" sz="1100" dirty="0">
              <a:solidFill>
                <a:srgbClr val="C00000"/>
              </a:solidFill>
            </a:endParaRP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Lessons Learned/Way forward</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7" name="0F3022CC-6070-4F37-9F35-4BECE131FFF8-L0-001.gif"/>
          <p:cNvPicPr>
            <a:picLocks noChangeAspect="1"/>
          </p:cNvPicPr>
          <p:nvPr/>
        </p:nvPicPr>
        <p:blipFill>
          <a:blip r:embed="rId3">
            <a:extLst/>
          </a:blip>
          <a:stretch>
            <a:fillRect/>
          </a:stretch>
        </p:blipFill>
        <p:spPr>
          <a:xfrm>
            <a:off x="569912" y="4019947"/>
            <a:ext cx="6891185" cy="2142728"/>
          </a:xfrm>
          <a:prstGeom prst="rect">
            <a:avLst/>
          </a:prstGeom>
          <a:ln w="12700">
            <a:miter lim="400000"/>
          </a:ln>
        </p:spPr>
      </p:pic>
      <p:sp>
        <p:nvSpPr>
          <p:cNvPr id="11" name="Tijdelijke aanduiding voor inhoud 4"/>
          <p:cNvSpPr>
            <a:spLocks noGrp="1"/>
          </p:cNvSpPr>
          <p:nvPr/>
        </p:nvSpPr>
        <p:spPr>
          <a:xfrm>
            <a:off x="6604023" y="1135312"/>
            <a:ext cx="5292702" cy="2606176"/>
          </a:xfrm>
          <a:prstGeom prst="rect">
            <a:avLst/>
          </a:prstGeom>
        </p:spPr>
        <p:txBody>
          <a:bodyPr vert="horz" lIns="91440" tIns="45720" rIns="91440" bIns="45720" rtlCol="0" anchor="t" anchorCtr="0">
            <a:normAutofit fontScale="85000" lnSpcReduction="10000"/>
          </a:bodyPr>
          <a:lstStyle>
            <a:lvl1pPr marL="27432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1pPr>
            <a:lvl2pPr marL="59436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2pPr>
            <a:lvl3pPr marL="86868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3pPr>
            <a:lvl4pPr marL="114300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4pPr>
            <a:lvl5pPr marL="1371600" marR="0" indent="-228600" algn="l" defTabSz="914400" rtl="0" eaLnBrk="1" fontAlgn="auto" latinLnBrk="0" hangingPunct="1">
              <a:lnSpc>
                <a:spcPct val="115000"/>
              </a:lnSpc>
              <a:spcBef>
                <a:spcPts val="0"/>
              </a:spcBef>
              <a:spcAft>
                <a:spcPts val="0"/>
              </a:spcAft>
              <a:buClrTx/>
              <a:buSzTx/>
              <a:buFont typeface="Arial" pitchFamily="34" charset="0"/>
              <a:buChar char="•"/>
              <a:tabLst/>
              <a:defRPr lang="nl-NL" sz="2400" b="0" i="0" u="none" strike="noStrike" kern="1200" baseline="0">
                <a:solidFill>
                  <a:srgbClr val="000000"/>
                </a:solidFill>
                <a:latin typeface="Calibri" panose="020F0502020204030204" pitchFamily="34" charset="0"/>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anose="05000000000000000000" pitchFamily="2" charset="2"/>
              <a:buChar char="ü"/>
            </a:pPr>
            <a:r>
              <a:rPr lang="en-GB" b="1" i="1" dirty="0" smtClean="0">
                <a:solidFill>
                  <a:srgbClr val="C00000"/>
                </a:solidFill>
              </a:rPr>
              <a:t>Be open and agile</a:t>
            </a:r>
            <a:endParaRPr lang="en-GB" dirty="0" smtClean="0">
              <a:solidFill>
                <a:srgbClr val="C00000"/>
              </a:solidFill>
            </a:endParaRPr>
          </a:p>
          <a:p>
            <a:pPr>
              <a:buFont typeface="Wingdings" panose="05000000000000000000" pitchFamily="2" charset="2"/>
              <a:buChar char="ü"/>
            </a:pPr>
            <a:r>
              <a:rPr lang="en-GB" b="1" i="1" dirty="0" smtClean="0">
                <a:solidFill>
                  <a:srgbClr val="C00000"/>
                </a:solidFill>
              </a:rPr>
              <a:t>Join forces</a:t>
            </a:r>
            <a:endParaRPr lang="en-GB" dirty="0" smtClean="0">
              <a:solidFill>
                <a:srgbClr val="C00000"/>
              </a:solidFill>
            </a:endParaRPr>
          </a:p>
          <a:p>
            <a:pPr>
              <a:buFont typeface="Wingdings" panose="05000000000000000000" pitchFamily="2" charset="2"/>
              <a:buChar char="ü"/>
            </a:pPr>
            <a:r>
              <a:rPr lang="en-GB" b="1" i="1" dirty="0" smtClean="0">
                <a:solidFill>
                  <a:srgbClr val="C00000"/>
                </a:solidFill>
              </a:rPr>
              <a:t>Organise innovation</a:t>
            </a:r>
          </a:p>
          <a:p>
            <a:pPr marL="0" indent="0">
              <a:buNone/>
            </a:pPr>
            <a:endParaRPr lang="en-GB" b="1" i="1" dirty="0" smtClean="0">
              <a:solidFill>
                <a:srgbClr val="C00000"/>
              </a:solidFill>
            </a:endParaRPr>
          </a:p>
          <a:p>
            <a:r>
              <a:rPr lang="en-GB" sz="2000" dirty="0" smtClean="0">
                <a:solidFill>
                  <a:srgbClr val="C00000"/>
                </a:solidFill>
              </a:rPr>
              <a:t>Trends </a:t>
            </a:r>
            <a:r>
              <a:rPr lang="en-GB" sz="2000" dirty="0" smtClean="0">
                <a:solidFill>
                  <a:srgbClr val="C00000"/>
                </a:solidFill>
              </a:rPr>
              <a:t>in society </a:t>
            </a:r>
            <a:r>
              <a:rPr lang="en-GB" sz="2000" dirty="0" smtClean="0">
                <a:solidFill>
                  <a:srgbClr val="C00000"/>
                </a:solidFill>
              </a:rPr>
              <a:t>force </a:t>
            </a:r>
            <a:r>
              <a:rPr lang="en-GB" sz="2000" dirty="0" smtClean="0">
                <a:solidFill>
                  <a:srgbClr val="C00000"/>
                </a:solidFill>
              </a:rPr>
              <a:t>us to speed up modernisation</a:t>
            </a:r>
          </a:p>
          <a:p>
            <a:r>
              <a:rPr lang="en-GB" sz="2000" dirty="0" smtClean="0">
                <a:solidFill>
                  <a:srgbClr val="C00000"/>
                </a:solidFill>
              </a:rPr>
              <a:t>This will be challenging, and we cannot do it alone</a:t>
            </a:r>
          </a:p>
          <a:p>
            <a:r>
              <a:rPr lang="en-GB" sz="2000" dirty="0" smtClean="0">
                <a:solidFill>
                  <a:srgbClr val="C00000"/>
                </a:solidFill>
              </a:rPr>
              <a:t>Focus on </a:t>
            </a:r>
            <a:r>
              <a:rPr lang="en-GB" sz="2000" dirty="0" smtClean="0">
                <a:solidFill>
                  <a:srgbClr val="C00000"/>
                </a:solidFill>
              </a:rPr>
              <a:t>innovation is essential</a:t>
            </a:r>
          </a:p>
          <a:p>
            <a:pPr marL="0" indent="0">
              <a:buNone/>
            </a:pPr>
            <a:r>
              <a:rPr lang="en-GB" sz="2000" dirty="0" smtClean="0">
                <a:solidFill>
                  <a:srgbClr val="C00000"/>
                </a:solidFill>
              </a:rPr>
              <a:t>	</a:t>
            </a:r>
            <a:r>
              <a:rPr lang="en-GB" sz="1900" dirty="0" smtClean="0">
                <a:solidFill>
                  <a:srgbClr val="C00000"/>
                </a:solidFill>
              </a:rPr>
              <a:t>(even </a:t>
            </a:r>
            <a:r>
              <a:rPr lang="en-GB" sz="1900" dirty="0">
                <a:solidFill>
                  <a:srgbClr val="C00000"/>
                </a:solidFill>
              </a:rPr>
              <a:t>in times of budget </a:t>
            </a:r>
            <a:r>
              <a:rPr lang="en-GB" sz="1900" dirty="0" smtClean="0">
                <a:solidFill>
                  <a:srgbClr val="C00000"/>
                </a:solidFill>
              </a:rPr>
              <a:t>cuts!)</a:t>
            </a:r>
            <a:endParaRPr lang="en-GB" sz="2000" dirty="0" smtClean="0">
              <a:solidFill>
                <a:srgbClr val="C00000"/>
              </a:solidFill>
            </a:endParaRPr>
          </a:p>
          <a:p>
            <a:pPr marL="0" indent="0">
              <a:buNone/>
            </a:pPr>
            <a:endParaRPr lang="en-GB" dirty="0" smtClean="0"/>
          </a:p>
          <a:p>
            <a:pPr marL="0" indent="0">
              <a:buNone/>
            </a:pPr>
            <a:endParaRPr lang="en-GB" dirty="0"/>
          </a:p>
        </p:txBody>
      </p:sp>
      <p:pic>
        <p:nvPicPr>
          <p:cNvPr id="12" name="Picture 2" descr="\\cbsp.nl\Profiel\Productie\BBKA\Desktop\WSC\Smart cities\JoinForce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0823" y="1038225"/>
            <a:ext cx="1621520" cy="1053019"/>
          </a:xfrm>
          <a:prstGeom prst="rect">
            <a:avLst/>
          </a:prstGeom>
          <a:noFill/>
          <a:extLst>
            <a:ext uri="{909E8E84-426E-40DD-AFC4-6F175D3DCCD1}">
              <a14:hiddenFill xmlns:a14="http://schemas.microsoft.com/office/drawing/2010/main">
                <a:solidFill>
                  <a:srgbClr val="FFFFFF"/>
                </a:solidFill>
              </a14:hiddenFill>
            </a:ext>
          </a:extLst>
        </p:spPr>
      </p:pic>
      <p:pic>
        <p:nvPicPr>
          <p:cNvPr id="13" name="E0A366FC-8535-4F73-A911-BF0171B4B4B2-L0-001.jpeg"/>
          <p:cNvPicPr/>
          <p:nvPr/>
        </p:nvPicPr>
        <p:blipFill>
          <a:blip r:embed="rId5">
            <a:extLst/>
          </a:blip>
          <a:stretch>
            <a:fillRect/>
          </a:stretch>
        </p:blipFill>
        <p:spPr>
          <a:xfrm>
            <a:off x="7662018" y="4104877"/>
            <a:ext cx="3875700" cy="1455272"/>
          </a:xfrm>
          <a:prstGeom prst="rect">
            <a:avLst/>
          </a:prstGeom>
          <a:ln w="12700">
            <a:miter lim="400000"/>
          </a:ln>
        </p:spPr>
      </p:pic>
      <p:sp>
        <p:nvSpPr>
          <p:cNvPr id="14" name="Tekstvak 13"/>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Tree>
    <p:extLst>
      <p:ext uri="{BB962C8B-B14F-4D97-AF65-F5344CB8AC3E}">
        <p14:creationId xmlns:p14="http://schemas.microsoft.com/office/powerpoint/2010/main" val="2328885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a:t>
            </a:fld>
            <a:endParaRPr lang="it-IT" dirty="0"/>
          </a:p>
        </p:txBody>
      </p:sp>
      <p:sp>
        <p:nvSpPr>
          <p:cNvPr id="6" name="Sottotitolo 2"/>
          <p:cNvSpPr txBox="1">
            <a:spLocks/>
          </p:cNvSpPr>
          <p:nvPr/>
        </p:nvSpPr>
        <p:spPr>
          <a:xfrm>
            <a:off x="569913" y="2015595"/>
            <a:ext cx="4173537" cy="1813455"/>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800" b="1" dirty="0">
                <a:solidFill>
                  <a:srgbClr val="C00000"/>
                </a:solidFill>
              </a:rPr>
              <a:t>Trends in society</a:t>
            </a:r>
            <a:endParaRPr lang="en-GB" sz="1800" dirty="0">
              <a:solidFill>
                <a:srgbClr val="C00000"/>
              </a:solidFill>
            </a:endParaRPr>
          </a:p>
          <a:p>
            <a:pPr algn="l"/>
            <a:r>
              <a:rPr lang="en-GB" sz="1800" b="1" dirty="0" smtClean="0">
                <a:solidFill>
                  <a:srgbClr val="C00000"/>
                </a:solidFill>
              </a:rPr>
              <a:t>The </a:t>
            </a:r>
            <a:r>
              <a:rPr lang="en-GB" sz="1800" b="1" dirty="0">
                <a:solidFill>
                  <a:srgbClr val="C00000"/>
                </a:solidFill>
              </a:rPr>
              <a:t>CBS Strategic Agenda</a:t>
            </a:r>
          </a:p>
          <a:p>
            <a:pPr algn="l"/>
            <a:r>
              <a:rPr lang="en-GB" sz="1800" b="1" dirty="0">
                <a:solidFill>
                  <a:srgbClr val="C00000"/>
                </a:solidFill>
              </a:rPr>
              <a:t>Some </a:t>
            </a:r>
            <a:r>
              <a:rPr lang="en-GB" sz="1800" b="1" dirty="0" smtClean="0">
                <a:solidFill>
                  <a:srgbClr val="C00000"/>
                </a:solidFill>
              </a:rPr>
              <a:t>examples</a:t>
            </a:r>
          </a:p>
          <a:p>
            <a:pPr algn="l"/>
            <a:r>
              <a:rPr lang="en-GB" sz="1800" b="1" dirty="0">
                <a:solidFill>
                  <a:srgbClr val="C00000"/>
                </a:solidFill>
              </a:rPr>
              <a:t>Innovation Lab and Innovation Programme</a:t>
            </a:r>
          </a:p>
          <a:p>
            <a:pPr algn="l"/>
            <a:r>
              <a:rPr lang="en-GB" sz="1800" b="1" dirty="0" smtClean="0">
                <a:solidFill>
                  <a:srgbClr val="C00000"/>
                </a:solidFill>
              </a:rPr>
              <a:t>Lessons learned/way forward</a:t>
            </a:r>
            <a:endParaRPr lang="en-GB" sz="1800" dirty="0">
              <a:solidFill>
                <a:srgbClr val="C00000"/>
              </a:solidFill>
            </a:endParaRPr>
          </a:p>
          <a:p>
            <a:pPr algn="l"/>
            <a:endParaRPr lang="en-GB" sz="1800" dirty="0"/>
          </a:p>
          <a:p>
            <a:pPr algn="l"/>
            <a:endParaRPr lang="en-GB" sz="1400" i="1" dirty="0" smtClean="0">
              <a:solidFill>
                <a:srgbClr val="C00000"/>
              </a:solidFill>
            </a:endParaRP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Contents</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746" y="1377420"/>
            <a:ext cx="4100894" cy="329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5764746" y="4912638"/>
            <a:ext cx="4100894" cy="1415772"/>
          </a:xfrm>
          <a:prstGeom prst="rect">
            <a:avLst/>
          </a:prstGeom>
        </p:spPr>
        <p:txBody>
          <a:bodyPr wrap="square">
            <a:spAutoFit/>
          </a:bodyPr>
          <a:lstStyle/>
          <a:p>
            <a:r>
              <a:rPr lang="en-GB" i="1" dirty="0">
                <a:solidFill>
                  <a:srgbClr val="C00000"/>
                </a:solidFill>
              </a:rPr>
              <a:t>“I see no advantage in these new clocks. They run no faster than the ones made 100 years ago</a:t>
            </a:r>
            <a:r>
              <a:rPr lang="en-GB" i="1" dirty="0" smtClean="0">
                <a:solidFill>
                  <a:srgbClr val="C00000"/>
                </a:solidFill>
              </a:rPr>
              <a:t>.”</a:t>
            </a:r>
          </a:p>
          <a:p>
            <a:endParaRPr lang="en-GB" dirty="0">
              <a:solidFill>
                <a:srgbClr val="C00000"/>
              </a:solidFill>
            </a:endParaRPr>
          </a:p>
          <a:p>
            <a:r>
              <a:rPr lang="en-GB" sz="1400" dirty="0">
                <a:solidFill>
                  <a:srgbClr val="C00000"/>
                </a:solidFill>
              </a:rPr>
              <a:t>Henry Ford</a:t>
            </a:r>
            <a:endParaRPr lang="en-GB" sz="1400" dirty="0">
              <a:solidFill>
                <a:srgbClr val="C00000"/>
              </a:solidFill>
            </a:endParaRPr>
          </a:p>
        </p:txBody>
      </p:sp>
      <p:sp>
        <p:nvSpPr>
          <p:cNvPr id="3" name="Tekstvak 2"/>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Tree>
    <p:extLst>
      <p:ext uri="{BB962C8B-B14F-4D97-AF65-F5344CB8AC3E}">
        <p14:creationId xmlns:p14="http://schemas.microsoft.com/office/powerpoint/2010/main" val="3177376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a:t>
            </a:fld>
            <a:endParaRPr lang="it-IT" dirty="0"/>
          </a:p>
        </p:txBody>
      </p:sp>
      <p:sp>
        <p:nvSpPr>
          <p:cNvPr id="6" name="Sottotitolo 2"/>
          <p:cNvSpPr txBox="1">
            <a:spLocks/>
          </p:cNvSpPr>
          <p:nvPr/>
        </p:nvSpPr>
        <p:spPr>
          <a:xfrm>
            <a:off x="569913" y="2015595"/>
            <a:ext cx="4525962" cy="328983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b="1" dirty="0">
                <a:solidFill>
                  <a:srgbClr val="C00000"/>
                </a:solidFill>
              </a:rPr>
              <a:t>New technologies</a:t>
            </a:r>
          </a:p>
          <a:p>
            <a:pPr marL="320040" lvl="1" algn="l"/>
            <a:r>
              <a:rPr lang="en-GB" sz="1600" dirty="0">
                <a:solidFill>
                  <a:srgbClr val="C00000"/>
                </a:solidFill>
              </a:rPr>
              <a:t>Mobile devices, big data, machine-to-machine</a:t>
            </a:r>
          </a:p>
          <a:p>
            <a:pPr algn="l"/>
            <a:r>
              <a:rPr lang="en-GB" b="1" dirty="0">
                <a:solidFill>
                  <a:srgbClr val="C00000"/>
                </a:solidFill>
              </a:rPr>
              <a:t>New expectations</a:t>
            </a:r>
          </a:p>
          <a:p>
            <a:pPr marL="320040" lvl="1" algn="l"/>
            <a:r>
              <a:rPr lang="en-GB" sz="1600" dirty="0">
                <a:solidFill>
                  <a:srgbClr val="C00000"/>
                </a:solidFill>
              </a:rPr>
              <a:t>Social media, </a:t>
            </a:r>
            <a:r>
              <a:rPr lang="en-GB" sz="1600" dirty="0" smtClean="0">
                <a:solidFill>
                  <a:srgbClr val="C00000"/>
                </a:solidFill>
              </a:rPr>
              <a:t>interactivity, </a:t>
            </a:r>
            <a:r>
              <a:rPr lang="en-GB" sz="1600" dirty="0">
                <a:solidFill>
                  <a:srgbClr val="C00000"/>
                </a:solidFill>
              </a:rPr>
              <a:t>open data</a:t>
            </a:r>
            <a:endParaRPr lang="en-GB" sz="1800" dirty="0">
              <a:solidFill>
                <a:srgbClr val="C00000"/>
              </a:solidFill>
            </a:endParaRPr>
          </a:p>
          <a:p>
            <a:pPr algn="l"/>
            <a:r>
              <a:rPr lang="en-GB" b="1" dirty="0">
                <a:solidFill>
                  <a:srgbClr val="C00000"/>
                </a:solidFill>
              </a:rPr>
              <a:t>New challenges</a:t>
            </a:r>
          </a:p>
          <a:p>
            <a:pPr marL="320040" lvl="1" algn="l"/>
            <a:r>
              <a:rPr lang="en-GB" sz="1600" dirty="0">
                <a:solidFill>
                  <a:srgbClr val="C00000"/>
                </a:solidFill>
              </a:rPr>
              <a:t>Globalisation, sustainability, </a:t>
            </a:r>
            <a:r>
              <a:rPr lang="en-GB" sz="1600" dirty="0" smtClean="0">
                <a:solidFill>
                  <a:srgbClr val="C00000"/>
                </a:solidFill>
              </a:rPr>
              <a:t>smart cities</a:t>
            </a:r>
            <a:endParaRPr lang="en-GB" sz="1600" dirty="0">
              <a:solidFill>
                <a:srgbClr val="C00000"/>
              </a:solidFill>
            </a:endParaRP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Trends in society</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7" name="140C52BD-45C5-4389-905B-C7B02DF7C7CC-L0-001.jpeg"/>
          <p:cNvPicPr/>
          <p:nvPr/>
        </p:nvPicPr>
        <p:blipFill>
          <a:blip r:embed="rId3">
            <a:extLst/>
          </a:blip>
          <a:stretch>
            <a:fillRect/>
          </a:stretch>
        </p:blipFill>
        <p:spPr>
          <a:xfrm>
            <a:off x="9430294" y="2080160"/>
            <a:ext cx="1669351" cy="1761363"/>
          </a:xfrm>
          <a:prstGeom prst="rect">
            <a:avLst/>
          </a:prstGeom>
          <a:ln w="12700">
            <a:miter lim="400000"/>
          </a:ln>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5470513"/>
            <a:ext cx="6408712" cy="69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static.neuerdings.com/1395295419/oculus-rift-dk2-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1091" y="4085740"/>
            <a:ext cx="2973878" cy="1619735"/>
          </a:xfrm>
          <a:prstGeom prst="rect">
            <a:avLst/>
          </a:prstGeom>
          <a:noFill/>
          <a:extLst>
            <a:ext uri="{909E8E84-426E-40DD-AFC4-6F175D3DCCD1}">
              <a14:hiddenFill xmlns:a14="http://schemas.microsoft.com/office/drawing/2010/main">
                <a:solidFill>
                  <a:srgbClr val="FFFFFF"/>
                </a:solidFill>
              </a14:hiddenFill>
            </a:ext>
          </a:extLst>
        </p:spPr>
      </p:pic>
      <p:pic>
        <p:nvPicPr>
          <p:cNvPr id="13" name="DF002F5F-4362-4D96-89CF-7EE65F35D423-L0-001.jpeg"/>
          <p:cNvPicPr/>
          <p:nvPr/>
        </p:nvPicPr>
        <p:blipFill>
          <a:blip r:embed="rId6">
            <a:extLst/>
          </a:blip>
          <a:srcRect/>
          <a:stretch>
            <a:fillRect/>
          </a:stretch>
        </p:blipFill>
        <p:spPr>
          <a:xfrm>
            <a:off x="5353025" y="1222110"/>
            <a:ext cx="3251200" cy="2438400"/>
          </a:xfrm>
          <a:prstGeom prst="rect">
            <a:avLst/>
          </a:prstGeom>
          <a:ln w="12700">
            <a:miter lim="400000"/>
          </a:ln>
        </p:spPr>
      </p:pic>
      <p:sp>
        <p:nvSpPr>
          <p:cNvPr id="14" name="Tekstvak 13"/>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Tree>
    <p:extLst>
      <p:ext uri="{BB962C8B-B14F-4D97-AF65-F5344CB8AC3E}">
        <p14:creationId xmlns:p14="http://schemas.microsoft.com/office/powerpoint/2010/main" val="4073601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4</a:t>
            </a:fld>
            <a:endParaRPr lang="it-IT" dirty="0"/>
          </a:p>
        </p:txBody>
      </p:sp>
      <p:sp>
        <p:nvSpPr>
          <p:cNvPr id="9" name="Titolo 1"/>
          <p:cNvSpPr>
            <a:spLocks noGrp="1"/>
          </p:cNvSpPr>
          <p:nvPr>
            <p:ph type="ctrTitle" idx="4294967295"/>
          </p:nvPr>
        </p:nvSpPr>
        <p:spPr>
          <a:xfrm>
            <a:off x="552452" y="1274240"/>
            <a:ext cx="1733550" cy="1333338"/>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The CBS</a:t>
            </a:r>
            <a:br>
              <a:rPr lang="en-GB" sz="3200" dirty="0" smtClean="0">
                <a:solidFill>
                  <a:schemeClr val="tx1">
                    <a:lumMod val="50000"/>
                    <a:lumOff val="50000"/>
                  </a:schemeClr>
                </a:solidFill>
                <a:latin typeface="+mn-lt"/>
              </a:rPr>
            </a:br>
            <a:r>
              <a:rPr lang="en-GB" sz="3200" dirty="0" smtClean="0">
                <a:solidFill>
                  <a:schemeClr val="tx1">
                    <a:lumMod val="50000"/>
                    <a:lumOff val="50000"/>
                  </a:schemeClr>
                </a:solidFill>
                <a:latin typeface="+mn-lt"/>
              </a:rPr>
              <a:t>Strategic</a:t>
            </a:r>
            <a:br>
              <a:rPr lang="en-GB" sz="3200" dirty="0" smtClean="0">
                <a:solidFill>
                  <a:schemeClr val="tx1">
                    <a:lumMod val="50000"/>
                    <a:lumOff val="50000"/>
                  </a:schemeClr>
                </a:solidFill>
                <a:latin typeface="+mn-lt"/>
              </a:rPr>
            </a:br>
            <a:r>
              <a:rPr lang="en-GB" sz="3200" dirty="0" smtClean="0">
                <a:solidFill>
                  <a:schemeClr val="tx1">
                    <a:lumMod val="50000"/>
                    <a:lumOff val="50000"/>
                  </a:schemeClr>
                </a:solidFill>
                <a:latin typeface="+mn-lt"/>
              </a:rPr>
              <a:t>Agenda</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953" y="1108725"/>
            <a:ext cx="6670196" cy="4640551"/>
          </a:xfrm>
          <a:prstGeom prst="rect">
            <a:avLst/>
          </a:prstGeom>
        </p:spPr>
      </p:pic>
      <p:grpSp>
        <p:nvGrpSpPr>
          <p:cNvPr id="2" name="Groep 1"/>
          <p:cNvGrpSpPr/>
          <p:nvPr/>
        </p:nvGrpSpPr>
        <p:grpSpPr>
          <a:xfrm>
            <a:off x="7900446" y="1241209"/>
            <a:ext cx="2448272" cy="4404345"/>
            <a:chOff x="7900446" y="1241209"/>
            <a:chExt cx="2448272" cy="4404345"/>
          </a:xfrm>
        </p:grpSpPr>
        <p:sp>
          <p:nvSpPr>
            <p:cNvPr id="12" name="Ovaal 11"/>
            <p:cNvSpPr/>
            <p:nvPr/>
          </p:nvSpPr>
          <p:spPr>
            <a:xfrm>
              <a:off x="7912242" y="4817154"/>
              <a:ext cx="2376264" cy="828400"/>
            </a:xfrm>
            <a:prstGeom prst="ellipse">
              <a:avLst/>
            </a:prstGeom>
            <a:solidFill>
              <a:schemeClr val="accent4">
                <a:lumMod val="75000"/>
                <a:alpha val="67000"/>
              </a:scheme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Implement a strategic HRM plan</a:t>
              </a:r>
              <a:endParaRPr lang="nl-NL" sz="1400" dirty="0"/>
            </a:p>
          </p:txBody>
        </p:sp>
        <p:sp>
          <p:nvSpPr>
            <p:cNvPr id="17" name="Ovaal 16"/>
            <p:cNvSpPr/>
            <p:nvPr/>
          </p:nvSpPr>
          <p:spPr>
            <a:xfrm>
              <a:off x="7972454" y="1241209"/>
              <a:ext cx="2376264" cy="828400"/>
            </a:xfrm>
            <a:prstGeom prst="ellipse">
              <a:avLst/>
            </a:prstGeom>
            <a:solidFill>
              <a:srgbClr val="0070C0">
                <a:alpha val="67000"/>
              </a:srgb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00" b="1" i="1" dirty="0" smtClean="0"/>
                <a:t>State-of-the </a:t>
              </a:r>
              <a:r>
                <a:rPr lang="en-GB" sz="1300" b="1" i="1" dirty="0"/>
                <a:t>art data and information </a:t>
              </a:r>
              <a:r>
                <a:rPr lang="en-GB" sz="1300" b="1" i="1" dirty="0" smtClean="0"/>
                <a:t>structure</a:t>
              </a:r>
              <a:endParaRPr lang="nl-NL" sz="1300" dirty="0"/>
            </a:p>
          </p:txBody>
        </p:sp>
        <p:sp>
          <p:nvSpPr>
            <p:cNvPr id="18" name="Ovaal 17"/>
            <p:cNvSpPr/>
            <p:nvPr/>
          </p:nvSpPr>
          <p:spPr>
            <a:xfrm>
              <a:off x="7972454" y="2193378"/>
              <a:ext cx="2376264" cy="828400"/>
            </a:xfrm>
            <a:prstGeom prst="ellipse">
              <a:avLst/>
            </a:prstGeom>
            <a:solidFill>
              <a:srgbClr val="00B050">
                <a:alpha val="67000"/>
              </a:srgb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Cut the red tape!</a:t>
              </a:r>
              <a:endParaRPr lang="nl-NL" sz="1400" dirty="0"/>
            </a:p>
          </p:txBody>
        </p:sp>
        <p:sp>
          <p:nvSpPr>
            <p:cNvPr id="19" name="Ovaal 18"/>
            <p:cNvSpPr/>
            <p:nvPr/>
          </p:nvSpPr>
          <p:spPr>
            <a:xfrm>
              <a:off x="7972454" y="3014800"/>
              <a:ext cx="2376264" cy="828400"/>
            </a:xfrm>
            <a:prstGeom prst="ellipse">
              <a:avLst/>
            </a:prstGeom>
            <a:solidFill>
              <a:srgbClr val="002060">
                <a:alpha val="67000"/>
              </a:srgb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Improve and secure quality</a:t>
              </a:r>
              <a:endParaRPr lang="nl-NL" sz="1400" dirty="0"/>
            </a:p>
          </p:txBody>
        </p:sp>
        <p:sp>
          <p:nvSpPr>
            <p:cNvPr id="20" name="Ovaal 19"/>
            <p:cNvSpPr/>
            <p:nvPr/>
          </p:nvSpPr>
          <p:spPr>
            <a:xfrm>
              <a:off x="7900446" y="3814319"/>
              <a:ext cx="2376264" cy="828400"/>
            </a:xfrm>
            <a:prstGeom prst="ellipse">
              <a:avLst/>
            </a:prstGeom>
            <a:solidFill>
              <a:schemeClr val="tx1">
                <a:lumMod val="75000"/>
                <a:alpha val="67000"/>
              </a:scheme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Make processes more effective and efficient</a:t>
              </a:r>
              <a:endParaRPr lang="nl-NL" sz="1400" dirty="0"/>
            </a:p>
          </p:txBody>
        </p:sp>
      </p:grpSp>
      <p:grpSp>
        <p:nvGrpSpPr>
          <p:cNvPr id="3" name="Groep 2"/>
          <p:cNvGrpSpPr/>
          <p:nvPr/>
        </p:nvGrpSpPr>
        <p:grpSpPr>
          <a:xfrm>
            <a:off x="2452881" y="1158540"/>
            <a:ext cx="2423229" cy="4487014"/>
            <a:chOff x="2452881" y="1158540"/>
            <a:chExt cx="2423229" cy="4487014"/>
          </a:xfrm>
        </p:grpSpPr>
        <p:sp>
          <p:nvSpPr>
            <p:cNvPr id="13" name="Ovaal 12"/>
            <p:cNvSpPr/>
            <p:nvPr/>
          </p:nvSpPr>
          <p:spPr>
            <a:xfrm>
              <a:off x="2485909" y="2118079"/>
              <a:ext cx="2376264" cy="828400"/>
            </a:xfrm>
            <a:prstGeom prst="ellipse">
              <a:avLst/>
            </a:prstGeom>
            <a:solidFill>
              <a:schemeClr val="tx1">
                <a:lumMod val="75000"/>
                <a:alpha val="67000"/>
              </a:scheme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More </a:t>
              </a:r>
              <a:r>
                <a:rPr lang="en-GB" sz="1400" b="1" i="1" dirty="0" smtClean="0"/>
                <a:t>phenomenon-oriented</a:t>
              </a:r>
              <a:endParaRPr lang="nl-NL" sz="1400" dirty="0"/>
            </a:p>
          </p:txBody>
        </p:sp>
        <p:sp>
          <p:nvSpPr>
            <p:cNvPr id="14" name="Ovaal 13"/>
            <p:cNvSpPr/>
            <p:nvPr/>
          </p:nvSpPr>
          <p:spPr>
            <a:xfrm>
              <a:off x="2499846" y="3014800"/>
              <a:ext cx="2376264" cy="828400"/>
            </a:xfrm>
            <a:prstGeom prst="ellipse">
              <a:avLst/>
            </a:prstGeom>
            <a:solidFill>
              <a:schemeClr val="tx1">
                <a:alpha val="67000"/>
              </a:scheme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Towards a modern news organisation</a:t>
              </a:r>
              <a:endParaRPr lang="nl-NL" sz="1400" dirty="0"/>
            </a:p>
          </p:txBody>
        </p:sp>
        <p:sp>
          <p:nvSpPr>
            <p:cNvPr id="15" name="Ovaal 14"/>
            <p:cNvSpPr/>
            <p:nvPr/>
          </p:nvSpPr>
          <p:spPr>
            <a:xfrm>
              <a:off x="2499846" y="3953349"/>
              <a:ext cx="2376264" cy="828400"/>
            </a:xfrm>
            <a:prstGeom prst="ellipse">
              <a:avLst/>
            </a:prstGeom>
            <a:solidFill>
              <a:schemeClr val="accent5">
                <a:lumMod val="75000"/>
                <a:alpha val="67000"/>
              </a:scheme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Respond </a:t>
              </a:r>
              <a:r>
                <a:rPr lang="en-GB" sz="1400" b="1" i="1" dirty="0" smtClean="0"/>
                <a:t>to </a:t>
              </a:r>
              <a:r>
                <a:rPr lang="en-GB" sz="1400" b="1" i="1" dirty="0"/>
                <a:t>the </a:t>
              </a:r>
              <a:r>
                <a:rPr lang="en-GB" sz="1400" b="1" i="1" dirty="0" smtClean="0"/>
                <a:t>demand for statistical services</a:t>
              </a:r>
              <a:endParaRPr lang="nl-NL" sz="1400" dirty="0"/>
            </a:p>
          </p:txBody>
        </p:sp>
        <p:sp>
          <p:nvSpPr>
            <p:cNvPr id="16" name="Ovaal 15"/>
            <p:cNvSpPr/>
            <p:nvPr/>
          </p:nvSpPr>
          <p:spPr>
            <a:xfrm>
              <a:off x="2499846" y="4817154"/>
              <a:ext cx="2376264" cy="828400"/>
            </a:xfrm>
            <a:prstGeom prst="ellipse">
              <a:avLst/>
            </a:prstGeom>
            <a:solidFill>
              <a:schemeClr val="accent3">
                <a:lumMod val="75000"/>
                <a:alpha val="67000"/>
              </a:scheme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Strengthen relationship with stakeholders</a:t>
              </a:r>
              <a:endParaRPr lang="nl-NL" sz="1400" dirty="0"/>
            </a:p>
          </p:txBody>
        </p:sp>
        <p:sp>
          <p:nvSpPr>
            <p:cNvPr id="21" name="Ovaal 20"/>
            <p:cNvSpPr/>
            <p:nvPr/>
          </p:nvSpPr>
          <p:spPr>
            <a:xfrm>
              <a:off x="2452881" y="1158540"/>
              <a:ext cx="2376264" cy="828400"/>
            </a:xfrm>
            <a:prstGeom prst="ellipse">
              <a:avLst/>
            </a:prstGeom>
            <a:solidFill>
              <a:srgbClr val="00B0F0">
                <a:alpha val="67000"/>
              </a:srgb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a:t>Be innovative! </a:t>
              </a:r>
              <a:endParaRPr lang="nl-NL" sz="1400" dirty="0"/>
            </a:p>
          </p:txBody>
        </p:sp>
      </p:grpSp>
      <p:sp>
        <p:nvSpPr>
          <p:cNvPr id="22" name="Tekstvak 21"/>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Tree>
    <p:extLst>
      <p:ext uri="{BB962C8B-B14F-4D97-AF65-F5344CB8AC3E}">
        <p14:creationId xmlns:p14="http://schemas.microsoft.com/office/powerpoint/2010/main" val="35054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5</a:t>
            </a:fld>
            <a:endParaRPr lang="it-IT" dirty="0"/>
          </a:p>
        </p:txBody>
      </p:sp>
      <p:sp>
        <p:nvSpPr>
          <p:cNvPr id="6" name="Sottotitolo 2"/>
          <p:cNvSpPr txBox="1">
            <a:spLocks/>
          </p:cNvSpPr>
          <p:nvPr/>
        </p:nvSpPr>
        <p:spPr>
          <a:xfrm>
            <a:off x="569914" y="2015595"/>
            <a:ext cx="4144962" cy="3204105"/>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Wingdings" panose="05000000000000000000" pitchFamily="2" charset="2"/>
              <a:buChar char="Ø"/>
            </a:pPr>
            <a:r>
              <a:rPr lang="en-GB" sz="1800" dirty="0" smtClean="0">
                <a:solidFill>
                  <a:srgbClr val="C00000"/>
                </a:solidFill>
              </a:rPr>
              <a:t>Ice Rain </a:t>
            </a:r>
            <a:r>
              <a:rPr lang="en-GB" sz="1800" dirty="0">
                <a:solidFill>
                  <a:srgbClr val="C00000"/>
                </a:solidFill>
              </a:rPr>
              <a:t>in January 2016</a:t>
            </a:r>
          </a:p>
          <a:p>
            <a:pPr marL="285750" indent="-285750" algn="l">
              <a:buFont typeface="Wingdings" panose="05000000000000000000" pitchFamily="2" charset="2"/>
              <a:buChar char="Ø"/>
            </a:pPr>
            <a:r>
              <a:rPr lang="en-GB" sz="1800" dirty="0" smtClean="0">
                <a:solidFill>
                  <a:srgbClr val="C00000"/>
                </a:solidFill>
              </a:rPr>
              <a:t>Data </a:t>
            </a:r>
            <a:r>
              <a:rPr lang="en-GB" sz="1800" dirty="0">
                <a:solidFill>
                  <a:srgbClr val="C00000"/>
                </a:solidFill>
              </a:rPr>
              <a:t>Camp at </a:t>
            </a:r>
            <a:r>
              <a:rPr lang="en-GB" sz="1800" dirty="0" err="1">
                <a:solidFill>
                  <a:srgbClr val="C00000"/>
                </a:solidFill>
              </a:rPr>
              <a:t>Twente</a:t>
            </a:r>
            <a:r>
              <a:rPr lang="en-GB" sz="1800" dirty="0">
                <a:solidFill>
                  <a:srgbClr val="C00000"/>
                </a:solidFill>
              </a:rPr>
              <a:t> </a:t>
            </a:r>
            <a:r>
              <a:rPr lang="en-GB" sz="1800" dirty="0" smtClean="0">
                <a:solidFill>
                  <a:srgbClr val="C00000"/>
                </a:solidFill>
              </a:rPr>
              <a:t>University</a:t>
            </a:r>
          </a:p>
          <a:p>
            <a:pPr marL="285750" indent="-285750" algn="l">
              <a:buFont typeface="Wingdings" panose="05000000000000000000" pitchFamily="2" charset="2"/>
              <a:buChar char="Ø"/>
            </a:pPr>
            <a:r>
              <a:rPr lang="en-GB" sz="1800" dirty="0" smtClean="0">
                <a:solidFill>
                  <a:srgbClr val="C00000"/>
                </a:solidFill>
              </a:rPr>
              <a:t>Data Collection with Tablets</a:t>
            </a:r>
            <a:endParaRPr lang="en-GB" sz="1800" dirty="0">
              <a:solidFill>
                <a:srgbClr val="C00000"/>
              </a:solidFill>
            </a:endParaRPr>
          </a:p>
          <a:p>
            <a:pPr marL="285750" indent="-285750" algn="l">
              <a:buFont typeface="Wingdings" panose="05000000000000000000" pitchFamily="2" charset="2"/>
              <a:buChar char="Ø"/>
            </a:pPr>
            <a:r>
              <a:rPr lang="en-GB" sz="1800" dirty="0" smtClean="0">
                <a:solidFill>
                  <a:srgbClr val="C00000"/>
                </a:solidFill>
              </a:rPr>
              <a:t>Blaise 5</a:t>
            </a:r>
          </a:p>
          <a:p>
            <a:pPr marL="285750" indent="-285750" algn="l">
              <a:buFont typeface="Wingdings" panose="05000000000000000000" pitchFamily="2" charset="2"/>
              <a:buChar char="Ø"/>
            </a:pPr>
            <a:r>
              <a:rPr lang="en-GB" sz="1800" dirty="0" smtClean="0">
                <a:solidFill>
                  <a:srgbClr val="C00000"/>
                </a:solidFill>
              </a:rPr>
              <a:t>Revamped Communication </a:t>
            </a:r>
            <a:r>
              <a:rPr lang="en-GB" sz="1800" dirty="0">
                <a:solidFill>
                  <a:srgbClr val="C00000"/>
                </a:solidFill>
              </a:rPr>
              <a:t>and CBS-Live</a:t>
            </a:r>
          </a:p>
          <a:p>
            <a:pPr marL="285750" indent="-285750" algn="l">
              <a:buFont typeface="Wingdings" panose="05000000000000000000" pitchFamily="2" charset="2"/>
              <a:buChar char="Ø"/>
            </a:pPr>
            <a:r>
              <a:rPr lang="en-GB" sz="1800" dirty="0" smtClean="0">
                <a:solidFill>
                  <a:srgbClr val="C00000"/>
                </a:solidFill>
              </a:rPr>
              <a:t>Interactive </a:t>
            </a:r>
            <a:r>
              <a:rPr lang="en-GB" sz="1800" dirty="0">
                <a:solidFill>
                  <a:srgbClr val="C00000"/>
                </a:solidFill>
              </a:rPr>
              <a:t>Happiness </a:t>
            </a:r>
            <a:r>
              <a:rPr lang="en-GB" sz="1800" dirty="0" smtClean="0">
                <a:solidFill>
                  <a:srgbClr val="C00000"/>
                </a:solidFill>
              </a:rPr>
              <a:t>Meter</a:t>
            </a:r>
          </a:p>
          <a:p>
            <a:pPr marL="285750" indent="-285750" algn="l">
              <a:buFont typeface="Wingdings" panose="05000000000000000000" pitchFamily="2" charset="2"/>
              <a:buChar char="Ø"/>
            </a:pPr>
            <a:r>
              <a:rPr lang="en-GB" sz="1800" dirty="0" smtClean="0">
                <a:solidFill>
                  <a:srgbClr val="C00000"/>
                </a:solidFill>
              </a:rPr>
              <a:t>Dashboards</a:t>
            </a:r>
            <a:endParaRPr lang="en-GB" sz="1800" dirty="0">
              <a:solidFill>
                <a:srgbClr val="C00000"/>
              </a:solidFill>
            </a:endParaRPr>
          </a:p>
          <a:p>
            <a:pPr marL="285750" indent="-285750" algn="l">
              <a:buFont typeface="Wingdings" panose="05000000000000000000" pitchFamily="2" charset="2"/>
              <a:buChar char="Ø"/>
            </a:pPr>
            <a:r>
              <a:rPr lang="en-GB" sz="1800" dirty="0" smtClean="0">
                <a:solidFill>
                  <a:srgbClr val="C00000"/>
                </a:solidFill>
              </a:rPr>
              <a:t>Infographics</a:t>
            </a:r>
            <a:endParaRPr lang="en-GB" sz="1800" dirty="0">
              <a:solidFill>
                <a:srgbClr val="C00000"/>
              </a:solidFill>
            </a:endParaRPr>
          </a:p>
          <a:p>
            <a:pPr algn="l"/>
            <a:endParaRPr lang="en-GB" sz="1800" dirty="0">
              <a:solidFill>
                <a:srgbClr val="C00000"/>
              </a:solidFill>
            </a:endParaRPr>
          </a:p>
          <a:p>
            <a:pPr algn="l"/>
            <a:r>
              <a:rPr lang="en-GB" sz="1800" b="1" dirty="0">
                <a:solidFill>
                  <a:srgbClr val="C00000"/>
                </a:solidFill>
              </a:rPr>
              <a:t>All related to #</a:t>
            </a:r>
            <a:r>
              <a:rPr lang="en-GB" sz="1800" b="1" dirty="0" err="1">
                <a:solidFill>
                  <a:srgbClr val="C00000"/>
                </a:solidFill>
              </a:rPr>
              <a:t>stratag</a:t>
            </a:r>
            <a:endParaRPr lang="en-GB" sz="1800" b="1"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Some examples</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141" y="2621626"/>
            <a:ext cx="2258126" cy="1614749"/>
          </a:xfrm>
          <a:prstGeom prst="rect">
            <a:avLst/>
          </a:prstGeom>
        </p:spPr>
      </p:pic>
      <p:sp>
        <p:nvSpPr>
          <p:cNvPr id="11" name="Ovaal 10"/>
          <p:cNvSpPr/>
          <p:nvPr/>
        </p:nvSpPr>
        <p:spPr>
          <a:xfrm>
            <a:off x="5788208" y="4918380"/>
            <a:ext cx="3456384" cy="1080120"/>
          </a:xfrm>
          <a:prstGeom prst="ellipse">
            <a:avLst/>
          </a:prstGeom>
          <a:solidFill>
            <a:schemeClr val="tx1">
              <a:alpha val="67000"/>
            </a:schemeClr>
          </a:solidFill>
          <a:ln>
            <a:solidFill>
              <a:srgbClr val="00B0F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i="1" dirty="0" smtClean="0"/>
              <a:t>Last November, </a:t>
            </a:r>
            <a:br>
              <a:rPr lang="en-GB" sz="1400" b="1" i="1" dirty="0" smtClean="0"/>
            </a:br>
            <a:r>
              <a:rPr lang="en-GB" sz="1400" b="1" i="1" dirty="0" smtClean="0"/>
              <a:t>CBS was elected</a:t>
            </a:r>
            <a:br>
              <a:rPr lang="en-GB" sz="1400" b="1" i="1" dirty="0" smtClean="0"/>
            </a:br>
            <a:r>
              <a:rPr lang="en-GB" sz="1400" b="1" i="1" dirty="0" smtClean="0"/>
              <a:t>best government organisation</a:t>
            </a:r>
            <a:br>
              <a:rPr lang="en-GB" sz="1400" b="1" i="1" dirty="0" smtClean="0"/>
            </a:br>
            <a:r>
              <a:rPr lang="en-GB" sz="1400" b="1" i="1" dirty="0" smtClean="0"/>
              <a:t>of the year 2015</a:t>
            </a:r>
            <a:endParaRPr lang="nl-NL" sz="1400" dirty="0"/>
          </a:p>
        </p:txBody>
      </p:sp>
      <p:sp>
        <p:nvSpPr>
          <p:cNvPr id="12" name="Tekstvak 11"/>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Tree>
    <p:extLst>
      <p:ext uri="{BB962C8B-B14F-4D97-AF65-F5344CB8AC3E}">
        <p14:creationId xmlns:p14="http://schemas.microsoft.com/office/powerpoint/2010/main" val="3591597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6</a:t>
            </a:fld>
            <a:endParaRPr lang="it-IT" dirty="0"/>
          </a:p>
        </p:txBody>
      </p:sp>
      <p:sp>
        <p:nvSpPr>
          <p:cNvPr id="6" name="Sottotitolo 2"/>
          <p:cNvSpPr txBox="1">
            <a:spLocks/>
          </p:cNvSpPr>
          <p:nvPr/>
        </p:nvSpPr>
        <p:spPr>
          <a:xfrm>
            <a:off x="569912" y="2101320"/>
            <a:ext cx="4065587" cy="328983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itchFamily="34" charset="0"/>
              <a:buChar char="•"/>
            </a:pPr>
            <a:r>
              <a:rPr lang="en-GB" sz="1800" dirty="0">
                <a:solidFill>
                  <a:srgbClr val="C00000"/>
                </a:solidFill>
              </a:rPr>
              <a:t>First three working days of 2016: </a:t>
            </a:r>
            <a:r>
              <a:rPr lang="en-GB" sz="1800" dirty="0" smtClean="0">
                <a:solidFill>
                  <a:srgbClr val="C00000"/>
                </a:solidFill>
              </a:rPr>
              <a:t/>
            </a:r>
            <a:br>
              <a:rPr lang="en-GB" sz="1800" dirty="0" smtClean="0">
                <a:solidFill>
                  <a:srgbClr val="C00000"/>
                </a:solidFill>
              </a:rPr>
            </a:br>
            <a:r>
              <a:rPr lang="en-GB" sz="1800" dirty="0" smtClean="0">
                <a:solidFill>
                  <a:srgbClr val="C00000"/>
                </a:solidFill>
              </a:rPr>
              <a:t>Ice </a:t>
            </a:r>
            <a:r>
              <a:rPr lang="en-GB" sz="1800" dirty="0">
                <a:solidFill>
                  <a:srgbClr val="C00000"/>
                </a:solidFill>
              </a:rPr>
              <a:t>rain in North of the Netherlands</a:t>
            </a:r>
          </a:p>
          <a:p>
            <a:pPr marL="285750" indent="-285750" algn="l">
              <a:buFont typeface="Arial" pitchFamily="34" charset="0"/>
              <a:buChar char="•"/>
            </a:pPr>
            <a:r>
              <a:rPr lang="en-GB" sz="1800" dirty="0">
                <a:solidFill>
                  <a:srgbClr val="C00000"/>
                </a:solidFill>
              </a:rPr>
              <a:t>Huge effect on traffic</a:t>
            </a:r>
          </a:p>
          <a:p>
            <a:pPr algn="l"/>
            <a:endParaRPr lang="en-GB" sz="1800" dirty="0">
              <a:solidFill>
                <a:srgbClr val="C00000"/>
              </a:solidFill>
            </a:endParaRPr>
          </a:p>
          <a:p>
            <a:pPr marL="285750" lvl="0" indent="-285750" algn="l">
              <a:buFont typeface="Arial" pitchFamily="34" charset="0"/>
              <a:buChar char="•"/>
              <a:defRPr/>
            </a:pPr>
            <a:r>
              <a:rPr lang="en-GB" sz="1800" dirty="0">
                <a:solidFill>
                  <a:srgbClr val="C00000"/>
                </a:solidFill>
              </a:rPr>
              <a:t>Press release on Friday 8 January (!)</a:t>
            </a:r>
          </a:p>
          <a:p>
            <a:pPr marL="285750" lvl="0" indent="-285750" algn="l">
              <a:buFont typeface="Arial" pitchFamily="34" charset="0"/>
              <a:buChar char="•"/>
              <a:defRPr/>
            </a:pPr>
            <a:r>
              <a:rPr lang="en-GB" sz="1800" dirty="0">
                <a:solidFill>
                  <a:srgbClr val="C00000"/>
                </a:solidFill>
              </a:rPr>
              <a:t>Based on big data source: </a:t>
            </a:r>
            <a:r>
              <a:rPr lang="en-GB" sz="1800" dirty="0" smtClean="0">
                <a:solidFill>
                  <a:srgbClr val="C00000"/>
                </a:solidFill>
              </a:rPr>
              <a:t/>
            </a:r>
            <a:br>
              <a:rPr lang="en-GB" sz="1800" dirty="0" smtClean="0">
                <a:solidFill>
                  <a:srgbClr val="C00000"/>
                </a:solidFill>
              </a:rPr>
            </a:br>
            <a:r>
              <a:rPr lang="en-GB" sz="1800" dirty="0" smtClean="0">
                <a:solidFill>
                  <a:srgbClr val="C00000"/>
                </a:solidFill>
              </a:rPr>
              <a:t>Traffic </a:t>
            </a:r>
            <a:r>
              <a:rPr lang="en-GB" sz="1800" dirty="0">
                <a:solidFill>
                  <a:srgbClr val="C00000"/>
                </a:solidFill>
              </a:rPr>
              <a:t>sensors in roads</a:t>
            </a:r>
            <a:br>
              <a:rPr lang="en-GB" sz="1800" dirty="0">
                <a:solidFill>
                  <a:srgbClr val="C00000"/>
                </a:solidFill>
              </a:rPr>
            </a:br>
            <a:r>
              <a:rPr lang="en-GB" sz="1600" dirty="0">
                <a:solidFill>
                  <a:srgbClr val="C00000"/>
                </a:solidFill>
              </a:rPr>
              <a:t>(60 thousand sensors in NL, 100 TB of data)</a:t>
            </a: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r>
              <a:rPr lang="nl-NL" sz="3200" dirty="0">
                <a:solidFill>
                  <a:schemeClr val="tx1">
                    <a:lumMod val="50000"/>
                    <a:lumOff val="50000"/>
                  </a:schemeClr>
                </a:solidFill>
                <a:latin typeface="+mn-lt"/>
              </a:rPr>
              <a:t>Ice </a:t>
            </a:r>
            <a:r>
              <a:rPr lang="nl-NL" sz="3200" dirty="0" err="1">
                <a:solidFill>
                  <a:schemeClr val="tx1">
                    <a:lumMod val="50000"/>
                    <a:lumOff val="50000"/>
                  </a:schemeClr>
                </a:solidFill>
                <a:latin typeface="+mn-lt"/>
              </a:rPr>
              <a:t>R</a:t>
            </a:r>
            <a:r>
              <a:rPr lang="nl-NL" sz="3200" dirty="0" err="1" smtClean="0">
                <a:solidFill>
                  <a:schemeClr val="tx1">
                    <a:lumMod val="50000"/>
                    <a:lumOff val="50000"/>
                  </a:schemeClr>
                </a:solidFill>
                <a:latin typeface="+mn-lt"/>
              </a:rPr>
              <a:t>ain</a:t>
            </a:r>
            <a:r>
              <a:rPr lang="nl-NL" sz="3200" dirty="0" smtClean="0">
                <a:solidFill>
                  <a:schemeClr val="tx1">
                    <a:lumMod val="50000"/>
                    <a:lumOff val="50000"/>
                  </a:schemeClr>
                </a:solidFill>
                <a:latin typeface="+mn-lt"/>
              </a:rPr>
              <a:t> </a:t>
            </a:r>
            <a:r>
              <a:rPr lang="nl-NL" sz="3200" dirty="0" err="1" smtClean="0">
                <a:solidFill>
                  <a:schemeClr val="tx1">
                    <a:lumMod val="50000"/>
                    <a:lumOff val="50000"/>
                  </a:schemeClr>
                </a:solidFill>
                <a:latin typeface="+mn-lt"/>
              </a:rPr>
              <a:t>Effects</a:t>
            </a:r>
            <a:r>
              <a:rPr lang="nl-NL" sz="3200" dirty="0" smtClean="0">
                <a:solidFill>
                  <a:schemeClr val="tx1">
                    <a:lumMod val="50000"/>
                    <a:lumOff val="50000"/>
                  </a:schemeClr>
                </a:solidFill>
                <a:latin typeface="+mn-lt"/>
              </a:rPr>
              <a:t> </a:t>
            </a:r>
            <a:r>
              <a:rPr lang="nl-NL" sz="3200" dirty="0">
                <a:solidFill>
                  <a:schemeClr val="tx1">
                    <a:lumMod val="50000"/>
                    <a:lumOff val="50000"/>
                  </a:schemeClr>
                </a:solidFill>
                <a:latin typeface="+mn-lt"/>
              </a:rPr>
              <a:t>in </a:t>
            </a:r>
            <a:r>
              <a:rPr lang="nl-NL" sz="3200" dirty="0" err="1">
                <a:solidFill>
                  <a:schemeClr val="tx1">
                    <a:lumMod val="50000"/>
                    <a:lumOff val="50000"/>
                  </a:schemeClr>
                </a:solidFill>
                <a:latin typeface="+mn-lt"/>
              </a:rPr>
              <a:t>January</a:t>
            </a:r>
            <a:r>
              <a:rPr lang="nl-NL" sz="3200" dirty="0">
                <a:solidFill>
                  <a:schemeClr val="tx1">
                    <a:lumMod val="50000"/>
                    <a:lumOff val="50000"/>
                  </a:schemeClr>
                </a:solidFill>
                <a:latin typeface="+mn-lt"/>
              </a:rPr>
              <a:t> 2016</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592" y="2180295"/>
            <a:ext cx="3128977" cy="2734605"/>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5386" y="2180295"/>
            <a:ext cx="3110285" cy="2734605"/>
          </a:xfrm>
          <a:prstGeom prst="rect">
            <a:avLst/>
          </a:prstGeom>
        </p:spPr>
      </p:pic>
      <p:pic>
        <p:nvPicPr>
          <p:cNvPr id="12" name="Picture 4" descr="http://www.businesscomputingworld.co.uk/wp-content/uploads/2013/02/Big-Data-Hype.jpg"/>
          <p:cNvPicPr>
            <a:picLocks noChangeAspect="1" noChangeArrowheads="1"/>
          </p:cNvPicPr>
          <p:nvPr/>
        </p:nvPicPr>
        <p:blipFill>
          <a:blip r:embed="rId5"/>
          <a:srcRect/>
          <a:stretch>
            <a:fillRect/>
          </a:stretch>
        </p:blipFill>
        <p:spPr bwMode="auto">
          <a:xfrm>
            <a:off x="10585329" y="1083904"/>
            <a:ext cx="1028631" cy="881956"/>
          </a:xfrm>
          <a:prstGeom prst="rect">
            <a:avLst/>
          </a:prstGeom>
          <a:noFill/>
          <a:ln w="9525">
            <a:noFill/>
            <a:miter lim="800000"/>
            <a:headEnd/>
            <a:tailEnd/>
          </a:ln>
        </p:spPr>
      </p:pic>
      <p:sp>
        <p:nvSpPr>
          <p:cNvPr id="13" name="Tekstvak 12"/>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
        <p:nvSpPr>
          <p:cNvPr id="14" name="Tekstvak 10"/>
          <p:cNvSpPr txBox="1"/>
          <p:nvPr/>
        </p:nvSpPr>
        <p:spPr>
          <a:xfrm>
            <a:off x="520701" y="963516"/>
            <a:ext cx="4043225" cy="27699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#innovatie #</a:t>
            </a:r>
            <a:r>
              <a:rPr kumimoji="0" lang="nl-NL" sz="1200" b="0" i="0" u="none" strike="noStrike" kern="1200" cap="none" spc="0" normalizeH="0" baseline="0" noProof="0" dirty="0" err="1" smtClean="0">
                <a:ln>
                  <a:noFill/>
                </a:ln>
                <a:solidFill>
                  <a:srgbClr val="B23D02"/>
                </a:solidFill>
                <a:effectLst/>
                <a:uLnTx/>
                <a:uFillTx/>
                <a:latin typeface="Corbel"/>
                <a:ea typeface="+mn-ea"/>
                <a:cs typeface="+mn-cs"/>
              </a:rPr>
              <a:t>nieuwsorg</a:t>
            </a: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 #IT %processen</a:t>
            </a:r>
            <a:endParaRPr kumimoji="0" lang="nl-NL" sz="1400" b="0" i="0" u="none" strike="noStrike" kern="1200" cap="none" spc="0" normalizeH="0" baseline="0" noProof="0" dirty="0">
              <a:ln>
                <a:noFill/>
              </a:ln>
              <a:solidFill>
                <a:srgbClr val="B23D02"/>
              </a:solidFill>
              <a:effectLst/>
              <a:uLnTx/>
              <a:uFillTx/>
              <a:latin typeface="Corbel"/>
              <a:ea typeface="+mn-ea"/>
              <a:cs typeface="+mn-cs"/>
            </a:endParaRPr>
          </a:p>
        </p:txBody>
      </p:sp>
    </p:spTree>
    <p:extLst>
      <p:ext uri="{BB962C8B-B14F-4D97-AF65-F5344CB8AC3E}">
        <p14:creationId xmlns:p14="http://schemas.microsoft.com/office/powerpoint/2010/main" val="14654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7</a:t>
            </a:fld>
            <a:endParaRPr lang="it-IT" dirty="0"/>
          </a:p>
        </p:txBody>
      </p:sp>
      <p:sp>
        <p:nvSpPr>
          <p:cNvPr id="6" name="Sottotitolo 2"/>
          <p:cNvSpPr txBox="1">
            <a:spLocks/>
          </p:cNvSpPr>
          <p:nvPr/>
        </p:nvSpPr>
        <p:spPr>
          <a:xfrm>
            <a:off x="569913" y="2015595"/>
            <a:ext cx="5611812" cy="328983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lvl="0" indent="-285750" algn="l">
              <a:lnSpc>
                <a:spcPct val="115000"/>
              </a:lnSpc>
              <a:spcBef>
                <a:spcPts val="0"/>
              </a:spcBef>
              <a:buFont typeface="Wingdings" pitchFamily="2" charset="2"/>
              <a:buChar char="ü"/>
            </a:pPr>
            <a:r>
              <a:rPr lang="en-GB" sz="1800" b="1" dirty="0">
                <a:solidFill>
                  <a:srgbClr val="B23D02"/>
                </a:solidFill>
                <a:latin typeface="Corbel"/>
              </a:rPr>
              <a:t>Main goal: introduce CBS staff to big data methods</a:t>
            </a:r>
          </a:p>
          <a:p>
            <a:pPr marL="285750" lvl="0" indent="-285750" algn="l">
              <a:lnSpc>
                <a:spcPct val="115000"/>
              </a:lnSpc>
              <a:spcBef>
                <a:spcPts val="0"/>
              </a:spcBef>
              <a:buFont typeface="Wingdings" pitchFamily="2" charset="2"/>
              <a:buChar char="ü"/>
            </a:pPr>
            <a:r>
              <a:rPr lang="en-GB" sz="1800" b="1" dirty="0">
                <a:solidFill>
                  <a:srgbClr val="B23D02"/>
                </a:solidFill>
                <a:latin typeface="Corbel"/>
              </a:rPr>
              <a:t>Last week of November 2015</a:t>
            </a:r>
          </a:p>
          <a:p>
            <a:pPr marL="285750" lvl="0" indent="-285750" algn="l">
              <a:lnSpc>
                <a:spcPct val="115000"/>
              </a:lnSpc>
              <a:spcBef>
                <a:spcPts val="0"/>
              </a:spcBef>
              <a:buFont typeface="Wingdings" pitchFamily="2" charset="2"/>
              <a:buChar char="ü"/>
            </a:pPr>
            <a:r>
              <a:rPr lang="en-GB" sz="1800" b="1" dirty="0">
                <a:solidFill>
                  <a:srgbClr val="B23D02"/>
                </a:solidFill>
                <a:latin typeface="Corbel"/>
              </a:rPr>
              <a:t>Ten CBS researchers paired to </a:t>
            </a:r>
            <a:r>
              <a:rPr lang="en-GB" sz="1800" b="1" dirty="0" err="1">
                <a:solidFill>
                  <a:srgbClr val="B23D02"/>
                </a:solidFill>
                <a:latin typeface="Corbel"/>
              </a:rPr>
              <a:t>Twente</a:t>
            </a:r>
            <a:r>
              <a:rPr lang="en-GB" sz="1800" b="1" dirty="0">
                <a:solidFill>
                  <a:srgbClr val="B23D02"/>
                </a:solidFill>
                <a:latin typeface="Corbel"/>
              </a:rPr>
              <a:t> PhD students</a:t>
            </a:r>
          </a:p>
          <a:p>
            <a:pPr marL="285750" lvl="0" indent="-285750" algn="l">
              <a:lnSpc>
                <a:spcPct val="115000"/>
              </a:lnSpc>
              <a:spcBef>
                <a:spcPts val="0"/>
              </a:spcBef>
              <a:buFont typeface="Wingdings" pitchFamily="2" charset="2"/>
              <a:buChar char="ü"/>
            </a:pPr>
            <a:r>
              <a:rPr lang="en-GB" sz="1800" b="1" dirty="0">
                <a:solidFill>
                  <a:srgbClr val="B23D02"/>
                </a:solidFill>
                <a:latin typeface="Corbel"/>
              </a:rPr>
              <a:t>Support from experienced senior researchers</a:t>
            </a:r>
          </a:p>
          <a:p>
            <a:pPr marL="285750" lvl="0" indent="-285750" algn="l">
              <a:lnSpc>
                <a:spcPct val="115000"/>
              </a:lnSpc>
              <a:spcBef>
                <a:spcPts val="0"/>
              </a:spcBef>
              <a:buFont typeface="Wingdings" pitchFamily="2" charset="2"/>
              <a:buChar char="ü"/>
            </a:pPr>
            <a:r>
              <a:rPr lang="en-GB" sz="1800" b="1" dirty="0">
                <a:solidFill>
                  <a:srgbClr val="B23D02"/>
                </a:solidFill>
                <a:latin typeface="Corbel"/>
              </a:rPr>
              <a:t>Surprising results…</a:t>
            </a:r>
            <a:endParaRPr lang="en-GB" sz="1800" b="1" dirty="0">
              <a:solidFill>
                <a:srgbClr val="B23D02"/>
              </a:solidFill>
              <a:latin typeface="Corbel"/>
            </a:endParaRP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Data Camp at </a:t>
            </a:r>
            <a:r>
              <a:rPr lang="en-GB" sz="3200" dirty="0" err="1" smtClean="0">
                <a:solidFill>
                  <a:schemeClr val="tx1">
                    <a:lumMod val="50000"/>
                    <a:lumOff val="50000"/>
                  </a:schemeClr>
                </a:solidFill>
                <a:latin typeface="+mn-lt"/>
              </a:rPr>
              <a:t>Twente</a:t>
            </a:r>
            <a:r>
              <a:rPr lang="en-GB" sz="3200" dirty="0" smtClean="0">
                <a:solidFill>
                  <a:schemeClr val="tx1">
                    <a:lumMod val="50000"/>
                    <a:lumOff val="50000"/>
                  </a:schemeClr>
                </a:solidFill>
                <a:latin typeface="+mn-lt"/>
              </a:rPr>
              <a:t> University</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3" y="3775293"/>
            <a:ext cx="3986650" cy="253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ep 10"/>
          <p:cNvGrpSpPr>
            <a:grpSpLocks noChangeAspect="1"/>
          </p:cNvGrpSpPr>
          <p:nvPr/>
        </p:nvGrpSpPr>
        <p:grpSpPr>
          <a:xfrm>
            <a:off x="4958642" y="3775293"/>
            <a:ext cx="2621368" cy="2199859"/>
            <a:chOff x="355923" y="3083279"/>
            <a:chExt cx="3816821" cy="3057178"/>
          </a:xfrm>
        </p:grpSpPr>
        <p:pic>
          <p:nvPicPr>
            <p:cNvPr id="14" name="Picture 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23" y="3759207"/>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3759207"/>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923" y="3083279"/>
              <a:ext cx="2199853" cy="658645"/>
            </a:xfrm>
            <a:prstGeom prst="rect">
              <a:avLst/>
            </a:prstGeom>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776" y="3083279"/>
              <a:ext cx="1616968" cy="72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Afbeelding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2780" y="1499499"/>
            <a:ext cx="3328083" cy="2565738"/>
          </a:xfrm>
          <a:prstGeom prst="rect">
            <a:avLst/>
          </a:prstGeom>
        </p:spPr>
      </p:pic>
      <p:pic>
        <p:nvPicPr>
          <p:cNvPr id="13" name="Afbeelding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03020" y="1040969"/>
            <a:ext cx="1632074" cy="1188011"/>
          </a:xfrm>
          <a:prstGeom prst="rect">
            <a:avLst/>
          </a:prstGeom>
        </p:spPr>
      </p:pic>
      <p:sp>
        <p:nvSpPr>
          <p:cNvPr id="18" name="Tekstvak 17"/>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
        <p:nvSpPr>
          <p:cNvPr id="20" name="Tekstvak 4"/>
          <p:cNvSpPr txBox="1"/>
          <p:nvPr/>
        </p:nvSpPr>
        <p:spPr>
          <a:xfrm>
            <a:off x="520701" y="973041"/>
            <a:ext cx="5236695" cy="27699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#innovatie #fenomeen #</a:t>
            </a:r>
            <a:r>
              <a:rPr kumimoji="0" lang="nl-NL" sz="1200" b="0" i="0" u="none" strike="noStrike" kern="1200" cap="none" spc="0" normalizeH="0" baseline="0" noProof="0" dirty="0" err="1" smtClean="0">
                <a:ln>
                  <a:noFill/>
                </a:ln>
                <a:solidFill>
                  <a:srgbClr val="B23D02"/>
                </a:solidFill>
                <a:effectLst/>
                <a:uLnTx/>
                <a:uFillTx/>
                <a:latin typeface="Corbel"/>
                <a:ea typeface="+mn-ea"/>
                <a:cs typeface="+mn-cs"/>
              </a:rPr>
              <a:t>nieuwsorg</a:t>
            </a: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 #relatiemanagement #IT #personeelsplan </a:t>
            </a:r>
            <a:endParaRPr kumimoji="0" lang="nl-NL" sz="1400" b="0" i="0" u="none" strike="noStrike" kern="1200" cap="none" spc="0" normalizeH="0" baseline="0" noProof="0" dirty="0">
              <a:ln>
                <a:noFill/>
              </a:ln>
              <a:solidFill>
                <a:srgbClr val="B23D02"/>
              </a:solidFill>
              <a:effectLst/>
              <a:uLnTx/>
              <a:uFillTx/>
              <a:latin typeface="Corbel"/>
              <a:ea typeface="+mn-ea"/>
              <a:cs typeface="+mn-cs"/>
            </a:endParaRPr>
          </a:p>
        </p:txBody>
      </p:sp>
      <p:sp>
        <p:nvSpPr>
          <p:cNvPr id="2" name="Tekstvak 1"/>
          <p:cNvSpPr txBox="1"/>
          <p:nvPr/>
        </p:nvSpPr>
        <p:spPr>
          <a:xfrm rot="20905236">
            <a:off x="7934140" y="4858277"/>
            <a:ext cx="3203058" cy="461665"/>
          </a:xfrm>
          <a:prstGeom prst="rect">
            <a:avLst/>
          </a:prstGeom>
          <a:solidFill>
            <a:schemeClr val="accent1"/>
          </a:solidFill>
        </p:spPr>
        <p:txBody>
          <a:bodyPr wrap="square" rtlCol="0">
            <a:spAutoFit/>
          </a:bodyPr>
          <a:lstStyle/>
          <a:p>
            <a:pPr algn="ctr"/>
            <a:r>
              <a:rPr lang="nl-NL" sz="2400" b="1" dirty="0" smtClean="0">
                <a:solidFill>
                  <a:schemeClr val="bg2"/>
                </a:solidFill>
              </a:rPr>
              <a:t>We </a:t>
            </a:r>
            <a:r>
              <a:rPr lang="nl-NL" sz="2400" b="1" dirty="0" err="1" smtClean="0">
                <a:solidFill>
                  <a:schemeClr val="bg2"/>
                </a:solidFill>
              </a:rPr>
              <a:t>can’t</a:t>
            </a:r>
            <a:r>
              <a:rPr lang="nl-NL" sz="2400" b="1" dirty="0" smtClean="0">
                <a:solidFill>
                  <a:schemeClr val="bg2"/>
                </a:solidFill>
              </a:rPr>
              <a:t> do </a:t>
            </a:r>
            <a:r>
              <a:rPr lang="nl-NL" sz="2400" b="1" dirty="0" err="1" smtClean="0">
                <a:solidFill>
                  <a:schemeClr val="bg2"/>
                </a:solidFill>
              </a:rPr>
              <a:t>it</a:t>
            </a:r>
            <a:r>
              <a:rPr lang="nl-NL" sz="2400" b="1" dirty="0" smtClean="0">
                <a:solidFill>
                  <a:schemeClr val="bg2"/>
                </a:solidFill>
              </a:rPr>
              <a:t> </a:t>
            </a:r>
            <a:r>
              <a:rPr lang="nl-NL" sz="2400" b="1" dirty="0" err="1" smtClean="0">
                <a:solidFill>
                  <a:schemeClr val="bg2"/>
                </a:solidFill>
              </a:rPr>
              <a:t>alone</a:t>
            </a:r>
            <a:r>
              <a:rPr lang="nl-NL" sz="2400" b="1" dirty="0" smtClean="0">
                <a:solidFill>
                  <a:schemeClr val="bg2"/>
                </a:solidFill>
              </a:rPr>
              <a:t>!</a:t>
            </a:r>
            <a:endParaRPr lang="nl-NL" sz="2400" b="1" dirty="0">
              <a:solidFill>
                <a:schemeClr val="bg2"/>
              </a:solidFill>
            </a:endParaRPr>
          </a:p>
        </p:txBody>
      </p:sp>
    </p:spTree>
    <p:extLst>
      <p:ext uri="{BB962C8B-B14F-4D97-AF65-F5344CB8AC3E}">
        <p14:creationId xmlns:p14="http://schemas.microsoft.com/office/powerpoint/2010/main" val="88796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8</a:t>
            </a:fld>
            <a:endParaRPr lang="it-IT" dirty="0"/>
          </a:p>
        </p:txBody>
      </p:sp>
      <p:sp>
        <p:nvSpPr>
          <p:cNvPr id="6" name="Sottotitolo 2"/>
          <p:cNvSpPr txBox="1">
            <a:spLocks/>
          </p:cNvSpPr>
          <p:nvPr/>
        </p:nvSpPr>
        <p:spPr>
          <a:xfrm>
            <a:off x="569914" y="2015595"/>
            <a:ext cx="4173536" cy="2518305"/>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lnSpc>
                <a:spcPct val="115000"/>
              </a:lnSpc>
              <a:spcBef>
                <a:spcPts val="0"/>
              </a:spcBef>
            </a:pPr>
            <a:r>
              <a:rPr lang="en-GB" sz="1800" b="1" dirty="0">
                <a:solidFill>
                  <a:srgbClr val="C00000"/>
                </a:solidFill>
                <a:latin typeface="Calibri" panose="020F0502020204030204" pitchFamily="34" charset="0"/>
                <a:sym typeface="Wingdings" pitchFamily="2" charset="2"/>
              </a:rPr>
              <a:t>Lots of opposition at first (early 2014)</a:t>
            </a:r>
          </a:p>
          <a:p>
            <a:pPr marL="274320" lvl="0" indent="-274320" algn="l">
              <a:lnSpc>
                <a:spcPct val="115000"/>
              </a:lnSpc>
              <a:spcBef>
                <a:spcPts val="0"/>
              </a:spcBef>
              <a:buFont typeface="Arial" pitchFamily="34" charset="0"/>
              <a:buChar char="•"/>
            </a:pPr>
            <a:r>
              <a:rPr lang="en-GB" sz="1600" dirty="0">
                <a:solidFill>
                  <a:srgbClr val="C00000"/>
                </a:solidFill>
                <a:latin typeface="Calibri" panose="020F0502020204030204" pitchFamily="34" charset="0"/>
                <a:sym typeface="Wingdings" pitchFamily="2" charset="2"/>
              </a:rPr>
              <a:t>“We don’t know anything about tablets”</a:t>
            </a:r>
          </a:p>
          <a:p>
            <a:pPr marL="274320" lvl="0" indent="-274320" algn="l">
              <a:lnSpc>
                <a:spcPct val="115000"/>
              </a:lnSpc>
              <a:spcBef>
                <a:spcPts val="0"/>
              </a:spcBef>
              <a:buFont typeface="Arial" pitchFamily="34" charset="0"/>
              <a:buChar char="•"/>
            </a:pPr>
            <a:r>
              <a:rPr lang="en-GB" sz="1600" dirty="0">
                <a:solidFill>
                  <a:srgbClr val="C00000"/>
                </a:solidFill>
                <a:latin typeface="Calibri" panose="020F0502020204030204" pitchFamily="34" charset="0"/>
              </a:rPr>
              <a:t>“We don’t want to use Android”</a:t>
            </a:r>
          </a:p>
          <a:p>
            <a:pPr marL="274320" lvl="0" indent="-274320" algn="l">
              <a:lnSpc>
                <a:spcPct val="115000"/>
              </a:lnSpc>
              <a:spcBef>
                <a:spcPts val="0"/>
              </a:spcBef>
              <a:buFont typeface="Arial" pitchFamily="34" charset="0"/>
              <a:buChar char="•"/>
            </a:pPr>
            <a:r>
              <a:rPr lang="en-GB" sz="1600" dirty="0">
                <a:solidFill>
                  <a:srgbClr val="C00000"/>
                </a:solidFill>
                <a:latin typeface="Calibri" panose="020F0502020204030204" pitchFamily="34" charset="0"/>
              </a:rPr>
              <a:t>“What about data protection?”</a:t>
            </a:r>
          </a:p>
          <a:p>
            <a:pPr marL="274320" lvl="0" indent="-274320" algn="l">
              <a:lnSpc>
                <a:spcPct val="115000"/>
              </a:lnSpc>
              <a:spcBef>
                <a:spcPts val="0"/>
              </a:spcBef>
              <a:buFont typeface="Arial" pitchFamily="34" charset="0"/>
              <a:buChar char="•"/>
            </a:pPr>
            <a:r>
              <a:rPr lang="en-GB" sz="1600" dirty="0">
                <a:solidFill>
                  <a:srgbClr val="C00000"/>
                </a:solidFill>
                <a:latin typeface="Calibri" panose="020F0502020204030204" pitchFamily="34" charset="0"/>
              </a:rPr>
              <a:t>“This is too risky, I don’t want to be part of this”</a:t>
            </a:r>
          </a:p>
          <a:p>
            <a:pPr marL="0" lvl="1" algn="l">
              <a:lnSpc>
                <a:spcPct val="115000"/>
              </a:lnSpc>
              <a:spcBef>
                <a:spcPts val="0"/>
              </a:spcBef>
            </a:pPr>
            <a:r>
              <a:rPr lang="en-GB" sz="1800" b="1" dirty="0">
                <a:solidFill>
                  <a:srgbClr val="C00000"/>
                </a:solidFill>
                <a:latin typeface="Calibri" panose="020F0502020204030204" pitchFamily="34" charset="0"/>
              </a:rPr>
              <a:t>However this did not stop us…</a:t>
            </a:r>
            <a:endParaRPr lang="en-GB" sz="1100" dirty="0">
              <a:solidFill>
                <a:srgbClr val="C00000"/>
              </a:solidFill>
            </a:endParaRP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r>
              <a:rPr lang="en-US" sz="2800" dirty="0">
                <a:solidFill>
                  <a:schemeClr val="tx1">
                    <a:lumMod val="50000"/>
                    <a:lumOff val="50000"/>
                  </a:schemeClr>
                </a:solidFill>
                <a:latin typeface="+mn-lt"/>
              </a:rPr>
              <a:t>Data </a:t>
            </a:r>
            <a:r>
              <a:rPr lang="en-US" sz="2800" dirty="0" smtClean="0">
                <a:solidFill>
                  <a:schemeClr val="tx1">
                    <a:lumMod val="50000"/>
                    <a:lumOff val="50000"/>
                  </a:schemeClr>
                </a:solidFill>
                <a:latin typeface="+mn-lt"/>
              </a:rPr>
              <a:t>Collection </a:t>
            </a:r>
            <a:r>
              <a:rPr lang="en-US" sz="2800" dirty="0">
                <a:solidFill>
                  <a:schemeClr val="tx1">
                    <a:lumMod val="50000"/>
                    <a:lumOff val="50000"/>
                  </a:schemeClr>
                </a:solidFill>
                <a:latin typeface="+mn-lt"/>
              </a:rPr>
              <a:t>with </a:t>
            </a:r>
            <a:r>
              <a:rPr lang="en-US" sz="2800" dirty="0" smtClean="0">
                <a:solidFill>
                  <a:schemeClr val="tx1">
                    <a:lumMod val="50000"/>
                    <a:lumOff val="50000"/>
                  </a:schemeClr>
                </a:solidFill>
                <a:latin typeface="+mn-lt"/>
              </a:rPr>
              <a:t>Tablets </a:t>
            </a:r>
            <a:br>
              <a:rPr lang="en-US" sz="2800" dirty="0" smtClean="0">
                <a:solidFill>
                  <a:schemeClr val="tx1">
                    <a:lumMod val="50000"/>
                    <a:lumOff val="50000"/>
                  </a:schemeClr>
                </a:solidFill>
                <a:latin typeface="+mn-lt"/>
              </a:rPr>
            </a:br>
            <a:r>
              <a:rPr lang="en-US" sz="2800" dirty="0" smtClean="0">
                <a:solidFill>
                  <a:schemeClr val="tx1">
                    <a:lumMod val="50000"/>
                    <a:lumOff val="50000"/>
                  </a:schemeClr>
                </a:solidFill>
                <a:latin typeface="+mn-lt"/>
              </a:rPr>
              <a:t>in </a:t>
            </a:r>
            <a:r>
              <a:rPr lang="en-US" sz="2800" dirty="0">
                <a:solidFill>
                  <a:schemeClr val="tx1">
                    <a:lumMod val="50000"/>
                    <a:lumOff val="50000"/>
                  </a:schemeClr>
                </a:solidFill>
                <a:latin typeface="+mn-lt"/>
              </a:rPr>
              <a:t>Caribbean NL</a:t>
            </a:r>
            <a:endParaRPr lang="en-GB" sz="28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6089551" y="3145214"/>
            <a:ext cx="4032448" cy="3139321"/>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buNone/>
            </a:pPr>
            <a:r>
              <a:rPr lang="en-GB" b="1" dirty="0" smtClean="0">
                <a:solidFill>
                  <a:srgbClr val="C00000"/>
                </a:solidFill>
                <a:sym typeface="Wingdings" pitchFamily="2" charset="2"/>
              </a:rPr>
              <a:t>Now tablets </a:t>
            </a:r>
            <a:r>
              <a:rPr lang="en-GB" b="1" dirty="0">
                <a:solidFill>
                  <a:srgbClr val="C00000"/>
                </a:solidFill>
                <a:sym typeface="Wingdings" pitchFamily="2" charset="2"/>
              </a:rPr>
              <a:t>are a huge success!</a:t>
            </a:r>
          </a:p>
          <a:p>
            <a:r>
              <a:rPr lang="en-GB" dirty="0" smtClean="0">
                <a:solidFill>
                  <a:srgbClr val="C00000"/>
                </a:solidFill>
              </a:rPr>
              <a:t>With</a:t>
            </a:r>
            <a:endParaRPr lang="en-GB" dirty="0">
              <a:solidFill>
                <a:srgbClr val="C00000"/>
              </a:solidFill>
            </a:endParaRPr>
          </a:p>
          <a:p>
            <a:pPr marL="731520" lvl="2" indent="-285750">
              <a:buFont typeface="Corbel" pitchFamily="34" charset="0"/>
              <a:buChar char="–"/>
            </a:pPr>
            <a:r>
              <a:rPr lang="en-GB" dirty="0">
                <a:solidFill>
                  <a:srgbClr val="C00000"/>
                </a:solidFill>
              </a:rPr>
              <a:t>Limited time</a:t>
            </a:r>
          </a:p>
          <a:p>
            <a:pPr marL="731520" lvl="2" indent="-285750">
              <a:buFont typeface="Corbel" pitchFamily="34" charset="0"/>
              <a:buChar char="–"/>
            </a:pPr>
            <a:r>
              <a:rPr lang="en-GB" dirty="0">
                <a:solidFill>
                  <a:srgbClr val="C00000"/>
                </a:solidFill>
              </a:rPr>
              <a:t>Limited </a:t>
            </a:r>
            <a:r>
              <a:rPr lang="en-GB" dirty="0" smtClean="0">
                <a:solidFill>
                  <a:srgbClr val="C00000"/>
                </a:solidFill>
              </a:rPr>
              <a:t>resources</a:t>
            </a:r>
          </a:p>
          <a:p>
            <a:pPr marL="731520" lvl="2" indent="-285750">
              <a:buFont typeface="Corbel" pitchFamily="34" charset="0"/>
              <a:buChar char="–"/>
            </a:pPr>
            <a:r>
              <a:rPr lang="en-GB" dirty="0" smtClean="0">
                <a:solidFill>
                  <a:srgbClr val="C00000"/>
                </a:solidFill>
              </a:rPr>
              <a:t>Limited </a:t>
            </a:r>
            <a:r>
              <a:rPr lang="en-GB" dirty="0">
                <a:solidFill>
                  <a:srgbClr val="C00000"/>
                </a:solidFill>
              </a:rPr>
              <a:t>experience</a:t>
            </a:r>
          </a:p>
          <a:p>
            <a:pPr marL="0" lvl="1" indent="0">
              <a:buNone/>
            </a:pPr>
            <a:r>
              <a:rPr lang="en-GB" dirty="0" smtClean="0">
                <a:solidFill>
                  <a:srgbClr val="C00000"/>
                </a:solidFill>
              </a:rPr>
              <a:t>We</a:t>
            </a:r>
            <a:endParaRPr lang="en-GB" dirty="0">
              <a:solidFill>
                <a:srgbClr val="C00000"/>
              </a:solidFill>
            </a:endParaRPr>
          </a:p>
          <a:p>
            <a:pPr marL="731520" lvl="2" indent="-285750">
              <a:buFont typeface="Corbel" pitchFamily="34" charset="0"/>
              <a:buChar char="–"/>
            </a:pPr>
            <a:r>
              <a:rPr lang="en-GB" dirty="0">
                <a:solidFill>
                  <a:srgbClr val="C00000"/>
                </a:solidFill>
                <a:sym typeface="Wingdings" pitchFamily="2" charset="2"/>
              </a:rPr>
              <a:t>Improved efficiency</a:t>
            </a:r>
          </a:p>
          <a:p>
            <a:pPr marL="731520" lvl="2" indent="-285750">
              <a:buFont typeface="Corbel" pitchFamily="34" charset="0"/>
              <a:buChar char="–"/>
            </a:pPr>
            <a:r>
              <a:rPr lang="en-GB" dirty="0">
                <a:solidFill>
                  <a:srgbClr val="C00000"/>
                </a:solidFill>
                <a:sym typeface="Wingdings" pitchFamily="2" charset="2"/>
              </a:rPr>
              <a:t>Promoted quality</a:t>
            </a:r>
          </a:p>
          <a:p>
            <a:pPr marL="731520" lvl="2" indent="-285750">
              <a:buFont typeface="Corbel" pitchFamily="34" charset="0"/>
              <a:buChar char="–"/>
            </a:pPr>
            <a:r>
              <a:rPr lang="en-GB" dirty="0">
                <a:solidFill>
                  <a:srgbClr val="C00000"/>
                </a:solidFill>
                <a:sym typeface="Wingdings" pitchFamily="2" charset="2"/>
              </a:rPr>
              <a:t>Generated enthusiasm</a:t>
            </a:r>
          </a:p>
          <a:p>
            <a:pPr marL="0" lvl="1" indent="0">
              <a:buNone/>
            </a:pPr>
            <a:endParaRPr lang="en-GB" b="1" dirty="0" smtClean="0">
              <a:solidFill>
                <a:srgbClr val="C00000"/>
              </a:solidFill>
              <a:sym typeface="Wingdings" pitchFamily="2" charset="2"/>
            </a:endParaRPr>
          </a:p>
          <a:p>
            <a:pPr marL="0" lvl="1" indent="0">
              <a:buNone/>
            </a:pPr>
            <a:r>
              <a:rPr lang="en-GB" b="1" dirty="0" smtClean="0">
                <a:solidFill>
                  <a:srgbClr val="C00000"/>
                </a:solidFill>
                <a:sym typeface="Wingdings" pitchFamily="2" charset="2"/>
              </a:rPr>
              <a:t>“</a:t>
            </a:r>
            <a:r>
              <a:rPr lang="en-GB" b="1" dirty="0">
                <a:solidFill>
                  <a:srgbClr val="C00000"/>
                </a:solidFill>
                <a:sym typeface="Wingdings" pitchFamily="2" charset="2"/>
              </a:rPr>
              <a:t>Yes we can”</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642" y="1364964"/>
            <a:ext cx="28479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2" y="4144120"/>
            <a:ext cx="3225400" cy="214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vak 12"/>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
        <p:nvSpPr>
          <p:cNvPr id="14" name="Tekstvak 8"/>
          <p:cNvSpPr txBox="1"/>
          <p:nvPr/>
        </p:nvSpPr>
        <p:spPr>
          <a:xfrm>
            <a:off x="520106" y="946581"/>
            <a:ext cx="3744415" cy="27699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#innovatie #IT #processen</a:t>
            </a:r>
            <a:endParaRPr kumimoji="0" lang="nl-NL" sz="1400" b="0" i="0" u="none" strike="noStrike" kern="1200" cap="none" spc="0" normalizeH="0" baseline="0" noProof="0" dirty="0">
              <a:ln>
                <a:noFill/>
              </a:ln>
              <a:solidFill>
                <a:srgbClr val="B23D02"/>
              </a:solidFill>
              <a:effectLst/>
              <a:uLnTx/>
              <a:uFillTx/>
              <a:latin typeface="Corbel"/>
              <a:ea typeface="+mn-ea"/>
              <a:cs typeface="+mn-cs"/>
            </a:endParaRPr>
          </a:p>
        </p:txBody>
      </p:sp>
    </p:spTree>
    <p:extLst>
      <p:ext uri="{BB962C8B-B14F-4D97-AF65-F5344CB8AC3E}">
        <p14:creationId xmlns:p14="http://schemas.microsoft.com/office/powerpoint/2010/main" val="2726262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9</a:t>
            </a:fld>
            <a:endParaRPr lang="it-IT" dirty="0"/>
          </a:p>
        </p:txBody>
      </p:sp>
      <p:sp>
        <p:nvSpPr>
          <p:cNvPr id="6" name="Sottotitolo 2"/>
          <p:cNvSpPr txBox="1">
            <a:spLocks/>
          </p:cNvSpPr>
          <p:nvPr/>
        </p:nvSpPr>
        <p:spPr>
          <a:xfrm>
            <a:off x="569913" y="2015595"/>
            <a:ext cx="4357240" cy="328983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800" b="1" dirty="0" smtClean="0">
                <a:solidFill>
                  <a:srgbClr val="C00000"/>
                </a:solidFill>
              </a:rPr>
              <a:t>First version 30 years ago</a:t>
            </a:r>
          </a:p>
          <a:p>
            <a:pPr algn="l"/>
            <a:r>
              <a:rPr lang="en-GB" sz="1800" b="1" dirty="0" smtClean="0">
                <a:solidFill>
                  <a:srgbClr val="C00000"/>
                </a:solidFill>
              </a:rPr>
              <a:t>Surveys still relevant…</a:t>
            </a:r>
          </a:p>
          <a:p>
            <a:pPr algn="l"/>
            <a:r>
              <a:rPr lang="en-GB" sz="1800" b="1" dirty="0" smtClean="0">
                <a:solidFill>
                  <a:srgbClr val="C00000"/>
                </a:solidFill>
              </a:rPr>
              <a:t>Whilst making use of modern technologies</a:t>
            </a:r>
          </a:p>
          <a:p>
            <a:pPr algn="l"/>
            <a:r>
              <a:rPr lang="en-GB" sz="1600" b="1" dirty="0" smtClean="0">
                <a:solidFill>
                  <a:srgbClr val="C00000"/>
                </a:solidFill>
              </a:rPr>
              <a:t>(multi-mode, multi-platform, multi-device)</a:t>
            </a:r>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en-GB" sz="3200" dirty="0" smtClean="0">
                <a:solidFill>
                  <a:schemeClr val="tx1">
                    <a:lumMod val="50000"/>
                    <a:lumOff val="50000"/>
                  </a:schemeClr>
                </a:solidFill>
                <a:latin typeface="+mn-lt"/>
              </a:rPr>
              <a:t>Blaise 5</a:t>
            </a:r>
            <a:endParaRPr lang="en-GB" sz="3200" dirty="0">
              <a:solidFill>
                <a:schemeClr val="tx1">
                  <a:lumMod val="50000"/>
                  <a:lumOff val="50000"/>
                </a:schemeClr>
              </a:solidFill>
              <a:latin typeface="+mn-lt"/>
            </a:endParaRPr>
          </a:p>
        </p:txBody>
      </p:sp>
      <p:pic>
        <p:nvPicPr>
          <p:cNvPr id="8" name="Picture 2" descr="C:\Users\Barteld\Downloads\CBS_beeldmerk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645" y="136688"/>
            <a:ext cx="492698" cy="7558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arteld\Pictures\Blais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533" y="1092523"/>
            <a:ext cx="5668810" cy="37843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teld\Pictures\BlaiseMob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533" y="4078288"/>
            <a:ext cx="19431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rteld\Pictures\BlaisePlatfor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075" y="5126038"/>
            <a:ext cx="195262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arteld\Pictures\CAPICATICAW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153" y="3662420"/>
            <a:ext cx="1952625" cy="2428875"/>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520701" y="615499"/>
            <a:ext cx="2670173" cy="276999"/>
          </a:xfrm>
          <a:prstGeom prst="rect">
            <a:avLst/>
          </a:prstGeom>
          <a:solidFill>
            <a:schemeClr val="bg1"/>
          </a:solidFill>
        </p:spPr>
        <p:txBody>
          <a:bodyPr wrap="square" rtlCol="0">
            <a:spAutoFit/>
          </a:bodyPr>
          <a:lstStyle/>
          <a:p>
            <a:r>
              <a:rPr lang="nl-NL" sz="1200" dirty="0" err="1" smtClean="0"/>
              <a:t>Innovation</a:t>
            </a:r>
            <a:r>
              <a:rPr lang="nl-NL" sz="1200" dirty="0" smtClean="0"/>
              <a:t> at </a:t>
            </a:r>
            <a:r>
              <a:rPr lang="nl-NL" sz="1200" dirty="0" err="1" smtClean="0"/>
              <a:t>Statistics</a:t>
            </a:r>
            <a:r>
              <a:rPr lang="nl-NL" sz="1200" dirty="0" smtClean="0"/>
              <a:t> Netherlands</a:t>
            </a:r>
            <a:endParaRPr lang="nl-NL" sz="1200" dirty="0"/>
          </a:p>
        </p:txBody>
      </p:sp>
      <p:sp>
        <p:nvSpPr>
          <p:cNvPr id="12" name="Tekstvak 8"/>
          <p:cNvSpPr txBox="1"/>
          <p:nvPr/>
        </p:nvSpPr>
        <p:spPr>
          <a:xfrm>
            <a:off x="520106" y="946581"/>
            <a:ext cx="3744415" cy="276999"/>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B23D02"/>
                </a:solidFill>
                <a:effectLst/>
                <a:uLnTx/>
                <a:uFillTx/>
                <a:latin typeface="Corbel"/>
                <a:ea typeface="+mn-ea"/>
                <a:cs typeface="+mn-cs"/>
              </a:rPr>
              <a:t>#innovatie #IT #processen</a:t>
            </a:r>
            <a:endParaRPr kumimoji="0" lang="nl-NL" sz="1400" b="0" i="0" u="none" strike="noStrike" kern="1200" cap="none" spc="0" normalizeH="0" baseline="0" noProof="0" dirty="0">
              <a:ln>
                <a:noFill/>
              </a:ln>
              <a:solidFill>
                <a:srgbClr val="B23D02"/>
              </a:solidFill>
              <a:effectLst/>
              <a:uLnTx/>
              <a:uFillTx/>
              <a:latin typeface="Corbel"/>
              <a:ea typeface="+mn-ea"/>
              <a:cs typeface="+mn-cs"/>
            </a:endParaRPr>
          </a:p>
        </p:txBody>
      </p:sp>
    </p:spTree>
    <p:extLst>
      <p:ext uri="{BB962C8B-B14F-4D97-AF65-F5344CB8AC3E}">
        <p14:creationId xmlns:p14="http://schemas.microsoft.com/office/powerpoint/2010/main" val="2520675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754</Words>
  <Application>Microsoft Office PowerPoint</Application>
  <PresentationFormat>Aangepast</PresentationFormat>
  <Paragraphs>173</Paragraphs>
  <Slides>15</Slides>
  <Notes>1</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Personalizza struttura</vt:lpstr>
      <vt:lpstr>PowerPoint-presentatie</vt:lpstr>
      <vt:lpstr>Contents</vt:lpstr>
      <vt:lpstr>Trends in society</vt:lpstr>
      <vt:lpstr>The CBS Strategic Agenda</vt:lpstr>
      <vt:lpstr>Some examples</vt:lpstr>
      <vt:lpstr>Ice Rain Effects in January 2016</vt:lpstr>
      <vt:lpstr>Data Camp at Twente University</vt:lpstr>
      <vt:lpstr>Data Collection with Tablets  in Caribbean NL</vt:lpstr>
      <vt:lpstr>Blaise 5</vt:lpstr>
      <vt:lpstr>Revamped Communication and CBS-Live</vt:lpstr>
      <vt:lpstr>Interactive Happiness Meter</vt:lpstr>
      <vt:lpstr>Dashboards for Economic Top Sectors</vt:lpstr>
      <vt:lpstr>Infographics</vt:lpstr>
      <vt:lpstr>Innovation Lab and Innovation Programme</vt:lpstr>
      <vt:lpstr>Lessons Learned/Way forward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Istat</dc:creator>
  <cp:lastModifiedBy>Barteld</cp:lastModifiedBy>
  <cp:revision>95</cp:revision>
  <cp:lastPrinted>2016-03-21T17:06:08Z</cp:lastPrinted>
  <dcterms:created xsi:type="dcterms:W3CDTF">2016-03-11T16:10:26Z</dcterms:created>
  <dcterms:modified xsi:type="dcterms:W3CDTF">2016-06-23T00:00:53Z</dcterms:modified>
</cp:coreProperties>
</file>