
<file path=[Content_Types].xml><?xml version="1.0" encoding="utf-8"?>
<Types xmlns="http://schemas.openxmlformats.org/package/2006/content-types">
  <Default Extension="xml" ContentType="application/xml"/>
  <Default Extension="jpeg" ContentType="image/jpeg"/>
  <Default Extension="tif" ContentType="image/tiff"/>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77" r:id="rId3"/>
    <p:sldId id="278" r:id="rId4"/>
    <p:sldId id="257" r:id="rId5"/>
    <p:sldId id="265" r:id="rId6"/>
    <p:sldId id="266" r:id="rId7"/>
    <p:sldId id="267" r:id="rId8"/>
    <p:sldId id="268" r:id="rId9"/>
    <p:sldId id="269" r:id="rId10"/>
    <p:sldId id="270" r:id="rId11"/>
    <p:sldId id="271" r:id="rId12"/>
    <p:sldId id="275" r:id="rId13"/>
    <p:sldId id="272" r:id="rId14"/>
    <p:sldId id="273" r:id="rId15"/>
    <p:sldId id="274" r:id="rId16"/>
    <p:sldId id="276"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907">
          <p15:clr>
            <a:srgbClr val="A4A3A4"/>
          </p15:clr>
        </p15:guide>
        <p15:guide id="4" pos="19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85A"/>
    <a:srgbClr val="BE1520"/>
    <a:srgbClr val="CF1E24"/>
    <a:srgbClr val="C72A31"/>
    <a:srgbClr val="DA3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4606" autoAdjust="0"/>
  </p:normalViewPr>
  <p:slideViewPr>
    <p:cSldViewPr snapToGrid="0" snapToObjects="1">
      <p:cViewPr varScale="1">
        <p:scale>
          <a:sx n="94" d="100"/>
          <a:sy n="94" d="100"/>
        </p:scale>
        <p:origin x="728" y="192"/>
      </p:cViewPr>
      <p:guideLst>
        <p:guide orient="horz" pos="2160"/>
        <p:guide pos="3840"/>
        <p:guide orient="horz" pos="907"/>
        <p:guide pos="199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7B1F3-FB2D-A247-9676-97B3C010A75B}" type="datetimeFigureOut">
              <a:rPr lang="it-IT" smtClean="0"/>
              <a:t>20/06/16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AA04C-CF00-2442-8489-B17C223CBBD3}" type="slidenum">
              <a:rPr lang="it-IT" smtClean="0"/>
              <a:t>‹n.›</a:t>
            </a:fld>
            <a:endParaRPr lang="it-IT"/>
          </a:p>
        </p:txBody>
      </p:sp>
    </p:spTree>
    <p:extLst>
      <p:ext uri="{BB962C8B-B14F-4D97-AF65-F5344CB8AC3E}">
        <p14:creationId xmlns:p14="http://schemas.microsoft.com/office/powerpoint/2010/main" val="9563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5BAA04C-CF00-2442-8489-B17C223CBBD3}" type="slidenum">
              <a:rPr lang="it-IT" smtClean="0"/>
              <a:t>1</a:t>
            </a:fld>
            <a:endParaRPr lang="it-IT"/>
          </a:p>
        </p:txBody>
      </p:sp>
    </p:spTree>
    <p:extLst>
      <p:ext uri="{BB962C8B-B14F-4D97-AF65-F5344CB8AC3E}">
        <p14:creationId xmlns:p14="http://schemas.microsoft.com/office/powerpoint/2010/main" val="948465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ina interna">
    <p:spTree>
      <p:nvGrpSpPr>
        <p:cNvPr id="1" name=""/>
        <p:cNvGrpSpPr/>
        <p:nvPr/>
      </p:nvGrpSpPr>
      <p:grpSpPr>
        <a:xfrm>
          <a:off x="0" y="0"/>
          <a:ext cx="0" cy="0"/>
          <a:chOff x="0" y="0"/>
          <a:chExt cx="0" cy="0"/>
        </a:xfrm>
      </p:grpSpPr>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a:t>
            </a:fld>
            <a:endParaRPr lang="it-IT" dirty="0"/>
          </a:p>
        </p:txBody>
      </p:sp>
      <p:pic>
        <p:nvPicPr>
          <p:cNvPr id="2" name="Immagine 1"/>
          <p:cNvPicPr>
            <a:picLocks noChangeAspect="1"/>
          </p:cNvPicPr>
          <p:nvPr userDrawn="1"/>
        </p:nvPicPr>
        <p:blipFill>
          <a:blip r:embed="rId2"/>
          <a:stretch>
            <a:fillRect/>
          </a:stretch>
        </p:blipFill>
        <p:spPr>
          <a:xfrm>
            <a:off x="9769721" y="293623"/>
            <a:ext cx="907326" cy="453983"/>
          </a:xfrm>
          <a:prstGeom prst="rect">
            <a:avLst/>
          </a:prstGeom>
        </p:spPr>
      </p:pic>
      <p:pic>
        <p:nvPicPr>
          <p:cNvPr id="5" name="Immagine 4"/>
          <p:cNvPicPr>
            <a:picLocks noChangeAspect="1"/>
          </p:cNvPicPr>
          <p:nvPr userDrawn="1"/>
        </p:nvPicPr>
        <p:blipFill>
          <a:blip r:embed="rId3"/>
          <a:stretch>
            <a:fillRect/>
          </a:stretch>
        </p:blipFill>
        <p:spPr>
          <a:xfrm>
            <a:off x="10778065" y="293623"/>
            <a:ext cx="687663" cy="456692"/>
          </a:xfrm>
          <a:prstGeom prst="rect">
            <a:avLst/>
          </a:prstGeom>
        </p:spPr>
      </p:pic>
    </p:spTree>
    <p:extLst>
      <p:ext uri="{BB962C8B-B14F-4D97-AF65-F5344CB8AC3E}">
        <p14:creationId xmlns:p14="http://schemas.microsoft.com/office/powerpoint/2010/main" val="13691533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Connettore 1 8"/>
          <p:cNvCxnSpPr/>
          <p:nvPr userDrawn="1"/>
        </p:nvCxnSpPr>
        <p:spPr>
          <a:xfrm flipH="1">
            <a:off x="601664" y="968418"/>
            <a:ext cx="10997669" cy="0"/>
          </a:xfrm>
          <a:prstGeom prst="line">
            <a:avLst/>
          </a:prstGeom>
          <a:ln w="25400" cap="rnd">
            <a:solidFill>
              <a:srgbClr val="C72A31"/>
            </a:solidFill>
            <a:miter lim="800000"/>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userDrawn="1"/>
        </p:nvPicPr>
        <p:blipFill rotWithShape="1">
          <a:blip r:embed="rId3" cstate="email">
            <a:extLst>
              <a:ext uri="{28A0092B-C50C-407E-A947-70E740481C1C}">
                <a14:useLocalDpi xmlns:a14="http://schemas.microsoft.com/office/drawing/2010/main"/>
              </a:ext>
            </a:extLst>
          </a:blip>
          <a:srcRect t="13814" r="74033" b="37508"/>
          <a:stretch/>
        </p:blipFill>
        <p:spPr>
          <a:xfrm>
            <a:off x="10647499" y="5776731"/>
            <a:ext cx="1544501" cy="1081270"/>
          </a:xfrm>
          <a:prstGeom prst="rect">
            <a:avLst/>
          </a:prstGeom>
        </p:spPr>
      </p:pic>
      <p:sp>
        <p:nvSpPr>
          <p:cNvPr id="11" name="Titolo 1"/>
          <p:cNvSpPr txBox="1">
            <a:spLocks/>
          </p:cNvSpPr>
          <p:nvPr userDrawn="1"/>
        </p:nvSpPr>
        <p:spPr>
          <a:xfrm>
            <a:off x="601662" y="353490"/>
            <a:ext cx="7627989" cy="538609"/>
          </a:xfrm>
          <a:prstGeom prst="rect">
            <a:avLst/>
          </a:prstGeom>
        </p:spPr>
        <p:txBody>
          <a:bodyPr wrap="square" lIns="0" tIns="0" rIns="0" bIns="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080"/>
              </a:lnSpc>
              <a:spcAft>
                <a:spcPts val="600"/>
              </a:spcAft>
            </a:pPr>
            <a:r>
              <a:rPr lang="it-IT" sz="1100" b="1" dirty="0">
                <a:solidFill>
                  <a:schemeClr val="tx1">
                    <a:lumMod val="65000"/>
                    <a:lumOff val="35000"/>
                  </a:schemeClr>
                </a:solidFill>
                <a:latin typeface="Calibri"/>
                <a:ea typeface="Signika" charset="0"/>
                <a:cs typeface="Calibri"/>
              </a:rPr>
              <a:t>ROMA 24</a:t>
            </a:r>
            <a:r>
              <a:rPr lang="it-IT" sz="1100" b="1" baseline="0" dirty="0">
                <a:solidFill>
                  <a:schemeClr val="tx1">
                    <a:lumMod val="65000"/>
                    <a:lumOff val="35000"/>
                  </a:schemeClr>
                </a:solidFill>
                <a:latin typeface="Calibri"/>
                <a:ea typeface="Signika" charset="0"/>
                <a:cs typeface="Calibri"/>
              </a:rPr>
              <a:t> </a:t>
            </a:r>
            <a:r>
              <a:rPr lang="it-IT" sz="1100" b="1" dirty="0">
                <a:solidFill>
                  <a:schemeClr val="tx1">
                    <a:lumMod val="65000"/>
                    <a:lumOff val="35000"/>
                  </a:schemeClr>
                </a:solidFill>
                <a:latin typeface="Calibri"/>
                <a:ea typeface="Signika" charset="0"/>
                <a:cs typeface="Calibri"/>
              </a:rPr>
              <a:t>GIUGNO 2016 </a:t>
            </a:r>
          </a:p>
          <a:p>
            <a:pPr>
              <a:lnSpc>
                <a:spcPts val="1080"/>
              </a:lnSpc>
              <a:spcAft>
                <a:spcPts val="0"/>
              </a:spcAft>
            </a:pPr>
            <a:r>
              <a:rPr lang="it-IT" sz="1100" b="1" dirty="0">
                <a:solidFill>
                  <a:srgbClr val="1C385A"/>
                </a:solidFill>
                <a:latin typeface="+mn-lt"/>
                <a:ea typeface="Signika Light" charset="0"/>
                <a:cs typeface="Calibri"/>
              </a:rPr>
              <a:t>AREA TEMATICA 1</a:t>
            </a:r>
            <a:r>
              <a:rPr lang="it-IT" sz="1100" b="1" dirty="0">
                <a:solidFill>
                  <a:schemeClr val="tx1"/>
                </a:solidFill>
                <a:latin typeface="+mn-lt"/>
                <a:ea typeface="Signika Light" charset="0"/>
                <a:cs typeface="Calibri"/>
              </a:rPr>
              <a:t>. PROSPETTIVE DEI SISTEMI STATISTICI - LA STATISTICA NEGLI ENTI LOCALI PER IL GOVERNO DEL TERRITORIO </a:t>
            </a:r>
          </a:p>
          <a:p>
            <a:pPr>
              <a:lnSpc>
                <a:spcPts val="1080"/>
              </a:lnSpc>
              <a:spcBef>
                <a:spcPts val="300"/>
              </a:spcBef>
              <a:spcAft>
                <a:spcPts val="600"/>
              </a:spcAft>
            </a:pPr>
            <a:r>
              <a:rPr lang="it-IT" sz="1200" dirty="0">
                <a:solidFill>
                  <a:schemeClr val="tx1"/>
                </a:solidFill>
                <a:latin typeface="+mn-lt"/>
                <a:ea typeface="Signika Light" charset="0"/>
                <a:cs typeface="Arial"/>
              </a:rPr>
              <a:t>Riccardo Innocenti - La funzione statistica nei comuni</a:t>
            </a:r>
          </a:p>
        </p:txBody>
      </p:sp>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a:t>
            </a:fld>
            <a:endParaRPr lang="it-IT" dirty="0"/>
          </a:p>
        </p:txBody>
      </p:sp>
    </p:spTree>
    <p:extLst>
      <p:ext uri="{BB962C8B-B14F-4D97-AF65-F5344CB8AC3E}">
        <p14:creationId xmlns:p14="http://schemas.microsoft.com/office/powerpoint/2010/main" val="18527924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tif"/><Relationship Id="rId7"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riccardo.innocenti@comune.fi.it" TargetMode="External"/><Relationship Id="rId3" Type="http://schemas.openxmlformats.org/officeDocument/2006/relationships/hyperlink" Target="mailto:presidente@usci.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0" y="3376083"/>
            <a:ext cx="12192000" cy="3481918"/>
          </a:xfrm>
          <a:prstGeom prst="rect">
            <a:avLst/>
          </a:prstGeom>
          <a:solidFill>
            <a:srgbClr val="1C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DA304A"/>
                </a:solidFill>
              </a:rPr>
              <a:t> </a:t>
            </a:r>
          </a:p>
        </p:txBody>
      </p:sp>
      <p:sp>
        <p:nvSpPr>
          <p:cNvPr id="15" name="CasellaDiTesto 14"/>
          <p:cNvSpPr txBox="1"/>
          <p:nvPr/>
        </p:nvSpPr>
        <p:spPr>
          <a:xfrm>
            <a:off x="3173412" y="3811955"/>
            <a:ext cx="8221860" cy="936154"/>
          </a:xfrm>
          <a:prstGeom prst="rect">
            <a:avLst/>
          </a:prstGeom>
          <a:noFill/>
        </p:spPr>
        <p:txBody>
          <a:bodyPr wrap="square" lIns="0" tIns="0" rIns="0" bIns="0" rtlCol="0">
            <a:spAutoFit/>
          </a:bodyPr>
          <a:lstStyle/>
          <a:p>
            <a:pPr>
              <a:lnSpc>
                <a:spcPts val="1880"/>
              </a:lnSpc>
            </a:pPr>
            <a:r>
              <a:rPr lang="it-IT" sz="2800" dirty="0">
                <a:solidFill>
                  <a:schemeClr val="bg1"/>
                </a:solidFill>
                <a:latin typeface="+mj-lt"/>
                <a:ea typeface="Signika Light" charset="0"/>
                <a:cs typeface="Arial"/>
              </a:rPr>
              <a:t>PROSPETTIVE DEI SISTEMI STATISTICI</a:t>
            </a:r>
            <a:endParaRPr lang="it-IT" sz="1200" dirty="0">
              <a:solidFill>
                <a:schemeClr val="bg1"/>
              </a:solidFill>
              <a:latin typeface="+mj-lt"/>
              <a:ea typeface="Signika Light" charset="0"/>
              <a:cs typeface="Arial"/>
            </a:endParaRPr>
          </a:p>
          <a:p>
            <a:pPr>
              <a:lnSpc>
                <a:spcPts val="2160"/>
              </a:lnSpc>
            </a:pPr>
            <a:endParaRPr lang="it-IT" sz="2800" dirty="0">
              <a:solidFill>
                <a:schemeClr val="bg1"/>
              </a:solidFill>
              <a:latin typeface="+mj-lt"/>
              <a:ea typeface="Signika Light" charset="0"/>
              <a:cs typeface="Arial"/>
            </a:endParaRPr>
          </a:p>
          <a:p>
            <a:pPr>
              <a:lnSpc>
                <a:spcPts val="3200"/>
              </a:lnSpc>
            </a:pPr>
            <a:r>
              <a:rPr lang="it-IT" sz="3200" dirty="0">
                <a:solidFill>
                  <a:schemeClr val="bg1"/>
                </a:solidFill>
                <a:ea typeface="Signika Light" charset="0"/>
                <a:cs typeface="Arial"/>
              </a:rPr>
              <a:t>La funzione statistica nei comuni</a:t>
            </a:r>
            <a:endParaRPr lang="it-IT" sz="3200" dirty="0">
              <a:solidFill>
                <a:schemeClr val="bg1"/>
              </a:solidFill>
              <a:latin typeface="+mj-lt"/>
              <a:ea typeface="Signika Light" charset="0"/>
              <a:cs typeface="Arial"/>
            </a:endParaRPr>
          </a:p>
        </p:txBody>
      </p:sp>
      <p:sp>
        <p:nvSpPr>
          <p:cNvPr id="2" name="Titolo 1"/>
          <p:cNvSpPr>
            <a:spLocks noGrp="1"/>
          </p:cNvSpPr>
          <p:nvPr>
            <p:ph type="ctrTitle" idx="4294967295"/>
          </p:nvPr>
        </p:nvSpPr>
        <p:spPr>
          <a:xfrm>
            <a:off x="611254" y="384211"/>
            <a:ext cx="5050820" cy="1611125"/>
          </a:xfrm>
          <a:prstGeom prst="rect">
            <a:avLst/>
          </a:prstGeom>
        </p:spPr>
        <p:txBody>
          <a:bodyPr wrap="square" lIns="0" tIns="0" rIns="0" bIns="0" anchor="t" anchorCtr="0">
            <a:spAutoFit/>
          </a:bodyPr>
          <a:lstStyle/>
          <a:p>
            <a:pPr algn="l">
              <a:lnSpc>
                <a:spcPts val="2500"/>
              </a:lnSpc>
            </a:pPr>
            <a:r>
              <a:rPr lang="it-IT" sz="2400" b="1" dirty="0">
                <a:solidFill>
                  <a:schemeClr val="bg1"/>
                </a:solidFill>
                <a:latin typeface="Signika" charset="0"/>
                <a:ea typeface="Signika" charset="0"/>
                <a:cs typeface="Signika" charset="0"/>
              </a:rPr>
              <a:t>COMPORTAMENTI INDIVIDUALI </a:t>
            </a:r>
            <a:br>
              <a:rPr lang="it-IT" sz="2400" b="1" dirty="0">
                <a:solidFill>
                  <a:schemeClr val="bg1"/>
                </a:solidFill>
                <a:latin typeface="Signika" charset="0"/>
                <a:ea typeface="Signika" charset="0"/>
                <a:cs typeface="Signika" charset="0"/>
              </a:rPr>
            </a:br>
            <a:r>
              <a:rPr lang="it-IT" sz="2400" b="1" dirty="0">
                <a:solidFill>
                  <a:schemeClr val="bg1"/>
                </a:solidFill>
                <a:latin typeface="Signika" charset="0"/>
                <a:ea typeface="Signika" charset="0"/>
                <a:cs typeface="Signika" charset="0"/>
              </a:rPr>
              <a:t>E RELAZIONI SOCIALI </a:t>
            </a:r>
            <a:br>
              <a:rPr lang="it-IT" sz="2400" b="1" dirty="0">
                <a:solidFill>
                  <a:schemeClr val="bg1"/>
                </a:solidFill>
                <a:latin typeface="Signika" charset="0"/>
                <a:ea typeface="Signika" charset="0"/>
                <a:cs typeface="Signika" charset="0"/>
              </a:rPr>
            </a:br>
            <a:r>
              <a:rPr lang="it-IT" sz="2400" b="1" dirty="0">
                <a:solidFill>
                  <a:schemeClr val="bg1"/>
                </a:solidFill>
                <a:latin typeface="Signika" charset="0"/>
                <a:ea typeface="Signika" charset="0"/>
                <a:cs typeface="Signika" charset="0"/>
              </a:rPr>
              <a:t>IN TRASFORMAZIONE </a:t>
            </a:r>
            <a:br>
              <a:rPr lang="it-IT" sz="2400" b="1" dirty="0">
                <a:solidFill>
                  <a:schemeClr val="bg1"/>
                </a:solidFill>
                <a:latin typeface="Signika" charset="0"/>
                <a:ea typeface="Signika" charset="0"/>
                <a:cs typeface="Signika" charset="0"/>
              </a:rPr>
            </a:br>
            <a:r>
              <a:rPr lang="it-IT" sz="2400" dirty="0">
                <a:solidFill>
                  <a:schemeClr val="bg1"/>
                </a:solidFill>
                <a:latin typeface="Signika" charset="0"/>
                <a:ea typeface="Signika" charset="0"/>
                <a:cs typeface="Signika" charset="0"/>
              </a:rPr>
              <a:t>UNA SFIDA PER LA </a:t>
            </a:r>
            <a:br>
              <a:rPr lang="it-IT" sz="2400" dirty="0">
                <a:solidFill>
                  <a:schemeClr val="bg1"/>
                </a:solidFill>
                <a:latin typeface="Signika" charset="0"/>
                <a:ea typeface="Signika" charset="0"/>
                <a:cs typeface="Signika" charset="0"/>
              </a:rPr>
            </a:br>
            <a:r>
              <a:rPr lang="it-IT" sz="2400" dirty="0">
                <a:solidFill>
                  <a:schemeClr val="bg1"/>
                </a:solidFill>
                <a:latin typeface="Signika" charset="0"/>
                <a:ea typeface="Signika" charset="0"/>
                <a:cs typeface="Signika" charset="0"/>
              </a:rPr>
              <a:t>STATISTICA UFFICIALE </a:t>
            </a:r>
          </a:p>
        </p:txBody>
      </p:sp>
      <p:pic>
        <p:nvPicPr>
          <p:cNvPr id="3" name="Immagine 2"/>
          <p:cNvPicPr>
            <a:picLocks noChangeAspect="1"/>
          </p:cNvPicPr>
          <p:nvPr/>
        </p:nvPicPr>
        <p:blipFill rotWithShape="1">
          <a:blip r:embed="rId3">
            <a:extLst>
              <a:ext uri="{28A0092B-C50C-407E-A947-70E740481C1C}">
                <a14:useLocalDpi xmlns:a14="http://schemas.microsoft.com/office/drawing/2010/main"/>
              </a:ext>
            </a:extLst>
          </a:blip>
          <a:srcRect r="33742"/>
          <a:stretch/>
        </p:blipFill>
        <p:spPr>
          <a:xfrm>
            <a:off x="323742" y="214878"/>
            <a:ext cx="7571711" cy="2895775"/>
          </a:xfrm>
          <a:prstGeom prst="rect">
            <a:avLst/>
          </a:prstGeom>
        </p:spPr>
      </p:pic>
      <p:sp>
        <p:nvSpPr>
          <p:cNvPr id="12" name="Rettangolo 11"/>
          <p:cNvSpPr/>
          <p:nvPr/>
        </p:nvSpPr>
        <p:spPr>
          <a:xfrm>
            <a:off x="125412" y="4357526"/>
            <a:ext cx="2772274" cy="843821"/>
          </a:xfrm>
          <a:prstGeom prst="rect">
            <a:avLst/>
          </a:prstGeom>
        </p:spPr>
        <p:txBody>
          <a:bodyPr wrap="square">
            <a:spAutoFit/>
          </a:bodyPr>
          <a:lstStyle/>
          <a:p>
            <a:pPr algn="r">
              <a:lnSpc>
                <a:spcPts val="2900"/>
              </a:lnSpc>
            </a:pPr>
            <a:r>
              <a:rPr lang="it-IT" dirty="0">
                <a:solidFill>
                  <a:schemeClr val="bg1"/>
                </a:solidFill>
                <a:ea typeface="Signika Light" charset="0"/>
                <a:cs typeface="Arial"/>
              </a:rPr>
              <a:t>24 GIUGNO 2016 </a:t>
            </a:r>
          </a:p>
          <a:p>
            <a:pPr algn="r">
              <a:lnSpc>
                <a:spcPts val="2900"/>
              </a:lnSpc>
            </a:pPr>
            <a:r>
              <a:rPr lang="it-IT" dirty="0">
                <a:solidFill>
                  <a:schemeClr val="bg1"/>
                </a:solidFill>
                <a:ea typeface="Signika Light" charset="0"/>
                <a:cs typeface="Arial"/>
              </a:rPr>
              <a:t>9,30 | 11.00</a:t>
            </a:r>
          </a:p>
        </p:txBody>
      </p:sp>
      <p:pic>
        <p:nvPicPr>
          <p:cNvPr id="13" name="Immagine 12" descr="Logo12esimaOk-21.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16714" y="5859742"/>
            <a:ext cx="480972" cy="625265"/>
          </a:xfrm>
          <a:prstGeom prst="rect">
            <a:avLst/>
          </a:prstGeom>
        </p:spPr>
      </p:pic>
      <p:pic>
        <p:nvPicPr>
          <p:cNvPr id="14" name="Immagine 13" descr="Logo12esimaOk-22.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26186" y="3683343"/>
            <a:ext cx="571500" cy="609600"/>
          </a:xfrm>
          <a:prstGeom prst="rect">
            <a:avLst/>
          </a:prstGeom>
        </p:spPr>
      </p:pic>
      <p:sp>
        <p:nvSpPr>
          <p:cNvPr id="17" name="CasellaDiTesto 16"/>
          <p:cNvSpPr txBox="1"/>
          <p:nvPr/>
        </p:nvSpPr>
        <p:spPr>
          <a:xfrm>
            <a:off x="3173412" y="6056410"/>
            <a:ext cx="8221860" cy="375487"/>
          </a:xfrm>
          <a:prstGeom prst="rect">
            <a:avLst/>
          </a:prstGeom>
          <a:noFill/>
        </p:spPr>
        <p:txBody>
          <a:bodyPr wrap="square" lIns="0" tIns="0" rIns="0" bIns="0" rtlCol="0">
            <a:spAutoFit/>
          </a:bodyPr>
          <a:lstStyle/>
          <a:p>
            <a:pPr>
              <a:lnSpc>
                <a:spcPts val="3200"/>
              </a:lnSpc>
            </a:pPr>
            <a:r>
              <a:rPr lang="it-IT" sz="2000" dirty="0">
                <a:solidFill>
                  <a:schemeClr val="bg1"/>
                </a:solidFill>
                <a:latin typeface="+mj-lt"/>
                <a:ea typeface="Signika Light" charset="0"/>
                <a:cs typeface="Arial"/>
              </a:rPr>
              <a:t>Riccardo Innocenti| Comune di Firenze – Presidente USCI</a:t>
            </a:r>
          </a:p>
        </p:txBody>
      </p:sp>
      <p:cxnSp>
        <p:nvCxnSpPr>
          <p:cNvPr id="19" name="Connettore 1 18"/>
          <p:cNvCxnSpPr/>
          <p:nvPr/>
        </p:nvCxnSpPr>
        <p:spPr>
          <a:xfrm>
            <a:off x="2998756" y="3811955"/>
            <a:ext cx="0" cy="2580211"/>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p:nvPicPr>
        <p:blipFill>
          <a:blip r:embed="rId6"/>
          <a:stretch>
            <a:fillRect/>
          </a:stretch>
        </p:blipFill>
        <p:spPr>
          <a:xfrm>
            <a:off x="9663845" y="1193898"/>
            <a:ext cx="1581150" cy="1050077"/>
          </a:xfrm>
          <a:prstGeom prst="rect">
            <a:avLst/>
          </a:prstGeom>
        </p:spPr>
      </p:pic>
      <p:pic>
        <p:nvPicPr>
          <p:cNvPr id="7" name="Immagine 6"/>
          <p:cNvPicPr>
            <a:picLocks noChangeAspect="1"/>
          </p:cNvPicPr>
          <p:nvPr/>
        </p:nvPicPr>
        <p:blipFill>
          <a:blip r:embed="rId7"/>
          <a:stretch>
            <a:fillRect/>
          </a:stretch>
        </p:blipFill>
        <p:spPr>
          <a:xfrm>
            <a:off x="9633394" y="66108"/>
            <a:ext cx="2245745" cy="1123665"/>
          </a:xfrm>
          <a:prstGeom prst="rect">
            <a:avLst/>
          </a:prstGeom>
        </p:spPr>
      </p:pic>
    </p:spTree>
    <p:extLst>
      <p:ext uri="{BB962C8B-B14F-4D97-AF65-F5344CB8AC3E}">
        <p14:creationId xmlns:p14="http://schemas.microsoft.com/office/powerpoint/2010/main" val="1347058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10</a:t>
            </a:fld>
            <a:endParaRPr lang="it-IT" dirty="0"/>
          </a:p>
        </p:txBody>
      </p:sp>
      <p:sp>
        <p:nvSpPr>
          <p:cNvPr id="12" name="Sottotitolo 2"/>
          <p:cNvSpPr>
            <a:spLocks noGrp="1"/>
          </p:cNvSpPr>
          <p:nvPr>
            <p:ph type="subTitle" idx="4294967295"/>
          </p:nvPr>
        </p:nvSpPr>
        <p:spPr>
          <a:xfrm>
            <a:off x="526491" y="1770149"/>
            <a:ext cx="11143520" cy="4662014"/>
          </a:xfrm>
          <a:prstGeom prst="rect">
            <a:avLst/>
          </a:prstGeom>
        </p:spPr>
        <p:txBody>
          <a:bodyPr/>
          <a:lstStyle/>
          <a:p>
            <a:pPr algn="just"/>
            <a:r>
              <a:rPr lang="it-IT" sz="2000" dirty="0"/>
              <a:t>L’ufficio di statistica cura la diffusione delle informazioni statistiche prodotte nell’ambito della sua attività, nonché di quelle relative al territorio di pertinenza di cui abbia curato la raccolta, anche presso altre fonti o soggetti pubblici e privati</a:t>
            </a:r>
          </a:p>
          <a:p>
            <a:pPr algn="just"/>
            <a:r>
              <a:rPr lang="it-IT" sz="2000" dirty="0"/>
              <a:t>L'ufficio di statistica coordina la produzione delle statistiche demografiche di interesse dell’amministrazione, collaborando alla formazione e alla tenuta dei registri di popolazione di cui all’Anagrafe Nazionale della Popolazione Residente</a:t>
            </a:r>
          </a:p>
          <a:p>
            <a:pPr algn="just"/>
            <a:r>
              <a:rPr lang="it-IT" sz="2000" dirty="0"/>
              <a:t>Coordina l’attività relativa alla tenuta della numerazione civica, anche per quanto attiene alla sua georeferenziazione, e all’alimentazione dell’Archivio Nazionale Numeri Civici e Strade Urbane. </a:t>
            </a:r>
          </a:p>
          <a:p>
            <a:pPr algn="just"/>
            <a:r>
              <a:rPr lang="it-IT" sz="2000" dirty="0"/>
              <a:t>Assicura gli adempimenti ecografici di cui agli artt. 38-45 e 47 DPR 223/1989 e impartisce, in conformità alle direttive dell'ISTAT, le opportune disposizioni per la formazione del piano topografico, del piano ecografico e della cartografia di base, fornisce le informazioni statistiche relative agli ambiti territoriali comunali, quando possibile riferite anche ai singoli numeri civici.</a:t>
            </a:r>
          </a:p>
        </p:txBody>
      </p:sp>
      <p:sp>
        <p:nvSpPr>
          <p:cNvPr id="13" name="Titolo 1"/>
          <p:cNvSpPr>
            <a:spLocks noGrp="1"/>
          </p:cNvSpPr>
          <p:nvPr>
            <p:ph type="ctrTitle" idx="4294967295"/>
          </p:nvPr>
        </p:nvSpPr>
        <p:spPr>
          <a:xfrm>
            <a:off x="569913" y="1188943"/>
            <a:ext cx="11100098" cy="619375"/>
          </a:xfrm>
          <a:prstGeom prst="rect">
            <a:avLst/>
          </a:prstGeom>
        </p:spPr>
        <p:txBody>
          <a:bodyPr lIns="0" tIns="0" rIns="0" bIns="0" anchor="t" anchorCtr="0"/>
          <a:lstStyle/>
          <a:p>
            <a:r>
              <a:rPr lang="it-IT" b="1" dirty="0">
                <a:solidFill>
                  <a:srgbClr val="1C385A"/>
                </a:solidFill>
                <a:latin typeface="+mn-lt"/>
                <a:ea typeface="Signika Semibold" charset="0"/>
                <a:cs typeface="Signika Semibold" charset="0"/>
              </a:rPr>
              <a:t>Linee di riforma – </a:t>
            </a:r>
            <a:r>
              <a:rPr lang="it-IT" sz="3200" b="1" dirty="0">
                <a:solidFill>
                  <a:srgbClr val="1C385A"/>
                </a:solidFill>
                <a:latin typeface="+mn-lt"/>
                <a:ea typeface="Signika Semibold" charset="0"/>
                <a:cs typeface="Signika Semibold" charset="0"/>
              </a:rPr>
              <a:t>la Direttiva 2 </a:t>
            </a:r>
            <a:r>
              <a:rPr lang="it-IT" sz="3200" b="1" dirty="0" err="1">
                <a:solidFill>
                  <a:srgbClr val="1C385A"/>
                </a:solidFill>
                <a:latin typeface="+mn-lt"/>
                <a:ea typeface="Signika Semibold" charset="0"/>
                <a:cs typeface="Signika Semibold" charset="0"/>
              </a:rPr>
              <a:t>Comstat</a:t>
            </a:r>
            <a:r>
              <a:rPr lang="it-IT" sz="3200" b="1" dirty="0">
                <a:solidFill>
                  <a:srgbClr val="1C385A"/>
                </a:solidFill>
                <a:latin typeface="+mn-lt"/>
                <a:ea typeface="Signika Semibold" charset="0"/>
                <a:cs typeface="Signika Semibold" charset="0"/>
              </a:rPr>
              <a:t> 15 ottobre 1991/4</a:t>
            </a:r>
            <a:endParaRPr lang="it-IT" b="1" dirty="0">
              <a:solidFill>
                <a:srgbClr val="1C385A"/>
              </a:solidFill>
              <a:latin typeface="+mn-lt"/>
              <a:ea typeface="Signika Semibold" charset="0"/>
              <a:cs typeface="Signika Semibold" charset="0"/>
            </a:endParaRPr>
          </a:p>
        </p:txBody>
      </p:sp>
    </p:spTree>
    <p:extLst>
      <p:ext uri="{BB962C8B-B14F-4D97-AF65-F5344CB8AC3E}">
        <p14:creationId xmlns:p14="http://schemas.microsoft.com/office/powerpoint/2010/main" val="86021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11</a:t>
            </a:fld>
            <a:endParaRPr lang="it-IT" dirty="0"/>
          </a:p>
        </p:txBody>
      </p:sp>
      <p:sp>
        <p:nvSpPr>
          <p:cNvPr id="12" name="Sottotitolo 2"/>
          <p:cNvSpPr>
            <a:spLocks noGrp="1"/>
          </p:cNvSpPr>
          <p:nvPr>
            <p:ph type="subTitle" idx="4294967295"/>
          </p:nvPr>
        </p:nvSpPr>
        <p:spPr>
          <a:xfrm>
            <a:off x="450291" y="2055899"/>
            <a:ext cx="11143520" cy="2354176"/>
          </a:xfrm>
          <a:prstGeom prst="rect">
            <a:avLst/>
          </a:prstGeom>
        </p:spPr>
        <p:txBody>
          <a:bodyPr/>
          <a:lstStyle/>
          <a:p>
            <a:pPr algn="just"/>
            <a:r>
              <a:rPr lang="it-IT" sz="2000" dirty="0"/>
              <a:t>L’eventuale ricorso a strutture esterne all’amministrazione, pubbliche o private, per la produzione e la diffusione delle informazioni statistiche di cui al presente articolo deve essere adeguatamente motivato, anche avuto riguardo agli aspetti economici e gestionali, deve essere portato a conoscenza del collegio dei revisori che dovranno darne ragione in sede di relazione allegata ai conti consuntivi, e deve comunque avvenire con il coordinamento dell’ufficio di statistica. </a:t>
            </a:r>
          </a:p>
          <a:p>
            <a:pPr algn="just"/>
            <a:r>
              <a:rPr lang="it-IT" sz="2000" dirty="0"/>
              <a:t>La valutazione periodica del responsabile dell’ufficio di statistica e del personale addetto tiene conto dell’effettiva attuazione delle disposizioni relative all’assetto e all’esercizio della funzione statistica</a:t>
            </a:r>
          </a:p>
        </p:txBody>
      </p:sp>
      <p:sp>
        <p:nvSpPr>
          <p:cNvPr id="13" name="Titolo 1"/>
          <p:cNvSpPr>
            <a:spLocks noGrp="1"/>
          </p:cNvSpPr>
          <p:nvPr>
            <p:ph type="ctrTitle" idx="4294967295"/>
          </p:nvPr>
        </p:nvSpPr>
        <p:spPr>
          <a:xfrm>
            <a:off x="569913" y="1188943"/>
            <a:ext cx="11100098" cy="619375"/>
          </a:xfrm>
          <a:prstGeom prst="rect">
            <a:avLst/>
          </a:prstGeom>
        </p:spPr>
        <p:txBody>
          <a:bodyPr lIns="0" tIns="0" rIns="0" bIns="0" anchor="t" anchorCtr="0"/>
          <a:lstStyle/>
          <a:p>
            <a:r>
              <a:rPr lang="it-IT" b="1" dirty="0">
                <a:solidFill>
                  <a:srgbClr val="1C385A"/>
                </a:solidFill>
                <a:latin typeface="+mn-lt"/>
                <a:ea typeface="Signika Semibold" charset="0"/>
                <a:cs typeface="Signika Semibold" charset="0"/>
              </a:rPr>
              <a:t>Linee di riforma – </a:t>
            </a:r>
            <a:r>
              <a:rPr lang="it-IT" sz="3200" b="1" dirty="0">
                <a:solidFill>
                  <a:srgbClr val="1C385A"/>
                </a:solidFill>
                <a:latin typeface="+mn-lt"/>
                <a:ea typeface="Signika Semibold" charset="0"/>
                <a:cs typeface="Signika Semibold" charset="0"/>
              </a:rPr>
              <a:t>la Direttiva 2 </a:t>
            </a:r>
            <a:r>
              <a:rPr lang="it-IT" sz="3200" b="1" dirty="0" err="1">
                <a:solidFill>
                  <a:srgbClr val="1C385A"/>
                </a:solidFill>
                <a:latin typeface="+mn-lt"/>
                <a:ea typeface="Signika Semibold" charset="0"/>
                <a:cs typeface="Signika Semibold" charset="0"/>
              </a:rPr>
              <a:t>Comstat</a:t>
            </a:r>
            <a:r>
              <a:rPr lang="it-IT" sz="3200" b="1" dirty="0">
                <a:solidFill>
                  <a:srgbClr val="1C385A"/>
                </a:solidFill>
                <a:latin typeface="+mn-lt"/>
                <a:ea typeface="Signika Semibold" charset="0"/>
                <a:cs typeface="Signika Semibold" charset="0"/>
              </a:rPr>
              <a:t> 15 ottobre 1991/5</a:t>
            </a:r>
            <a:endParaRPr lang="it-IT" b="1" dirty="0">
              <a:solidFill>
                <a:srgbClr val="1C385A"/>
              </a:solidFill>
              <a:latin typeface="+mn-lt"/>
              <a:ea typeface="Signika Semibold" charset="0"/>
              <a:cs typeface="Signika Semibold" charset="0"/>
            </a:endParaRPr>
          </a:p>
        </p:txBody>
      </p:sp>
    </p:spTree>
    <p:extLst>
      <p:ext uri="{BB962C8B-B14F-4D97-AF65-F5344CB8AC3E}">
        <p14:creationId xmlns:p14="http://schemas.microsoft.com/office/powerpoint/2010/main" val="368026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12</a:t>
            </a:fld>
            <a:endParaRPr lang="it-IT" dirty="0"/>
          </a:p>
        </p:txBody>
      </p:sp>
      <p:sp>
        <p:nvSpPr>
          <p:cNvPr id="12" name="Sottotitolo 2"/>
          <p:cNvSpPr>
            <a:spLocks noGrp="1"/>
          </p:cNvSpPr>
          <p:nvPr>
            <p:ph type="subTitle" idx="4294967295"/>
          </p:nvPr>
        </p:nvSpPr>
        <p:spPr>
          <a:xfrm>
            <a:off x="450291" y="1825867"/>
            <a:ext cx="11143520" cy="4279658"/>
          </a:xfrm>
          <a:prstGeom prst="rect">
            <a:avLst/>
          </a:prstGeom>
        </p:spPr>
        <p:txBody>
          <a:bodyPr/>
          <a:lstStyle/>
          <a:p>
            <a:pPr marL="0" indent="0" algn="just">
              <a:buNone/>
            </a:pPr>
            <a:r>
              <a:rPr lang="it-IT" sz="2000" dirty="0"/>
              <a:t>Si può immaginare, nell’ambito del più ampio processo di semplificazione e di trasparenza della Pubblica Amministrazione, una normativa che imponga un processo di produzione di dati e informazioni statistiche basato prioritariamente sugli archivi amministrativi, in modo da eliminare il disturbo statistico sugli uffici</a:t>
            </a:r>
          </a:p>
          <a:p>
            <a:pPr marL="0" indent="0" algn="just">
              <a:buNone/>
            </a:pPr>
            <a:r>
              <a:rPr lang="it-IT" sz="2000" i="1" dirty="0"/>
              <a:t>Art. … (Norme per la semplificazione delle rilevazioni statistiche)</a:t>
            </a:r>
          </a:p>
          <a:p>
            <a:pPr marL="0" indent="0" algn="just">
              <a:buNone/>
            </a:pPr>
            <a:r>
              <a:rPr lang="it-IT" sz="2000" i="1" dirty="0"/>
              <a:t>1. La rilevazione di informazioni e dati statistici presso i comuni e le loro forme associate è svolta esclusivamente tramite gli uffici di statistica delle amministrazioni, nell'esercizio delle funzioni in materia statistica di cui alla Legge 24 dicembre 2012, n. 228 e al D. </a:t>
            </a:r>
            <a:r>
              <a:rPr lang="it-IT" sz="2000" i="1" dirty="0" err="1"/>
              <a:t>legs</a:t>
            </a:r>
            <a:r>
              <a:rPr lang="it-IT" sz="2000" i="1" dirty="0"/>
              <a:t>. 6 settembre 1989, n.322.</a:t>
            </a:r>
          </a:p>
          <a:p>
            <a:pPr marL="0" indent="0" algn="just">
              <a:buNone/>
            </a:pPr>
            <a:r>
              <a:rPr lang="it-IT" sz="2000" i="1" dirty="0"/>
              <a:t>2. La raccolta di informazioni statistiche si svolge, in via prioritaria, con il trattamento di dati e informazioni desunti dagli archivi e dall'attività amministrativa dell'ente.</a:t>
            </a:r>
          </a:p>
          <a:p>
            <a:pPr marL="0" indent="0" algn="just">
              <a:buNone/>
            </a:pPr>
            <a:r>
              <a:rPr lang="it-IT" sz="2000" i="1" dirty="0"/>
              <a:t>3. Il sistema informativo statistico di cui all'art. 12 del D.lgs. 18 agosto 2000, n. 267 "Testo unico delle leggi sull’ordinamento degli enti locali” è realizzato mediante tecnologia web ed è predisposto in modo da soddisfare, senza ulteriore disturbo statistico, le esigenze informative dell'amministrazione e degli altri enti del Sistema Statistico Nazionale, ivi compreso l'Istituto Nazionale di Statistica.</a:t>
            </a:r>
          </a:p>
          <a:p>
            <a:pPr marL="0" indent="0" algn="just">
              <a:buNone/>
            </a:pPr>
            <a:endParaRPr lang="it-IT" sz="2000" dirty="0"/>
          </a:p>
        </p:txBody>
      </p:sp>
      <p:sp>
        <p:nvSpPr>
          <p:cNvPr id="13" name="Titolo 1"/>
          <p:cNvSpPr>
            <a:spLocks noGrp="1"/>
          </p:cNvSpPr>
          <p:nvPr>
            <p:ph type="ctrTitle" idx="4294967295"/>
          </p:nvPr>
        </p:nvSpPr>
        <p:spPr>
          <a:xfrm>
            <a:off x="569913" y="1188943"/>
            <a:ext cx="11100098" cy="619375"/>
          </a:xfrm>
          <a:prstGeom prst="rect">
            <a:avLst/>
          </a:prstGeom>
        </p:spPr>
        <p:txBody>
          <a:bodyPr lIns="0" tIns="0" rIns="0" bIns="0" anchor="t" anchorCtr="0"/>
          <a:lstStyle/>
          <a:p>
            <a:r>
              <a:rPr lang="it-IT" b="1" dirty="0">
                <a:solidFill>
                  <a:srgbClr val="1C385A"/>
                </a:solidFill>
                <a:latin typeface="+mn-lt"/>
                <a:ea typeface="Signika Semibold" charset="0"/>
                <a:cs typeface="Signika Semibold" charset="0"/>
              </a:rPr>
              <a:t>Linee di riforma – </a:t>
            </a:r>
            <a:r>
              <a:rPr lang="it-IT" sz="3200" b="1" dirty="0">
                <a:solidFill>
                  <a:srgbClr val="1C385A"/>
                </a:solidFill>
                <a:latin typeface="+mn-lt"/>
                <a:ea typeface="Signika Semibold" charset="0"/>
                <a:cs typeface="Signika Semibold" charset="0"/>
              </a:rPr>
              <a:t>semplificazione</a:t>
            </a:r>
            <a:endParaRPr lang="it-IT" b="1" dirty="0">
              <a:solidFill>
                <a:srgbClr val="1C385A"/>
              </a:solidFill>
              <a:latin typeface="+mn-lt"/>
              <a:ea typeface="Signika Semibold" charset="0"/>
              <a:cs typeface="Signika Semibold" charset="0"/>
            </a:endParaRPr>
          </a:p>
        </p:txBody>
      </p:sp>
    </p:spTree>
    <p:extLst>
      <p:ext uri="{BB962C8B-B14F-4D97-AF65-F5344CB8AC3E}">
        <p14:creationId xmlns:p14="http://schemas.microsoft.com/office/powerpoint/2010/main" val="239606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1000"/>
                                        <p:tgtEl>
                                          <p:spTgt spid="12">
                                            <p:txEl>
                                              <p:pRg st="2" end="2"/>
                                            </p:txEl>
                                          </p:spTgt>
                                        </p:tgtEl>
                                      </p:cBhvr>
                                    </p:animEffect>
                                    <p:anim calcmode="lin" valueType="num">
                                      <p:cBhvr>
                                        <p:cTn id="2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fade">
                                      <p:cBhvr>
                                        <p:cTn id="24" dur="1000"/>
                                        <p:tgtEl>
                                          <p:spTgt spid="12">
                                            <p:txEl>
                                              <p:pRg st="3" end="3"/>
                                            </p:txEl>
                                          </p:spTgt>
                                        </p:tgtEl>
                                      </p:cBhvr>
                                    </p:animEffect>
                                    <p:anim calcmode="lin" valueType="num">
                                      <p:cBhvr>
                                        <p:cTn id="2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fade">
                                      <p:cBhvr>
                                        <p:cTn id="29" dur="1000"/>
                                        <p:tgtEl>
                                          <p:spTgt spid="12">
                                            <p:txEl>
                                              <p:pRg st="4" end="4"/>
                                            </p:txEl>
                                          </p:spTgt>
                                        </p:tgtEl>
                                      </p:cBhvr>
                                    </p:animEffect>
                                    <p:anim calcmode="lin" valueType="num">
                                      <p:cBhvr>
                                        <p:cTn id="30"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13</a:t>
            </a:fld>
            <a:endParaRPr lang="it-IT" dirty="0"/>
          </a:p>
        </p:txBody>
      </p:sp>
      <p:sp>
        <p:nvSpPr>
          <p:cNvPr id="12" name="Sottotitolo 2"/>
          <p:cNvSpPr>
            <a:spLocks noGrp="1"/>
          </p:cNvSpPr>
          <p:nvPr>
            <p:ph type="subTitle" idx="4294967295"/>
          </p:nvPr>
        </p:nvSpPr>
        <p:spPr>
          <a:xfrm>
            <a:off x="450291" y="2120491"/>
            <a:ext cx="11143520" cy="4211551"/>
          </a:xfrm>
          <a:prstGeom prst="rect">
            <a:avLst/>
          </a:prstGeom>
        </p:spPr>
        <p:txBody>
          <a:bodyPr/>
          <a:lstStyle/>
          <a:p>
            <a:pPr marL="0" indent="0" algn="just">
              <a:buNone/>
            </a:pPr>
            <a:r>
              <a:rPr lang="it-IT" sz="2000" dirty="0"/>
              <a:t>Ci si propone di:</a:t>
            </a:r>
          </a:p>
          <a:p>
            <a:pPr algn="just"/>
            <a:r>
              <a:rPr lang="it-IT" sz="2000" dirty="0"/>
              <a:t>Sviluppare l’esercizio della funzione statistica degli enti locali</a:t>
            </a:r>
          </a:p>
          <a:p>
            <a:pPr algn="just"/>
            <a:r>
              <a:rPr lang="it-IT" sz="2000" dirty="0"/>
              <a:t>Promuovere la cultura statistica nelle Amministrazioni </a:t>
            </a:r>
          </a:p>
          <a:p>
            <a:pPr algn="just"/>
            <a:r>
              <a:rPr lang="it-IT" sz="2000" dirty="0"/>
              <a:t>Sviluppare basi dati e sistemi informativi integrati,  di elevato dettaglio territoriale</a:t>
            </a:r>
          </a:p>
          <a:p>
            <a:pPr algn="just"/>
            <a:r>
              <a:rPr lang="it-IT" sz="2000" dirty="0"/>
              <a:t>Realizzare percorsi formativi per il personale degli uffici di statistica</a:t>
            </a:r>
          </a:p>
          <a:p>
            <a:pPr algn="just"/>
            <a:r>
              <a:rPr lang="it-IT" sz="2000" dirty="0"/>
              <a:t>Raccogliere ed elaborare informazioni statistiche, sia come rilevazioni dirette nazionali e locali sia da archivi amministrativi e registri statistici</a:t>
            </a:r>
          </a:p>
          <a:p>
            <a:pPr algn="just"/>
            <a:r>
              <a:rPr lang="it-IT" sz="2000" dirty="0"/>
              <a:t>Sostenere gli uffici di statistica per il coordinamento delle attività statistiche di competenza e per la produzione dei corredi di informazione statistica per gli atti di programmazione, di gestione e di controllo, con la definizione di indicatori e di standard, compresi quelli necessari per la misurazione e la valutazione delle performance delle amministrazioni e delle istituzioni controllate e/o partecipate e per il monitoraggio della trasparenza e della prevenzione della corruzione</a:t>
            </a:r>
          </a:p>
        </p:txBody>
      </p:sp>
      <p:sp>
        <p:nvSpPr>
          <p:cNvPr id="13" name="Titolo 1"/>
          <p:cNvSpPr>
            <a:spLocks noGrp="1"/>
          </p:cNvSpPr>
          <p:nvPr>
            <p:ph type="ctrTitle" idx="4294967295"/>
          </p:nvPr>
        </p:nvSpPr>
        <p:spPr>
          <a:xfrm>
            <a:off x="569913" y="1084168"/>
            <a:ext cx="11100098" cy="866956"/>
          </a:xfrm>
          <a:prstGeom prst="rect">
            <a:avLst/>
          </a:prstGeom>
        </p:spPr>
        <p:txBody>
          <a:bodyPr lIns="0" tIns="0" rIns="0" bIns="0" anchor="t" anchorCtr="0"/>
          <a:lstStyle/>
          <a:p>
            <a:r>
              <a:rPr lang="it-IT" b="1" dirty="0">
                <a:solidFill>
                  <a:srgbClr val="1C385A"/>
                </a:solidFill>
                <a:latin typeface="+mn-lt"/>
                <a:ea typeface="Signika Semibold" charset="0"/>
                <a:cs typeface="Signika Semibold" charset="0"/>
              </a:rPr>
              <a:t>Il Protocollo di Palazzo Cisterna / 1</a:t>
            </a:r>
            <a:br>
              <a:rPr lang="it-IT" b="1" dirty="0">
                <a:solidFill>
                  <a:srgbClr val="1C385A"/>
                </a:solidFill>
                <a:latin typeface="+mn-lt"/>
                <a:ea typeface="Signika Semibold" charset="0"/>
                <a:cs typeface="Signika Semibold" charset="0"/>
              </a:rPr>
            </a:br>
            <a:r>
              <a:rPr lang="it-IT" sz="1800" dirty="0"/>
              <a:t>firmato il 20 aprile 2016 a Torino dai Presidenti di ISTAT, ANCI e UPI</a:t>
            </a:r>
            <a:r>
              <a:rPr lang="it-IT" b="1" dirty="0">
                <a:solidFill>
                  <a:srgbClr val="1C385A"/>
                </a:solidFill>
                <a:latin typeface="+mn-lt"/>
                <a:ea typeface="Signika Semibold" charset="0"/>
                <a:cs typeface="Signika Semibold" charset="0"/>
              </a:rPr>
              <a:t/>
            </a:r>
            <a:br>
              <a:rPr lang="it-IT" b="1" dirty="0">
                <a:solidFill>
                  <a:srgbClr val="1C385A"/>
                </a:solidFill>
                <a:latin typeface="+mn-lt"/>
                <a:ea typeface="Signika Semibold" charset="0"/>
                <a:cs typeface="Signika Semibold" charset="0"/>
              </a:rPr>
            </a:br>
            <a:endParaRPr lang="it-IT" b="1" dirty="0">
              <a:solidFill>
                <a:srgbClr val="1C385A"/>
              </a:solidFill>
              <a:latin typeface="+mn-lt"/>
              <a:ea typeface="Signika Semibold" charset="0"/>
              <a:cs typeface="Signika Semibold" charset="0"/>
            </a:endParaRPr>
          </a:p>
        </p:txBody>
      </p:sp>
    </p:spTree>
    <p:extLst>
      <p:ext uri="{BB962C8B-B14F-4D97-AF65-F5344CB8AC3E}">
        <p14:creationId xmlns:p14="http://schemas.microsoft.com/office/powerpoint/2010/main" val="126959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fade">
                                      <p:cBhvr>
                                        <p:cTn id="28" dur="1000"/>
                                        <p:tgtEl>
                                          <p:spTgt spid="12">
                                            <p:txEl>
                                              <p:pRg st="4" end="4"/>
                                            </p:txEl>
                                          </p:spTgt>
                                        </p:tgtEl>
                                      </p:cBhvr>
                                    </p:animEffect>
                                    <p:anim calcmode="lin" valueType="num">
                                      <p:cBhvr>
                                        <p:cTn id="2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animEffect transition="in" filter="fade">
                                      <p:cBhvr>
                                        <p:cTn id="35" dur="1000"/>
                                        <p:tgtEl>
                                          <p:spTgt spid="12">
                                            <p:txEl>
                                              <p:pRg st="5" end="5"/>
                                            </p:txEl>
                                          </p:spTgt>
                                        </p:tgtEl>
                                      </p:cBhvr>
                                    </p:animEffect>
                                    <p:anim calcmode="lin" valueType="num">
                                      <p:cBhvr>
                                        <p:cTn id="36"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fade">
                                      <p:cBhvr>
                                        <p:cTn id="42" dur="1000"/>
                                        <p:tgtEl>
                                          <p:spTgt spid="12">
                                            <p:txEl>
                                              <p:pRg st="6" end="6"/>
                                            </p:txEl>
                                          </p:spTgt>
                                        </p:tgtEl>
                                      </p:cBhvr>
                                    </p:animEffect>
                                    <p:anim calcmode="lin" valueType="num">
                                      <p:cBhvr>
                                        <p:cTn id="43"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14</a:t>
            </a:fld>
            <a:endParaRPr lang="it-IT" dirty="0"/>
          </a:p>
        </p:txBody>
      </p:sp>
      <p:sp>
        <p:nvSpPr>
          <p:cNvPr id="12" name="Sottotitolo 2"/>
          <p:cNvSpPr>
            <a:spLocks noGrp="1"/>
          </p:cNvSpPr>
          <p:nvPr>
            <p:ph type="subTitle" idx="4294967295"/>
          </p:nvPr>
        </p:nvSpPr>
        <p:spPr>
          <a:xfrm>
            <a:off x="450291" y="1587091"/>
            <a:ext cx="11143520" cy="4727984"/>
          </a:xfrm>
          <a:prstGeom prst="rect">
            <a:avLst/>
          </a:prstGeom>
        </p:spPr>
        <p:txBody>
          <a:bodyPr/>
          <a:lstStyle/>
          <a:p>
            <a:pPr algn="just"/>
            <a:r>
              <a:rPr lang="it-IT" sz="2000" dirty="0"/>
              <a:t>promuovere l’associazione degli uffici negli ambiti di area vasta </a:t>
            </a:r>
          </a:p>
          <a:p>
            <a:pPr algn="just"/>
            <a:r>
              <a:rPr lang="it-IT" sz="2000" dirty="0"/>
              <a:t>stipulare ampie intese operative tra le pubbliche amministrazioni del territorio, con le Regioni e le Province autonome, coinvolgendo anche i gruppi di lavoro permanenti presso le Prefetture</a:t>
            </a:r>
          </a:p>
          <a:p>
            <a:pPr algn="just"/>
            <a:r>
              <a:rPr lang="it-IT" sz="2000" dirty="0"/>
              <a:t>favorire lo scambio di dati e di informazioni tra tutti gli enti del Sistema statistico nazionale</a:t>
            </a:r>
          </a:p>
          <a:p>
            <a:pPr algn="just"/>
            <a:r>
              <a:rPr lang="it-IT" sz="2000" dirty="0"/>
              <a:t>promuovere attraverso l’USCI e il CUSPI la realizzazione su scala comunale e di area vasta di esperienze pilota, centri di eccellenza, progetti di uso per fini statistici dei dati di fonte amministrativa indagini statistiche di tipo innovativo, che coinvolgano anche gli altri livelli istituzionali</a:t>
            </a:r>
          </a:p>
          <a:p>
            <a:pPr algn="just"/>
            <a:r>
              <a:rPr lang="it-IT" sz="2000" dirty="0"/>
              <a:t>promuovere intese operative per consentire agli uffici di statistica di disporre dei dati individuali presenti in archivi amministrativi e registri statistici</a:t>
            </a:r>
          </a:p>
          <a:p>
            <a:pPr algn="just"/>
            <a:r>
              <a:rPr lang="it-IT" sz="2000" dirty="0"/>
              <a:t>rafforzare la collaborazione tecnica e metodologica per favorire lo sviluppo delle attività di rilevazione, in linea con l’evoluzione tecnologica e l’esigenza di apertura delle basi dati</a:t>
            </a:r>
          </a:p>
          <a:p>
            <a:pPr algn="just"/>
            <a:r>
              <a:rPr lang="it-IT" sz="2000" dirty="0"/>
              <a:t>definire indicatori e standard per la raccolta di dati sulle dotazioni strumentali e professionali, sull'organizzazione, sui processi di produzione dei servizi locali, interni ed esterni e sulla loro qualità, anche utilizzando gli archivi amministrativi esistenti</a:t>
            </a:r>
          </a:p>
        </p:txBody>
      </p:sp>
      <p:sp>
        <p:nvSpPr>
          <p:cNvPr id="13" name="Titolo 1"/>
          <p:cNvSpPr>
            <a:spLocks noGrp="1"/>
          </p:cNvSpPr>
          <p:nvPr>
            <p:ph type="ctrTitle" idx="4294967295"/>
          </p:nvPr>
        </p:nvSpPr>
        <p:spPr>
          <a:xfrm>
            <a:off x="569913" y="1046068"/>
            <a:ext cx="11100098" cy="649382"/>
          </a:xfrm>
          <a:prstGeom prst="rect">
            <a:avLst/>
          </a:prstGeom>
        </p:spPr>
        <p:txBody>
          <a:bodyPr lIns="0" tIns="0" rIns="0" bIns="0" anchor="t" anchorCtr="0"/>
          <a:lstStyle/>
          <a:p>
            <a:r>
              <a:rPr lang="it-IT" b="1" dirty="0">
                <a:solidFill>
                  <a:srgbClr val="1C385A"/>
                </a:solidFill>
                <a:latin typeface="+mn-lt"/>
                <a:ea typeface="Signika Semibold" charset="0"/>
                <a:cs typeface="Signika Semibold" charset="0"/>
              </a:rPr>
              <a:t>Il Protocollo di Palazzo Cisterna / 2</a:t>
            </a:r>
            <a:br>
              <a:rPr lang="it-IT" b="1" dirty="0">
                <a:solidFill>
                  <a:srgbClr val="1C385A"/>
                </a:solidFill>
                <a:latin typeface="+mn-lt"/>
                <a:ea typeface="Signika Semibold" charset="0"/>
                <a:cs typeface="Signika Semibold" charset="0"/>
              </a:rPr>
            </a:br>
            <a:r>
              <a:rPr lang="it-IT" b="1" dirty="0">
                <a:solidFill>
                  <a:srgbClr val="1C385A"/>
                </a:solidFill>
                <a:latin typeface="+mn-lt"/>
                <a:ea typeface="Signika Semibold" charset="0"/>
                <a:cs typeface="Signika Semibold" charset="0"/>
              </a:rPr>
              <a:t/>
            </a:r>
            <a:br>
              <a:rPr lang="it-IT" b="1" dirty="0">
                <a:solidFill>
                  <a:srgbClr val="1C385A"/>
                </a:solidFill>
                <a:latin typeface="+mn-lt"/>
                <a:ea typeface="Signika Semibold" charset="0"/>
                <a:cs typeface="Signika Semibold" charset="0"/>
              </a:rPr>
            </a:br>
            <a:endParaRPr lang="it-IT" b="1" dirty="0">
              <a:solidFill>
                <a:srgbClr val="1C385A"/>
              </a:solidFill>
              <a:latin typeface="+mn-lt"/>
              <a:ea typeface="Signika Semibold" charset="0"/>
              <a:cs typeface="Signika Semibold" charset="0"/>
            </a:endParaRPr>
          </a:p>
        </p:txBody>
      </p:sp>
    </p:spTree>
    <p:extLst>
      <p:ext uri="{BB962C8B-B14F-4D97-AF65-F5344CB8AC3E}">
        <p14:creationId xmlns:p14="http://schemas.microsoft.com/office/powerpoint/2010/main" val="143890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fade">
                                      <p:cBhvr>
                                        <p:cTn id="42" dur="1000"/>
                                        <p:tgtEl>
                                          <p:spTgt spid="12">
                                            <p:txEl>
                                              <p:pRg st="5" end="5"/>
                                            </p:txEl>
                                          </p:spTgt>
                                        </p:tgtEl>
                                      </p:cBhvr>
                                    </p:animEffect>
                                    <p:anim calcmode="lin" valueType="num">
                                      <p:cBhvr>
                                        <p:cTn id="43"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animEffect transition="in" filter="fade">
                                      <p:cBhvr>
                                        <p:cTn id="49" dur="1000"/>
                                        <p:tgtEl>
                                          <p:spTgt spid="12">
                                            <p:txEl>
                                              <p:pRg st="6" end="6"/>
                                            </p:txEl>
                                          </p:spTgt>
                                        </p:tgtEl>
                                      </p:cBhvr>
                                    </p:animEffect>
                                    <p:anim calcmode="lin" valueType="num">
                                      <p:cBhvr>
                                        <p:cTn id="50"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15</a:t>
            </a:fld>
            <a:endParaRPr lang="it-IT" dirty="0"/>
          </a:p>
        </p:txBody>
      </p:sp>
      <p:sp>
        <p:nvSpPr>
          <p:cNvPr id="12" name="Sottotitolo 2"/>
          <p:cNvSpPr>
            <a:spLocks noGrp="1"/>
          </p:cNvSpPr>
          <p:nvPr>
            <p:ph type="subTitle" idx="4294967295"/>
          </p:nvPr>
        </p:nvSpPr>
        <p:spPr>
          <a:xfrm>
            <a:off x="450291" y="1953416"/>
            <a:ext cx="11143520" cy="3856834"/>
          </a:xfrm>
          <a:prstGeom prst="rect">
            <a:avLst/>
          </a:prstGeom>
        </p:spPr>
        <p:txBody>
          <a:bodyPr/>
          <a:lstStyle/>
          <a:p>
            <a:pPr algn="just"/>
            <a:r>
              <a:rPr lang="it-IT" sz="2000" dirty="0"/>
              <a:t>L’Istat, l’Anci e </a:t>
            </a:r>
            <a:r>
              <a:rPr lang="it-IT" sz="2000" dirty="0" err="1"/>
              <a:t>l’Upi</a:t>
            </a:r>
            <a:r>
              <a:rPr lang="it-IT" sz="2000" dirty="0"/>
              <a:t> promuoveranno, anche in collaborazione con Usci e </a:t>
            </a:r>
            <a:r>
              <a:rPr lang="it-IT" sz="2000" dirty="0" err="1"/>
              <a:t>Cuspi</a:t>
            </a:r>
            <a:r>
              <a:rPr lang="it-IT" sz="2000" dirty="0"/>
              <a:t>, i contenuti del Protocollo presso tutti gli enti associati, favorendo il coinvolgimento degli amministratori e dei decisori</a:t>
            </a:r>
          </a:p>
          <a:p>
            <a:pPr algn="just"/>
            <a:r>
              <a:rPr lang="it-IT" sz="2000" dirty="0"/>
              <a:t>L’Istat, l’Anci e </a:t>
            </a:r>
            <a:r>
              <a:rPr lang="it-IT" sz="2000" dirty="0" err="1"/>
              <a:t>l’Upi</a:t>
            </a:r>
            <a:r>
              <a:rPr lang="it-IT" sz="2000" dirty="0"/>
              <a:t> avvieranno, anche con la collaborazione dell’Usci e del </a:t>
            </a:r>
            <a:r>
              <a:rPr lang="it-IT" sz="2000" dirty="0" err="1"/>
              <a:t>Cuspi</a:t>
            </a:r>
            <a:r>
              <a:rPr lang="it-IT" sz="2000" dirty="0"/>
              <a:t>, iniziative formative per gli addetti agli uffici di statistica, con una progettazione congiunta dei moduli e dei programmi, utilizzando anche formati e strumenti di formazione a distanza, anche in collaborazione con le Università e gli Enti di ricerca pubblici, per sviluppare il sistema delle competenze in funzione delle nuove esigenze di produzione, elaborazione e diffusione dell’informazione statistica locale</a:t>
            </a:r>
          </a:p>
          <a:p>
            <a:pPr algn="just"/>
            <a:r>
              <a:rPr lang="it-IT" sz="2000" dirty="0"/>
              <a:t>Per l'attuazione del Protocollo verrà costituito un Comitato tecnico, con 4 componenti designati dall’Istat, 4 componenti designati dall’Anci, d’intesa con l’Usci, e 2 componenti designati </a:t>
            </a:r>
            <a:r>
              <a:rPr lang="it-IT" sz="2000" dirty="0" err="1"/>
              <a:t>dall’Upi</a:t>
            </a:r>
            <a:r>
              <a:rPr lang="it-IT" sz="2000" dirty="0"/>
              <a:t>, d’intesa col </a:t>
            </a:r>
            <a:r>
              <a:rPr lang="it-IT" sz="2000" dirty="0" err="1"/>
              <a:t>Cuspi</a:t>
            </a:r>
            <a:r>
              <a:rPr lang="it-IT" sz="2000" dirty="0"/>
              <a:t>. ANCI e UPI hanno già provveduto alle designazioni</a:t>
            </a:r>
          </a:p>
        </p:txBody>
      </p:sp>
      <p:sp>
        <p:nvSpPr>
          <p:cNvPr id="13" name="Titolo 1"/>
          <p:cNvSpPr>
            <a:spLocks noGrp="1"/>
          </p:cNvSpPr>
          <p:nvPr>
            <p:ph type="ctrTitle" idx="4294967295"/>
          </p:nvPr>
        </p:nvSpPr>
        <p:spPr>
          <a:xfrm>
            <a:off x="569913" y="1046068"/>
            <a:ext cx="11100098" cy="649382"/>
          </a:xfrm>
          <a:prstGeom prst="rect">
            <a:avLst/>
          </a:prstGeom>
        </p:spPr>
        <p:txBody>
          <a:bodyPr lIns="0" tIns="0" rIns="0" bIns="0" anchor="t" anchorCtr="0"/>
          <a:lstStyle/>
          <a:p>
            <a:r>
              <a:rPr lang="it-IT" b="1" dirty="0">
                <a:solidFill>
                  <a:srgbClr val="1C385A"/>
                </a:solidFill>
                <a:latin typeface="+mn-lt"/>
                <a:ea typeface="Signika Semibold" charset="0"/>
                <a:cs typeface="Signika Semibold" charset="0"/>
              </a:rPr>
              <a:t>Il Protocollo di Palazzo Cisterna / 3</a:t>
            </a:r>
            <a:br>
              <a:rPr lang="it-IT" b="1" dirty="0">
                <a:solidFill>
                  <a:srgbClr val="1C385A"/>
                </a:solidFill>
                <a:latin typeface="+mn-lt"/>
                <a:ea typeface="Signika Semibold" charset="0"/>
                <a:cs typeface="Signika Semibold" charset="0"/>
              </a:rPr>
            </a:br>
            <a:r>
              <a:rPr lang="it-IT" b="1" dirty="0">
                <a:solidFill>
                  <a:srgbClr val="1C385A"/>
                </a:solidFill>
                <a:latin typeface="+mn-lt"/>
                <a:ea typeface="Signika Semibold" charset="0"/>
                <a:cs typeface="Signika Semibold" charset="0"/>
              </a:rPr>
              <a:t/>
            </a:r>
            <a:br>
              <a:rPr lang="it-IT" b="1" dirty="0">
                <a:solidFill>
                  <a:srgbClr val="1C385A"/>
                </a:solidFill>
                <a:latin typeface="+mn-lt"/>
                <a:ea typeface="Signika Semibold" charset="0"/>
                <a:cs typeface="Signika Semibold" charset="0"/>
              </a:rPr>
            </a:br>
            <a:endParaRPr lang="it-IT" b="1" dirty="0">
              <a:solidFill>
                <a:srgbClr val="1C385A"/>
              </a:solidFill>
              <a:latin typeface="+mn-lt"/>
              <a:ea typeface="Signika Semibold" charset="0"/>
              <a:cs typeface="Signika Semibold" charset="0"/>
            </a:endParaRPr>
          </a:p>
        </p:txBody>
      </p:sp>
    </p:spTree>
    <p:extLst>
      <p:ext uri="{BB962C8B-B14F-4D97-AF65-F5344CB8AC3E}">
        <p14:creationId xmlns:p14="http://schemas.microsoft.com/office/powerpoint/2010/main" val="25867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16</a:t>
            </a:fld>
            <a:endParaRPr lang="it-IT" dirty="0"/>
          </a:p>
        </p:txBody>
      </p:sp>
      <p:sp>
        <p:nvSpPr>
          <p:cNvPr id="2" name="CasellaDiTesto 1"/>
          <p:cNvSpPr txBox="1"/>
          <p:nvPr/>
        </p:nvSpPr>
        <p:spPr>
          <a:xfrm>
            <a:off x="4320100" y="2684189"/>
            <a:ext cx="2870273" cy="1169551"/>
          </a:xfrm>
          <a:prstGeom prst="rect">
            <a:avLst/>
          </a:prstGeom>
          <a:noFill/>
        </p:spPr>
        <p:txBody>
          <a:bodyPr wrap="none" rtlCol="0">
            <a:spAutoFit/>
          </a:bodyPr>
          <a:lstStyle/>
          <a:p>
            <a:pPr algn="ctr"/>
            <a:r>
              <a:rPr lang="it-IT" dirty="0"/>
              <a:t>Grazie dell’attenzione</a:t>
            </a:r>
          </a:p>
          <a:p>
            <a:pPr algn="ctr"/>
            <a:r>
              <a:rPr lang="it-IT" sz="1600" dirty="0">
                <a:hlinkClick r:id="rId2"/>
              </a:rPr>
              <a:t>riccardo.innocenti@comune.fi.it</a:t>
            </a:r>
            <a:endParaRPr lang="it-IT" sz="1600" dirty="0"/>
          </a:p>
          <a:p>
            <a:pPr algn="ctr"/>
            <a:r>
              <a:rPr lang="it-IT" sz="1600" dirty="0">
                <a:hlinkClick r:id="rId3"/>
              </a:rPr>
              <a:t>presidente@usci.it</a:t>
            </a:r>
            <a:endParaRPr lang="it-IT" sz="1600" dirty="0"/>
          </a:p>
          <a:p>
            <a:pPr algn="ctr"/>
            <a:endParaRPr lang="it-IT" dirty="0"/>
          </a:p>
        </p:txBody>
      </p:sp>
    </p:spTree>
    <p:extLst>
      <p:ext uri="{BB962C8B-B14F-4D97-AF65-F5344CB8AC3E}">
        <p14:creationId xmlns:p14="http://schemas.microsoft.com/office/powerpoint/2010/main" val="160952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a:t>
            </a:fld>
            <a:endParaRPr lang="it-IT" dirty="0"/>
          </a:p>
        </p:txBody>
      </p:sp>
      <p:sp>
        <p:nvSpPr>
          <p:cNvPr id="3" name="Rettangolo 2"/>
          <p:cNvSpPr/>
          <p:nvPr/>
        </p:nvSpPr>
        <p:spPr>
          <a:xfrm>
            <a:off x="525102" y="1342118"/>
            <a:ext cx="10954693" cy="4570482"/>
          </a:xfrm>
          <a:prstGeom prst="rect">
            <a:avLst/>
          </a:prstGeom>
        </p:spPr>
        <p:txBody>
          <a:bodyPr wrap="square">
            <a:spAutoFit/>
          </a:bodyPr>
          <a:lstStyle/>
          <a:p>
            <a:pPr marL="285750" indent="-285750" algn="just">
              <a:lnSpc>
                <a:spcPct val="115000"/>
              </a:lnSpc>
              <a:spcAft>
                <a:spcPts val="6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Calibri" panose="020F0502020204030204" pitchFamily="34" charset="0"/>
              </a:rPr>
              <a:t>Il Sistema statistico nazionale non può prescindere da una declinazione organizzata nei territori, allocato presso gli enti locali che risultano dalla recente, e ancora in progress, riforma istituzionale</a:t>
            </a:r>
          </a:p>
          <a:p>
            <a:pPr marL="285750" indent="-285750" algn="just">
              <a:lnSpc>
                <a:spcPct val="115000"/>
              </a:lnSpc>
              <a:spcAft>
                <a:spcPts val="6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Calibri" panose="020F0502020204030204" pitchFamily="34" charset="0"/>
              </a:rPr>
              <a:t>L’amministrazione moderna dei poteri locali deve supportare le sue funzioni con apparati conoscitivi e informativi, disponibili per i decisori e per i cittadini, calibrati sulle dimensioni territoriali di competenza, con caratteristiche di tempestività, pertinenza, fruibilità, robustezza tecnica e ampiezza tematica.  </a:t>
            </a:r>
          </a:p>
          <a:p>
            <a:pPr marL="285750" indent="-285750" algn="just">
              <a:lnSpc>
                <a:spcPct val="115000"/>
              </a:lnSpc>
              <a:spcAft>
                <a:spcPts val="6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Calibri" panose="020F0502020204030204" pitchFamily="34" charset="0"/>
              </a:rPr>
              <a:t>La possibilità di esercizio efficace della funzione statistica passa per una programmazione delle attività degli uffici di statistica che abbracci sia l’elaborazione dei dati presenti negli archivi amministrativi, sia la raccolta delle informazioni presso i cittadini, le altre istituzioni, le formazioni sociali. </a:t>
            </a:r>
          </a:p>
          <a:p>
            <a:pPr marL="285750" indent="-285750" algn="just">
              <a:lnSpc>
                <a:spcPct val="115000"/>
              </a:lnSpc>
              <a:spcAft>
                <a:spcPts val="6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Calibri" panose="020F0502020204030204" pitchFamily="34" charset="0"/>
              </a:rPr>
              <a:t>I fondamentali atti di esercizio del governo amministrativo devono essere corredati da apparati statistico-informativi prodotti da uffici del Sistema statistico nazionale. </a:t>
            </a:r>
          </a:p>
        </p:txBody>
      </p:sp>
    </p:spTree>
    <p:extLst>
      <p:ext uri="{BB962C8B-B14F-4D97-AF65-F5344CB8AC3E}">
        <p14:creationId xmlns:p14="http://schemas.microsoft.com/office/powerpoint/2010/main" val="376509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3</a:t>
            </a:fld>
            <a:endParaRPr lang="it-IT" dirty="0"/>
          </a:p>
        </p:txBody>
      </p:sp>
      <p:sp>
        <p:nvSpPr>
          <p:cNvPr id="3" name="Rettangolo 2"/>
          <p:cNvSpPr/>
          <p:nvPr/>
        </p:nvSpPr>
        <p:spPr>
          <a:xfrm>
            <a:off x="525102" y="1568453"/>
            <a:ext cx="10954693" cy="3708708"/>
          </a:xfrm>
          <a:prstGeom prst="rect">
            <a:avLst/>
          </a:prstGeom>
        </p:spPr>
        <p:txBody>
          <a:bodyPr wrap="square">
            <a:spAutoFit/>
          </a:bodyPr>
          <a:lstStyle/>
          <a:p>
            <a:pPr marL="285750" indent="-285750" algn="just">
              <a:lnSpc>
                <a:spcPct val="115000"/>
              </a:lnSpc>
              <a:spcAft>
                <a:spcPts val="6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Calibri" panose="020F0502020204030204" pitchFamily="34" charset="0"/>
              </a:rPr>
              <a:t>Accanto alla diffusione presso i decisori e gli operatori della indispensabile cultura dell’informazione statistica, diventa fondamentale la capacità di diffondere le informazioni al di fuori delle amministrazioni, specie nelle nuove dimensioni dei formati aperti, per permettere sia un apprezzamento e una valutazione delle politiche pubbliche, sia l’arricchimento delle risorse a disposizione dell’iniziativa privata. </a:t>
            </a:r>
          </a:p>
          <a:p>
            <a:pPr marL="285750" indent="-285750" algn="just">
              <a:lnSpc>
                <a:spcPct val="115000"/>
              </a:lnSpc>
              <a:spcAft>
                <a:spcPts val="6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Calibri" panose="020F0502020204030204" pitchFamily="34" charset="0"/>
              </a:rPr>
              <a:t>Occorre avviare una stagione di riforma che garantisca l’esercizio della funzione statistica con i necessari investimenti in risorse professionali e con la piena applicazione del principio di sussidiarietà, individuando nei comuni capoluogo lo snodo centrale del nuovo assetto del Sistema a livello locale, cui dovranno concorrere in misura e portata diverse tutte le istituzioni presenti sul territorio.</a:t>
            </a:r>
          </a:p>
        </p:txBody>
      </p:sp>
    </p:spTree>
    <p:extLst>
      <p:ext uri="{BB962C8B-B14F-4D97-AF65-F5344CB8AC3E}">
        <p14:creationId xmlns:p14="http://schemas.microsoft.com/office/powerpoint/2010/main" val="87308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4</a:t>
            </a:fld>
            <a:endParaRPr lang="it-IT" dirty="0"/>
          </a:p>
        </p:txBody>
      </p:sp>
      <p:sp>
        <p:nvSpPr>
          <p:cNvPr id="12" name="Sottotitolo 2"/>
          <p:cNvSpPr>
            <a:spLocks noGrp="1"/>
          </p:cNvSpPr>
          <p:nvPr>
            <p:ph type="subTitle" idx="4294967295"/>
          </p:nvPr>
        </p:nvSpPr>
        <p:spPr>
          <a:xfrm>
            <a:off x="569913" y="1945483"/>
            <a:ext cx="11143520" cy="4029803"/>
          </a:xfrm>
          <a:prstGeom prst="rect">
            <a:avLst/>
          </a:prstGeom>
        </p:spPr>
        <p:txBody>
          <a:bodyPr/>
          <a:lstStyle/>
          <a:p>
            <a:pPr algn="just"/>
            <a:r>
              <a:rPr lang="it-IT" sz="1800" dirty="0">
                <a:ea typeface="Signika Light" charset="0"/>
                <a:cs typeface="Signika Light" charset="0"/>
              </a:rPr>
              <a:t>“i servizi in materia statistica” sono espressamente indicati dalla legge come una delle funzioni fondamentali dei comuni (Legge 24 dicembre 2012, n. 228), senza alcun riferimento alle funzioni esercitate tra quelle tradizionalmente di competenza statale.</a:t>
            </a:r>
          </a:p>
          <a:p>
            <a:pPr algn="just"/>
            <a:r>
              <a:rPr lang="it-IT" sz="1800" dirty="0">
                <a:ea typeface="Signika Light" charset="0"/>
                <a:cs typeface="Signika Light" charset="0"/>
              </a:rPr>
              <a:t>L’art. 12 del decreto legislativo n. 267/2000 TUEL prevede l'integrazione del sistema informativo statistico dei comuni con il Sistema statistico nazionale e con i sistemi informativi e statistici degli altri enti.</a:t>
            </a:r>
          </a:p>
          <a:p>
            <a:pPr algn="just"/>
            <a:r>
              <a:rPr lang="it-IT" sz="1800" dirty="0">
                <a:ea typeface="Signika Light" charset="0"/>
                <a:cs typeface="Signika Light" charset="0"/>
              </a:rPr>
              <a:t>Funzioni del Sindaco quale ufficiale di Governo in materia statistica, artt. 14 e 54 del </a:t>
            </a:r>
            <a:r>
              <a:rPr lang="it-IT" sz="1800" dirty="0" err="1">
                <a:ea typeface="Signika Light" charset="0"/>
                <a:cs typeface="Signika Light" charset="0"/>
              </a:rPr>
              <a:t>d.lgs</a:t>
            </a:r>
            <a:r>
              <a:rPr lang="it-IT" sz="1800" dirty="0">
                <a:ea typeface="Signika Light" charset="0"/>
                <a:cs typeface="Signika Light" charset="0"/>
              </a:rPr>
              <a:t> 18 agosto 2000, n. 267, Testo unico delle leggi sull'ordinamento degli enti locali (TUEL).</a:t>
            </a:r>
          </a:p>
          <a:p>
            <a:pPr algn="just"/>
            <a:r>
              <a:rPr lang="it-IT" sz="1800" dirty="0">
                <a:ea typeface="Signika Light" charset="0"/>
                <a:cs typeface="Signika Light" charset="0"/>
              </a:rPr>
              <a:t>I compiti e le funzioni dell'ufficio di statistica sono indicati negli articoli 2 e 3 della direttiva n. 1 del 15 ottobre 1991 emanata dal </a:t>
            </a:r>
            <a:r>
              <a:rPr lang="it-IT" sz="1800" dirty="0" err="1">
                <a:ea typeface="Signika Light" charset="0"/>
                <a:cs typeface="Signika Light" charset="0"/>
              </a:rPr>
              <a:t>Comstat</a:t>
            </a:r>
            <a:r>
              <a:rPr lang="it-IT" sz="1800" dirty="0">
                <a:ea typeface="Signika Light" charset="0"/>
                <a:cs typeface="Signika Light" charset="0"/>
              </a:rPr>
              <a:t>.</a:t>
            </a:r>
          </a:p>
          <a:p>
            <a:pPr algn="just"/>
            <a:r>
              <a:rPr lang="it-IT" sz="1800" dirty="0">
                <a:ea typeface="Signika Light" charset="0"/>
                <a:cs typeface="Signika Light" charset="0"/>
              </a:rPr>
              <a:t>Uffici di statistica in forma associata o consortile dei comuni, art. 3 del decreto legislativo n. 322/89</a:t>
            </a:r>
          </a:p>
          <a:p>
            <a:pPr algn="just"/>
            <a:r>
              <a:rPr lang="it-IT" sz="1800" dirty="0">
                <a:ea typeface="Signika Light" charset="0"/>
                <a:cs typeface="Signika Light" charset="0"/>
              </a:rPr>
              <a:t>Le province e le città metropolitane con il combinato disposto delle previsioni dell’art.1, commi 44 e 85 della Legge 7 aprile 2014, n. 56 sono titolari della funzione di “raccolta ed elaborazione di dati” che può essere ricondotta genericamente a una attività di supporto alla funzione statistica.</a:t>
            </a:r>
          </a:p>
        </p:txBody>
      </p:sp>
      <p:sp>
        <p:nvSpPr>
          <p:cNvPr id="13" name="Titolo 1"/>
          <p:cNvSpPr>
            <a:spLocks noGrp="1"/>
          </p:cNvSpPr>
          <p:nvPr>
            <p:ph type="ctrTitle" idx="4294967295"/>
          </p:nvPr>
        </p:nvSpPr>
        <p:spPr>
          <a:xfrm>
            <a:off x="569913" y="1188943"/>
            <a:ext cx="4380614" cy="619375"/>
          </a:xfrm>
          <a:prstGeom prst="rect">
            <a:avLst/>
          </a:prstGeom>
        </p:spPr>
        <p:txBody>
          <a:bodyPr lIns="0" tIns="0" rIns="0" bIns="0" anchor="t" anchorCtr="0"/>
          <a:lstStyle/>
          <a:p>
            <a:pPr algn="l"/>
            <a:r>
              <a:rPr lang="it-IT" b="1" dirty="0">
                <a:solidFill>
                  <a:srgbClr val="1C385A"/>
                </a:solidFill>
                <a:latin typeface="+mn-lt"/>
                <a:ea typeface="Signika Semibold" charset="0"/>
                <a:cs typeface="Signika Semibold" charset="0"/>
              </a:rPr>
              <a:t>Le norme attuali</a:t>
            </a:r>
          </a:p>
        </p:txBody>
      </p:sp>
    </p:spTree>
    <p:extLst>
      <p:ext uri="{BB962C8B-B14F-4D97-AF65-F5344CB8AC3E}">
        <p14:creationId xmlns:p14="http://schemas.microsoft.com/office/powerpoint/2010/main" val="163554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fade">
                                      <p:cBhvr>
                                        <p:cTn id="42" dur="1000"/>
                                        <p:tgtEl>
                                          <p:spTgt spid="12">
                                            <p:txEl>
                                              <p:pRg st="5" end="5"/>
                                            </p:txEl>
                                          </p:spTgt>
                                        </p:tgtEl>
                                      </p:cBhvr>
                                    </p:animEffect>
                                    <p:anim calcmode="lin" valueType="num">
                                      <p:cBhvr>
                                        <p:cTn id="43"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5</a:t>
            </a:fld>
            <a:endParaRPr lang="it-IT" dirty="0"/>
          </a:p>
        </p:txBody>
      </p:sp>
      <p:sp>
        <p:nvSpPr>
          <p:cNvPr id="12" name="Sottotitolo 2"/>
          <p:cNvSpPr>
            <a:spLocks noGrp="1"/>
          </p:cNvSpPr>
          <p:nvPr>
            <p:ph type="subTitle" idx="4294967295"/>
          </p:nvPr>
        </p:nvSpPr>
        <p:spPr>
          <a:xfrm>
            <a:off x="707466" y="1809681"/>
            <a:ext cx="11143520" cy="4473423"/>
          </a:xfrm>
          <a:prstGeom prst="rect">
            <a:avLst/>
          </a:prstGeom>
        </p:spPr>
        <p:txBody>
          <a:bodyPr/>
          <a:lstStyle/>
          <a:p>
            <a:pPr marL="0" indent="0">
              <a:buNone/>
            </a:pPr>
            <a:r>
              <a:rPr lang="it-IT" sz="1400" dirty="0"/>
              <a:t>Compiti dell'ufficio di statistica </a:t>
            </a:r>
          </a:p>
          <a:p>
            <a:r>
              <a:rPr lang="it-IT" sz="1400" dirty="0"/>
              <a:t>promuovere e realizzare la rilevazione, l'elaborazione, la diffusione e l'archiviazione dei dati statistici che interessano l'amministrazione di appartenenza, nell'ambito del Programma statistico nazionale;</a:t>
            </a:r>
          </a:p>
          <a:p>
            <a:r>
              <a:rPr lang="it-IT" sz="1400" dirty="0"/>
              <a:t>fornire al Sistema statistico nazionale i dati previsti dal programma statistico nazionale relativi all'amministrazione di appartenenza, anche in forma individuale ma non nominativa, ai fini della successiva elaborazione statistica;</a:t>
            </a:r>
          </a:p>
          <a:p>
            <a:r>
              <a:rPr lang="it-IT" sz="1400" dirty="0"/>
              <a:t>collaborare con le altre amministrazioni per l'esecuzione delle rilevazioni previste dal Programma statistico nazionale;</a:t>
            </a:r>
          </a:p>
          <a:p>
            <a:r>
              <a:rPr lang="it-IT" sz="1400" dirty="0"/>
              <a:t>contribuire alla promozione e allo sviluppo informatico a fini statistici degli archivi gestionali e delle raccolte di dati amministrativi;</a:t>
            </a:r>
          </a:p>
          <a:p>
            <a:r>
              <a:rPr lang="it-IT" sz="1400" dirty="0"/>
              <a:t>attuare e gestire l'interconnessione ed il collegamento dei sistemi informativi statistici dell'amministrazione di appartenenza con il Sistema statistico nazionale, secondo le direttive emanate dal Comitato di indirizzo e coordinamento dell'informazione statistica. …</a:t>
            </a:r>
          </a:p>
          <a:p>
            <a:r>
              <a:rPr lang="it-IT" sz="1400" dirty="0"/>
              <a:t>accertare le violazioni nei confronti di coloro che, richiesti di dati e notizie per rilevazioni previste dal Programma statistico nazionale, non li forniscano o li forniscano scientemente errati…</a:t>
            </a:r>
          </a:p>
          <a:p>
            <a:r>
              <a:rPr lang="it-IT" sz="1400" dirty="0"/>
              <a:t>Gli uffici di statistica sono tenuti a fornire all'ISTAT: </a:t>
            </a:r>
          </a:p>
          <a:p>
            <a:pPr lvl="1"/>
            <a:r>
              <a:rPr lang="it-IT" sz="1100" dirty="0"/>
              <a:t>Entro il 28 febbraio di ogni anno, gli elementi di competenza per la preparazione del Programma statistico nazionale per il triennio che inizia il 1° gennaio successivo, utilizzando la scheda predisposta allo scopo dall'Istat; </a:t>
            </a:r>
          </a:p>
          <a:p>
            <a:pPr lvl="1"/>
            <a:r>
              <a:rPr lang="it-IT" sz="1100" dirty="0"/>
              <a:t>Entro il 31 marzo di ogni anno, il rapporto annuale sull'attività svolta nell'anno precedente (comma 6, art. 6, del decreto legislativo n. 322/89), tenendo separate le rilevazioni ed elaborazioni di esclusivo interesse dell'amministrazione di appartenenza da quelle che rientrano nel Programma statistico nazionale.</a:t>
            </a:r>
          </a:p>
          <a:p>
            <a:r>
              <a:rPr lang="it-IT" sz="1400" dirty="0"/>
              <a:t>L'ufficio di statistica cura le pubblicazioni statistiche ufficiali della propria Amministrazione…</a:t>
            </a:r>
            <a:endParaRPr lang="it-IT" sz="1400" dirty="0">
              <a:ea typeface="Signika Light" charset="0"/>
              <a:cs typeface="Signika Light" charset="0"/>
            </a:endParaRPr>
          </a:p>
        </p:txBody>
      </p:sp>
      <p:sp>
        <p:nvSpPr>
          <p:cNvPr id="13" name="Titolo 1"/>
          <p:cNvSpPr>
            <a:spLocks noGrp="1"/>
          </p:cNvSpPr>
          <p:nvPr>
            <p:ph type="ctrTitle" idx="4294967295"/>
          </p:nvPr>
        </p:nvSpPr>
        <p:spPr>
          <a:xfrm>
            <a:off x="569913" y="1188943"/>
            <a:ext cx="9298364" cy="619375"/>
          </a:xfrm>
          <a:prstGeom prst="rect">
            <a:avLst/>
          </a:prstGeom>
        </p:spPr>
        <p:txBody>
          <a:bodyPr lIns="0" tIns="0" rIns="0" bIns="0" anchor="t" anchorCtr="0"/>
          <a:lstStyle/>
          <a:p>
            <a:r>
              <a:rPr lang="it-IT" b="1" dirty="0">
                <a:solidFill>
                  <a:srgbClr val="1C385A"/>
                </a:solidFill>
                <a:latin typeface="+mn-lt"/>
                <a:ea typeface="Signika Semibold" charset="0"/>
                <a:cs typeface="Signika Semibold" charset="0"/>
              </a:rPr>
              <a:t>La direttiva 1 </a:t>
            </a:r>
            <a:r>
              <a:rPr lang="it-IT" b="1" dirty="0" err="1">
                <a:solidFill>
                  <a:srgbClr val="1C385A"/>
                </a:solidFill>
                <a:latin typeface="+mn-lt"/>
                <a:ea typeface="Signika Semibold" charset="0"/>
                <a:cs typeface="Signika Semibold" charset="0"/>
              </a:rPr>
              <a:t>Comstat</a:t>
            </a:r>
            <a:r>
              <a:rPr lang="it-IT" b="1" dirty="0">
                <a:solidFill>
                  <a:srgbClr val="1C385A"/>
                </a:solidFill>
                <a:latin typeface="+mn-lt"/>
                <a:ea typeface="Signika Semibold" charset="0"/>
                <a:cs typeface="Signika Semibold" charset="0"/>
              </a:rPr>
              <a:t> - </a:t>
            </a:r>
            <a:r>
              <a:rPr lang="it-IT" sz="3200" b="1" dirty="0">
                <a:solidFill>
                  <a:srgbClr val="1C385A"/>
                </a:solidFill>
                <a:latin typeface="+mn-lt"/>
                <a:ea typeface="Signika Semibold" charset="0"/>
                <a:cs typeface="Signika Semibold" charset="0"/>
              </a:rPr>
              <a:t>15 ottobre 1991</a:t>
            </a:r>
            <a:endParaRPr lang="it-IT" b="1" dirty="0">
              <a:solidFill>
                <a:srgbClr val="1C385A"/>
              </a:solidFill>
              <a:latin typeface="+mn-lt"/>
              <a:ea typeface="Signika Semibold" charset="0"/>
              <a:cs typeface="Signika Semibold" charset="0"/>
            </a:endParaRPr>
          </a:p>
        </p:txBody>
      </p:sp>
    </p:spTree>
    <p:extLst>
      <p:ext uri="{BB962C8B-B14F-4D97-AF65-F5344CB8AC3E}">
        <p14:creationId xmlns:p14="http://schemas.microsoft.com/office/powerpoint/2010/main" val="232041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fade">
                                      <p:cBhvr>
                                        <p:cTn id="42" dur="1000"/>
                                        <p:tgtEl>
                                          <p:spTgt spid="12">
                                            <p:txEl>
                                              <p:pRg st="5" end="5"/>
                                            </p:txEl>
                                          </p:spTgt>
                                        </p:tgtEl>
                                      </p:cBhvr>
                                    </p:animEffect>
                                    <p:anim calcmode="lin" valueType="num">
                                      <p:cBhvr>
                                        <p:cTn id="43"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animEffect transition="in" filter="fade">
                                      <p:cBhvr>
                                        <p:cTn id="49" dur="1000"/>
                                        <p:tgtEl>
                                          <p:spTgt spid="12">
                                            <p:txEl>
                                              <p:pRg st="6" end="6"/>
                                            </p:txEl>
                                          </p:spTgt>
                                        </p:tgtEl>
                                      </p:cBhvr>
                                    </p:animEffect>
                                    <p:anim calcmode="lin" valueType="num">
                                      <p:cBhvr>
                                        <p:cTn id="50"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7" end="7"/>
                                            </p:txEl>
                                          </p:spTgt>
                                        </p:tgtEl>
                                        <p:attrNameLst>
                                          <p:attrName>style.visibility</p:attrName>
                                        </p:attrNameLst>
                                      </p:cBhvr>
                                      <p:to>
                                        <p:strVal val="visible"/>
                                      </p:to>
                                    </p:set>
                                    <p:animEffect transition="in" filter="fade">
                                      <p:cBhvr>
                                        <p:cTn id="56" dur="1000"/>
                                        <p:tgtEl>
                                          <p:spTgt spid="12">
                                            <p:txEl>
                                              <p:pRg st="7" end="7"/>
                                            </p:txEl>
                                          </p:spTgt>
                                        </p:tgtEl>
                                      </p:cBhvr>
                                    </p:animEffect>
                                    <p:anim calcmode="lin" valueType="num">
                                      <p:cBhvr>
                                        <p:cTn id="57"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nodeType="afterEffect">
                                  <p:stCondLst>
                                    <p:cond delay="0"/>
                                  </p:stCondLst>
                                  <p:childTnLst>
                                    <p:set>
                                      <p:cBhvr>
                                        <p:cTn id="61" dur="1" fill="hold">
                                          <p:stCondLst>
                                            <p:cond delay="0"/>
                                          </p:stCondLst>
                                        </p:cTn>
                                        <p:tgtEl>
                                          <p:spTgt spid="12">
                                            <p:txEl>
                                              <p:pRg st="8" end="8"/>
                                            </p:txEl>
                                          </p:spTgt>
                                        </p:tgtEl>
                                        <p:attrNameLst>
                                          <p:attrName>style.visibility</p:attrName>
                                        </p:attrNameLst>
                                      </p:cBhvr>
                                      <p:to>
                                        <p:strVal val="visible"/>
                                      </p:to>
                                    </p:set>
                                    <p:animEffect transition="in" filter="fade">
                                      <p:cBhvr>
                                        <p:cTn id="62" dur="1000"/>
                                        <p:tgtEl>
                                          <p:spTgt spid="12">
                                            <p:txEl>
                                              <p:pRg st="8" end="8"/>
                                            </p:txEl>
                                          </p:spTgt>
                                        </p:tgtEl>
                                      </p:cBhvr>
                                    </p:animEffect>
                                    <p:anim calcmode="lin" valueType="num">
                                      <p:cBhvr>
                                        <p:cTn id="63"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par>
                          <p:cTn id="65" fill="hold">
                            <p:stCondLst>
                              <p:cond delay="2000"/>
                            </p:stCondLst>
                            <p:childTnLst>
                              <p:par>
                                <p:cTn id="66" presetID="42" presetClass="entr" presetSubtype="0" fill="hold" nodeType="afterEffect">
                                  <p:stCondLst>
                                    <p:cond delay="0"/>
                                  </p:stCondLst>
                                  <p:childTnLst>
                                    <p:set>
                                      <p:cBhvr>
                                        <p:cTn id="67" dur="1" fill="hold">
                                          <p:stCondLst>
                                            <p:cond delay="0"/>
                                          </p:stCondLst>
                                        </p:cTn>
                                        <p:tgtEl>
                                          <p:spTgt spid="12">
                                            <p:txEl>
                                              <p:pRg st="9" end="9"/>
                                            </p:txEl>
                                          </p:spTgt>
                                        </p:tgtEl>
                                        <p:attrNameLst>
                                          <p:attrName>style.visibility</p:attrName>
                                        </p:attrNameLst>
                                      </p:cBhvr>
                                      <p:to>
                                        <p:strVal val="visible"/>
                                      </p:to>
                                    </p:set>
                                    <p:animEffect transition="in" filter="fade">
                                      <p:cBhvr>
                                        <p:cTn id="68" dur="1000"/>
                                        <p:tgtEl>
                                          <p:spTgt spid="12">
                                            <p:txEl>
                                              <p:pRg st="9" end="9"/>
                                            </p:txEl>
                                          </p:spTgt>
                                        </p:tgtEl>
                                      </p:cBhvr>
                                    </p:animEffect>
                                    <p:anim calcmode="lin" valueType="num">
                                      <p:cBhvr>
                                        <p:cTn id="69"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2">
                                            <p:txEl>
                                              <p:pRg st="10" end="10"/>
                                            </p:txEl>
                                          </p:spTgt>
                                        </p:tgtEl>
                                        <p:attrNameLst>
                                          <p:attrName>style.visibility</p:attrName>
                                        </p:attrNameLst>
                                      </p:cBhvr>
                                      <p:to>
                                        <p:strVal val="visible"/>
                                      </p:to>
                                    </p:set>
                                    <p:animEffect transition="in" filter="fade">
                                      <p:cBhvr>
                                        <p:cTn id="75" dur="1000"/>
                                        <p:tgtEl>
                                          <p:spTgt spid="12">
                                            <p:txEl>
                                              <p:pRg st="10" end="10"/>
                                            </p:txEl>
                                          </p:spTgt>
                                        </p:tgtEl>
                                      </p:cBhvr>
                                    </p:animEffect>
                                    <p:anim calcmode="lin" valueType="num">
                                      <p:cBhvr>
                                        <p:cTn id="76" dur="1000" fill="hold"/>
                                        <p:tgtEl>
                                          <p:spTgt spid="12">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1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6</a:t>
            </a:fld>
            <a:endParaRPr lang="it-IT" dirty="0"/>
          </a:p>
        </p:txBody>
      </p:sp>
      <p:sp>
        <p:nvSpPr>
          <p:cNvPr id="12" name="Sottotitolo 2"/>
          <p:cNvSpPr>
            <a:spLocks noGrp="1"/>
          </p:cNvSpPr>
          <p:nvPr>
            <p:ph type="subTitle" idx="4294967295"/>
          </p:nvPr>
        </p:nvSpPr>
        <p:spPr>
          <a:xfrm>
            <a:off x="526491" y="1809681"/>
            <a:ext cx="11143520" cy="4689157"/>
          </a:xfrm>
          <a:prstGeom prst="rect">
            <a:avLst/>
          </a:prstGeom>
        </p:spPr>
        <p:txBody>
          <a:bodyPr/>
          <a:lstStyle/>
          <a:p>
            <a:r>
              <a:rPr lang="it-IT" sz="1800" dirty="0"/>
              <a:t>Modificare e integrare il TUEL, dedicando un articolo alla funzione statistica, ricomprendendo sia le funzioni del Sindaco come ufficiale di governo sia quelle a supporto dell’amministrazione (artt. 12 – 14 – 54 )</a:t>
            </a:r>
          </a:p>
          <a:p>
            <a:r>
              <a:rPr lang="it-IT" sz="1800" dirty="0"/>
              <a:t>Stabilire che la funzione statistica dei comuni (Legge 24 dicembre 2012, n. 228):</a:t>
            </a:r>
          </a:p>
          <a:p>
            <a:pPr lvl="1"/>
            <a:r>
              <a:rPr lang="it-IT" sz="1800" dirty="0"/>
              <a:t>è una funzione necessaria </a:t>
            </a:r>
          </a:p>
          <a:p>
            <a:pPr lvl="1"/>
            <a:r>
              <a:rPr lang="it-IT" sz="1800" dirty="0"/>
              <a:t>produce informazione statistica ufficiale</a:t>
            </a:r>
          </a:p>
          <a:p>
            <a:pPr lvl="1"/>
            <a:r>
              <a:rPr lang="it-IT" sz="1800" dirty="0"/>
              <a:t>è svolta in modo unitario dagli uffici di statistica comunali, quali componenti del Sistema statistico nazionale</a:t>
            </a:r>
          </a:p>
          <a:p>
            <a:pPr lvl="1"/>
            <a:r>
              <a:rPr lang="it-IT" sz="1800" dirty="0"/>
              <a:t>riguarda sia le attività previste dal Programma statistico nazionale, sia quelle svolte per conto e nell'interesse del comune</a:t>
            </a:r>
          </a:p>
          <a:p>
            <a:r>
              <a:rPr lang="it-IT" sz="1800" dirty="0"/>
              <a:t>Stabilire che gli uffici di statistica dei comuni siano obbligatoriamente organizzati in forma associata a livello di area vasta avendo come capofila il comune capoluogo</a:t>
            </a:r>
          </a:p>
          <a:p>
            <a:r>
              <a:rPr lang="it-IT" sz="1800" dirty="0"/>
              <a:t>Sancire (e garantire) per gli uffici di statistica i principi di:</a:t>
            </a:r>
          </a:p>
          <a:p>
            <a:pPr marL="0" indent="0">
              <a:buNone/>
            </a:pPr>
            <a:endParaRPr lang="it-IT" sz="1800" dirty="0"/>
          </a:p>
        </p:txBody>
      </p:sp>
      <p:sp>
        <p:nvSpPr>
          <p:cNvPr id="13" name="Titolo 1"/>
          <p:cNvSpPr>
            <a:spLocks noGrp="1"/>
          </p:cNvSpPr>
          <p:nvPr>
            <p:ph type="ctrTitle" idx="4294967295"/>
          </p:nvPr>
        </p:nvSpPr>
        <p:spPr>
          <a:xfrm>
            <a:off x="569913" y="1188943"/>
            <a:ext cx="9298364" cy="619375"/>
          </a:xfrm>
          <a:prstGeom prst="rect">
            <a:avLst/>
          </a:prstGeom>
        </p:spPr>
        <p:txBody>
          <a:bodyPr lIns="0" tIns="0" rIns="0" bIns="0" anchor="t" anchorCtr="0"/>
          <a:lstStyle/>
          <a:p>
            <a:r>
              <a:rPr lang="it-IT" b="1" dirty="0">
                <a:solidFill>
                  <a:srgbClr val="1C385A"/>
                </a:solidFill>
                <a:latin typeface="+mn-lt"/>
                <a:ea typeface="Signika Semibold" charset="0"/>
                <a:cs typeface="Signika Semibold" charset="0"/>
              </a:rPr>
              <a:t>Linee di riforma – il TUEL</a:t>
            </a:r>
          </a:p>
        </p:txBody>
      </p:sp>
      <p:graphicFrame>
        <p:nvGraphicFramePr>
          <p:cNvPr id="2" name="Tabella 1"/>
          <p:cNvGraphicFramePr>
            <a:graphicFrameLocks noGrp="1"/>
          </p:cNvGraphicFramePr>
          <p:nvPr>
            <p:extLst>
              <p:ext uri="{D42A27DB-BD31-4B8C-83A1-F6EECF244321}">
                <p14:modId xmlns:p14="http://schemas.microsoft.com/office/powerpoint/2010/main" val="459101175"/>
              </p:ext>
            </p:extLst>
          </p:nvPr>
        </p:nvGraphicFramePr>
        <p:xfrm>
          <a:off x="2507272" y="5181600"/>
          <a:ext cx="8128000" cy="1676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1392673624"/>
                    </a:ext>
                  </a:extLst>
                </a:gridCol>
                <a:gridCol w="4064000">
                  <a:extLst>
                    <a:ext uri="{9D8B030D-6E8A-4147-A177-3AD203B41FA5}">
                      <a16:colId xmlns:a16="http://schemas.microsoft.com/office/drawing/2014/main" xmlns="" val="1158839480"/>
                    </a:ext>
                  </a:extLst>
                </a:gridCol>
              </a:tblGrid>
              <a:tr h="370840">
                <a:tc>
                  <a:txBody>
                    <a:bodyPr/>
                    <a:lstStyle/>
                    <a:p>
                      <a:pPr marL="742950" lvl="1" indent="-285750">
                        <a:buFont typeface="Arial" panose="020B0604020202020204" pitchFamily="34" charset="0"/>
                        <a:buChar char="•"/>
                      </a:pPr>
                      <a:r>
                        <a:rPr lang="it-IT" sz="2000" dirty="0">
                          <a:solidFill>
                            <a:srgbClr val="FF0000"/>
                          </a:solidFill>
                        </a:rPr>
                        <a:t>Autonomia funzionale</a:t>
                      </a:r>
                    </a:p>
                    <a:p>
                      <a:pPr marL="742950" lvl="1" indent="-285750">
                        <a:buFont typeface="Arial" panose="020B0604020202020204" pitchFamily="34" charset="0"/>
                        <a:buChar char="•"/>
                      </a:pPr>
                      <a:r>
                        <a:rPr lang="it-IT" sz="2000" dirty="0">
                          <a:solidFill>
                            <a:srgbClr val="FF0000"/>
                          </a:solidFill>
                        </a:rPr>
                        <a:t>Indipendenza professionale</a:t>
                      </a:r>
                    </a:p>
                    <a:p>
                      <a:pPr marL="742950" lvl="1" indent="-285750">
                        <a:buFont typeface="Arial" panose="020B0604020202020204" pitchFamily="34" charset="0"/>
                        <a:buChar char="•"/>
                      </a:pPr>
                      <a:r>
                        <a:rPr lang="it-IT" sz="2000" dirty="0">
                          <a:solidFill>
                            <a:srgbClr val="FF0000"/>
                          </a:solidFill>
                        </a:rPr>
                        <a:t>Imparzialità</a:t>
                      </a:r>
                    </a:p>
                    <a:p>
                      <a:pPr marL="742950" lvl="1" indent="-285750">
                        <a:buFont typeface="Arial" panose="020B0604020202020204" pitchFamily="34" charset="0"/>
                        <a:buChar char="•"/>
                      </a:pPr>
                      <a:r>
                        <a:rPr lang="it-IT" sz="2000" dirty="0">
                          <a:solidFill>
                            <a:srgbClr val="FF0000"/>
                          </a:solidFill>
                        </a:rPr>
                        <a:t>Obiettività</a:t>
                      </a:r>
                    </a:p>
                    <a:p>
                      <a:endParaRPr lang="it-IT" sz="2400" dirty="0"/>
                    </a:p>
                  </a:txBody>
                  <a:tcPr>
                    <a:noFill/>
                  </a:tcPr>
                </a:tc>
                <a:tc>
                  <a:txBody>
                    <a:bodyPr/>
                    <a:lstStyle/>
                    <a:p>
                      <a:pPr marL="742950" lvl="1" indent="-285750">
                        <a:buFont typeface="Arial" panose="020B0604020202020204" pitchFamily="34" charset="0"/>
                        <a:buChar char="•"/>
                      </a:pPr>
                      <a:r>
                        <a:rPr lang="it-IT" sz="2000" dirty="0">
                          <a:solidFill>
                            <a:srgbClr val="FF0000"/>
                          </a:solidFill>
                        </a:rPr>
                        <a:t>Affidabilità</a:t>
                      </a:r>
                    </a:p>
                    <a:p>
                      <a:pPr marL="742950" lvl="1" indent="-285750">
                        <a:buFont typeface="Arial" panose="020B0604020202020204" pitchFamily="34" charset="0"/>
                        <a:buChar char="•"/>
                      </a:pPr>
                      <a:r>
                        <a:rPr lang="it-IT" sz="2000" dirty="0">
                          <a:solidFill>
                            <a:srgbClr val="FF0000"/>
                          </a:solidFill>
                        </a:rPr>
                        <a:t>Rispetto del segreto statistico</a:t>
                      </a:r>
                    </a:p>
                    <a:p>
                      <a:pPr marL="742950" lvl="1" indent="-285750">
                        <a:buFont typeface="Arial" panose="020B0604020202020204" pitchFamily="34" charset="0"/>
                        <a:buChar char="•"/>
                      </a:pPr>
                      <a:r>
                        <a:rPr lang="it-IT" sz="2000" dirty="0">
                          <a:solidFill>
                            <a:srgbClr val="FF0000"/>
                          </a:solidFill>
                        </a:rPr>
                        <a:t>Efficienza </a:t>
                      </a:r>
                      <a:r>
                        <a:rPr lang="it-IT" sz="2000" dirty="0" smtClean="0">
                          <a:solidFill>
                            <a:srgbClr val="FF0000"/>
                          </a:solidFill>
                        </a:rPr>
                        <a:t>operativa</a:t>
                      </a:r>
                    </a:p>
                    <a:p>
                      <a:pPr marL="742950" lvl="1" indent="-285750">
                        <a:buFont typeface="Arial" panose="020B0604020202020204" pitchFamily="34" charset="0"/>
                        <a:buChar char="•"/>
                      </a:pPr>
                      <a:r>
                        <a:rPr lang="it-IT" sz="2000" dirty="0" smtClean="0">
                          <a:solidFill>
                            <a:srgbClr val="FF0000"/>
                          </a:solidFill>
                        </a:rPr>
                        <a:t>Sussidiarietà</a:t>
                      </a:r>
                      <a:endParaRPr lang="it-IT" sz="2000" dirty="0">
                        <a:solidFill>
                          <a:srgbClr val="FF0000"/>
                        </a:solidFill>
                      </a:endParaRPr>
                    </a:p>
                    <a:p>
                      <a:endParaRPr lang="it-IT" sz="2400" dirty="0"/>
                    </a:p>
                  </a:txBody>
                  <a:tcPr>
                    <a:noFill/>
                  </a:tcPr>
                </a:tc>
                <a:extLst>
                  <a:ext uri="{0D108BD9-81ED-4DB2-BD59-A6C34878D82A}">
                    <a16:rowId xmlns:a16="http://schemas.microsoft.com/office/drawing/2014/main" xmlns="" val="1265545453"/>
                  </a:ext>
                </a:extLst>
              </a:tr>
            </a:tbl>
          </a:graphicData>
        </a:graphic>
      </p:graphicFrame>
    </p:spTree>
    <p:extLst>
      <p:ext uri="{BB962C8B-B14F-4D97-AF65-F5344CB8AC3E}">
        <p14:creationId xmlns:p14="http://schemas.microsoft.com/office/powerpoint/2010/main" val="154847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fade">
                                      <p:cBhvr>
                                        <p:cTn id="42" dur="1000"/>
                                        <p:tgtEl>
                                          <p:spTgt spid="12">
                                            <p:txEl>
                                              <p:pRg st="5" end="5"/>
                                            </p:txEl>
                                          </p:spTgt>
                                        </p:tgtEl>
                                      </p:cBhvr>
                                    </p:animEffect>
                                    <p:anim calcmode="lin" valueType="num">
                                      <p:cBhvr>
                                        <p:cTn id="43"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animEffect transition="in" filter="fade">
                                      <p:cBhvr>
                                        <p:cTn id="49" dur="1000"/>
                                        <p:tgtEl>
                                          <p:spTgt spid="12">
                                            <p:txEl>
                                              <p:pRg st="6" end="6"/>
                                            </p:txEl>
                                          </p:spTgt>
                                        </p:tgtEl>
                                      </p:cBhvr>
                                    </p:animEffect>
                                    <p:anim calcmode="lin" valueType="num">
                                      <p:cBhvr>
                                        <p:cTn id="50"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7" end="7"/>
                                            </p:txEl>
                                          </p:spTgt>
                                        </p:tgtEl>
                                        <p:attrNameLst>
                                          <p:attrName>style.visibility</p:attrName>
                                        </p:attrNameLst>
                                      </p:cBhvr>
                                      <p:to>
                                        <p:strVal val="visible"/>
                                      </p:to>
                                    </p:set>
                                    <p:animEffect transition="in" filter="fade">
                                      <p:cBhvr>
                                        <p:cTn id="56" dur="1000"/>
                                        <p:tgtEl>
                                          <p:spTgt spid="12">
                                            <p:txEl>
                                              <p:pRg st="7" end="7"/>
                                            </p:txEl>
                                          </p:spTgt>
                                        </p:tgtEl>
                                      </p:cBhvr>
                                    </p:animEffect>
                                    <p:anim calcmode="lin" valueType="num">
                                      <p:cBhvr>
                                        <p:cTn id="57"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anim calcmode="lin" valueType="num">
                                      <p:cBhvr>
                                        <p:cTn id="64" dur="1000" fill="hold"/>
                                        <p:tgtEl>
                                          <p:spTgt spid="2"/>
                                        </p:tgtEl>
                                        <p:attrNameLst>
                                          <p:attrName>ppt_x</p:attrName>
                                        </p:attrNameLst>
                                      </p:cBhvr>
                                      <p:tavLst>
                                        <p:tav tm="0">
                                          <p:val>
                                            <p:strVal val="#ppt_x"/>
                                          </p:val>
                                        </p:tav>
                                        <p:tav tm="100000">
                                          <p:val>
                                            <p:strVal val="#ppt_x"/>
                                          </p:val>
                                        </p:tav>
                                      </p:tavLst>
                                    </p:anim>
                                    <p:anim calcmode="lin" valueType="num">
                                      <p:cBhvr>
                                        <p:cTn id="6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7</a:t>
            </a:fld>
            <a:endParaRPr lang="it-IT" dirty="0"/>
          </a:p>
        </p:txBody>
      </p:sp>
      <p:sp>
        <p:nvSpPr>
          <p:cNvPr id="12" name="Sottotitolo 2"/>
          <p:cNvSpPr>
            <a:spLocks noGrp="1"/>
          </p:cNvSpPr>
          <p:nvPr>
            <p:ph type="subTitle" idx="4294967295"/>
          </p:nvPr>
        </p:nvSpPr>
        <p:spPr>
          <a:xfrm>
            <a:off x="526491" y="2076381"/>
            <a:ext cx="11143520" cy="3886269"/>
          </a:xfrm>
          <a:prstGeom prst="rect">
            <a:avLst/>
          </a:prstGeom>
        </p:spPr>
        <p:txBody>
          <a:bodyPr/>
          <a:lstStyle/>
          <a:p>
            <a:r>
              <a:rPr lang="it-IT" sz="2000" dirty="0"/>
              <a:t>Riprendere (o anticipare?) le disposizioni generali del TUEL</a:t>
            </a:r>
          </a:p>
          <a:p>
            <a:r>
              <a:rPr lang="it-IT" sz="2000" dirty="0"/>
              <a:t>Richiamare i principi del Codice italiano delle statistiche ufficiali e della legge statistica europea</a:t>
            </a:r>
          </a:p>
          <a:p>
            <a:r>
              <a:rPr lang="it-IT" sz="2000" dirty="0"/>
              <a:t>Disciplinare l’ambito territoriale di area vasta di operatività degli uffici associati e il ruolo del comune capoluogo</a:t>
            </a:r>
          </a:p>
          <a:p>
            <a:r>
              <a:rPr lang="it-IT" sz="2000" dirty="0"/>
              <a:t>Stabilire che gli uffici devono avere funzioni organicamente distinte da quelle di altri servizi, disciplinando l’autonomia nell’ambito del regolamento sull’ordinamento degli uffici e dei servizi</a:t>
            </a:r>
          </a:p>
          <a:p>
            <a:r>
              <a:rPr lang="it-IT" sz="2000" dirty="0"/>
              <a:t>Stabilire che l'ufficio stesso sia unità organizzativa a sé stante, anche se eventualmente collocata in strutture di più ampia dimensione (servizi demografici, servizi informatici, controlli strategici e di gestione, direzioni generali, segreterie generali)</a:t>
            </a:r>
          </a:p>
          <a:p>
            <a:r>
              <a:rPr lang="it-IT" sz="2000" dirty="0"/>
              <a:t>Porre in capo al direttore generale o al segretario comunale la responsabilità per l’effettiva costituzione e operatività dell’ufficio</a:t>
            </a:r>
          </a:p>
          <a:p>
            <a:pPr marL="0" indent="0">
              <a:buNone/>
            </a:pPr>
            <a:endParaRPr lang="it-IT" sz="2000" dirty="0"/>
          </a:p>
        </p:txBody>
      </p:sp>
      <p:sp>
        <p:nvSpPr>
          <p:cNvPr id="13" name="Titolo 1"/>
          <p:cNvSpPr>
            <a:spLocks noGrp="1"/>
          </p:cNvSpPr>
          <p:nvPr>
            <p:ph type="ctrTitle" idx="4294967295"/>
          </p:nvPr>
        </p:nvSpPr>
        <p:spPr>
          <a:xfrm>
            <a:off x="569913" y="1188943"/>
            <a:ext cx="11100098" cy="619375"/>
          </a:xfrm>
          <a:prstGeom prst="rect">
            <a:avLst/>
          </a:prstGeom>
        </p:spPr>
        <p:txBody>
          <a:bodyPr lIns="0" tIns="0" rIns="0" bIns="0" anchor="t" anchorCtr="0"/>
          <a:lstStyle/>
          <a:p>
            <a:r>
              <a:rPr lang="it-IT" b="1" dirty="0">
                <a:solidFill>
                  <a:srgbClr val="1C385A"/>
                </a:solidFill>
                <a:latin typeface="+mn-lt"/>
                <a:ea typeface="Signika Semibold" charset="0"/>
                <a:cs typeface="Signika Semibold" charset="0"/>
              </a:rPr>
              <a:t>Linee di riforma – </a:t>
            </a:r>
            <a:r>
              <a:rPr lang="it-IT" sz="3200" b="1" dirty="0">
                <a:solidFill>
                  <a:srgbClr val="1C385A"/>
                </a:solidFill>
                <a:latin typeface="+mn-lt"/>
                <a:ea typeface="Signika Semibold" charset="0"/>
                <a:cs typeface="Signika Semibold" charset="0"/>
              </a:rPr>
              <a:t>la Direttiva 2 </a:t>
            </a:r>
            <a:r>
              <a:rPr lang="it-IT" sz="3200" b="1" dirty="0" err="1">
                <a:solidFill>
                  <a:srgbClr val="1C385A"/>
                </a:solidFill>
                <a:latin typeface="+mn-lt"/>
                <a:ea typeface="Signika Semibold" charset="0"/>
                <a:cs typeface="Signika Semibold" charset="0"/>
              </a:rPr>
              <a:t>Comstat</a:t>
            </a:r>
            <a:r>
              <a:rPr lang="it-IT" sz="3200" b="1" dirty="0">
                <a:solidFill>
                  <a:srgbClr val="1C385A"/>
                </a:solidFill>
                <a:latin typeface="+mn-lt"/>
                <a:ea typeface="Signika Semibold" charset="0"/>
                <a:cs typeface="Signika Semibold" charset="0"/>
              </a:rPr>
              <a:t> 15 ottobre 1991/1</a:t>
            </a:r>
            <a:endParaRPr lang="it-IT" b="1" dirty="0">
              <a:solidFill>
                <a:srgbClr val="1C385A"/>
              </a:solidFill>
              <a:latin typeface="+mn-lt"/>
              <a:ea typeface="Signika Semibold" charset="0"/>
              <a:cs typeface="Signika Semibold" charset="0"/>
            </a:endParaRPr>
          </a:p>
        </p:txBody>
      </p:sp>
    </p:spTree>
    <p:extLst>
      <p:ext uri="{BB962C8B-B14F-4D97-AF65-F5344CB8AC3E}">
        <p14:creationId xmlns:p14="http://schemas.microsoft.com/office/powerpoint/2010/main" val="138498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fade">
                                      <p:cBhvr>
                                        <p:cTn id="42" dur="1000"/>
                                        <p:tgtEl>
                                          <p:spTgt spid="12">
                                            <p:txEl>
                                              <p:pRg st="5" end="5"/>
                                            </p:txEl>
                                          </p:spTgt>
                                        </p:tgtEl>
                                      </p:cBhvr>
                                    </p:animEffect>
                                    <p:anim calcmode="lin" valueType="num">
                                      <p:cBhvr>
                                        <p:cTn id="43"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8</a:t>
            </a:fld>
            <a:endParaRPr lang="it-IT" dirty="0"/>
          </a:p>
        </p:txBody>
      </p:sp>
      <p:sp>
        <p:nvSpPr>
          <p:cNvPr id="12" name="Sottotitolo 2"/>
          <p:cNvSpPr>
            <a:spLocks noGrp="1"/>
          </p:cNvSpPr>
          <p:nvPr>
            <p:ph type="subTitle" idx="4294967295"/>
          </p:nvPr>
        </p:nvSpPr>
        <p:spPr>
          <a:xfrm>
            <a:off x="526491" y="2076381"/>
            <a:ext cx="11143520" cy="3886269"/>
          </a:xfrm>
          <a:prstGeom prst="rect">
            <a:avLst/>
          </a:prstGeom>
        </p:spPr>
        <p:txBody>
          <a:bodyPr/>
          <a:lstStyle/>
          <a:p>
            <a:pPr algn="just"/>
            <a:r>
              <a:rPr lang="it-IT" b="1" dirty="0"/>
              <a:t>Il responsabile </a:t>
            </a:r>
            <a:r>
              <a:rPr lang="it-IT" sz="2000" dirty="0"/>
              <a:t>della funzione statistica deve essere, preferibilmente, un dirigente o un funzionario con precedenti esperienze rilevanti per aver diretto uffici di statistica o per aver curato particolari indagini statistiche, ovvero per aver svolto ricerche o pubblicato lavori di rilievo in campo statistico</a:t>
            </a:r>
          </a:p>
          <a:p>
            <a:pPr algn="just"/>
            <a:r>
              <a:rPr lang="it-IT" b="1" dirty="0"/>
              <a:t>Il personale </a:t>
            </a:r>
            <a:r>
              <a:rPr lang="it-IT" sz="2000" dirty="0"/>
              <a:t>dell'ufficio di statistica deve essere in numero adeguato all'attività statistica richiesta nell’ambito dell'amministrazione di appartenenza e in possesso della necessaria preparazione professionale, statistica e/o informatica</a:t>
            </a:r>
          </a:p>
          <a:p>
            <a:pPr algn="just"/>
            <a:r>
              <a:rPr lang="it-IT" sz="2000" dirty="0"/>
              <a:t>Apposite iniziative di </a:t>
            </a:r>
            <a:r>
              <a:rPr lang="it-IT" b="1" dirty="0"/>
              <a:t>formazione</a:t>
            </a:r>
            <a:r>
              <a:rPr lang="it-IT" sz="2000" dirty="0"/>
              <a:t> e aggiornamento professionale promosse e realizzate nell’ambito delle strutture della statistica ufficiale assicurano le competenze professionali e l'aggiornamento del personale assegnato alla funzione statistica.</a:t>
            </a:r>
          </a:p>
        </p:txBody>
      </p:sp>
      <p:sp>
        <p:nvSpPr>
          <p:cNvPr id="13" name="Titolo 1"/>
          <p:cNvSpPr>
            <a:spLocks noGrp="1"/>
          </p:cNvSpPr>
          <p:nvPr>
            <p:ph type="ctrTitle" idx="4294967295"/>
          </p:nvPr>
        </p:nvSpPr>
        <p:spPr>
          <a:xfrm>
            <a:off x="569913" y="1188943"/>
            <a:ext cx="11100098" cy="619375"/>
          </a:xfrm>
          <a:prstGeom prst="rect">
            <a:avLst/>
          </a:prstGeom>
        </p:spPr>
        <p:txBody>
          <a:bodyPr lIns="0" tIns="0" rIns="0" bIns="0" anchor="t" anchorCtr="0"/>
          <a:lstStyle/>
          <a:p>
            <a:r>
              <a:rPr lang="it-IT" b="1" dirty="0">
                <a:solidFill>
                  <a:srgbClr val="1C385A"/>
                </a:solidFill>
                <a:latin typeface="+mn-lt"/>
                <a:ea typeface="Signika Semibold" charset="0"/>
                <a:cs typeface="Signika Semibold" charset="0"/>
              </a:rPr>
              <a:t>Linee di riforma – </a:t>
            </a:r>
            <a:r>
              <a:rPr lang="it-IT" sz="3200" b="1" dirty="0">
                <a:solidFill>
                  <a:srgbClr val="1C385A"/>
                </a:solidFill>
                <a:latin typeface="+mn-lt"/>
                <a:ea typeface="Signika Semibold" charset="0"/>
                <a:cs typeface="Signika Semibold" charset="0"/>
              </a:rPr>
              <a:t>la Direttiva 2 </a:t>
            </a:r>
            <a:r>
              <a:rPr lang="it-IT" sz="3200" b="1" dirty="0" err="1">
                <a:solidFill>
                  <a:srgbClr val="1C385A"/>
                </a:solidFill>
                <a:latin typeface="+mn-lt"/>
                <a:ea typeface="Signika Semibold" charset="0"/>
                <a:cs typeface="Signika Semibold" charset="0"/>
              </a:rPr>
              <a:t>Comstat</a:t>
            </a:r>
            <a:r>
              <a:rPr lang="it-IT" sz="3200" b="1" dirty="0">
                <a:solidFill>
                  <a:srgbClr val="1C385A"/>
                </a:solidFill>
                <a:latin typeface="+mn-lt"/>
                <a:ea typeface="Signika Semibold" charset="0"/>
                <a:cs typeface="Signika Semibold" charset="0"/>
              </a:rPr>
              <a:t> 15 ottobre 1991/2</a:t>
            </a:r>
            <a:endParaRPr lang="it-IT" b="1" dirty="0">
              <a:solidFill>
                <a:srgbClr val="1C385A"/>
              </a:solidFill>
              <a:latin typeface="+mn-lt"/>
              <a:ea typeface="Signika Semibold" charset="0"/>
              <a:cs typeface="Signika Semibold" charset="0"/>
            </a:endParaRPr>
          </a:p>
        </p:txBody>
      </p:sp>
    </p:spTree>
    <p:extLst>
      <p:ext uri="{BB962C8B-B14F-4D97-AF65-F5344CB8AC3E}">
        <p14:creationId xmlns:p14="http://schemas.microsoft.com/office/powerpoint/2010/main" val="356682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9</a:t>
            </a:fld>
            <a:endParaRPr lang="it-IT" dirty="0"/>
          </a:p>
        </p:txBody>
      </p:sp>
      <p:sp>
        <p:nvSpPr>
          <p:cNvPr id="12" name="Sottotitolo 2"/>
          <p:cNvSpPr>
            <a:spLocks noGrp="1"/>
          </p:cNvSpPr>
          <p:nvPr>
            <p:ph type="subTitle" idx="4294967295"/>
          </p:nvPr>
        </p:nvSpPr>
        <p:spPr>
          <a:xfrm>
            <a:off x="526491" y="1770149"/>
            <a:ext cx="11143520" cy="4662014"/>
          </a:xfrm>
          <a:prstGeom prst="rect">
            <a:avLst/>
          </a:prstGeom>
        </p:spPr>
        <p:txBody>
          <a:bodyPr/>
          <a:lstStyle/>
          <a:p>
            <a:pPr algn="just"/>
            <a:r>
              <a:rPr lang="it-IT" sz="2000" dirty="0"/>
              <a:t>Le informazioni statistiche prodotte dai comuni sono parte integrante della produzione statistica ufficiale e rispondono ai principi della pertinenza, dell’accuratezza, della tempestività, della puntualità, dell’accessibilità e della chiarezza, della comparabilità e della coerenza</a:t>
            </a:r>
          </a:p>
          <a:p>
            <a:pPr algn="just"/>
            <a:r>
              <a:rPr lang="it-IT" sz="2000" dirty="0"/>
              <a:t>L'ufficio di statistica cura la produzione statistica relativa ai servizi svolti dal comune e coordina l'attività dei servizi per la progettazione e la modificazione del sistema informativo dell'amministrazione di appartenenza</a:t>
            </a:r>
          </a:p>
          <a:p>
            <a:pPr algn="just"/>
            <a:r>
              <a:rPr lang="it-IT" sz="2000" dirty="0"/>
              <a:t>L’ufficio di statistica collabora alla formulazione di tutta la modulistica comunale e alla sua revisione in modo da rendere fruibili in senso statistico i dati e le informazioni desumibili dall’attività amministrativa</a:t>
            </a:r>
          </a:p>
          <a:p>
            <a:pPr algn="just"/>
            <a:r>
              <a:rPr lang="it-IT" sz="2000" dirty="0"/>
              <a:t>L'ufficio di statistica fornisce all’amministrazione i dati e le elaborazioni statistiche necessarie al corredo degli atti di bilancio, di programmazione territoriale e dei servizi comunali, di controllo e valutazione. Realizza e cura le rilevazioni periodiche sulla diffusione e sul gradimento dei servizi erogati dal comune e dalle aziende partecipate</a:t>
            </a:r>
          </a:p>
          <a:p>
            <a:pPr algn="just"/>
            <a:r>
              <a:rPr lang="it-IT" sz="2000" dirty="0"/>
              <a:t>L’ufficio di statistica, nelle fasi istruttorie dei provvedimenti in cui si faccia uso di dati statistici, esprime un parere obbligatorio a supporto degli organi e degli uffici cui compete l'adozione dei provvedimenti</a:t>
            </a:r>
          </a:p>
        </p:txBody>
      </p:sp>
      <p:sp>
        <p:nvSpPr>
          <p:cNvPr id="13" name="Titolo 1"/>
          <p:cNvSpPr>
            <a:spLocks noGrp="1"/>
          </p:cNvSpPr>
          <p:nvPr>
            <p:ph type="ctrTitle" idx="4294967295"/>
          </p:nvPr>
        </p:nvSpPr>
        <p:spPr>
          <a:xfrm>
            <a:off x="569913" y="1188943"/>
            <a:ext cx="11100098" cy="619375"/>
          </a:xfrm>
          <a:prstGeom prst="rect">
            <a:avLst/>
          </a:prstGeom>
        </p:spPr>
        <p:txBody>
          <a:bodyPr lIns="0" tIns="0" rIns="0" bIns="0" anchor="t" anchorCtr="0"/>
          <a:lstStyle/>
          <a:p>
            <a:r>
              <a:rPr lang="it-IT" b="1" dirty="0">
                <a:solidFill>
                  <a:srgbClr val="1C385A"/>
                </a:solidFill>
                <a:latin typeface="+mn-lt"/>
                <a:ea typeface="Signika Semibold" charset="0"/>
                <a:cs typeface="Signika Semibold" charset="0"/>
              </a:rPr>
              <a:t>Linee di riforma – </a:t>
            </a:r>
            <a:r>
              <a:rPr lang="it-IT" sz="3200" b="1" dirty="0">
                <a:solidFill>
                  <a:srgbClr val="1C385A"/>
                </a:solidFill>
                <a:latin typeface="+mn-lt"/>
                <a:ea typeface="Signika Semibold" charset="0"/>
                <a:cs typeface="Signika Semibold" charset="0"/>
              </a:rPr>
              <a:t>la Direttiva 2 </a:t>
            </a:r>
            <a:r>
              <a:rPr lang="it-IT" sz="3200" b="1" dirty="0" err="1">
                <a:solidFill>
                  <a:srgbClr val="1C385A"/>
                </a:solidFill>
                <a:latin typeface="+mn-lt"/>
                <a:ea typeface="Signika Semibold" charset="0"/>
                <a:cs typeface="Signika Semibold" charset="0"/>
              </a:rPr>
              <a:t>Comstat</a:t>
            </a:r>
            <a:r>
              <a:rPr lang="it-IT" sz="3200" b="1" dirty="0">
                <a:solidFill>
                  <a:srgbClr val="1C385A"/>
                </a:solidFill>
                <a:latin typeface="+mn-lt"/>
                <a:ea typeface="Signika Semibold" charset="0"/>
                <a:cs typeface="Signika Semibold" charset="0"/>
              </a:rPr>
              <a:t> 15 ottobre 1991/3</a:t>
            </a:r>
            <a:endParaRPr lang="it-IT" b="1" dirty="0">
              <a:solidFill>
                <a:srgbClr val="1C385A"/>
              </a:solidFill>
              <a:latin typeface="+mn-lt"/>
              <a:ea typeface="Signika Semibold" charset="0"/>
              <a:cs typeface="Signika Semibold" charset="0"/>
            </a:endParaRPr>
          </a:p>
        </p:txBody>
      </p:sp>
    </p:spTree>
    <p:extLst>
      <p:ext uri="{BB962C8B-B14F-4D97-AF65-F5344CB8AC3E}">
        <p14:creationId xmlns:p14="http://schemas.microsoft.com/office/powerpoint/2010/main" val="94987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1269</TotalTime>
  <Words>2405</Words>
  <Application>Microsoft Macintosh PowerPoint</Application>
  <PresentationFormat>Widescreen</PresentationFormat>
  <Paragraphs>120</Paragraphs>
  <Slides>16</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Calibri</vt:lpstr>
      <vt:lpstr>Calibri Light</vt:lpstr>
      <vt:lpstr>Signika</vt:lpstr>
      <vt:lpstr>Signika Light</vt:lpstr>
      <vt:lpstr>Signika Semibold</vt:lpstr>
      <vt:lpstr>Personalizza struttura</vt:lpstr>
      <vt:lpstr>COMPORTAMENTI INDIVIDUALI  E RELAZIONI SOCIALI  IN TRASFORMAZIONE  UNA SFIDA PER LA  STATISTICA UFFICIALE </vt:lpstr>
      <vt:lpstr>Presentazione di PowerPoint</vt:lpstr>
      <vt:lpstr>Presentazione di PowerPoint</vt:lpstr>
      <vt:lpstr>Le norme attuali</vt:lpstr>
      <vt:lpstr>La direttiva 1 Comstat - 15 ottobre 1991</vt:lpstr>
      <vt:lpstr>Linee di riforma – il TUEL</vt:lpstr>
      <vt:lpstr>Linee di riforma – la Direttiva 2 Comstat 15 ottobre 1991/1</vt:lpstr>
      <vt:lpstr>Linee di riforma – la Direttiva 2 Comstat 15 ottobre 1991/2</vt:lpstr>
      <vt:lpstr>Linee di riforma – la Direttiva 2 Comstat 15 ottobre 1991/3</vt:lpstr>
      <vt:lpstr>Linee di riforma – la Direttiva 2 Comstat 15 ottobre 1991/4</vt:lpstr>
      <vt:lpstr>Linee di riforma – la Direttiva 2 Comstat 15 ottobre 1991/5</vt:lpstr>
      <vt:lpstr>Linee di riforma – semplificazione</vt:lpstr>
      <vt:lpstr>Il Protocollo di Palazzo Cisterna / 1 firmato il 20 aprile 2016 a Torino dai Presidenti di ISTAT, ANCI e UPI </vt:lpstr>
      <vt:lpstr>Il Protocollo di Palazzo Cisterna / 2  </vt:lpstr>
      <vt:lpstr>Il Protocollo di Palazzo Cisterna / 3  </vt:lpstr>
      <vt:lpstr>Presentazione di PowerPoint</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Riccardo Innocenti</cp:lastModifiedBy>
  <cp:revision>89</cp:revision>
  <cp:lastPrinted>2016-03-21T17:06:08Z</cp:lastPrinted>
  <dcterms:created xsi:type="dcterms:W3CDTF">2016-03-11T16:10:26Z</dcterms:created>
  <dcterms:modified xsi:type="dcterms:W3CDTF">2016-06-20T11:25:37Z</dcterms:modified>
</cp:coreProperties>
</file>