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5" r:id="rId4"/>
    <p:sldId id="270" r:id="rId5"/>
    <p:sldId id="267" r:id="rId6"/>
    <p:sldId id="271" r:id="rId7"/>
    <p:sldId id="272" r:id="rId8"/>
    <p:sldId id="273" r:id="rId9"/>
    <p:sldId id="275" r:id="rId10"/>
    <p:sldId id="276" r:id="rId11"/>
    <p:sldId id="277" r:id="rId12"/>
    <p:sldId id="278" r:id="rId13"/>
    <p:sldId id="274" r:id="rId14"/>
    <p:sldId id="269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86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F31"/>
    <a:srgbClr val="CF1E24"/>
    <a:srgbClr val="E26F37"/>
    <a:srgbClr val="C72A31"/>
    <a:srgbClr val="D43D25"/>
    <a:srgbClr val="DA713A"/>
    <a:srgbClr val="E16F36"/>
    <a:srgbClr val="BE1520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19" autoAdjust="0"/>
  </p:normalViewPr>
  <p:slideViewPr>
    <p:cSldViewPr snapToGrid="0" snapToObjects="1">
      <p:cViewPr varScale="1">
        <p:scale>
          <a:sx n="110" d="100"/>
          <a:sy n="110" d="100"/>
        </p:scale>
        <p:origin x="594" y="78"/>
      </p:cViewPr>
      <p:guideLst>
        <p:guide orient="horz" pos="2160"/>
        <p:guide pos="3840"/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214008"/>
            <a:ext cx="10402135" cy="67967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</a:t>
            </a:r>
            <a:r>
              <a:rPr lang="en-GB" sz="1100" b="1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23</a:t>
            </a:r>
            <a:r>
              <a:rPr lang="en-GB" sz="1100" b="1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en-GB" sz="1100" b="1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</a:t>
            </a: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en-GB" sz="1100" b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MODERNISATION</a:t>
            </a:r>
            <a:r>
              <a:rPr lang="en-GB" sz="1100" b="1" baseline="0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LAB</a:t>
            </a:r>
            <a:r>
              <a:rPr lang="en-GB" sz="1100" b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- 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FOCUSSING ON MODERNISATION</a:t>
            </a:r>
            <a:r>
              <a:rPr lang="en-GB" sz="1100" b="1" i="1" baseline="0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STRATEGIES IN EUROPE: SOME </a:t>
            </a:r>
            <a:r>
              <a:rPr lang="en-GB" sz="1100" b="1" i="1" noProof="0" dirty="0" err="1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NSIS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’ EXPERIENCES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endParaRPr lang="en-GB" sz="1100" b="1" noProof="0" dirty="0" smtClean="0">
              <a:solidFill>
                <a:srgbClr val="E26F31"/>
              </a:solidFill>
              <a:latin typeface="+mn-lt"/>
              <a:ea typeface="Signika Light" charset="0"/>
              <a:cs typeface="Calibri"/>
            </a:endParaRP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en-GB" sz="1200" noProof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Insert</a:t>
            </a:r>
            <a:r>
              <a:rPr lang="en-GB" sz="1200" baseline="0" noProof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the presentation title</a:t>
            </a:r>
            <a:endParaRPr lang="en-GB" sz="1200" noProof="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h.hu/" TargetMode="External"/><Relationship Id="rId2" Type="http://schemas.openxmlformats.org/officeDocument/2006/relationships/hyperlink" Target="mailto:zoltan.vereczkei@ksh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-52917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822276" cy="21159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en-GB" sz="32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Modernisation Lab – </a:t>
            </a: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Focussing 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on Modernisation </a:t>
            </a:r>
            <a:endParaRPr lang="en-GB" sz="32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endParaRPr lang="en-GB" sz="3200" b="1" i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Strategies 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 Europe: some </a:t>
            </a:r>
            <a:r>
              <a:rPr lang="en-GB" sz="3200" b="1" i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NSIs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’ experiences</a:t>
            </a:r>
            <a:endParaRPr lang="en-GB" sz="32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Modernisation in focus – </a:t>
            </a:r>
            <a:r>
              <a:rPr lang="en-US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Data </a:t>
            </a:r>
            <a:r>
              <a:rPr lang="en-US" sz="3200" dirty="0">
                <a:solidFill>
                  <a:schemeClr val="bg1"/>
                </a:solidFill>
                <a:ea typeface="Signika Light" charset="0"/>
                <a:cs typeface="Arial"/>
              </a:rPr>
              <a:t>collection methodologies and better use of administrative data sources for production of official statistics </a:t>
            </a:r>
            <a:endParaRPr lang="en-GB" sz="32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61"/>
          <a:stretch/>
        </p:blipFill>
        <p:spPr>
          <a:xfrm>
            <a:off x="76340" y="45025"/>
            <a:ext cx="7546646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hu-HU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Zoltán Vereczkei</a:t>
            </a:r>
            <a:r>
              <a:rPr lang="en-GB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| </a:t>
            </a:r>
            <a:r>
              <a:rPr lang="hu-HU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Hungarian Central Statistical Office</a:t>
            </a:r>
            <a:endParaRPr lang="en-GB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Kép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6369" y="923110"/>
            <a:ext cx="3354037" cy="136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068389" y="1079863"/>
            <a:ext cx="7001691" cy="389182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2000" b="1" dirty="0" smtClean="0"/>
              <a:t>Objectives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000" dirty="0" smtClean="0"/>
              <a:t>Provide a common methodology on how to assess the administrative datasets for the purposes of official statistics</a:t>
            </a:r>
            <a:r>
              <a:rPr lang="en-GB" sz="2000" dirty="0" smtClean="0"/>
              <a:t>;</a:t>
            </a:r>
            <a:endParaRPr lang="hu-HU" sz="2000" dirty="0" smtClean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000" dirty="0" smtClean="0"/>
              <a:t>Scope: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1600" dirty="0" smtClean="0"/>
              <a:t>(1) Administrative datasets that are already in use (extend the scope)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1600" dirty="0" smtClean="0"/>
              <a:t>(2) Administrative datasets that are not in use (determine if the data source is a real potential source for official statistics)</a:t>
            </a:r>
            <a:endParaRPr lang="en-GB" sz="1600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000" dirty="0" smtClean="0"/>
              <a:t>Provide a database that contains information on administrative datasets (both potential and already in use) that is the basis for regular assessments;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000" dirty="0" smtClean="0"/>
              <a:t>Make it integral part of the business process;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000" dirty="0" smtClean="0"/>
              <a:t>Summary </a:t>
            </a:r>
            <a:r>
              <a:rPr lang="hu-HU" sz="2000" dirty="0" err="1" smtClean="0"/>
              <a:t>overview</a:t>
            </a:r>
            <a:r>
              <a:rPr lang="hu-HU" sz="2000" dirty="0" smtClean="0"/>
              <a:t> report will be provided by 2017 Q2 (Peer Review improvement action)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2000" dirty="0" smtClean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000" dirty="0" smtClean="0"/>
              <a:t>Methodology is </a:t>
            </a:r>
            <a:r>
              <a:rPr lang="hu-HU" sz="2000" dirty="0" err="1" smtClean="0"/>
              <a:t>based</a:t>
            </a:r>
            <a:r>
              <a:rPr lang="hu-HU" sz="2000" dirty="0" smtClean="0"/>
              <a:t> on a </a:t>
            </a:r>
            <a:r>
              <a:rPr lang="hu-HU" sz="2000" dirty="0" err="1" smtClean="0"/>
              <a:t>previously</a:t>
            </a:r>
            <a:r>
              <a:rPr lang="hu-HU" sz="2000" dirty="0" smtClean="0"/>
              <a:t> </a:t>
            </a:r>
            <a:r>
              <a:rPr lang="hu-HU" sz="2000" dirty="0" err="1" smtClean="0"/>
              <a:t>developed</a:t>
            </a:r>
            <a:r>
              <a:rPr lang="hu-HU" sz="2000" dirty="0" smtClean="0"/>
              <a:t> methodology within the HCSO (</a:t>
            </a:r>
            <a:r>
              <a:rPr lang="hu-HU" sz="2000" dirty="0" err="1" smtClean="0"/>
              <a:t>based</a:t>
            </a:r>
            <a:r>
              <a:rPr lang="hu-HU" sz="2000" dirty="0" smtClean="0"/>
              <a:t> on Hungarian </a:t>
            </a:r>
            <a:r>
              <a:rPr lang="hu-HU" sz="2000" dirty="0" err="1" smtClean="0"/>
              <a:t>experiences</a:t>
            </a:r>
            <a:r>
              <a:rPr lang="hu-HU" sz="2000" dirty="0" smtClean="0"/>
              <a:t>). </a:t>
            </a:r>
            <a:r>
              <a:rPr lang="hu-HU" sz="2000" dirty="0" err="1" smtClean="0"/>
              <a:t>Refinement</a:t>
            </a:r>
            <a:r>
              <a:rPr lang="hu-HU" sz="2000" dirty="0" smtClean="0"/>
              <a:t> in line with the ESS.VIP ADMIN Vision 2020 project: </a:t>
            </a:r>
            <a:r>
              <a:rPr lang="en-US" sz="2000" dirty="0"/>
              <a:t>ESSnet on quality of multisource statistics</a:t>
            </a:r>
            <a:endParaRPr lang="en-GB" sz="2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Methodology</a:t>
            </a:r>
            <a:b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for the assessment of already used and potential administrative datasets for the purposes of official statistics</a:t>
            </a:r>
            <a:endParaRPr lang="it-IT" sz="3200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85800"/>
            <a:ext cx="1792287" cy="209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342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068389" y="1079863"/>
            <a:ext cx="7001691" cy="389182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2000" b="1" dirty="0" smtClean="0"/>
              <a:t>Objectives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000" dirty="0" smtClean="0"/>
              <a:t>Have a standard cooperation agreement template and procedure in place for the HCSO;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2000" dirty="0" smtClean="0"/>
              <a:t>Have 4 main </a:t>
            </a:r>
            <a:r>
              <a:rPr lang="hu-HU" sz="2000" dirty="0" err="1" smtClean="0"/>
              <a:t>parts</a:t>
            </a:r>
            <a:r>
              <a:rPr lang="hu-HU" sz="2000" dirty="0" smtClean="0"/>
              <a:t>: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2000" dirty="0" smtClean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smtClean="0"/>
              <a:t>	(1) Legal agreement text (not </a:t>
            </a:r>
            <a:r>
              <a:rPr lang="hu-HU" sz="1600" dirty="0" err="1" smtClean="0"/>
              <a:t>updated</a:t>
            </a:r>
            <a:r>
              <a:rPr lang="hu-HU" sz="1600" dirty="0" smtClean="0"/>
              <a:t> </a:t>
            </a:r>
            <a:r>
              <a:rPr lang="hu-HU" sz="1600" dirty="0" err="1" smtClean="0"/>
              <a:t>regularly</a:t>
            </a:r>
            <a:r>
              <a:rPr lang="hu-HU" sz="1600" dirty="0" smtClean="0"/>
              <a:t>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1600" dirty="0" smtClean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smtClean="0"/>
              <a:t>	(2) </a:t>
            </a:r>
            <a:r>
              <a:rPr lang="hu-HU" sz="1600" dirty="0" err="1" smtClean="0"/>
              <a:t>Yearly</a:t>
            </a:r>
            <a:r>
              <a:rPr lang="hu-HU" sz="1600" dirty="0" smtClean="0"/>
              <a:t> work </a:t>
            </a:r>
            <a:r>
              <a:rPr lang="hu-HU" sz="1600" dirty="0" err="1" smtClean="0"/>
              <a:t>programme</a:t>
            </a:r>
            <a:r>
              <a:rPr lang="hu-HU" sz="1600" dirty="0" smtClean="0"/>
              <a:t> (</a:t>
            </a:r>
            <a:r>
              <a:rPr lang="hu-HU" sz="1600" dirty="0" err="1" smtClean="0"/>
              <a:t>updated</a:t>
            </a:r>
            <a:r>
              <a:rPr lang="hu-HU" sz="1600" dirty="0" smtClean="0"/>
              <a:t> </a:t>
            </a:r>
            <a:r>
              <a:rPr lang="hu-HU" sz="1600" dirty="0" err="1" smtClean="0"/>
              <a:t>yearly</a:t>
            </a:r>
            <a:r>
              <a:rPr lang="hu-HU" sz="1600" dirty="0" smtClean="0"/>
              <a:t> – also provide input for the 	KARÁT planning)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1600" dirty="0" smtClean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smtClean="0"/>
              <a:t>	(3) Metadata </a:t>
            </a:r>
            <a:r>
              <a:rPr lang="hu-HU" sz="1600" dirty="0" err="1" smtClean="0"/>
              <a:t>descriptions</a:t>
            </a:r>
            <a:r>
              <a:rPr lang="hu-HU" sz="1600" dirty="0" smtClean="0"/>
              <a:t> (data </a:t>
            </a:r>
            <a:r>
              <a:rPr lang="hu-HU" sz="1600" dirty="0" err="1" smtClean="0"/>
              <a:t>structure</a:t>
            </a:r>
            <a:r>
              <a:rPr lang="hu-HU" sz="1600" dirty="0" smtClean="0"/>
              <a:t> </a:t>
            </a:r>
            <a:r>
              <a:rPr lang="hu-HU" sz="1600" dirty="0" err="1" smtClean="0"/>
              <a:t>definitions</a:t>
            </a:r>
            <a:r>
              <a:rPr lang="hu-HU" sz="1600" dirty="0" smtClean="0"/>
              <a:t> as well)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1600" dirty="0" smtClean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smtClean="0"/>
              <a:t>	(4) Quality information on the input </a:t>
            </a:r>
            <a:r>
              <a:rPr lang="hu-HU" sz="1600" dirty="0" err="1" smtClean="0"/>
              <a:t>files</a:t>
            </a:r>
            <a:r>
              <a:rPr lang="hu-HU" sz="1600" dirty="0" smtClean="0"/>
              <a:t> received (standard quality 	report template is </a:t>
            </a:r>
            <a:r>
              <a:rPr lang="hu-HU" sz="1600" dirty="0" err="1" smtClean="0"/>
              <a:t>developed</a:t>
            </a:r>
            <a:r>
              <a:rPr lang="hu-HU" sz="1600" dirty="0" smtClean="0"/>
              <a:t>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1600" dirty="0" smtClean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 smtClean="0"/>
              <a:t>Planned to be available by 2016 Q3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 smtClean="0"/>
              <a:t>Cooperation with all administrative data owners will be </a:t>
            </a:r>
            <a:r>
              <a:rPr lang="hu-HU" sz="2000" dirty="0" err="1" smtClean="0"/>
              <a:t>renewed</a:t>
            </a:r>
            <a:r>
              <a:rPr lang="hu-HU" sz="2000" dirty="0" smtClean="0"/>
              <a:t> </a:t>
            </a:r>
            <a:r>
              <a:rPr lang="hu-HU" sz="2000" dirty="0" err="1" smtClean="0"/>
              <a:t>based</a:t>
            </a:r>
            <a:r>
              <a:rPr lang="hu-HU" sz="2000" dirty="0" smtClean="0"/>
              <a:t> on the common template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393371"/>
            <a:ext cx="4380614" cy="288017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Cooperation agreements</a:t>
            </a:r>
            <a:b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standardisation of the </a:t>
            </a:r>
            <a:r>
              <a:rPr lang="hu-HU" sz="3200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current</a:t>
            </a: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solutions</a:t>
            </a:r>
            <a:r>
              <a:rPr lang="hu-HU" sz="3200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with focus on KARÁT information, metainformation and quality</a:t>
            </a:r>
            <a:endParaRPr lang="it-IT" sz="3200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95325"/>
            <a:ext cx="1868487" cy="17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53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25752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8025752" y="1366032"/>
            <a:ext cx="3581818" cy="1909429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200" b="1" dirty="0"/>
              <a:t>Hungarian Central Statistical Office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u-HU" sz="1200" dirty="0" smtClean="0"/>
              <a:t>Cca </a:t>
            </a:r>
            <a:r>
              <a:rPr lang="hu-HU" sz="1200" dirty="0"/>
              <a:t>40.% of the data sources used by the HCSO are from data </a:t>
            </a:r>
            <a:r>
              <a:rPr lang="hu-HU" sz="1200" dirty="0" smtClean="0"/>
              <a:t>transmissions</a:t>
            </a:r>
            <a:endParaRPr lang="hu-HU" sz="1200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u-HU" sz="1200" dirty="0"/>
              <a:t>D</a:t>
            </a:r>
            <a:r>
              <a:rPr lang="hu-HU" sz="1200" dirty="0" smtClean="0"/>
              <a:t>ata </a:t>
            </a:r>
            <a:r>
              <a:rPr lang="hu-HU" sz="1200" dirty="0"/>
              <a:t>transmissions include use of administrative data sources (most of them are already covered by the KARÁT system)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u-HU" sz="1200" dirty="0"/>
              <a:t>KARÁT planned to reach full coverage for all administrative data sources in 2017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4152424" y="1370075"/>
            <a:ext cx="3571139" cy="1909429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200" b="1" dirty="0" smtClean="0"/>
              <a:t>Use of administrative data sources for official statistics in Hungary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u-HU" sz="1200" dirty="0" smtClean="0"/>
              <a:t>Proportion of secondary data sources used by the National Statistical System of Hungary is increasing year by year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u-HU" sz="1200" dirty="0" smtClean="0"/>
              <a:t>Quarter of all data sources are used from secondary data sources in 2017</a:t>
            </a:r>
            <a:endParaRPr lang="hu-HU" sz="1200" dirty="0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569913" y="1274239"/>
            <a:ext cx="3582511" cy="103610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Summary</a:t>
            </a:r>
          </a:p>
          <a:p>
            <a:r>
              <a:rPr lang="hu-H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Statistics on statistics</a:t>
            </a:r>
          </a:p>
          <a:p>
            <a:endParaRPr lang="hu-HU" sz="2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  <a:p>
            <a:r>
              <a:rPr lang="hu-H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Source: Statistical Data Collection Programme (OSAP) for 2017</a:t>
            </a:r>
          </a:p>
          <a:p>
            <a:endParaRPr lang="en-GB" sz="2400" dirty="0">
              <a:latin typeface="+mn-lt"/>
            </a:endParaRPr>
          </a:p>
        </p:txBody>
      </p:sp>
      <p:graphicFrame>
        <p:nvGraphicFramePr>
          <p:cNvPr id="12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486024"/>
              </p:ext>
            </p:extLst>
          </p:nvPr>
        </p:nvGraphicFramePr>
        <p:xfrm>
          <a:off x="3935316" y="3279504"/>
          <a:ext cx="7672254" cy="2586446"/>
        </p:xfrm>
        <a:graphic>
          <a:graphicData uri="http://schemas.openxmlformats.org/drawingml/2006/table">
            <a:tbl>
              <a:tblPr/>
              <a:tblGrid>
                <a:gridCol w="2486688"/>
                <a:gridCol w="639272"/>
                <a:gridCol w="710300"/>
                <a:gridCol w="639272"/>
                <a:gridCol w="678689"/>
                <a:gridCol w="528822"/>
                <a:gridCol w="710300"/>
                <a:gridCol w="639272"/>
                <a:gridCol w="639639"/>
              </a:tblGrid>
              <a:tr h="48169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Members of the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National Statistical Service of Hungary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Data collections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1E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Data transmissions 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1E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24962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new</a:t>
                      </a:r>
                      <a:endParaRPr kumimoji="0" lang="hu-H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modified</a:t>
                      </a:r>
                      <a:endParaRPr kumimoji="0" lang="hu-H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unchanged</a:t>
                      </a:r>
                      <a:endParaRPr kumimoji="0" lang="hu-H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SUM</a:t>
                      </a:r>
                      <a:endParaRPr kumimoji="0" lang="hu-HU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new</a:t>
                      </a:r>
                      <a:endParaRPr kumimoji="0" lang="hu-H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modified</a:t>
                      </a:r>
                      <a:endParaRPr kumimoji="0" lang="hu-H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unchanged</a:t>
                      </a:r>
                      <a:endParaRPr kumimoji="0" lang="hu-H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SUM</a:t>
                      </a:r>
                      <a:endParaRPr kumimoji="0" lang="hu-HU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Hungarian Central Statistical Office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11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114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130</a:t>
                      </a:r>
                      <a:endParaRPr kumimoji="0" lang="hu-H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5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71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77</a:t>
                      </a:r>
                      <a:endParaRPr kumimoji="0" lang="hu-H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Other members of the Hungarian NSS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139</a:t>
                      </a:r>
                      <a:endParaRPr kumimoji="0" lang="hu-H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itchFamily="18" charset="0"/>
                        </a:rPr>
                        <a:t>19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hu-H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Sum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232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269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71" y="3669557"/>
            <a:ext cx="3353091" cy="2085013"/>
          </a:xfrm>
          <a:prstGeom prst="rect">
            <a:avLst/>
          </a:prstGeom>
        </p:spPr>
      </p:pic>
      <p:sp>
        <p:nvSpPr>
          <p:cNvPr id="3" name="Téglalap 2"/>
          <p:cNvSpPr/>
          <p:nvPr/>
        </p:nvSpPr>
        <p:spPr>
          <a:xfrm>
            <a:off x="569913" y="685800"/>
            <a:ext cx="1811337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165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2325189"/>
            <a:ext cx="5143499" cy="374329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buNone/>
            </a:pPr>
            <a:r>
              <a:rPr lang="hu-H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Lessons learnt</a:t>
            </a:r>
            <a:endParaRPr lang="hu-HU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modernisation has </a:t>
            </a:r>
            <a:r>
              <a:rPr lang="hu-HU" sz="1600" b="1" dirty="0" smtClean="0">
                <a:solidFill>
                  <a:srgbClr val="E26F31"/>
                </a:solidFill>
              </a:rPr>
              <a:t>significantly increased the integrated use of administrative datasets 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for statistical purposes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hu-H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new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solutions has been </a:t>
            </a:r>
            <a:r>
              <a:rPr lang="hu-H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developed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to be </a:t>
            </a:r>
            <a:r>
              <a:rPr lang="hu-HU" sz="1600" b="1" dirty="0" err="1" smtClean="0">
                <a:solidFill>
                  <a:srgbClr val="E26F31"/>
                </a:solidFill>
              </a:rPr>
              <a:t>fully</a:t>
            </a:r>
            <a:r>
              <a:rPr lang="hu-HU" sz="1600" b="1" dirty="0" smtClean="0">
                <a:solidFill>
                  <a:srgbClr val="E26F31"/>
                </a:solidFill>
              </a:rPr>
              <a:t> </a:t>
            </a:r>
            <a:r>
              <a:rPr lang="hu-HU" sz="1600" b="1" dirty="0" err="1" smtClean="0">
                <a:solidFill>
                  <a:srgbClr val="E26F31"/>
                </a:solidFill>
              </a:rPr>
              <a:t>compatible</a:t>
            </a:r>
            <a:r>
              <a:rPr lang="hu-HU" sz="1600" b="1" dirty="0" smtClean="0">
                <a:solidFill>
                  <a:srgbClr val="E26F31"/>
                </a:solidFill>
              </a:rPr>
              <a:t> with the integrated </a:t>
            </a:r>
            <a:r>
              <a:rPr lang="hu-HU" sz="1600" b="1" dirty="0" err="1" smtClean="0">
                <a:solidFill>
                  <a:srgbClr val="E26F31"/>
                </a:solidFill>
              </a:rPr>
              <a:t>metadata-driven</a:t>
            </a:r>
            <a:r>
              <a:rPr lang="hu-HU" sz="1600" b="1" dirty="0" smtClean="0">
                <a:solidFill>
                  <a:srgbClr val="E26F31"/>
                </a:solidFill>
              </a:rPr>
              <a:t> application architecture of the HCSO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hu-H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which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 a </a:t>
            </a:r>
            <a:r>
              <a:rPr lang="hu-H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key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hu-H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value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hu-H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added</a:t>
            </a:r>
            <a:endParaRPr lang="hu-HU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modernisation has </a:t>
            </a:r>
            <a:r>
              <a:rPr lang="hu-HU" sz="1600" b="1" dirty="0" err="1" smtClean="0">
                <a:solidFill>
                  <a:srgbClr val="E26F31"/>
                </a:solidFill>
              </a:rPr>
              <a:t>opened</a:t>
            </a:r>
            <a:r>
              <a:rPr lang="hu-HU" sz="1600" b="1" dirty="0" smtClean="0">
                <a:solidFill>
                  <a:srgbClr val="E26F31"/>
                </a:solidFill>
              </a:rPr>
              <a:t> up other </a:t>
            </a:r>
            <a:r>
              <a:rPr lang="hu-HU" sz="1600" b="1" dirty="0" err="1" smtClean="0">
                <a:solidFill>
                  <a:srgbClr val="E26F31"/>
                </a:solidFill>
              </a:rPr>
              <a:t>areas</a:t>
            </a:r>
            <a:r>
              <a:rPr lang="hu-HU" sz="1600" b="1" dirty="0" smtClean="0">
                <a:solidFill>
                  <a:srgbClr val="E26F31"/>
                </a:solidFill>
              </a:rPr>
              <a:t> where further methodological standardisation is </a:t>
            </a:r>
            <a:r>
              <a:rPr lang="hu-HU" sz="1600" b="1" dirty="0" err="1" smtClean="0">
                <a:solidFill>
                  <a:srgbClr val="E26F31"/>
                </a:solidFill>
              </a:rPr>
              <a:t>required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These activities are now ongoing.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Awareness and satisfaction of the owners of the </a:t>
            </a:r>
            <a:r>
              <a:rPr lang="hu-HU" sz="16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administrative data </a:t>
            </a: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 constantly increasing</a:t>
            </a:r>
            <a:endParaRPr lang="it-IT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325189"/>
            <a:ext cx="4065587" cy="2746873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Summary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HCSO invested large amount of resources into developing a standard integrated solution for the transmissions of administrative datasets to the HCSO for the purposes of official statistics.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results are satisfying; systems are integrated into the architecture of the HCSO.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Several methodological and operational standardisation activities accompany the development of the KARÁT system.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u-H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Many additional modernisation programmes and activities are still ongoing in this area.</a:t>
            </a:r>
            <a:endParaRPr lang="it-IT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1273745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Lessons learnt &amp; </a:t>
            </a:r>
            <a:r>
              <a:rPr lang="hu-HU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current</a:t>
            </a:r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state-of-the-art of </a:t>
            </a:r>
            <a:b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use of </a:t>
            </a:r>
            <a:r>
              <a:rPr lang="hu-HU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administratve</a:t>
            </a:r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datasets for the purposes of official statistics</a:t>
            </a:r>
            <a:endParaRPr lang="en-GB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704850"/>
            <a:ext cx="1763712" cy="200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9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733006"/>
            <a:ext cx="5833730" cy="3238677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u="sng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 smtClean="0"/>
              <a:t>Zoltán </a:t>
            </a:r>
            <a:r>
              <a:rPr lang="hu-HU" sz="1600" b="1" dirty="0"/>
              <a:t>Vereczkei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/>
              <a:t>Deputy Director of Methodology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/>
              <a:t>Methodology Department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/>
              <a:t>Sampling and Methodology Section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*"/>
            </a:pPr>
            <a:r>
              <a:rPr lang="hu-HU" sz="1600" dirty="0" smtClean="0"/>
              <a:t>  1024 </a:t>
            </a:r>
            <a:r>
              <a:rPr lang="hu-HU" sz="1600" dirty="0"/>
              <a:t>Budapest, Keleti Károly u. 5-7</a:t>
            </a:r>
            <a:r>
              <a:rPr lang="hu-HU" sz="1600" dirty="0" smtClean="0"/>
              <a:t>. Hungary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>
                <a:sym typeface="Wingdings 2" panose="05020102010507070707" pitchFamily="18" charset="2"/>
              </a:rPr>
              <a:t></a:t>
            </a:r>
            <a:r>
              <a:rPr lang="hu-HU" sz="1600" dirty="0"/>
              <a:t>   (+36-1) 345-6541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>
                <a:sym typeface="Webdings" panose="05030102010509060703" pitchFamily="18" charset="2"/>
              </a:rPr>
              <a:t></a:t>
            </a:r>
            <a:r>
              <a:rPr lang="hu-HU" sz="1600" dirty="0"/>
              <a:t>   (+36-1) 345-6681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err="1">
                <a:hlinkClick r:id="rId2"/>
              </a:rPr>
              <a:t>zoltan.vereczkei</a:t>
            </a:r>
            <a:r>
              <a:rPr lang="hu-HU" sz="1600" dirty="0">
                <a:hlinkClick r:id="rId2"/>
              </a:rPr>
              <a:t>@</a:t>
            </a:r>
            <a:r>
              <a:rPr lang="hu-HU" sz="1600" dirty="0" err="1">
                <a:hlinkClick r:id="rId2"/>
              </a:rPr>
              <a:t>ksh.hu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err="1">
                <a:hlinkClick r:id="rId3"/>
              </a:rPr>
              <a:t>www.ksh.hu</a:t>
            </a:r>
            <a:endParaRPr lang="hu-HU" sz="1600" dirty="0"/>
          </a:p>
          <a:p>
            <a:pPr marL="0" indent="0" algn="l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933302"/>
            <a:ext cx="4380614" cy="234024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ctr"/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hu-HU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Grazie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per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l'attenzione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!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723900"/>
            <a:ext cx="1839912" cy="161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74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4476206" y="1803004"/>
            <a:ext cx="6647250" cy="3168680"/>
          </a:xfrm>
          <a:prstGeom prst="rect">
            <a:avLst/>
          </a:prstGeom>
        </p:spPr>
        <p:txBody>
          <a:bodyPr/>
          <a:lstStyle/>
          <a:p>
            <a:pPr marL="0" indent="0" algn="l">
              <a:buNone/>
            </a:pPr>
            <a:r>
              <a:rPr lang="hu-HU" sz="2000" b="1" dirty="0" smtClean="0">
                <a:ea typeface="Signika Light" charset="0"/>
                <a:cs typeface="Signika Light" charset="0"/>
              </a:rPr>
              <a:t>Modernisation activities of the HCSO </a:t>
            </a:r>
            <a:r>
              <a:rPr lang="hu-HU" sz="2000" dirty="0" smtClean="0">
                <a:ea typeface="Signika Light" charset="0"/>
                <a:cs typeface="Signika Light" charset="0"/>
              </a:rPr>
              <a:t>focusing on: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2000" dirty="0"/>
              <a:t>Overview of highlighted modernisation activities of the data collection system of the HCSO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2000" dirty="0"/>
              <a:t>Modernisation concerning the use of administrative </a:t>
            </a:r>
            <a:r>
              <a:rPr lang="hu-HU" sz="2000" dirty="0" smtClean="0"/>
              <a:t>datasets </a:t>
            </a:r>
            <a:r>
              <a:rPr lang="hu-HU" sz="2000" dirty="0"/>
              <a:t>for official statistics, with focus on the </a:t>
            </a:r>
            <a:r>
              <a:rPr lang="hu-HU" sz="2000" dirty="0" err="1"/>
              <a:t>new</a:t>
            </a:r>
            <a:r>
              <a:rPr lang="hu-HU" sz="2000" dirty="0"/>
              <a:t> integrated </a:t>
            </a:r>
            <a:r>
              <a:rPr lang="en-AU" sz="2000" dirty="0"/>
              <a:t>data transmission system</a:t>
            </a:r>
            <a:r>
              <a:rPr lang="hu-HU" sz="2000" dirty="0"/>
              <a:t> for secondary data sources (called: KARÁT)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2000" dirty="0"/>
              <a:t>Modernisation of </a:t>
            </a:r>
            <a:r>
              <a:rPr lang="hu-HU" sz="2000" dirty="0" err="1"/>
              <a:t>administratve</a:t>
            </a:r>
            <a:r>
              <a:rPr lang="hu-HU" sz="2000" dirty="0"/>
              <a:t> </a:t>
            </a:r>
            <a:r>
              <a:rPr lang="hu-HU" sz="2000" dirty="0" err="1" smtClean="0"/>
              <a:t>dataset-related</a:t>
            </a:r>
            <a:r>
              <a:rPr lang="hu-HU" sz="2000" dirty="0" smtClean="0"/>
              <a:t> </a:t>
            </a:r>
            <a:r>
              <a:rPr lang="hu-HU" sz="2000" dirty="0"/>
              <a:t>activities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2000" dirty="0"/>
              <a:t>Lessons learnt </a:t>
            </a:r>
            <a:r>
              <a:rPr lang="hu-HU" sz="2000" dirty="0" smtClean="0"/>
              <a:t>and </a:t>
            </a:r>
            <a:r>
              <a:rPr lang="hu-HU" sz="2000" dirty="0" err="1" smtClean="0"/>
              <a:t>value</a:t>
            </a:r>
            <a:r>
              <a:rPr lang="hu-HU" sz="2000" dirty="0" smtClean="0"/>
              <a:t> </a:t>
            </a:r>
            <a:r>
              <a:rPr lang="hu-HU" sz="2000" dirty="0" err="1" smtClean="0"/>
              <a:t>added</a:t>
            </a:r>
            <a:r>
              <a:rPr lang="hu-HU" sz="2000" dirty="0" smtClean="0"/>
              <a:t> from </a:t>
            </a:r>
            <a:r>
              <a:rPr lang="hu-HU" sz="2000" dirty="0"/>
              <a:t>HCSO </a:t>
            </a:r>
            <a:r>
              <a:rPr lang="hu-HU" sz="2000" dirty="0" err="1" smtClean="0"/>
              <a:t>perspective</a:t>
            </a:r>
            <a:endParaRPr lang="hu-HU" sz="20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hu-HU" sz="11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hu-HU" sz="1100" dirty="0" smtClean="0"/>
              <a:t>Following slides have been partly used from other presentations of:</a:t>
            </a:r>
          </a:p>
          <a:p>
            <a:pPr>
              <a:buClr>
                <a:srgbClr val="DA304A"/>
              </a:buClr>
              <a:buSzPct val="160000"/>
              <a:buFont typeface="Arial" panose="020B0604020202020204" pitchFamily="34" charset="0"/>
              <a:buChar char="•"/>
            </a:pPr>
            <a:r>
              <a:rPr lang="hu-HU" sz="1100" dirty="0" smtClean="0"/>
              <a:t>Ildikó Györki</a:t>
            </a:r>
          </a:p>
          <a:p>
            <a:pPr>
              <a:buClr>
                <a:srgbClr val="DA304A"/>
              </a:buClr>
              <a:buSzPct val="160000"/>
              <a:buFont typeface="Arial" panose="020B0604020202020204" pitchFamily="34" charset="0"/>
              <a:buChar char="•"/>
            </a:pPr>
            <a:r>
              <a:rPr lang="hu-HU" sz="1100" dirty="0" smtClean="0"/>
              <a:t>Ildikó Szűcs</a:t>
            </a:r>
          </a:p>
          <a:p>
            <a:pPr>
              <a:buClr>
                <a:srgbClr val="DA304A"/>
              </a:buClr>
              <a:buSzPct val="160000"/>
              <a:buFont typeface="Arial" panose="020B0604020202020204" pitchFamily="34" charset="0"/>
              <a:buChar char="•"/>
            </a:pPr>
            <a:r>
              <a:rPr lang="hu-HU" sz="1100" dirty="0" smtClean="0"/>
              <a:t>Csaba Ábry</a:t>
            </a:r>
            <a:endParaRPr lang="it-IT" sz="11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Outline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731520"/>
            <a:ext cx="1772693" cy="1480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églalap 2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Statistical </a:t>
            </a:r>
            <a:b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Business</a:t>
            </a:r>
            <a:b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Process</a:t>
            </a:r>
            <a:r>
              <a:rPr lang="hu-HU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/>
            </a:r>
            <a:b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Modell </a:t>
            </a:r>
            <a:b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of the HCSO</a:t>
            </a:r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/>
            </a:r>
            <a:b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(ESTFM)</a:t>
            </a:r>
            <a:b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/>
            </a:r>
            <a:br>
              <a:rPr lang="hu-H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GSBPM v4.0-based </a:t>
            </a:r>
            <a:br>
              <a:rPr lang="hu-H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(currently revised to </a:t>
            </a:r>
            <a:br>
              <a:rPr lang="hu-H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GSBPM v5.0-based </a:t>
            </a:r>
            <a:br>
              <a:rPr lang="hu-H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modell)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8" name="Kép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017" y="1045983"/>
            <a:ext cx="7865246" cy="53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Lekerekített téglalap 11"/>
          <p:cNvSpPr/>
          <p:nvPr/>
        </p:nvSpPr>
        <p:spPr>
          <a:xfrm>
            <a:off x="5806087" y="1369491"/>
            <a:ext cx="1805204" cy="3298304"/>
          </a:xfrm>
          <a:prstGeom prst="roundRect">
            <a:avLst/>
          </a:prstGeom>
          <a:noFill/>
          <a:ln w="57150">
            <a:solidFill>
              <a:srgbClr val="E26F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églalap 1"/>
          <p:cNvSpPr/>
          <p:nvPr/>
        </p:nvSpPr>
        <p:spPr>
          <a:xfrm>
            <a:off x="569912" y="695325"/>
            <a:ext cx="1801813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112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051823"/>
            <a:ext cx="10700951" cy="755648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Data Collection</a:t>
            </a:r>
            <a:r>
              <a:rPr lang="hu-HU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</a:t>
            </a:r>
            <a:r>
              <a:rPr lang="hu-HU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System of the HCSO</a:t>
            </a:r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/>
            </a:r>
            <a:b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hu-H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Modernisation lines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10" y="2815750"/>
            <a:ext cx="1188221" cy="18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41" y="3242495"/>
            <a:ext cx="1880074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96737" y="3284349"/>
            <a:ext cx="1632247" cy="751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hu-HU" sz="20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Data</a:t>
            </a:r>
          </a:p>
          <a:p>
            <a:pPr algn="ctr">
              <a:buClrTx/>
              <a:buFontTx/>
              <a:buNone/>
            </a:pPr>
            <a:r>
              <a:rPr lang="en-GB" altLang="hu-HU" sz="20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Collection</a:t>
            </a:r>
          </a:p>
        </p:txBody>
      </p:sp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625" y="2242430"/>
            <a:ext cx="1636276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13" name="Egyenes összekötő nyíllal 12"/>
          <p:cNvCxnSpPr>
            <a:endCxn id="11" idx="1"/>
          </p:cNvCxnSpPr>
          <p:nvPr/>
        </p:nvCxnSpPr>
        <p:spPr>
          <a:xfrm flipV="1">
            <a:off x="2017715" y="2659943"/>
            <a:ext cx="476910" cy="1000065"/>
          </a:xfrm>
          <a:prstGeom prst="straightConnector1">
            <a:avLst/>
          </a:prstGeom>
          <a:ln w="38100" cap="sq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>
            <a:endCxn id="15" idx="1"/>
          </p:cNvCxnSpPr>
          <p:nvPr/>
        </p:nvCxnSpPr>
        <p:spPr>
          <a:xfrm>
            <a:off x="2017715" y="3660007"/>
            <a:ext cx="476910" cy="1265828"/>
          </a:xfrm>
          <a:prstGeom prst="straightConnector1">
            <a:avLst/>
          </a:prstGeom>
          <a:ln w="38100" cap="sq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625" y="4508322"/>
            <a:ext cx="1649809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622513" y="4582330"/>
            <a:ext cx="1289621" cy="687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hu-HU" sz="22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Secondary sources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705378" y="2314022"/>
            <a:ext cx="1066859" cy="68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hu-HU" sz="2200" b="1" dirty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Primary sources</a:t>
            </a:r>
          </a:p>
        </p:txBody>
      </p:sp>
      <p:cxnSp>
        <p:nvCxnSpPr>
          <p:cNvPr id="18" name="Egyenes összekötő nyíllal 17"/>
          <p:cNvCxnSpPr>
            <a:endCxn id="20" idx="1"/>
          </p:cNvCxnSpPr>
          <p:nvPr/>
        </p:nvCxnSpPr>
        <p:spPr>
          <a:xfrm flipV="1">
            <a:off x="4130901" y="2036350"/>
            <a:ext cx="379188" cy="623593"/>
          </a:xfrm>
          <a:prstGeom prst="straightConnector1">
            <a:avLst/>
          </a:prstGeom>
          <a:ln w="38100" cap="sq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>
            <a:stCxn id="11" idx="3"/>
          </p:cNvCxnSpPr>
          <p:nvPr/>
        </p:nvCxnSpPr>
        <p:spPr>
          <a:xfrm>
            <a:off x="4130901" y="2659943"/>
            <a:ext cx="349530" cy="721415"/>
          </a:xfrm>
          <a:prstGeom prst="straightConnector1">
            <a:avLst/>
          </a:prstGeom>
          <a:ln w="38100" cap="sq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89" y="1640928"/>
            <a:ext cx="2880000" cy="790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648" y="2974140"/>
            <a:ext cx="2880000" cy="72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4489565" y="1823592"/>
            <a:ext cx="2691267" cy="57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hu-HU" altLang="hu-HU" b="1" dirty="0" smtClean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Business surveys</a:t>
            </a:r>
            <a:endParaRPr lang="hu-HU" altLang="hu-HU" b="1" dirty="0">
              <a:solidFill>
                <a:srgbClr val="FFFF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4510089" y="3133079"/>
            <a:ext cx="2648647" cy="58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hu-HU" altLang="hu-HU" b="1" dirty="0" smtClean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Household</a:t>
            </a:r>
            <a:r>
              <a:rPr lang="en-GB" altLang="hu-HU" b="1" dirty="0" smtClean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 survey</a:t>
            </a:r>
            <a:r>
              <a:rPr lang="hu-HU" altLang="hu-HU" b="1" dirty="0" smtClean="0">
                <a:solidFill>
                  <a:srgbClr val="FFFFFF"/>
                </a:solidFill>
                <a:latin typeface="+mn-lt"/>
                <a:cs typeface="Arial" panose="020B0604020202020204" pitchFamily="34" charset="0"/>
              </a:rPr>
              <a:t>s</a:t>
            </a:r>
            <a:endParaRPr lang="en-GB" altLang="hu-HU" b="1" dirty="0">
              <a:solidFill>
                <a:srgbClr val="FFFF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7422502" y="1049744"/>
            <a:ext cx="4538422" cy="20774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Data collection tool: ELEKTRA / GÉSA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Data preparation tool: ADÉL</a:t>
            </a:r>
          </a:p>
          <a:p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Modernisation #1: methodological framework for</a:t>
            </a:r>
          </a:p>
          <a:p>
            <a:pPr>
              <a:spcAft>
                <a:spcPts val="600"/>
              </a:spcAft>
            </a:pPr>
            <a:r>
              <a:rPr lang="hu-HU" sz="16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icrovalidation and editing (DESIGN)</a:t>
            </a:r>
          </a:p>
          <a:p>
            <a:r>
              <a:rPr lang="hu-HU" sz="1600" dirty="0">
                <a:solidFill>
                  <a:schemeClr val="accent6">
                    <a:lumMod val="75000"/>
                  </a:schemeClr>
                </a:solidFill>
              </a:rPr>
              <a:t>Modernisation </a:t>
            </a:r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#2: standardisation of data collection</a:t>
            </a:r>
          </a:p>
          <a:p>
            <a:r>
              <a:rPr lang="hu-HU" sz="16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ethodologies for business surveys (PLAN)</a:t>
            </a:r>
            <a:endParaRPr lang="hu-HU" sz="16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7422502" y="2840885"/>
            <a:ext cx="4285147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Data collection tool: CAWI, CAPI / LAKOS</a:t>
            </a:r>
          </a:p>
          <a:p>
            <a:pPr>
              <a:spcAft>
                <a:spcPts val="600"/>
              </a:spcAft>
            </a:pPr>
            <a:r>
              <a:rPr lang="hu-HU" sz="1600" dirty="0" smtClean="0"/>
              <a:t>Data preparation tool: ADÉL</a:t>
            </a:r>
          </a:p>
          <a:p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Modernisation: standardisation of data collection</a:t>
            </a:r>
          </a:p>
          <a:p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methodologies for household surveys </a:t>
            </a:r>
          </a:p>
          <a:p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(DESIGN &amp; IMPLEMENTATION)</a:t>
            </a:r>
            <a:endParaRPr lang="hu-H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6" name="Egyenes összekötő nyíllal 25"/>
          <p:cNvCxnSpPr/>
          <p:nvPr/>
        </p:nvCxnSpPr>
        <p:spPr>
          <a:xfrm flipV="1">
            <a:off x="4144434" y="4612482"/>
            <a:ext cx="215433" cy="313353"/>
          </a:xfrm>
          <a:prstGeom prst="straightConnector1">
            <a:avLst/>
          </a:prstGeom>
          <a:ln w="38100" cap="sq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>
            <a:off x="4144434" y="4925835"/>
            <a:ext cx="249979" cy="768674"/>
          </a:xfrm>
          <a:prstGeom prst="straightConnector1">
            <a:avLst/>
          </a:prstGeom>
          <a:ln w="38100" cap="sq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867" y="4221718"/>
            <a:ext cx="2880000" cy="781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413" y="5199049"/>
            <a:ext cx="2880000" cy="1055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" name="Rectangle 12"/>
          <p:cNvSpPr>
            <a:spLocks noChangeArrowheads="1"/>
          </p:cNvSpPr>
          <p:nvPr/>
        </p:nvSpPr>
        <p:spPr bwMode="auto">
          <a:xfrm>
            <a:off x="4504850" y="5271334"/>
            <a:ext cx="2522550" cy="509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hu-HU" altLang="hu-HU" b="1" dirty="0" smtClean="0">
                <a:solidFill>
                  <a:schemeClr val="bg1">
                    <a:lumMod val="95000"/>
                  </a:schemeClr>
                </a:solidFill>
                <a:latin typeface="+mn-lt"/>
                <a:cs typeface="Arial" panose="020B0604020202020204" pitchFamily="34" charset="0"/>
              </a:rPr>
              <a:t>Other secondary data sources (Big Data &amp; other secondary)</a:t>
            </a:r>
            <a:endParaRPr lang="en-GB" altLang="hu-HU" b="1" dirty="0">
              <a:solidFill>
                <a:schemeClr val="bg1">
                  <a:lumMod val="9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4474093" y="4324881"/>
            <a:ext cx="2544771" cy="57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hu-HU" altLang="hu-HU" sz="1600" b="1" dirty="0" smtClean="0">
                <a:solidFill>
                  <a:srgbClr val="FFFFFF"/>
                </a:solidFill>
                <a:cs typeface="Arial" panose="020B0604020202020204" pitchFamily="34" charset="0"/>
              </a:rPr>
              <a:t>Administrative data sources</a:t>
            </a:r>
            <a:endParaRPr lang="en-GB" altLang="hu-HU" sz="16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7267285" y="5326006"/>
            <a:ext cx="4937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Modernisation: ongoing &amp; planned methodological pilots</a:t>
            </a:r>
          </a:p>
          <a:p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(webscraping, camera data, online cashier data, </a:t>
            </a:r>
          </a:p>
          <a:p>
            <a:r>
              <a:rPr lang="hu-HU" sz="1600" dirty="0" smtClean="0">
                <a:solidFill>
                  <a:schemeClr val="accent6">
                    <a:lumMod val="75000"/>
                  </a:schemeClr>
                </a:solidFill>
              </a:rPr>
              <a:t>job vacancies)</a:t>
            </a:r>
            <a:endParaRPr lang="hu-H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Szövegdoboz 32"/>
          <p:cNvSpPr txBox="1"/>
          <p:nvPr/>
        </p:nvSpPr>
        <p:spPr>
          <a:xfrm>
            <a:off x="7957993" y="4461516"/>
            <a:ext cx="2351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>
                <a:solidFill>
                  <a:srgbClr val="C72A31"/>
                </a:solidFill>
              </a:rPr>
              <a:t>See next slides for details!</a:t>
            </a:r>
            <a:endParaRPr lang="hu-HU" sz="1600" dirty="0">
              <a:solidFill>
                <a:srgbClr val="C72A31"/>
              </a:solidFill>
            </a:endParaRPr>
          </a:p>
        </p:txBody>
      </p:sp>
      <p:sp>
        <p:nvSpPr>
          <p:cNvPr id="3" name="Jobbra nyíl 2"/>
          <p:cNvSpPr/>
          <p:nvPr/>
        </p:nvSpPr>
        <p:spPr>
          <a:xfrm>
            <a:off x="7291137" y="4476063"/>
            <a:ext cx="538968" cy="348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églalap 1"/>
          <p:cNvSpPr/>
          <p:nvPr/>
        </p:nvSpPr>
        <p:spPr>
          <a:xfrm>
            <a:off x="569912" y="676275"/>
            <a:ext cx="1830388" cy="209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Téglalap 33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57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6477000" y="1942011"/>
            <a:ext cx="5143499" cy="412647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l">
              <a:buClr>
                <a:srgbClr val="DA304A"/>
              </a:buClr>
              <a:buSzPct val="160000"/>
              <a:buNone/>
            </a:pPr>
            <a:r>
              <a:rPr lang="hu-HU" sz="1800" b="1" dirty="0" smtClean="0"/>
              <a:t>Main results, outputs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1400" b="1" dirty="0" smtClean="0">
                <a:solidFill>
                  <a:srgbClr val="E26F31"/>
                </a:solidFill>
              </a:rPr>
              <a:t>KARÁT</a:t>
            </a:r>
            <a:r>
              <a:rPr lang="hu-HU" sz="1400" dirty="0" smtClean="0"/>
              <a:t>: new integrated IT tool to receive administrative datasets from the owners of administrative data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1400" b="1" dirty="0" smtClean="0">
                <a:solidFill>
                  <a:srgbClr val="E26F31"/>
                </a:solidFill>
              </a:rPr>
              <a:t>ADAMES</a:t>
            </a:r>
            <a:r>
              <a:rPr lang="hu-HU" sz="1400" dirty="0" smtClean="0"/>
              <a:t>: new integrated IT tool for data preparation, specifically dedicated to administrative datasets (microvalidation &amp; editing)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1400" dirty="0" smtClean="0"/>
              <a:t>Development and implementation of </a:t>
            </a:r>
            <a:r>
              <a:rPr lang="hu-HU" sz="1400" b="1" dirty="0">
                <a:solidFill>
                  <a:srgbClr val="E26F31"/>
                </a:solidFill>
              </a:rPr>
              <a:t>new methodology for the assessment of already used and potential </a:t>
            </a:r>
            <a:r>
              <a:rPr lang="hu-HU" sz="1400" b="1" dirty="0" smtClean="0">
                <a:solidFill>
                  <a:srgbClr val="E26F31"/>
                </a:solidFill>
              </a:rPr>
              <a:t>administrative datasets </a:t>
            </a:r>
            <a:r>
              <a:rPr lang="hu-HU" sz="1400" b="1" dirty="0">
                <a:solidFill>
                  <a:srgbClr val="E26F31"/>
                </a:solidFill>
              </a:rPr>
              <a:t>for the purposes of official statistics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1400" dirty="0" smtClean="0"/>
              <a:t>New </a:t>
            </a:r>
            <a:r>
              <a:rPr lang="hu-HU" sz="1400" dirty="0" err="1" smtClean="0"/>
              <a:t>handbook</a:t>
            </a:r>
            <a:r>
              <a:rPr lang="hu-HU" sz="1400" dirty="0" smtClean="0"/>
              <a:t> focusing on the use of administrative datasets for statistical purposes</a:t>
            </a:r>
            <a:endParaRPr lang="it-IT" sz="1400" dirty="0" smtClean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1400" dirty="0" smtClean="0"/>
              <a:t>Ongoing and planned methodological pilots focusing on multisource statistics</a:t>
            </a:r>
            <a:endParaRPr lang="it-IT" sz="14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hu-HU" sz="1400" b="1" dirty="0">
                <a:solidFill>
                  <a:srgbClr val="E26F31"/>
                </a:solidFill>
              </a:rPr>
              <a:t>Standardisation of cooperation agreements with </a:t>
            </a:r>
            <a:r>
              <a:rPr lang="hu-HU" sz="1400" b="1" dirty="0" smtClean="0">
                <a:solidFill>
                  <a:srgbClr val="E26F31"/>
                </a:solidFill>
              </a:rPr>
              <a:t>administrative </a:t>
            </a:r>
            <a:r>
              <a:rPr lang="hu-HU" sz="1400" b="1" dirty="0">
                <a:solidFill>
                  <a:srgbClr val="E26F31"/>
                </a:solidFill>
              </a:rPr>
              <a:t>data owners</a:t>
            </a:r>
            <a:r>
              <a:rPr lang="hu-HU" sz="1400" dirty="0" smtClean="0"/>
              <a:t> (including detailed metainformation and input quality assessment)</a:t>
            </a:r>
            <a:endParaRPr lang="it-IT" sz="1400" dirty="0"/>
          </a:p>
          <a:p>
            <a:pPr algn="l"/>
            <a:endParaRPr lang="it-IT" sz="1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276853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hu-H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Modernisation of the use of administrative data sources is one of the top priorities of the HCSO. </a:t>
            </a:r>
          </a:p>
          <a:p>
            <a:pPr algn="l"/>
            <a:r>
              <a:rPr lang="hu-H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Modernisation activities of methodologies, IT tools, procedures</a:t>
            </a:r>
            <a:r>
              <a:rPr lang="hu-H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hu-H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other tools are in most </a:t>
            </a:r>
            <a:r>
              <a:rPr lang="hu-H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cases</a:t>
            </a:r>
            <a:r>
              <a:rPr lang="hu-H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hu-H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coordinated</a:t>
            </a:r>
            <a:r>
              <a:rPr lang="hu-H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by the Methodology department of the HCSO.</a:t>
            </a:r>
            <a:endParaRPr lang="it-IT" sz="1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Modernisation in focus: use of administrative data for statistical purposes</a:t>
            </a:r>
            <a:endParaRPr lang="en-GB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2" y="695325"/>
            <a:ext cx="1849438" cy="200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110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068389" y="1079863"/>
            <a:ext cx="7001691" cy="389182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2000" b="1" dirty="0" smtClean="0"/>
              <a:t>Objectives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 smtClean="0"/>
              <a:t>Secure </a:t>
            </a:r>
            <a:r>
              <a:rPr lang="en-GB" sz="2000" dirty="0"/>
              <a:t>channels for the transmission of the datasets;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Documentation of secondary sources;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Documentation of  data transmissions;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Formal control and check of the transmitted data;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Loading data into database;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Archiving data;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Supporting </a:t>
            </a:r>
            <a:r>
              <a:rPr lang="en-GB" sz="2000" dirty="0" smtClean="0"/>
              <a:t>data </a:t>
            </a:r>
            <a:r>
              <a:rPr lang="en-GB" sz="2000" dirty="0"/>
              <a:t>providers with proactive </a:t>
            </a:r>
            <a:r>
              <a:rPr lang="en-GB" sz="2000" dirty="0" smtClean="0"/>
              <a:t>functions</a:t>
            </a:r>
            <a:endParaRPr lang="hu-HU" sz="2000" dirty="0" smtClean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hu-HU" sz="2000" dirty="0">
              <a:ea typeface="Signika Light" charset="0"/>
              <a:cs typeface="Signika Light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2000" b="1" dirty="0" smtClean="0">
                <a:ea typeface="Signika Light" charset="0"/>
                <a:cs typeface="Signika Light" charset="0"/>
              </a:rPr>
              <a:t>Characteristics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General</a:t>
            </a:r>
            <a:endParaRPr lang="hu-HU" sz="2000" dirty="0" smtClean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 smtClean="0"/>
              <a:t>Secure channel / standardised processes</a:t>
            </a:r>
            <a:endParaRPr lang="en-GB" sz="20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Metadata-driven</a:t>
            </a:r>
            <a:r>
              <a:rPr lang="hu-HU" sz="2000" dirty="0" smtClean="0"/>
              <a:t> / integrated into Application architecture of the HCSO</a:t>
            </a:r>
            <a:endParaRPr lang="en-GB" sz="20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Process-driven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000" dirty="0" smtClean="0"/>
              <a:t>Logged</a:t>
            </a:r>
            <a:r>
              <a:rPr lang="hu-HU" sz="2000" dirty="0" smtClean="0"/>
              <a:t> / Monitoring functions</a:t>
            </a:r>
            <a:endParaRPr lang="en-GB" sz="20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u-HU" sz="2000" dirty="0" smtClean="0"/>
              <a:t>Standardised documentation system</a:t>
            </a:r>
            <a:endParaRPr lang="en-GB" sz="2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KARÁT</a:t>
            </a:r>
            <a:b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main objectives of</a:t>
            </a:r>
            <a:b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development</a:t>
            </a:r>
            <a:b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&amp;</a:t>
            </a:r>
            <a:b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main characteristics</a:t>
            </a:r>
            <a:b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(implemented since 2015)</a:t>
            </a:r>
            <a:endParaRPr lang="it-IT" sz="3200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76275"/>
            <a:ext cx="2001837" cy="200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822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KARÁT</a:t>
            </a:r>
            <a:b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operating</a:t>
            </a:r>
            <a:b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environment</a:t>
            </a:r>
            <a:endParaRPr lang="it-IT" sz="3200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469" y="1268548"/>
            <a:ext cx="7473588" cy="4914538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569913" y="685800"/>
            <a:ext cx="1820862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58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251268" y="1219201"/>
            <a:ext cx="6359867" cy="375248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dirty="0" smtClean="0"/>
              <a:t>Paradata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dirty="0" smtClean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Status information;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Dates of creation and deadlines for the data transmission tasks;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Channel of transmission;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Size and type of transmitted datasets;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Urging of data providers;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Cause of missing data transmission.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dirty="0">
              <a:ea typeface="Signika Light" charset="0"/>
              <a:cs typeface="Signika Light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000" b="1" dirty="0" smtClean="0">
                <a:ea typeface="Signika Light" charset="0"/>
                <a:cs typeface="Signika Light" charset="0"/>
              </a:rPr>
              <a:t>Quality indicators computed by KARÁT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000" dirty="0">
              <a:ea typeface="Signika Light" charset="0"/>
              <a:cs typeface="Signika Light" charset="0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Quality indicators on secondary data sources</a:t>
            </a:r>
            <a:r>
              <a:rPr lang="hu-HU" sz="2000" dirty="0"/>
              <a:t>;</a:t>
            </a:r>
            <a:endParaRPr lang="en-GB" sz="20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Indicators on the quality of data transmission processes</a:t>
            </a:r>
            <a:r>
              <a:rPr lang="hu-HU" sz="2000" dirty="0"/>
              <a:t>;</a:t>
            </a:r>
            <a:endParaRPr lang="en-GB" sz="2000" dirty="0"/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2000" dirty="0"/>
              <a:t>Indicators on the respondent burden</a:t>
            </a:r>
            <a:r>
              <a:rPr lang="hu-HU" sz="2000" dirty="0"/>
              <a:t>.</a:t>
            </a:r>
            <a:endParaRPr lang="en-GB" sz="2000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0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KARÁT</a:t>
            </a:r>
            <a:b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quality control of</a:t>
            </a:r>
            <a:b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administrative datasets</a:t>
            </a:r>
            <a:b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received</a:t>
            </a:r>
            <a:endParaRPr lang="it-IT" sz="3200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76275"/>
            <a:ext cx="1782762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68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ADAMES</a:t>
            </a:r>
            <a:b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Integrated data preparation system for secondary data sources</a:t>
            </a:r>
            <a:br>
              <a:rPr lang="hu-HU" sz="32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24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(as part of the </a:t>
            </a:r>
            <a:br>
              <a:rPr lang="hu-HU" sz="24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sz="2400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Application Architecture of the HCSO)</a:t>
            </a:r>
            <a:endParaRPr lang="it-IT" sz="2400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5" name="Kép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05" y="1472579"/>
            <a:ext cx="6642100" cy="455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/>
          <p:cNvSpPr/>
          <p:nvPr/>
        </p:nvSpPr>
        <p:spPr>
          <a:xfrm>
            <a:off x="569913" y="723900"/>
            <a:ext cx="1782762" cy="180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466724" y="455161"/>
            <a:ext cx="1121092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200"/>
              </a:lnSpc>
              <a:spcBef>
                <a:spcPts val="1200"/>
              </a:spcBef>
            </a:pPr>
            <a:r>
              <a:rPr lang="hu-HU" sz="1200" dirty="0" err="1">
                <a:ea typeface="Signika Light" charset="0"/>
                <a:cs typeface="Arial"/>
              </a:rPr>
              <a:t>Modernisation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in</a:t>
            </a:r>
            <a:r>
              <a:rPr lang="hu-HU" sz="1200" dirty="0">
                <a:ea typeface="Signika Light" charset="0"/>
                <a:cs typeface="Arial"/>
              </a:rPr>
              <a:t> </a:t>
            </a:r>
            <a:r>
              <a:rPr lang="hu-HU" sz="1200" dirty="0" err="1">
                <a:ea typeface="Signika Light" charset="0"/>
                <a:cs typeface="Arial"/>
              </a:rPr>
              <a:t>focus</a:t>
            </a:r>
            <a:r>
              <a:rPr lang="hu-HU" sz="1200" dirty="0">
                <a:ea typeface="Signika Light" charset="0"/>
                <a:cs typeface="Arial"/>
              </a:rPr>
              <a:t> – </a:t>
            </a:r>
            <a:r>
              <a:rPr lang="en-US" sz="1200" dirty="0">
                <a:ea typeface="Signika Light" charset="0"/>
                <a:cs typeface="Arial"/>
              </a:rPr>
              <a:t>Data collection methodologies and better use of administrative data sources for production of official statistics 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718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1317</Words>
  <Application>Microsoft Office PowerPoint</Application>
  <PresentationFormat>Szélesvásznú</PresentationFormat>
  <Paragraphs>214</Paragraphs>
  <Slides>14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10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Signika</vt:lpstr>
      <vt:lpstr>Signika Light</vt:lpstr>
      <vt:lpstr>Signika Semibold</vt:lpstr>
      <vt:lpstr>Times New Roman</vt:lpstr>
      <vt:lpstr>Webdings</vt:lpstr>
      <vt:lpstr>Wingdings</vt:lpstr>
      <vt:lpstr>Wingdings 2</vt:lpstr>
      <vt:lpstr>Personalizza struttura</vt:lpstr>
      <vt:lpstr>PowerPoint bemutató</vt:lpstr>
      <vt:lpstr>Outline</vt:lpstr>
      <vt:lpstr>Statistical  Business Process  Modell  of the HCSO (ESTFM)  GSBPM v4.0-based  (currently revised to  GSBPM v5.0-based  modell)</vt:lpstr>
      <vt:lpstr>Data Collection System of the HCSO Modernisation lines</vt:lpstr>
      <vt:lpstr>Modernisation in focus: use of administrative data for statistical purposes</vt:lpstr>
      <vt:lpstr>KARÁT main objectives of development &amp; main characteristics (implemented since 2015)</vt:lpstr>
      <vt:lpstr>KARÁT operating environment</vt:lpstr>
      <vt:lpstr>KARÁT quality control of administrative datasets received</vt:lpstr>
      <vt:lpstr>ADAMES Integrated data preparation system for secondary data sources (as part of the  Application Architecture of the HCSO)</vt:lpstr>
      <vt:lpstr>Methodology for the assessment of already used and potential administrative datasets for the purposes of official statistics</vt:lpstr>
      <vt:lpstr>Cooperation agreements standardisation of the current solutions with focus on KARÁT information, metainformation and quality</vt:lpstr>
      <vt:lpstr>PowerPoint bemutató</vt:lpstr>
      <vt:lpstr>Lessons learnt &amp; current state-of-the-art of  use of administratve datasets for the purposes of official statistics</vt:lpstr>
      <vt:lpstr>  Grazie per l'attenzione!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Ábry Csaba</cp:lastModifiedBy>
  <cp:revision>110</cp:revision>
  <cp:lastPrinted>2016-03-21T17:06:08Z</cp:lastPrinted>
  <dcterms:created xsi:type="dcterms:W3CDTF">2016-03-11T16:10:26Z</dcterms:created>
  <dcterms:modified xsi:type="dcterms:W3CDTF">2016-06-22T16:11:56Z</dcterms:modified>
</cp:coreProperties>
</file>