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3" r:id="rId9"/>
    <p:sldId id="270" r:id="rId10"/>
    <p:sldId id="271" r:id="rId11"/>
    <p:sldId id="272" r:id="rId1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86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304A"/>
    <a:srgbClr val="CF1E24"/>
    <a:srgbClr val="E26F31"/>
    <a:srgbClr val="E26F37"/>
    <a:srgbClr val="D43D25"/>
    <a:srgbClr val="DA713A"/>
    <a:srgbClr val="E16F36"/>
    <a:srgbClr val="BE1520"/>
    <a:srgbClr val="C72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>
        <p:scale>
          <a:sx n="104" d="100"/>
          <a:sy n="104" d="100"/>
        </p:scale>
        <p:origin x="450" y="-18"/>
      </p:cViewPr>
      <p:guideLst>
        <p:guide orient="horz" pos="2160"/>
        <p:guide orient="horz" pos="2386"/>
        <p:guide pos="3840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520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135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28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556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574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22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564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425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26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69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13537" y="282240"/>
            <a:ext cx="9158078" cy="55297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23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OFFICINA MODERNIZZAZIONE - </a:t>
            </a:r>
            <a:r>
              <a:rPr lang="it-IT" sz="1100" b="1" i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Gli strumenti del Programma di Modernizzazione dell’Istat</a:t>
            </a:r>
          </a:p>
          <a:p>
            <a:r>
              <a:rPr lang="it-IT" sz="1400" b="1" kern="1200" dirty="0" smtClean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Il Sistema dei registri come strumento di integrazione e miglioramento della qualità dei processi statistici</a:t>
            </a:r>
            <a:endParaRPr lang="it-IT" sz="1400" b="1" kern="1200" dirty="0">
              <a:solidFill>
                <a:schemeClr val="tx1"/>
              </a:solidFill>
              <a:effectLst/>
              <a:latin typeface="+mn-lt"/>
              <a:ea typeface="+mj-ea"/>
              <a:cs typeface="+mj-cs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034381" y="3811955"/>
            <a:ext cx="9102200" cy="19979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OFFICINA </a:t>
            </a:r>
            <a:r>
              <a:rPr lang="it-IT" sz="28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MODERNIZZAZIONE </a:t>
            </a: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- </a:t>
            </a:r>
            <a:r>
              <a:rPr lang="it-IT" sz="26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GLI STRUMENTI DEL </a:t>
            </a:r>
          </a:p>
          <a:p>
            <a:pPr>
              <a:lnSpc>
                <a:spcPts val="1880"/>
              </a:lnSpc>
            </a:pPr>
            <a:endParaRPr lang="it-IT" sz="26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it-IT" sz="26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PROGRAMMA DI MODERNIZZAZIONE DELL’ISTAT</a:t>
            </a:r>
          </a:p>
          <a:p>
            <a:pPr>
              <a:lnSpc>
                <a:spcPts val="2160"/>
              </a:lnSpc>
            </a:pPr>
            <a:endParaRPr lang="it-IT" sz="28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r>
              <a:rPr lang="it-IT" sz="3200" dirty="0" smtClean="0">
                <a:solidFill>
                  <a:schemeClr val="bg1"/>
                </a:solidFill>
              </a:rPr>
              <a:t>Il </a:t>
            </a:r>
            <a:r>
              <a:rPr lang="it-IT" sz="3200" dirty="0">
                <a:solidFill>
                  <a:schemeClr val="bg1"/>
                </a:solidFill>
              </a:rPr>
              <a:t>Sistema dei registri come strumento di integrazione e miglioramento della qualità dei processi statistici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079142" y="6056410"/>
            <a:ext cx="8221860" cy="389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Giuseppe Garofalo| Istituto Nazionale di Statistica</a:t>
            </a:r>
            <a:endParaRPr lang="it-IT" sz="2400" b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89768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56535" y="1074684"/>
            <a:ext cx="10700951" cy="399112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 che punto siamo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9783" y="1473796"/>
            <a:ext cx="10727703" cy="5013936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it-IT" dirty="0" smtClean="0"/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it-IT" dirty="0"/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Il Sistema erediterà quello che è già operativo nell’ambito dei processi dell’istituto, inserendolo all’interno di un disegno concettuale  più amplio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La «metodologia» sta già affrontando aspetti cruciali per il sistema, quali:</a:t>
            </a:r>
          </a:p>
          <a:p>
            <a:pPr marL="539750" lvl="1" indent="-182563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La valutazione </a:t>
            </a:r>
            <a:r>
              <a:rPr lang="it-IT" dirty="0"/>
              <a:t>dell'Impatto sull'output della presenza di incertezza nell'unità e nelle </a:t>
            </a:r>
            <a:r>
              <a:rPr lang="it-IT" dirty="0" smtClean="0"/>
              <a:t>variabili</a:t>
            </a:r>
          </a:p>
          <a:p>
            <a:pPr marL="539750" lvl="1" indent="-182563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La valutazione </a:t>
            </a:r>
            <a:r>
              <a:rPr lang="it-IT" dirty="0"/>
              <a:t>dell'utilizzo di informazioni ritardate in tutte le fasi del processo di realizzazione dei </a:t>
            </a:r>
            <a:r>
              <a:rPr lang="it-IT" dirty="0" smtClean="0"/>
              <a:t>registri</a:t>
            </a:r>
          </a:p>
          <a:p>
            <a:pPr marL="265113" lvl="1" indent="-265113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Differenti livelli di avanzamento per differenti tipologie di archivi</a:t>
            </a:r>
          </a:p>
          <a:p>
            <a:pPr marL="539750" lvl="1" indent="-182563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Avanzato per i registri «economici»: Asia/Frame/</a:t>
            </a:r>
            <a:r>
              <a:rPr lang="it-IT" dirty="0" err="1" smtClean="0"/>
              <a:t>Racli</a:t>
            </a:r>
            <a:endParaRPr lang="it-IT" dirty="0" smtClean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Estensione del campo di osservazione / variabili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Integrazione nel sistema </a:t>
            </a:r>
          </a:p>
          <a:p>
            <a:pPr marL="539750" lvl="1" indent="-182563">
              <a:buFont typeface="Arial" panose="020B0604020202020204" pitchFamily="34" charset="0"/>
              <a:buChar char="•"/>
              <a:tabLst>
                <a:tab pos="539750" algn="l"/>
              </a:tabLst>
              <a:defRPr/>
            </a:pPr>
            <a:r>
              <a:rPr lang="it-IT" dirty="0" smtClean="0"/>
              <a:t>In sviluppo per quelli di area sociale ed territoriale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Sviluppo analisi logico/concettuale e metodologica per il RSB degli Individui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Realizzazione del prototipo del RST «lavoro»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Prima sperimentazione per il RST «redditi»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Estensione e completamento del RST «istruzione»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Sperimentazioni sul RSB dei luoghi </a:t>
            </a:r>
          </a:p>
          <a:p>
            <a:pPr marL="265113" lvl="1" indent="-265113"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Necessità di definire in maniera chiara ruoli e funzioni dei vari attori del sistema (raccolta dati, informatica, metodologia, produzione) per garantire unicità al sistema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it-IT" sz="2000" dirty="0" smtClean="0"/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118872" y="1076032"/>
            <a:ext cx="10700951" cy="52712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Conclusion</a:t>
            </a:r>
            <a:r>
              <a:rPr lang="it-IT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947914" y="1077380"/>
            <a:ext cx="8543497" cy="10515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it-IT" dirty="0" smtClean="0"/>
              <a:t>Il Sistema Integrato dei Registri Statistici, logicamente e funzionalmente, propone un ulteriore passo in avanti al superamento dei </a:t>
            </a:r>
            <a:r>
              <a:rPr lang="it-IT" i="1" dirty="0" smtClean="0"/>
              <a:t>silos statistici. </a:t>
            </a:r>
            <a:r>
              <a:rPr lang="it-IT" dirty="0" smtClean="0"/>
              <a:t>Esso determina dei vincoli, in termini di unità e variabili, per i singoli processi statistici.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947914" y="3154680"/>
            <a:ext cx="8543497" cy="1207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it-IT" b="1" i="1" dirty="0">
                <a:solidFill>
                  <a:srgbClr val="FF0000"/>
                </a:solidFill>
              </a:rPr>
              <a:t>Riduzione dell’autonomia dei singoli processi statistici:</a:t>
            </a:r>
          </a:p>
          <a:p>
            <a:pPr lvl="0" algn="just"/>
            <a:r>
              <a:rPr lang="it-IT" dirty="0" smtClean="0"/>
              <a:t>Nessun processo può </a:t>
            </a:r>
            <a:r>
              <a:rPr lang="it-IT" dirty="0" smtClean="0">
                <a:solidFill>
                  <a:srgbClr val="FF0000"/>
                </a:solidFill>
              </a:rPr>
              <a:t>‘</a:t>
            </a:r>
            <a:r>
              <a:rPr lang="it-IT" i="1" dirty="0" smtClean="0">
                <a:solidFill>
                  <a:srgbClr val="FF0000"/>
                </a:solidFill>
              </a:rPr>
              <a:t>trattare’ </a:t>
            </a:r>
            <a:r>
              <a:rPr lang="it-IT" i="1" dirty="0" smtClean="0"/>
              <a:t>unità che non siano presenti nei Registri a cui è funzionalmente soggetto</a:t>
            </a:r>
            <a:r>
              <a:rPr lang="it-IT" i="1" dirty="0" smtClean="0"/>
              <a:t>. </a:t>
            </a:r>
            <a:r>
              <a:rPr lang="it-IT" dirty="0" smtClean="0"/>
              <a:t>Nessun </a:t>
            </a:r>
            <a:r>
              <a:rPr lang="it-IT" dirty="0" smtClean="0"/>
              <a:t>processo può </a:t>
            </a:r>
            <a:r>
              <a:rPr lang="it-IT" dirty="0" smtClean="0">
                <a:solidFill>
                  <a:srgbClr val="FF0000"/>
                </a:solidFill>
              </a:rPr>
              <a:t>‘</a:t>
            </a:r>
            <a:r>
              <a:rPr lang="it-IT" i="1" dirty="0" smtClean="0">
                <a:solidFill>
                  <a:srgbClr val="FF0000"/>
                </a:solidFill>
              </a:rPr>
              <a:t>ridefinire</a:t>
            </a:r>
            <a:r>
              <a:rPr lang="it-IT" dirty="0" smtClean="0">
                <a:solidFill>
                  <a:srgbClr val="FF0000"/>
                </a:solidFill>
              </a:rPr>
              <a:t>’ </a:t>
            </a:r>
            <a:r>
              <a:rPr lang="it-IT" dirty="0" smtClean="0"/>
              <a:t>valori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 di variabili che siano definite come proprietà dei sistemi del SIR.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18872" y="2174660"/>
            <a:ext cx="7906823" cy="9208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 defTabSz="914400">
              <a:defRPr/>
            </a:pPr>
            <a:r>
              <a:rPr lang="it-IT" dirty="0" smtClean="0">
                <a:solidFill>
                  <a:schemeClr val="tx1"/>
                </a:solidFill>
              </a:rPr>
              <a:t>Esso determina una base unitaria «micro fondata», utile per la produzione di quadri </a:t>
            </a:r>
            <a:r>
              <a:rPr lang="it-IT" dirty="0">
                <a:solidFill>
                  <a:schemeClr val="tx1"/>
                </a:solidFill>
              </a:rPr>
              <a:t>informativi più ampli capaci di rispondere alle domande </a:t>
            </a:r>
            <a:r>
              <a:rPr lang="it-IT" dirty="0" smtClean="0">
                <a:solidFill>
                  <a:schemeClr val="tx1"/>
                </a:solidFill>
              </a:rPr>
              <a:t>con </a:t>
            </a:r>
            <a:r>
              <a:rPr lang="it-IT" dirty="0">
                <a:solidFill>
                  <a:schemeClr val="tx1"/>
                </a:solidFill>
              </a:rPr>
              <a:t>un </a:t>
            </a:r>
            <a:r>
              <a:rPr lang="it-IT" b="1" i="1" dirty="0">
                <a:solidFill>
                  <a:srgbClr val="FF0000"/>
                </a:solidFill>
              </a:rPr>
              <a:t>approccio </a:t>
            </a:r>
            <a:r>
              <a:rPr lang="it-IT" b="1" i="1" dirty="0" smtClean="0">
                <a:solidFill>
                  <a:srgbClr val="FF0000"/>
                </a:solidFill>
              </a:rPr>
              <a:t>multidimensionale</a:t>
            </a:r>
            <a:r>
              <a:rPr lang="it-IT" dirty="0" smtClean="0">
                <a:solidFill>
                  <a:schemeClr val="tx1"/>
                </a:solidFill>
              </a:rPr>
              <a:t> (superamento della dicotomia sociale/economico)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18872" y="4434841"/>
            <a:ext cx="7906823" cy="859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it-IT" dirty="0" smtClean="0"/>
              <a:t>Il SIR </a:t>
            </a:r>
            <a:r>
              <a:rPr lang="it-IT" dirty="0" smtClean="0"/>
              <a:t>rappresenta un </a:t>
            </a:r>
            <a:r>
              <a:rPr lang="it-IT" dirty="0"/>
              <a:t>sistema complesso per il cui funzionamento </a:t>
            </a:r>
            <a:r>
              <a:rPr lang="it-IT" dirty="0" smtClean="0"/>
              <a:t>serve </a:t>
            </a:r>
            <a:r>
              <a:rPr lang="it-IT" b="1" i="1" dirty="0" smtClean="0">
                <a:solidFill>
                  <a:srgbClr val="FF0000"/>
                </a:solidFill>
              </a:rPr>
              <a:t>l’interazione di competenze </a:t>
            </a:r>
            <a:r>
              <a:rPr lang="it-IT" b="1" i="1" dirty="0">
                <a:solidFill>
                  <a:srgbClr val="FF0000"/>
                </a:solidFill>
              </a:rPr>
              <a:t>di varia </a:t>
            </a:r>
            <a:r>
              <a:rPr lang="it-IT" b="1" i="1" dirty="0" smtClean="0">
                <a:solidFill>
                  <a:srgbClr val="FF0000"/>
                </a:solidFill>
              </a:rPr>
              <a:t>natura</a:t>
            </a:r>
            <a:r>
              <a:rPr lang="it-IT" dirty="0" smtClean="0"/>
              <a:t>: </a:t>
            </a:r>
            <a:r>
              <a:rPr lang="it-IT" dirty="0"/>
              <a:t>tecnologiche, metodologiche e di area.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947914" y="5394531"/>
            <a:ext cx="7933038" cy="12440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it-IT" dirty="0" smtClean="0"/>
              <a:t>La definizione precisa dei criteri di </a:t>
            </a:r>
            <a:r>
              <a:rPr lang="it-IT" b="1" i="1" dirty="0" smtClean="0">
                <a:solidFill>
                  <a:srgbClr val="FF0000"/>
                </a:solidFill>
              </a:rPr>
              <a:t>governo </a:t>
            </a:r>
            <a:r>
              <a:rPr lang="it-IT" b="1" i="1" dirty="0">
                <a:solidFill>
                  <a:srgbClr val="FF0000"/>
                </a:solidFill>
              </a:rPr>
              <a:t>delle interrelazioni </a:t>
            </a:r>
            <a:r>
              <a:rPr lang="it-IT" dirty="0"/>
              <a:t>(fra poli, strutture, </a:t>
            </a:r>
            <a:r>
              <a:rPr lang="it-IT" i="1" dirty="0"/>
              <a:t>expertise</a:t>
            </a:r>
            <a:r>
              <a:rPr lang="it-IT" dirty="0"/>
              <a:t>) </a:t>
            </a:r>
            <a:r>
              <a:rPr lang="it-IT" dirty="0" smtClean="0"/>
              <a:t>che il sistema genera è un elemento necessario, ma non sufficiente </a:t>
            </a:r>
            <a:r>
              <a:rPr lang="it-IT" dirty="0"/>
              <a:t>se non accompagnata da un </a:t>
            </a:r>
            <a:r>
              <a:rPr lang="it-IT" b="1" i="1" dirty="0">
                <a:solidFill>
                  <a:srgbClr val="FF0000"/>
                </a:solidFill>
              </a:rPr>
              <a:t>processo culturale </a:t>
            </a:r>
            <a:r>
              <a:rPr lang="it-IT" dirty="0"/>
              <a:t>che a tutti i livelli riesce ad identificare l’interrelazione come parte rilevante dei processi produttivi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940347" y="1304687"/>
            <a:ext cx="5833730" cy="132669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b="1" i="1" dirty="0" smtClean="0">
                <a:solidFill>
                  <a:srgbClr val="FF0000"/>
                </a:solidFill>
              </a:rPr>
              <a:t>Registro</a:t>
            </a:r>
            <a:r>
              <a:rPr lang="it-IT" sz="2000" dirty="0" smtClean="0"/>
              <a:t>: identifica </a:t>
            </a:r>
            <a:r>
              <a:rPr lang="it-IT" sz="2000" dirty="0"/>
              <a:t>un insieme, omogeneo, strutturato, aggiornato ed autorizzato di </a:t>
            </a:r>
            <a:r>
              <a:rPr lang="it-IT" sz="2000" i="1" dirty="0"/>
              <a:t>oggetti </a:t>
            </a:r>
            <a:r>
              <a:rPr lang="it-IT" sz="2000" dirty="0"/>
              <a:t>e </a:t>
            </a:r>
            <a:r>
              <a:rPr lang="it-IT" sz="2000" i="1" dirty="0"/>
              <a:t>proprietà</a:t>
            </a:r>
            <a:r>
              <a:rPr lang="it-IT" sz="2000" dirty="0"/>
              <a:t> (dati e metadati) ad essi riferiti, appartenenti ad una specifica popolazione.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226495"/>
            <a:ext cx="4380614" cy="83824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 registri statistici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86844" y="2880265"/>
            <a:ext cx="11387233" cy="173886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b="1" i="1" dirty="0" smtClean="0">
                <a:solidFill>
                  <a:srgbClr val="FF0000"/>
                </a:solidFill>
              </a:rPr>
              <a:t>Registro Statistico</a:t>
            </a:r>
            <a:r>
              <a:rPr lang="it-IT" sz="2000" dirty="0" smtClean="0"/>
              <a:t>: identifica </a:t>
            </a:r>
            <a:r>
              <a:rPr lang="it-IT" sz="2000" dirty="0"/>
              <a:t>un insieme, omogeneo, strutturato, aggiornato ed autorizzato di </a:t>
            </a:r>
            <a:r>
              <a:rPr lang="it-IT" sz="2000" i="1" dirty="0"/>
              <a:t>oggetti</a:t>
            </a:r>
            <a:r>
              <a:rPr lang="it-IT" sz="2000" dirty="0"/>
              <a:t> e </a:t>
            </a:r>
            <a:r>
              <a:rPr lang="it-IT" sz="2000" i="1" dirty="0" smtClean="0"/>
              <a:t>proprietà</a:t>
            </a:r>
            <a:r>
              <a:rPr lang="it-IT" sz="2000" dirty="0" smtClean="0"/>
              <a:t> </a:t>
            </a:r>
            <a:r>
              <a:rPr lang="it-IT" sz="2000" dirty="0"/>
              <a:t>registrati </a:t>
            </a:r>
            <a:r>
              <a:rPr lang="it-IT" sz="2000" b="1" i="1" dirty="0"/>
              <a:t>per finalità esclusivamente di statistica </a:t>
            </a:r>
            <a:r>
              <a:rPr lang="it-IT" sz="2000" b="1" i="1" dirty="0" smtClean="0"/>
              <a:t>ufficiale, </a:t>
            </a:r>
            <a:r>
              <a:rPr lang="it-IT" sz="2000" dirty="0" smtClean="0"/>
              <a:t>da un ente del </a:t>
            </a:r>
            <a:r>
              <a:rPr lang="it-IT" sz="2000" dirty="0" err="1" smtClean="0"/>
              <a:t>Sistan</a:t>
            </a:r>
            <a:r>
              <a:rPr lang="it-IT" sz="2000" dirty="0" smtClean="0"/>
              <a:t>. Gli </a:t>
            </a:r>
            <a:r>
              <a:rPr lang="it-IT" sz="2000" dirty="0"/>
              <a:t>oggetti e i dati di un RS sono determinati da definizioni e classificazioni che derivano esclusivamente da criteri </a:t>
            </a:r>
            <a:r>
              <a:rPr lang="it-IT" sz="2000" dirty="0" smtClean="0"/>
              <a:t>statistici </a:t>
            </a:r>
            <a:r>
              <a:rPr lang="it-IT" sz="2000" dirty="0"/>
              <a:t>connessi alle esigenze della statistica ufficiale. </a:t>
            </a:r>
            <a:r>
              <a:rPr lang="it-IT" sz="2000" dirty="0" smtClean="0"/>
              <a:t>Gli </a:t>
            </a:r>
            <a:r>
              <a:rPr lang="it-IT" sz="2000" dirty="0"/>
              <a:t>oggetti identificano unità statistiche</a:t>
            </a:r>
            <a:r>
              <a:rPr lang="it-IT" sz="2000" dirty="0" smtClean="0"/>
              <a:t>. Un RS è </a:t>
            </a:r>
            <a:r>
              <a:rPr lang="it-IT" sz="2000" dirty="0"/>
              <a:t>di solito creato e aggiornato da una pluralità di fonti: </a:t>
            </a:r>
            <a:r>
              <a:rPr lang="it-IT" sz="2000" dirty="0" smtClean="0"/>
              <a:t>amministrative, </a:t>
            </a:r>
            <a:r>
              <a:rPr lang="it-IT" sz="2000" dirty="0"/>
              <a:t>altri RS, indagini statistiche</a:t>
            </a:r>
            <a:r>
              <a:rPr lang="it-IT" sz="2000" dirty="0" smtClean="0"/>
              <a:t>. Contiene in massima parte </a:t>
            </a:r>
            <a:r>
              <a:rPr lang="it-IT" sz="2000" dirty="0"/>
              <a:t>proprietà, dati statistici, di tipo </a:t>
            </a:r>
            <a:r>
              <a:rPr lang="it-IT" sz="2000" dirty="0" smtClean="0"/>
              <a:t>primario.</a:t>
            </a:r>
            <a:endParaRPr lang="it-IT" sz="2000" dirty="0"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386844" y="4973955"/>
            <a:ext cx="9105948" cy="15314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/>
              <a:t>Un RS può avere sia la funzione di base di riferimento a supporto di vari processi che producono informazioni statistiche sia di essere esso stesso produttore di informazioni statistiche. Le informazioni statistiche di un RS sono determinate come </a:t>
            </a:r>
            <a:r>
              <a:rPr lang="it-IT" sz="2000" i="1" dirty="0"/>
              <a:t>somma</a:t>
            </a:r>
            <a:r>
              <a:rPr lang="it-IT" sz="2000" dirty="0"/>
              <a:t> delle proprietà identificate </a:t>
            </a:r>
            <a:r>
              <a:rPr lang="it-IT" sz="2000" dirty="0" smtClean="0"/>
              <a:t>da:  </a:t>
            </a:r>
            <a:r>
              <a:rPr lang="it-IT" sz="2000" dirty="0">
                <a:solidFill>
                  <a:srgbClr val="FF0000"/>
                </a:solidFill>
              </a:rPr>
              <a:t>&lt;variabile/valore/peso&gt;.</a:t>
            </a: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152990"/>
            <a:ext cx="2776602" cy="1931484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sistema</a:t>
            </a:r>
            <a:b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integrato</a:t>
            </a:r>
            <a:b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dei Registri</a:t>
            </a:r>
            <a:b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(SIR)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450209" y="1134136"/>
            <a:ext cx="8610631" cy="18684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 smtClean="0"/>
              <a:t>Il superamento di una organizzazione produttiva a </a:t>
            </a:r>
            <a:r>
              <a:rPr lang="it-IT" sz="2000" i="1" dirty="0" smtClean="0"/>
              <a:t>Silos</a:t>
            </a:r>
          </a:p>
          <a:p>
            <a:pPr>
              <a:spcBef>
                <a:spcPts val="0"/>
              </a:spcBef>
            </a:pPr>
            <a:r>
              <a:rPr lang="it-IT" sz="2000" dirty="0" smtClean="0"/>
              <a:t>Lo sviluppo di un approccio «multiplo» nella collezione dei dati: </a:t>
            </a:r>
            <a:r>
              <a:rPr lang="it-IT" altLang="en-US" sz="2000" kern="0" dirty="0"/>
              <a:t>eterogeneità e variabilità (anche nel tempo) delle fonti utilizzate per la produzione di informazioni statistiche</a:t>
            </a:r>
            <a:r>
              <a:rPr lang="it-IT" altLang="en-US" sz="2000" kern="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it-IT" altLang="en-US" sz="2000" kern="0" dirty="0" smtClean="0"/>
              <a:t>La necessità di una lettura capace di interpretare la connessioni fra fenomeni (economico e sociale, domanda e offerta,…..)</a:t>
            </a:r>
            <a:endParaRPr lang="en-US" sz="2000" b="1" i="1" kern="0" dirty="0"/>
          </a:p>
          <a:p>
            <a:pPr marL="0" indent="0">
              <a:buNone/>
            </a:pP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470069" y="3561407"/>
            <a:ext cx="11147605" cy="15950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it-IT" sz="2000" dirty="0" smtClean="0"/>
              <a:t>Di predilige </a:t>
            </a:r>
            <a:r>
              <a:rPr lang="it-IT" sz="2000" dirty="0"/>
              <a:t>un aspetto di “processo” piuttosto che </a:t>
            </a:r>
            <a:r>
              <a:rPr lang="it-IT" sz="2000" dirty="0" smtClean="0"/>
              <a:t>tematico </a:t>
            </a:r>
            <a:r>
              <a:rPr lang="it-IT" sz="2000" dirty="0"/>
              <a:t>in </a:t>
            </a:r>
            <a:r>
              <a:rPr lang="it-IT" sz="2000" dirty="0" smtClean="0"/>
              <a:t>quanto, e soprattutto </a:t>
            </a:r>
            <a:r>
              <a:rPr lang="it-IT" sz="2000" dirty="0"/>
              <a:t>in ambito di </a:t>
            </a:r>
            <a:r>
              <a:rPr lang="it-IT" sz="2000" dirty="0" smtClean="0"/>
              <a:t>registri, </a:t>
            </a:r>
            <a:r>
              <a:rPr lang="it-IT" sz="2000" dirty="0"/>
              <a:t>la realizzazione di </a:t>
            </a:r>
            <a:r>
              <a:rPr lang="it-IT" sz="2000" i="1" dirty="0">
                <a:solidFill>
                  <a:srgbClr val="FF0000"/>
                </a:solidFill>
              </a:rPr>
              <a:t>applicazioni e metodologie</a:t>
            </a:r>
            <a:r>
              <a:rPr lang="it-IT" sz="2000" dirty="0"/>
              <a:t> </a:t>
            </a:r>
            <a:r>
              <a:rPr lang="it-IT" sz="2000" dirty="0" smtClean="0"/>
              <a:t>sono </a:t>
            </a:r>
            <a:r>
              <a:rPr lang="it-IT" sz="2000" i="1" dirty="0" smtClean="0">
                <a:solidFill>
                  <a:srgbClr val="FF0000"/>
                </a:solidFill>
              </a:rPr>
              <a:t>indipendenti </a:t>
            </a:r>
            <a:r>
              <a:rPr lang="it-IT" sz="2000" i="1" dirty="0">
                <a:solidFill>
                  <a:srgbClr val="FF0000"/>
                </a:solidFill>
              </a:rPr>
              <a:t>dalla specificità </a:t>
            </a:r>
            <a:r>
              <a:rPr lang="it-IT" sz="2000" dirty="0"/>
              <a:t>informativa e </a:t>
            </a:r>
            <a:r>
              <a:rPr lang="it-IT" sz="2000" dirty="0" smtClean="0"/>
              <a:t>permettono </a:t>
            </a:r>
            <a:r>
              <a:rPr lang="it-IT" sz="2000" dirty="0"/>
              <a:t>quindi una alta </a:t>
            </a:r>
            <a:r>
              <a:rPr lang="it-IT" sz="2000" i="1" dirty="0">
                <a:solidFill>
                  <a:srgbClr val="FF0000"/>
                </a:solidFill>
              </a:rPr>
              <a:t>generalizzazione</a:t>
            </a:r>
            <a:r>
              <a:rPr lang="it-IT" sz="2000" dirty="0" smtClean="0"/>
              <a:t>.</a:t>
            </a:r>
          </a:p>
          <a:p>
            <a:pPr marL="228600" lvl="1"/>
            <a:r>
              <a:rPr lang="it-IT" sz="2000" dirty="0" smtClean="0"/>
              <a:t>Di identificare </a:t>
            </a:r>
            <a:r>
              <a:rPr lang="it-IT" sz="2000" dirty="0"/>
              <a:t>una </a:t>
            </a:r>
            <a:r>
              <a:rPr lang="it-IT" sz="2000" dirty="0" smtClean="0"/>
              <a:t>trasversalità informativa: </a:t>
            </a:r>
            <a:r>
              <a:rPr lang="it-IT" sz="2000" i="1" dirty="0">
                <a:solidFill>
                  <a:srgbClr val="FF0000"/>
                </a:solidFill>
              </a:rPr>
              <a:t>Fin dove </a:t>
            </a:r>
            <a:r>
              <a:rPr lang="it-IT" sz="2000" i="1" dirty="0" smtClean="0">
                <a:solidFill>
                  <a:srgbClr val="FF0000"/>
                </a:solidFill>
              </a:rPr>
              <a:t>potrà </a:t>
            </a:r>
            <a:r>
              <a:rPr lang="it-IT" sz="2000" i="1" dirty="0">
                <a:solidFill>
                  <a:srgbClr val="FF0000"/>
                </a:solidFill>
              </a:rPr>
              <a:t>essere possibile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esso deve essere </a:t>
            </a:r>
            <a:r>
              <a:rPr lang="it-IT" sz="2000" dirty="0" smtClean="0"/>
              <a:t>pensato, nei contenuti, </a:t>
            </a:r>
            <a:r>
              <a:rPr lang="it-IT" sz="2000" dirty="0"/>
              <a:t>come unico a supporto di più processi (linee) statistici. </a:t>
            </a:r>
          </a:p>
          <a:p>
            <a:pPr marL="0" indent="0">
              <a:buNone/>
            </a:pP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3" name="Rettangolo 2"/>
          <p:cNvSpPr/>
          <p:nvPr/>
        </p:nvSpPr>
        <p:spPr>
          <a:xfrm>
            <a:off x="5239064" y="2973236"/>
            <a:ext cx="3577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Determina la necessità </a:t>
            </a:r>
            <a:endParaRPr lang="en-GB" sz="2800" dirty="0"/>
          </a:p>
        </p:txBody>
      </p:sp>
      <p:sp>
        <p:nvSpPr>
          <p:cNvPr id="10" name="Rettangolo 9"/>
          <p:cNvSpPr/>
          <p:nvPr/>
        </p:nvSpPr>
        <p:spPr>
          <a:xfrm>
            <a:off x="207390" y="5170881"/>
            <a:ext cx="1112362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>
                <a:solidFill>
                  <a:srgbClr val="0070C0"/>
                </a:solidFill>
              </a:rPr>
              <a:t>Il SIR è </a:t>
            </a:r>
            <a:r>
              <a:rPr lang="en-US" sz="2400" dirty="0" smtClean="0">
                <a:solidFill>
                  <a:srgbClr val="0070C0"/>
                </a:solidFill>
              </a:rPr>
              <a:t>un </a:t>
            </a:r>
            <a:r>
              <a:rPr lang="en-US" sz="2400" dirty="0" err="1">
                <a:solidFill>
                  <a:srgbClr val="0070C0"/>
                </a:solidFill>
              </a:rPr>
              <a:t>ambiente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logico</a:t>
            </a:r>
            <a:r>
              <a:rPr lang="en-US" sz="2400" dirty="0">
                <a:solidFill>
                  <a:srgbClr val="0070C0"/>
                </a:solidFill>
              </a:rPr>
              <a:t> e </a:t>
            </a:r>
            <a:r>
              <a:rPr lang="en-US" sz="2400" dirty="0" err="1">
                <a:solidFill>
                  <a:srgbClr val="0070C0"/>
                </a:solidFill>
              </a:rPr>
              <a:t>funzionale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unitario</a:t>
            </a:r>
            <a:r>
              <a:rPr lang="en-US" sz="2400" dirty="0">
                <a:solidFill>
                  <a:srgbClr val="0070C0"/>
                </a:solidFill>
              </a:rPr>
              <a:t> a </a:t>
            </a:r>
            <a:r>
              <a:rPr lang="en-US" sz="2400" dirty="0" err="1">
                <a:solidFill>
                  <a:srgbClr val="0070C0"/>
                </a:solidFill>
              </a:rPr>
              <a:t>supporto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della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coerenza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processi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produttivi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statistici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dell’ISTAT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che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garantisce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coerenza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nella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identificazione</a:t>
            </a:r>
            <a:r>
              <a:rPr lang="en-US" sz="2400" dirty="0" smtClean="0">
                <a:solidFill>
                  <a:srgbClr val="0070C0"/>
                </a:solidFill>
              </a:rPr>
              <a:t> e </a:t>
            </a:r>
            <a:r>
              <a:rPr lang="en-US" sz="2400" dirty="0" err="1" smtClean="0">
                <a:solidFill>
                  <a:srgbClr val="0070C0"/>
                </a:solidFill>
              </a:rPr>
              <a:t>stima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nell’insieme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integrato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delle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unità</a:t>
            </a:r>
            <a:r>
              <a:rPr lang="en-US" sz="2400" dirty="0" smtClean="0">
                <a:solidFill>
                  <a:srgbClr val="0070C0"/>
                </a:solidFill>
              </a:rPr>
              <a:t> e </a:t>
            </a:r>
            <a:r>
              <a:rPr lang="en-US" sz="2400" dirty="0" err="1" smtClean="0">
                <a:solidFill>
                  <a:srgbClr val="0070C0"/>
                </a:solidFill>
              </a:rPr>
              <a:t>variabili</a:t>
            </a:r>
            <a:r>
              <a:rPr lang="en-US" sz="2400" dirty="0" smtClean="0">
                <a:solidFill>
                  <a:srgbClr val="0070C0"/>
                </a:solidFill>
              </a:rPr>
              <a:t> (core) </a:t>
            </a:r>
            <a:r>
              <a:rPr lang="en-US" sz="2400" dirty="0" err="1" smtClean="0">
                <a:solidFill>
                  <a:srgbClr val="0070C0"/>
                </a:solidFill>
              </a:rPr>
              <a:t>gestito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152990"/>
            <a:ext cx="4068075" cy="1931484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SIR nella</a:t>
            </a:r>
            <a:b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modernizzazione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205482" y="1166475"/>
            <a:ext cx="1536161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hangingPunct="0"/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043342" y="5393875"/>
            <a:ext cx="1209309" cy="11525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 err="1" smtClean="0">
                <a:solidFill>
                  <a:prstClr val="white"/>
                </a:solidFill>
              </a:rPr>
              <a:t>Institut</a:t>
            </a:r>
            <a:r>
              <a:rPr lang="en-GB" dirty="0" smtClean="0">
                <a:solidFill>
                  <a:prstClr val="white"/>
                </a:solidFill>
              </a:rPr>
              <a:t>. </a:t>
            </a:r>
            <a:r>
              <a:rPr lang="en-GB" dirty="0">
                <a:solidFill>
                  <a:prstClr val="white"/>
                </a:solidFill>
              </a:rPr>
              <a:t>setting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043342" y="4580926"/>
            <a:ext cx="1223256" cy="6477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white"/>
                </a:solidFill>
              </a:rPr>
              <a:t>Statistical</a:t>
            </a:r>
          </a:p>
          <a:p>
            <a:pPr algn="ctr" defTabSz="914400">
              <a:defRPr/>
            </a:pPr>
            <a:r>
              <a:rPr lang="en-GB" dirty="0" err="1" smtClean="0">
                <a:solidFill>
                  <a:prstClr val="white"/>
                </a:solidFill>
              </a:rPr>
              <a:t>Infrastruct</a:t>
            </a:r>
            <a:r>
              <a:rPr lang="en-GB" dirty="0" smtClean="0">
                <a:solidFill>
                  <a:prstClr val="white"/>
                </a:solidFill>
              </a:rPr>
              <a:t>.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043342" y="877549"/>
            <a:ext cx="1209309" cy="35381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white"/>
                </a:solidFill>
              </a:rPr>
              <a:t>Statistical</a:t>
            </a:r>
          </a:p>
          <a:p>
            <a:pPr algn="ctr" defTabSz="914400">
              <a:defRPr/>
            </a:pPr>
            <a:r>
              <a:rPr lang="en-GB" dirty="0">
                <a:solidFill>
                  <a:prstClr val="white"/>
                </a:solidFill>
              </a:rPr>
              <a:t>operations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358817" y="4597955"/>
            <a:ext cx="5028764" cy="6530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Standards and methods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6357583" y="3163128"/>
            <a:ext cx="958214" cy="124460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Inputs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6357583" y="877550"/>
            <a:ext cx="958214" cy="15797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Outputs</a:t>
            </a:r>
          </a:p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Diss.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6357583" y="5400809"/>
            <a:ext cx="5029998" cy="2546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ICT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357583" y="5827263"/>
            <a:ext cx="5029998" cy="2600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Management and internal policy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357583" y="6231767"/>
            <a:ext cx="5029998" cy="2873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Institutional arrangements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7565670" y="3507617"/>
            <a:ext cx="3821911" cy="2476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Data processing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7565670" y="3899729"/>
            <a:ext cx="3821911" cy="2578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Data Collection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7565671" y="4169703"/>
            <a:ext cx="1221949" cy="274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 smtClean="0">
                <a:solidFill>
                  <a:prstClr val="black"/>
                </a:solidFill>
              </a:rPr>
              <a:t>Ad. data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9927199" y="4169262"/>
            <a:ext cx="1460382" cy="2654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Surveys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7565670" y="3163129"/>
            <a:ext cx="3821911" cy="2733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Data integration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7502729" y="1720159"/>
            <a:ext cx="1660126" cy="78198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Social</a:t>
            </a:r>
          </a:p>
          <a:p>
            <a:pPr algn="ctr" defTabSz="914400">
              <a:defRPr/>
            </a:pPr>
            <a:r>
              <a:rPr lang="en-GB" dirty="0">
                <a:solidFill>
                  <a:prstClr val="black"/>
                </a:solidFill>
              </a:rPr>
              <a:t>Statistics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9790689" y="1705452"/>
            <a:ext cx="1596892" cy="79669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white"/>
                </a:solidFill>
              </a:rPr>
              <a:t>Economic</a:t>
            </a:r>
          </a:p>
          <a:p>
            <a:pPr algn="ctr" defTabSz="914400">
              <a:defRPr/>
            </a:pPr>
            <a:r>
              <a:rPr lang="en-GB" dirty="0">
                <a:solidFill>
                  <a:prstClr val="white"/>
                </a:solidFill>
              </a:rPr>
              <a:t>Statistics</a:t>
            </a:r>
          </a:p>
        </p:txBody>
      </p:sp>
      <p:sp>
        <p:nvSpPr>
          <p:cNvPr id="28" name="Triangolo isoscele 27"/>
          <p:cNvSpPr/>
          <p:nvPr/>
        </p:nvSpPr>
        <p:spPr>
          <a:xfrm>
            <a:off x="7502729" y="753038"/>
            <a:ext cx="3884852" cy="932233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prstClr val="white"/>
                </a:solidFill>
              </a:rPr>
              <a:t>Macroeconomic Statistics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8774218" y="4169703"/>
            <a:ext cx="1161636" cy="2746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 smtClean="0">
                <a:solidFill>
                  <a:prstClr val="black"/>
                </a:solidFill>
              </a:rPr>
              <a:t>Big Data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7565671" y="2563505"/>
            <a:ext cx="3821910" cy="4740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 smtClean="0">
                <a:solidFill>
                  <a:prstClr val="white"/>
                </a:solidFill>
              </a:rPr>
              <a:t>Integrated Registers System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6357583" y="877549"/>
            <a:ext cx="958214" cy="19230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Outputs</a:t>
            </a:r>
          </a:p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Diss.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6357583" y="2800555"/>
            <a:ext cx="958214" cy="16437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en-GB" dirty="0">
                <a:solidFill>
                  <a:schemeClr val="bg1"/>
                </a:solidFill>
              </a:rPr>
              <a:t>Inputs</a:t>
            </a:r>
          </a:p>
        </p:txBody>
      </p:sp>
      <p:sp>
        <p:nvSpPr>
          <p:cNvPr id="33" name="CasellaDiTesto 32"/>
          <p:cNvSpPr txBox="1"/>
          <p:nvPr/>
        </p:nvSpPr>
        <p:spPr bwMode="auto">
          <a:xfrm rot="16200000">
            <a:off x="10804327" y="4845176"/>
            <a:ext cx="17510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b="1" dirty="0" err="1" smtClean="0"/>
              <a:t>Trasversalità</a:t>
            </a:r>
            <a:endParaRPr lang="en-US" sz="2000" b="1" dirty="0"/>
          </a:p>
        </p:txBody>
      </p:sp>
      <p:sp>
        <p:nvSpPr>
          <p:cNvPr id="34" name="CasellaDiTesto 33"/>
          <p:cNvSpPr txBox="1"/>
          <p:nvPr/>
        </p:nvSpPr>
        <p:spPr bwMode="auto">
          <a:xfrm rot="16200000">
            <a:off x="11014878" y="2002802"/>
            <a:ext cx="14319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b="1" dirty="0" err="1" smtClean="0"/>
              <a:t>Tematismi</a:t>
            </a:r>
            <a:endParaRPr lang="en-US" sz="2000" b="1" dirty="0"/>
          </a:p>
        </p:txBody>
      </p:sp>
      <p:cxnSp>
        <p:nvCxnSpPr>
          <p:cNvPr id="35" name="Connettore 1 34"/>
          <p:cNvCxnSpPr/>
          <p:nvPr/>
        </p:nvCxnSpPr>
        <p:spPr>
          <a:xfrm flipH="1" flipV="1">
            <a:off x="6143469" y="3104655"/>
            <a:ext cx="5866281" cy="5847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358051" y="2836213"/>
            <a:ext cx="451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 smtClean="0">
                <a:solidFill>
                  <a:srgbClr val="0070C0"/>
                </a:solidFill>
              </a:rPr>
              <a:t>Il SIR </a:t>
            </a:r>
            <a:r>
              <a:rPr lang="it-IT" sz="2400" dirty="0" err="1" smtClean="0"/>
              <a:t>determinaun</a:t>
            </a:r>
            <a:r>
              <a:rPr lang="it-IT" sz="2400" dirty="0" smtClean="0"/>
              <a:t> </a:t>
            </a:r>
            <a:r>
              <a:rPr lang="it-IT" sz="2400" dirty="0"/>
              <a:t>ulteriore </a:t>
            </a:r>
            <a:r>
              <a:rPr lang="it-IT" sz="2400" dirty="0" smtClean="0"/>
              <a:t>innalzamento </a:t>
            </a:r>
            <a:r>
              <a:rPr lang="it-IT" sz="2400" dirty="0"/>
              <a:t>dell’asticella della trasversalità nei processi, spostando a monte del </a:t>
            </a:r>
            <a:r>
              <a:rPr lang="it-IT" sz="2400" dirty="0" smtClean="0"/>
              <a:t>singolo </a:t>
            </a:r>
            <a:r>
              <a:rPr lang="it-IT" sz="2400" dirty="0" err="1" smtClean="0"/>
              <a:t>pocesso</a:t>
            </a:r>
            <a:r>
              <a:rPr lang="it-IT" sz="2400" dirty="0" smtClean="0"/>
              <a:t> </a:t>
            </a:r>
            <a:r>
              <a:rPr lang="it-IT" sz="2400" dirty="0"/>
              <a:t>produttivo </a:t>
            </a:r>
            <a:r>
              <a:rPr lang="it-IT" sz="2400" i="1" dirty="0"/>
              <a:t>parte</a:t>
            </a:r>
            <a:r>
              <a:rPr lang="it-IT" sz="2400" dirty="0"/>
              <a:t> del processo di stima di variabili statistiche.</a:t>
            </a:r>
          </a:p>
          <a:p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23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00013 -0.0835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" y="-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569912" y="1152990"/>
            <a:ext cx="4068075" cy="193148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modello</a:t>
            </a:r>
          </a:p>
          <a:p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generico</a:t>
            </a:r>
          </a:p>
          <a:p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del SIR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8080555" y="2435007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hangingPunct="0"/>
            <a:endParaRPr lang="en-US" smtClean="0">
              <a:solidFill>
                <a:prstClr val="black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061846"/>
              </p:ext>
            </p:extLst>
          </p:nvPr>
        </p:nvGraphicFramePr>
        <p:xfrm>
          <a:off x="3192529" y="1078849"/>
          <a:ext cx="7849772" cy="4960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457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  <a:gridCol w="474421"/>
              </a:tblGrid>
              <a:tr h="37037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Unità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 gridSpan="15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Variabili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5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Base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Estese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Tematiche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X</a:t>
                      </a:r>
                      <a:r>
                        <a:rPr lang="en-US" sz="1800" u="none" strike="noStrike" baseline="-25000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X</a:t>
                      </a:r>
                      <a:r>
                        <a:rPr lang="en-US" sz="1800" u="none" strike="noStrike" baseline="-25000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X</a:t>
                      </a:r>
                      <a:r>
                        <a:rPr lang="en-US" sz="1800" u="none" strike="noStrike" baseline="-25000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</a:t>
                      </a:r>
                      <a:r>
                        <a:rPr lang="en-US" sz="1800" u="none" strike="noStrike" baseline="-25000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</a:t>
                      </a:r>
                      <a:r>
                        <a:rPr lang="en-US" sz="1800" u="none" strike="noStrike" baseline="-25000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</a:t>
                      </a:r>
                      <a:r>
                        <a:rPr lang="en-US" sz="1800" u="none" strike="noStrike" baseline="-25000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Y’</a:t>
                      </a:r>
                      <a:r>
                        <a:rPr lang="en-US" sz="1800" u="none" strike="noStrike" baseline="-25000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Y’</a:t>
                      </a:r>
                      <a:r>
                        <a:rPr lang="en-US" sz="1800" u="none" strike="noStrike" baseline="-25000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Y’</a:t>
                      </a:r>
                      <a:r>
                        <a:rPr lang="en-US" sz="1800" u="none" strike="noStrike" baseline="-25000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Z</a:t>
                      </a:r>
                      <a:r>
                        <a:rPr lang="en-US" sz="1800" u="none" strike="noStrike" baseline="-25000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Z</a:t>
                      </a:r>
                      <a:r>
                        <a:rPr lang="en-US" sz="1800" u="none" strike="noStrike" baseline="-25000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Z</a:t>
                      </a:r>
                      <a:r>
                        <a:rPr lang="en-US" sz="1800" u="none" strike="noStrike" baseline="-25000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Z’</a:t>
                      </a:r>
                      <a:r>
                        <a:rPr lang="en-US" sz="1800" u="none" strike="noStrike" baseline="-25000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Z’</a:t>
                      </a:r>
                      <a:r>
                        <a:rPr lang="en-US" sz="1800" u="none" strike="noStrike" baseline="-25000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Z’</a:t>
                      </a:r>
                      <a:r>
                        <a:rPr lang="en-US" sz="1800" u="none" strike="noStrike" baseline="-25000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U</a:t>
                      </a:r>
                      <a:r>
                        <a:rPr lang="en-US" sz="1800" u="none" strike="noStrike" baseline="-25000" dirty="0">
                          <a:effectLst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……..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U</a:t>
                      </a:r>
                      <a:r>
                        <a:rPr lang="en-US" sz="1800" u="none" strike="noStrike" baseline="-25000">
                          <a:effectLst/>
                        </a:rPr>
                        <a:t>i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……..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U</a:t>
                      </a:r>
                      <a:r>
                        <a:rPr lang="en-US" sz="1800" u="none" strike="noStrike" baseline="-25000">
                          <a:effectLst/>
                        </a:rPr>
                        <a:t>m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U</a:t>
                      </a:r>
                      <a:r>
                        <a:rPr lang="en-US" sz="1800" u="none" strike="noStrike" baseline="-25000">
                          <a:effectLst/>
                        </a:rPr>
                        <a:t>m+1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……..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U</a:t>
                      </a:r>
                      <a:r>
                        <a:rPr lang="en-US" sz="1800" u="none" strike="noStrike" baseline="-25000">
                          <a:effectLst/>
                        </a:rPr>
                        <a:t>m+i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……..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U</a:t>
                      </a:r>
                      <a:r>
                        <a:rPr lang="en-US" sz="1800" u="none" strike="noStrike" baseline="-25000">
                          <a:effectLst/>
                        </a:rPr>
                        <a:t>m+p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……..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  <a:tr h="3151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U</a:t>
                      </a:r>
                      <a:r>
                        <a:rPr lang="en-US" sz="1800" u="none" strike="noStrike" baseline="-25000">
                          <a:effectLst/>
                        </a:rPr>
                        <a:t>m+p+i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87" marR="6387" marT="6387" marB="0" anchor="ctr"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3192529" y="2258218"/>
            <a:ext cx="2197710" cy="378108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3246326" y="2258218"/>
            <a:ext cx="2090116" cy="154996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 bwMode="auto">
          <a:xfrm rot="19365674">
            <a:off x="3730284" y="2833146"/>
            <a:ext cx="152157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 smtClean="0"/>
              <a:t>Pop. Stat. 1</a:t>
            </a:r>
            <a:endParaRPr lang="en-US" sz="2000" dirty="0"/>
          </a:p>
        </p:txBody>
      </p:sp>
      <p:sp>
        <p:nvSpPr>
          <p:cNvPr id="12" name="Rettangolo 11"/>
          <p:cNvSpPr/>
          <p:nvPr/>
        </p:nvSpPr>
        <p:spPr>
          <a:xfrm>
            <a:off x="3246326" y="3521582"/>
            <a:ext cx="2090116" cy="18365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 bwMode="auto">
          <a:xfrm rot="19365674">
            <a:off x="3730284" y="4418561"/>
            <a:ext cx="152157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 smtClean="0"/>
              <a:t>Pop. Stat. 2</a:t>
            </a:r>
            <a:endParaRPr lang="en-US" sz="2000" dirty="0"/>
          </a:p>
        </p:txBody>
      </p:sp>
      <p:sp>
        <p:nvSpPr>
          <p:cNvPr id="14" name="Rettangolo 13"/>
          <p:cNvSpPr/>
          <p:nvPr/>
        </p:nvSpPr>
        <p:spPr>
          <a:xfrm>
            <a:off x="5390239" y="2258218"/>
            <a:ext cx="1364776" cy="1549966"/>
          </a:xfrm>
          <a:prstGeom prst="rect">
            <a:avLst/>
          </a:prstGeom>
          <a:noFill/>
          <a:ln w="28575">
            <a:solidFill>
              <a:srgbClr val="009E4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3142244" y="3808184"/>
            <a:ext cx="214391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6347856" y="3521582"/>
            <a:ext cx="1812877" cy="1872017"/>
          </a:xfrm>
          <a:prstGeom prst="rect">
            <a:avLst/>
          </a:prstGeom>
          <a:noFill/>
          <a:ln w="28575">
            <a:solidFill>
              <a:srgbClr val="009E4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ttangolo 16"/>
          <p:cNvSpPr/>
          <p:nvPr/>
        </p:nvSpPr>
        <p:spPr>
          <a:xfrm>
            <a:off x="8184878" y="2607182"/>
            <a:ext cx="1511752" cy="3098041"/>
          </a:xfrm>
          <a:prstGeom prst="rect">
            <a:avLst/>
          </a:prstGeom>
          <a:noFill/>
          <a:ln w="28575">
            <a:solidFill>
              <a:srgbClr val="9A1A8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17"/>
          <p:cNvSpPr txBox="1"/>
          <p:nvPr/>
        </p:nvSpPr>
        <p:spPr bwMode="auto">
          <a:xfrm>
            <a:off x="3558441" y="6187441"/>
            <a:ext cx="817853" cy="4616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RSB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 bwMode="auto">
          <a:xfrm>
            <a:off x="6493971" y="6187440"/>
            <a:ext cx="817853" cy="461665"/>
          </a:xfrm>
          <a:prstGeom prst="rect">
            <a:avLst/>
          </a:prstGeom>
          <a:noFill/>
          <a:ln w="9525">
            <a:solidFill>
              <a:srgbClr val="009E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9E47"/>
                </a:solidFill>
              </a:rPr>
              <a:t>RSE</a:t>
            </a:r>
            <a:endParaRPr lang="en-US" sz="2400" dirty="0">
              <a:solidFill>
                <a:srgbClr val="009E47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 bwMode="auto">
          <a:xfrm>
            <a:off x="8912984" y="6182778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9A1A88"/>
            </a:solidFill>
            <a:miter lim="800000"/>
            <a:headEnd/>
            <a:tailEnd/>
          </a:ln>
          <a:extLst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9A1A88"/>
                </a:solidFill>
              </a:rPr>
              <a:t>RST</a:t>
            </a:r>
            <a:endParaRPr lang="en-US" sz="2400" dirty="0">
              <a:solidFill>
                <a:srgbClr val="9A1A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80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Le componenti del sistema: i registri di base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43160" y="3469064"/>
            <a:ext cx="10727703" cy="1583703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Identificano </a:t>
            </a:r>
            <a:r>
              <a:rPr lang="it-IT" sz="2000" dirty="0"/>
              <a:t>alcune tipologie di oggetti e popolazioni </a:t>
            </a:r>
            <a:r>
              <a:rPr lang="it-IT" sz="2000" dirty="0" smtClean="0"/>
              <a:t>di </a:t>
            </a:r>
            <a:r>
              <a:rPr lang="it-IT" sz="2000" dirty="0"/>
              <a:t>fondamentale importanza per la statistica </a:t>
            </a:r>
            <a:r>
              <a:rPr lang="it-IT" sz="2000" dirty="0" smtClean="0"/>
              <a:t>ufficiale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Registro degli individui, famiglie e convivenze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Registro delle unità economiche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Registro del territorio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Possono </a:t>
            </a:r>
            <a:r>
              <a:rPr lang="it-IT" sz="2000" dirty="0"/>
              <a:t>contenere più tipologie sia di unità </a:t>
            </a:r>
            <a:r>
              <a:rPr lang="it-IT" sz="2000" dirty="0" smtClean="0"/>
              <a:t>sia di popolazioni </a:t>
            </a:r>
            <a:r>
              <a:rPr lang="it-IT" sz="2000" dirty="0"/>
              <a:t>statistiche</a:t>
            </a:r>
            <a:r>
              <a:rPr lang="it-IT" sz="2000" dirty="0" smtClean="0"/>
              <a:t>. 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Ciascuna </a:t>
            </a:r>
            <a:r>
              <a:rPr lang="it-IT" sz="2000" dirty="0"/>
              <a:t>unità statistica può fare riferimento a più popolazioni </a:t>
            </a:r>
            <a:r>
              <a:rPr lang="it-IT" sz="2000" dirty="0" smtClean="0"/>
              <a:t>statistiche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Proprietà:</a:t>
            </a:r>
          </a:p>
          <a:p>
            <a:pPr marL="742950" lvl="1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Codice unico </a:t>
            </a:r>
            <a:r>
              <a:rPr lang="it-IT" sz="2000" dirty="0" smtClean="0"/>
              <a:t>statistico</a:t>
            </a:r>
          </a:p>
          <a:p>
            <a:pPr marL="742950" lvl="1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Insieme delle proprietà </a:t>
            </a:r>
            <a:r>
              <a:rPr lang="it-IT" sz="2000" dirty="0"/>
              <a:t>utili ad </a:t>
            </a:r>
            <a:r>
              <a:rPr lang="it-IT" sz="2000" dirty="0" smtClean="0"/>
              <a:t>identificare le popolazioni statistiche</a:t>
            </a:r>
          </a:p>
          <a:p>
            <a:pPr marL="742950" lvl="1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Insieme delle </a:t>
            </a:r>
            <a:r>
              <a:rPr lang="it-IT" sz="2000" dirty="0" smtClean="0"/>
              <a:t>proprietà </a:t>
            </a:r>
            <a:r>
              <a:rPr lang="it-IT" sz="2000" dirty="0"/>
              <a:t>utili ad identificare l’oggetto (denominazione/nome cognome – se strettamente necessario -  indirizzo,…) a supporto della produzione di liste</a:t>
            </a:r>
            <a:r>
              <a:rPr lang="it-IT" sz="2000" dirty="0" smtClean="0"/>
              <a:t>.</a:t>
            </a:r>
          </a:p>
          <a:p>
            <a:pPr marL="742950" lvl="1" indent="-285750" defTabSz="914400">
              <a:buFont typeface="Arial" panose="020B0604020202020204" pitchFamily="34" charset="0"/>
              <a:buChar char="•"/>
              <a:defRPr/>
            </a:pPr>
            <a:r>
              <a:rPr lang="it-IT" sz="2000" dirty="0" smtClean="0"/>
              <a:t>Insieme delle </a:t>
            </a:r>
            <a:r>
              <a:rPr lang="it-IT" sz="2000" dirty="0"/>
              <a:t>proprietà utili</a:t>
            </a:r>
            <a:r>
              <a:rPr lang="it-IT" sz="2000" dirty="0" smtClean="0"/>
              <a:t> </a:t>
            </a:r>
            <a:r>
              <a:rPr lang="it-IT" sz="2000" dirty="0"/>
              <a:t>per caratterizzare statisticamente l’oggetto a supporto della estrazione di </a:t>
            </a:r>
            <a:r>
              <a:rPr lang="it-IT" sz="2000" dirty="0" err="1"/>
              <a:t>sottopolazioni</a:t>
            </a:r>
            <a:r>
              <a:rPr lang="it-IT" sz="2000" dirty="0"/>
              <a:t> o </a:t>
            </a:r>
            <a:r>
              <a:rPr lang="it-IT" sz="2000" dirty="0" smtClean="0"/>
              <a:t>campioni. </a:t>
            </a:r>
            <a:endParaRPr lang="it-IT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Le componenti del sistema: i registri estesi e tematici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06798" y="2021411"/>
            <a:ext cx="4621381" cy="4276203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defTabSz="914400">
              <a:defRPr/>
            </a:pPr>
            <a:r>
              <a:rPr lang="it-IT" sz="2000" dirty="0"/>
              <a:t>I RSE sono “estensioni” informative di specifiche popolazioni identificate nei RSB. </a:t>
            </a:r>
            <a:r>
              <a:rPr lang="it-IT" sz="2000" dirty="0" smtClean="0"/>
              <a:t>Sono definiti </a:t>
            </a:r>
            <a:r>
              <a:rPr lang="it-IT" sz="2000" dirty="0"/>
              <a:t>per supportare specifiche esigenze </a:t>
            </a:r>
            <a:r>
              <a:rPr lang="it-IT" sz="2000" dirty="0" smtClean="0"/>
              <a:t>regolamentari </a:t>
            </a:r>
            <a:r>
              <a:rPr lang="it-IT" sz="2000" dirty="0"/>
              <a:t>e hanno la </a:t>
            </a:r>
            <a:r>
              <a:rPr lang="it-IT" sz="2000" dirty="0" smtClean="0"/>
              <a:t>funzione di </a:t>
            </a:r>
            <a:r>
              <a:rPr lang="it-IT" sz="2000" dirty="0"/>
              <a:t>ridurre </a:t>
            </a:r>
            <a:r>
              <a:rPr lang="it-IT" sz="2000" i="1" dirty="0" err="1"/>
              <a:t>burden</a:t>
            </a:r>
            <a:r>
              <a:rPr lang="it-IT" sz="2000" dirty="0"/>
              <a:t> e costi di un processo produttivo statistico, o di un insieme coerente di processi. Gli RSE per ciascuna unità della popolazione identificano i valori di alcune variabili </a:t>
            </a:r>
            <a:r>
              <a:rPr lang="it-IT" sz="2000" i="1" dirty="0"/>
              <a:t>core.</a:t>
            </a:r>
            <a:r>
              <a:rPr lang="it-IT" sz="2000" dirty="0"/>
              <a:t> Il risultato statistico è derivato tramite </a:t>
            </a:r>
            <a:r>
              <a:rPr lang="it-IT" sz="2000" dirty="0" smtClean="0"/>
              <a:t>somma (pesata). </a:t>
            </a:r>
            <a:r>
              <a:rPr lang="it-IT" sz="2000" dirty="0"/>
              <a:t>Le variabili degli RSE posseggono una e una sola </a:t>
            </a:r>
            <a:r>
              <a:rPr lang="it-IT" sz="2000" dirty="0" smtClean="0"/>
              <a:t>definizione.</a:t>
            </a: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722070" y="2057931"/>
            <a:ext cx="4954977" cy="4203162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 defTabSz="914400">
              <a:defRPr/>
            </a:pPr>
            <a:r>
              <a:rPr lang="it-IT" sz="2000" dirty="0" smtClean="0"/>
              <a:t>I RST hanno l’obiettivo di </a:t>
            </a:r>
            <a:r>
              <a:rPr lang="it-IT" sz="2000" dirty="0"/>
              <a:t>operare un trattamento omogeneo e condiviso di alcune variabili </a:t>
            </a:r>
            <a:r>
              <a:rPr lang="it-IT" sz="2000" i="1" dirty="0"/>
              <a:t>core</a:t>
            </a:r>
            <a:r>
              <a:rPr lang="it-IT" sz="2000" dirty="0"/>
              <a:t> finalizzate ad uno specifico output tematico e a supporto di più </a:t>
            </a:r>
            <a:r>
              <a:rPr lang="it-IT" sz="2000" dirty="0" smtClean="0"/>
              <a:t>processi.</a:t>
            </a:r>
          </a:p>
          <a:p>
            <a:pPr algn="just" defTabSz="914400">
              <a:defRPr/>
            </a:pPr>
            <a:r>
              <a:rPr lang="it-IT" sz="2000" dirty="0" smtClean="0"/>
              <a:t>Essi </a:t>
            </a:r>
            <a:r>
              <a:rPr lang="it-IT" sz="2000" dirty="0"/>
              <a:t>sono al contempo </a:t>
            </a:r>
            <a:r>
              <a:rPr lang="it-IT" sz="2000" i="1" dirty="0"/>
              <a:t>specifici</a:t>
            </a:r>
            <a:r>
              <a:rPr lang="it-IT" sz="2000" dirty="0"/>
              <a:t>, perché relativi a particolari tematiche (istruzione, lavoro, redditi) e </a:t>
            </a:r>
            <a:r>
              <a:rPr lang="it-IT" sz="2000" i="1" dirty="0"/>
              <a:t>generici</a:t>
            </a:r>
            <a:r>
              <a:rPr lang="it-IT" sz="2000" dirty="0"/>
              <a:t>, perché </a:t>
            </a:r>
            <a:r>
              <a:rPr lang="it-IT" sz="2000" dirty="0" smtClean="0"/>
              <a:t>pensati </a:t>
            </a:r>
            <a:r>
              <a:rPr lang="it-IT" sz="2000" dirty="0"/>
              <a:t>come strumento al servizio di più </a:t>
            </a:r>
            <a:r>
              <a:rPr lang="it-IT" sz="2000" dirty="0" smtClean="0"/>
              <a:t>linee </a:t>
            </a:r>
            <a:r>
              <a:rPr lang="it-IT" sz="2000" dirty="0"/>
              <a:t>di </a:t>
            </a:r>
            <a:r>
              <a:rPr lang="it-IT" sz="2000" dirty="0" smtClean="0"/>
              <a:t>produzione statistiche </a:t>
            </a:r>
            <a:r>
              <a:rPr lang="it-IT" sz="2000" dirty="0"/>
              <a:t>che possono fare riferimento anche ad </a:t>
            </a:r>
            <a:r>
              <a:rPr lang="it-IT" sz="2000" dirty="0" smtClean="0"/>
              <a:t>differenti tipologie oggetti (</a:t>
            </a:r>
            <a:r>
              <a:rPr lang="it-IT" sz="2000" dirty="0"/>
              <a:t>individui/unità economiche). </a:t>
            </a:r>
            <a:endParaRPr lang="it-IT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03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41555" y="10672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Lo schema generico delle relazioni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26836" y="1585538"/>
            <a:ext cx="2086189" cy="400144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 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99019" y="2151922"/>
            <a:ext cx="1881755" cy="118745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 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73099" y="3056797"/>
            <a:ext cx="1377059" cy="24765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Documentazione</a:t>
            </a:r>
            <a:endParaRPr lang="en-US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873099" y="2751997"/>
            <a:ext cx="1377059" cy="24765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Organizzazione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1" name="Casella di testo 101"/>
          <p:cNvSpPr txBox="1"/>
          <p:nvPr/>
        </p:nvSpPr>
        <p:spPr>
          <a:xfrm>
            <a:off x="4730425" y="2180497"/>
            <a:ext cx="1850348" cy="26670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b="1" i="1">
                <a:solidFill>
                  <a:srgbClr val="4F81BD"/>
                </a:solidFill>
                <a:effectLst/>
                <a:latin typeface="+mj-lt"/>
                <a:ea typeface="Calibri"/>
                <a:cs typeface="Times New Roman"/>
              </a:rPr>
              <a:t>Registri Amministrativi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873099" y="2447197"/>
            <a:ext cx="1377059" cy="24765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Acquisizione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699019" y="3476250"/>
            <a:ext cx="1881755" cy="1311275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 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871942" y="4466850"/>
            <a:ext cx="1377059" cy="24511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effectLst/>
                <a:latin typeface="+mj-lt"/>
                <a:ea typeface="Calibri"/>
                <a:cs typeface="Times New Roman"/>
              </a:rPr>
              <a:t>Documentazione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871942" y="4123950"/>
            <a:ext cx="1377059" cy="28003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effectLst/>
                <a:latin typeface="+mj-lt"/>
                <a:ea typeface="Calibri"/>
                <a:cs typeface="Times New Roman"/>
              </a:rPr>
              <a:t>Organizzazione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6" name="Casella di testo 95"/>
          <p:cNvSpPr txBox="1"/>
          <p:nvPr/>
        </p:nvSpPr>
        <p:spPr>
          <a:xfrm>
            <a:off x="4731714" y="3504825"/>
            <a:ext cx="1849059" cy="23812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>
                <a:solidFill>
                  <a:srgbClr val="4F81BD"/>
                </a:solidFill>
                <a:effectLst/>
                <a:latin typeface="+mj-lt"/>
                <a:ea typeface="Calibri"/>
                <a:cs typeface="Times New Roman"/>
              </a:rPr>
              <a:t>Indagini statistiche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871942" y="3809625"/>
            <a:ext cx="1377059" cy="24511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effectLst/>
                <a:latin typeface="+mj-lt"/>
                <a:ea typeface="Calibri"/>
                <a:cs typeface="Times New Roman"/>
              </a:rPr>
              <a:t>Acquisizione</a:t>
            </a:r>
            <a:endParaRPr lang="en-US" sz="120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9" name="Casella di testo 191"/>
          <p:cNvSpPr txBox="1"/>
          <p:nvPr/>
        </p:nvSpPr>
        <p:spPr>
          <a:xfrm>
            <a:off x="4699019" y="1585538"/>
            <a:ext cx="1571625" cy="4572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>
                <a:effectLst/>
                <a:latin typeface="+mj-lt"/>
                <a:ea typeface="Calibri"/>
                <a:cs typeface="Times New Roman"/>
              </a:rPr>
              <a:t>Sistemi di </a:t>
            </a:r>
            <a:endParaRPr lang="en-US" sz="1200" dirty="0">
              <a:effectLst/>
              <a:latin typeface="+mj-lt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>
                <a:effectLst/>
                <a:latin typeface="+mj-lt"/>
                <a:ea typeface="Calibri"/>
                <a:cs typeface="Times New Roman"/>
              </a:rPr>
              <a:t>Acquisizione</a:t>
            </a:r>
            <a:endParaRPr lang="en-US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721728" y="4881188"/>
            <a:ext cx="1859045" cy="2667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>
                <a:solidFill>
                  <a:srgbClr val="4F81BD"/>
                </a:solidFill>
                <a:effectLst/>
                <a:latin typeface="+mj-lt"/>
                <a:ea typeface="Calibri"/>
                <a:cs typeface="Times New Roman"/>
              </a:rPr>
              <a:t>Big </a:t>
            </a:r>
            <a:r>
              <a:rPr lang="it-IT" sz="1200" b="1" i="1" dirty="0" smtClean="0">
                <a:solidFill>
                  <a:srgbClr val="4F81BD"/>
                </a:solidFill>
                <a:effectLst/>
                <a:latin typeface="+mj-lt"/>
                <a:ea typeface="Calibri"/>
                <a:cs typeface="Times New Roman"/>
              </a:rPr>
              <a:t>Data</a:t>
            </a:r>
            <a:r>
              <a:rPr lang="it-IT" sz="1200" dirty="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 </a:t>
            </a:r>
            <a:endParaRPr lang="en-US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7164922" y="1808619"/>
            <a:ext cx="1433017" cy="35414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solidFill>
                  <a:srgbClr val="FFFFFF"/>
                </a:solidFill>
                <a:effectLst/>
                <a:ea typeface="Calibri"/>
                <a:cs typeface="Times New Roman"/>
              </a:rPr>
              <a:t> </a:t>
            </a:r>
            <a:endParaRPr lang="en-US" sz="1200">
              <a:effectLst/>
              <a:ea typeface="Calibri"/>
              <a:cs typeface="Times New Roman"/>
            </a:endParaRPr>
          </a:p>
        </p:txBody>
      </p:sp>
      <p:sp>
        <p:nvSpPr>
          <p:cNvPr id="22" name="Casella di testo 151"/>
          <p:cNvSpPr txBox="1"/>
          <p:nvPr/>
        </p:nvSpPr>
        <p:spPr>
          <a:xfrm>
            <a:off x="7288182" y="2048356"/>
            <a:ext cx="955675" cy="5309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Sistemi di</a:t>
            </a:r>
            <a:endParaRPr lang="en-US" sz="12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Integrazione</a:t>
            </a:r>
            <a:endParaRPr lang="en-US" sz="1200" dirty="0">
              <a:effectLst/>
              <a:ea typeface="Calibri"/>
              <a:cs typeface="Times New Roman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7270249" y="2689681"/>
            <a:ext cx="1064691" cy="64897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Fisica</a:t>
            </a:r>
            <a:endParaRPr lang="en-US" sz="12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7288181" y="3614989"/>
            <a:ext cx="1064691" cy="64897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Concettuale</a:t>
            </a:r>
            <a:endParaRPr lang="en-US" sz="12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7288182" y="4575631"/>
            <a:ext cx="1064691" cy="64897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Statistica</a:t>
            </a:r>
            <a:endParaRPr lang="en-US" sz="12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10351008" y="2417361"/>
            <a:ext cx="1667322" cy="17157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>
              <a:latin typeface="+mj-lt"/>
            </a:endParaRPr>
          </a:p>
        </p:txBody>
      </p:sp>
      <p:sp>
        <p:nvSpPr>
          <p:cNvPr id="27" name="Casella di testo 107"/>
          <p:cNvSpPr txBox="1"/>
          <p:nvPr/>
        </p:nvSpPr>
        <p:spPr>
          <a:xfrm>
            <a:off x="10439747" y="2875822"/>
            <a:ext cx="1517015" cy="6890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Sistema dei </a:t>
            </a:r>
            <a:endParaRPr lang="it-IT" sz="1200" b="1" i="1" dirty="0" smtClean="0">
              <a:solidFill>
                <a:srgbClr val="FFFFFF"/>
              </a:solidFill>
              <a:effectLst/>
              <a:latin typeface="+mj-lt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200" b="1" i="1" dirty="0" smtClean="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Registri </a:t>
            </a:r>
            <a:r>
              <a:rPr lang="it-IT" sz="1200" b="1" i="1" dirty="0">
                <a:solidFill>
                  <a:srgbClr val="FFFFFF"/>
                </a:solidFill>
                <a:effectLst/>
                <a:latin typeface="+mj-lt"/>
                <a:ea typeface="Calibri"/>
                <a:cs typeface="Times New Roman"/>
              </a:rPr>
              <a:t>Statistici</a:t>
            </a:r>
            <a:endParaRPr lang="en-US" sz="1200" b="1" i="1" dirty="0"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28" name="Connettore 2 27"/>
          <p:cNvCxnSpPr>
            <a:stCxn id="6" idx="3"/>
            <a:endCxn id="21" idx="1"/>
          </p:cNvCxnSpPr>
          <p:nvPr/>
        </p:nvCxnSpPr>
        <p:spPr>
          <a:xfrm flipV="1">
            <a:off x="6713025" y="3579352"/>
            <a:ext cx="451897" cy="69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Disco magnetico 28"/>
          <p:cNvSpPr/>
          <p:nvPr/>
        </p:nvSpPr>
        <p:spPr>
          <a:xfrm>
            <a:off x="9109798" y="2479037"/>
            <a:ext cx="929516" cy="1283200"/>
          </a:xfrm>
          <a:prstGeom prst="flowChartMagneticDisk">
            <a:avLst/>
          </a:prstGeom>
          <a:solidFill>
            <a:schemeClr val="accent5">
              <a:lumMod val="20000"/>
              <a:lumOff val="8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3200" dirty="0">
                <a:effectLst/>
                <a:latin typeface="Calibri"/>
                <a:ea typeface="Calibri"/>
                <a:cs typeface="Times New Roman"/>
              </a:rPr>
              <a:t> </a:t>
            </a:r>
            <a:r>
              <a:rPr lang="it-IT" sz="2800" dirty="0" smtClean="0">
                <a:solidFill>
                  <a:srgbClr val="FF0000"/>
                </a:solidFill>
                <a:effectLst/>
                <a:latin typeface="+mj-lt"/>
                <a:ea typeface="Calibri"/>
                <a:cs typeface="Times New Roman"/>
              </a:rPr>
              <a:t>SIM</a:t>
            </a:r>
            <a:endParaRPr lang="en-US" sz="2800" dirty="0">
              <a:solidFill>
                <a:srgbClr val="FF0000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Connettore 2 29"/>
          <p:cNvCxnSpPr>
            <a:stCxn id="23" idx="3"/>
            <a:endCxn id="29" idx="2"/>
          </p:cNvCxnSpPr>
          <p:nvPr/>
        </p:nvCxnSpPr>
        <p:spPr>
          <a:xfrm>
            <a:off x="8334940" y="3014170"/>
            <a:ext cx="774858" cy="106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24" idx="3"/>
            <a:endCxn id="29" idx="2"/>
          </p:cNvCxnSpPr>
          <p:nvPr/>
        </p:nvCxnSpPr>
        <p:spPr>
          <a:xfrm flipV="1">
            <a:off x="8352872" y="3120637"/>
            <a:ext cx="756926" cy="8188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0039314" y="3136202"/>
            <a:ext cx="31169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8288864" y="3939478"/>
            <a:ext cx="2062144" cy="9901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4" idx="3"/>
          </p:cNvCxnSpPr>
          <p:nvPr/>
        </p:nvCxnSpPr>
        <p:spPr>
          <a:xfrm flipV="1">
            <a:off x="8352872" y="3932180"/>
            <a:ext cx="1998136" cy="72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ttangolo 51"/>
          <p:cNvSpPr/>
          <p:nvPr/>
        </p:nvSpPr>
        <p:spPr>
          <a:xfrm>
            <a:off x="389246" y="1721553"/>
            <a:ext cx="3963300" cy="44358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it-IT" sz="1600" b="1" i="1" dirty="0" smtClean="0">
                <a:solidFill>
                  <a:srgbClr val="C00000"/>
                </a:solidFill>
              </a:rPr>
              <a:t>I sistemi di integrazione </a:t>
            </a:r>
            <a:r>
              <a:rPr lang="it-IT" sz="1600" b="1" i="1" dirty="0" smtClean="0"/>
              <a:t>: unicità </a:t>
            </a:r>
            <a:r>
              <a:rPr lang="it-IT" sz="1600" b="1" i="1" dirty="0" smtClean="0"/>
              <a:t>e centralità </a:t>
            </a:r>
            <a:r>
              <a:rPr lang="it-IT" sz="1600" b="1" i="1" dirty="0" smtClean="0"/>
              <a:t>di </a:t>
            </a:r>
            <a:r>
              <a:rPr lang="it-IT" sz="1600" b="1" i="1" dirty="0" smtClean="0"/>
              <a:t>criteri</a:t>
            </a:r>
            <a:r>
              <a:rPr lang="it-IT" sz="1600" b="1" i="1" dirty="0"/>
              <a:t>, metodologie e processi che garantiscono una integrazione coerente fra gli oggetti e le proprietà provenienti da più fonti informative</a:t>
            </a:r>
            <a:r>
              <a:rPr lang="it-IT" sz="1600" dirty="0" smtClean="0"/>
              <a:t>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CONCETTUALE</a:t>
            </a:r>
            <a:r>
              <a:rPr lang="it-IT" sz="1600" dirty="0" smtClean="0"/>
              <a:t>, identifica la coerenza degli oggetti/proprietà di un registro nel tempo o in più registri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LOGICO/FISICA</a:t>
            </a:r>
            <a:r>
              <a:rPr lang="it-IT" sz="1600" dirty="0"/>
              <a:t>, identifica uno stesso oggetto in più fonti, e le sue relazioni con oggetti della stessa tipologia o di differenti tipologie.</a:t>
            </a:r>
            <a:endParaRPr lang="it-IT" sz="1600" dirty="0" smtClean="0"/>
          </a:p>
          <a:p>
            <a:r>
              <a:rPr lang="it-IT" sz="1600" b="1" dirty="0" smtClean="0">
                <a:solidFill>
                  <a:srgbClr val="FF0000"/>
                </a:solidFill>
              </a:rPr>
              <a:t>STATISTICA</a:t>
            </a:r>
            <a:r>
              <a:rPr lang="it-IT" sz="1600" dirty="0" smtClean="0"/>
              <a:t>, integra statisticamente </a:t>
            </a:r>
            <a:r>
              <a:rPr lang="it-IT" sz="1600" dirty="0"/>
              <a:t>oggetti e proprietà di più registri in modo da poter identificare popolazioni e sottopopolazioni statistiche, integrare variabili, derivare variabili</a:t>
            </a:r>
            <a:r>
              <a:rPr lang="it-IT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9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e 95"/>
          <p:cNvSpPr/>
          <p:nvPr/>
        </p:nvSpPr>
        <p:spPr>
          <a:xfrm>
            <a:off x="-864243" y="877766"/>
            <a:ext cx="9133109" cy="591991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1286" y="5656866"/>
            <a:ext cx="4068075" cy="6758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Le </a:t>
            </a:r>
          </a:p>
          <a:p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relazioni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379" y="3579480"/>
            <a:ext cx="1375074" cy="112650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94558" y="2112363"/>
            <a:ext cx="1324218" cy="897314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517" y="1310499"/>
            <a:ext cx="1552035" cy="837032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1700" y="1878545"/>
            <a:ext cx="1226770" cy="1287956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587" y="5741916"/>
            <a:ext cx="1162394" cy="731117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43" y="4543592"/>
            <a:ext cx="884745" cy="973219"/>
          </a:xfrm>
          <a:prstGeom prst="rect">
            <a:avLst/>
          </a:prstGeom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19" y="1368901"/>
            <a:ext cx="1315329" cy="819765"/>
          </a:xfrm>
          <a:prstGeom prst="rect">
            <a:avLst/>
          </a:prstGeom>
        </p:spPr>
      </p:pic>
      <p:pic>
        <p:nvPicPr>
          <p:cNvPr id="28" name="Immagin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3" y="2072600"/>
            <a:ext cx="1303403" cy="867355"/>
          </a:xfrm>
          <a:prstGeom prst="rect">
            <a:avLst/>
          </a:prstGeom>
        </p:spPr>
      </p:pic>
      <p:pic>
        <p:nvPicPr>
          <p:cNvPr id="29" name="Immagine 2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49" y="3603345"/>
            <a:ext cx="1370269" cy="1096215"/>
          </a:xfrm>
          <a:prstGeom prst="rect">
            <a:avLst/>
          </a:prstGeom>
        </p:spPr>
      </p:pic>
      <p:sp>
        <p:nvSpPr>
          <p:cNvPr id="30" name="CasellaDiTesto 29"/>
          <p:cNvSpPr txBox="1"/>
          <p:nvPr/>
        </p:nvSpPr>
        <p:spPr>
          <a:xfrm>
            <a:off x="8499923" y="4747088"/>
            <a:ext cx="2143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un. </a:t>
            </a:r>
            <a:r>
              <a:rPr lang="en-GB" dirty="0" err="1" smtClean="0"/>
              <a:t>economiche</a:t>
            </a:r>
            <a:endParaRPr lang="en-GB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0" y="4756982"/>
            <a:ext cx="18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</a:t>
            </a:r>
            <a:r>
              <a:rPr lang="en-GB" dirty="0" err="1" smtClean="0"/>
              <a:t>individui</a:t>
            </a:r>
            <a:r>
              <a:rPr lang="en-GB" dirty="0" smtClean="0"/>
              <a:t>/</a:t>
            </a:r>
            <a:r>
              <a:rPr lang="en-GB" dirty="0" err="1" smtClean="0"/>
              <a:t>fam</a:t>
            </a:r>
            <a:endParaRPr lang="en-GB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998528" y="4205241"/>
            <a:ext cx="122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</a:t>
            </a:r>
            <a:r>
              <a:rPr lang="en-GB" dirty="0" err="1" smtClean="0"/>
              <a:t>luoghi</a:t>
            </a:r>
            <a:endParaRPr lang="en-GB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809455" y="6549787"/>
            <a:ext cx="1691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az. </a:t>
            </a:r>
            <a:r>
              <a:rPr lang="en-GB" dirty="0" err="1" smtClean="0"/>
              <a:t>agricole</a:t>
            </a:r>
            <a:endParaRPr lang="en-GB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746351" y="2994481"/>
            <a:ext cx="1563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</a:t>
            </a:r>
            <a:r>
              <a:rPr lang="en-GB" dirty="0" err="1" smtClean="0"/>
              <a:t>istruzione</a:t>
            </a:r>
            <a:endParaRPr lang="en-GB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3971434" y="2242330"/>
            <a:ext cx="1222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</a:t>
            </a:r>
            <a:r>
              <a:rPr lang="en-GB" dirty="0" err="1" smtClean="0"/>
              <a:t>lavoro</a:t>
            </a:r>
            <a:endParaRPr lang="en-GB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962853" y="961860"/>
            <a:ext cx="1259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</a:t>
            </a:r>
            <a:r>
              <a:rPr lang="en-GB" dirty="0" err="1" smtClean="0"/>
              <a:t>redditi</a:t>
            </a:r>
            <a:endParaRPr lang="en-GB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7980685" y="2962374"/>
            <a:ext cx="172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Reg. </a:t>
            </a:r>
            <a:r>
              <a:rPr lang="en-GB" dirty="0" err="1" smtClean="0"/>
              <a:t>retribuzioni</a:t>
            </a:r>
            <a:endParaRPr lang="en-GB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11058112" y="3223455"/>
            <a:ext cx="83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Frame.</a:t>
            </a:r>
            <a:endParaRPr lang="en-GB" dirty="0"/>
          </a:p>
        </p:txBody>
      </p:sp>
      <p:grpSp>
        <p:nvGrpSpPr>
          <p:cNvPr id="45" name="Gruppo 44"/>
          <p:cNvGrpSpPr/>
          <p:nvPr/>
        </p:nvGrpSpPr>
        <p:grpSpPr>
          <a:xfrm>
            <a:off x="1513462" y="3767274"/>
            <a:ext cx="7306361" cy="384179"/>
            <a:chOff x="1578018" y="3767274"/>
            <a:chExt cx="7306361" cy="384179"/>
          </a:xfrm>
        </p:grpSpPr>
        <p:cxnSp>
          <p:nvCxnSpPr>
            <p:cNvPr id="42" name="Connettore 2 41"/>
            <p:cNvCxnSpPr>
              <a:stCxn id="29" idx="3"/>
            </p:cNvCxnSpPr>
            <p:nvPr/>
          </p:nvCxnSpPr>
          <p:spPr>
            <a:xfrm flipV="1">
              <a:off x="1578018" y="4133680"/>
              <a:ext cx="7306361" cy="17773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CasellaDiTesto 43"/>
            <p:cNvSpPr txBox="1"/>
            <p:nvPr/>
          </p:nvSpPr>
          <p:spPr>
            <a:xfrm>
              <a:off x="4109564" y="3767274"/>
              <a:ext cx="3663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Coerenza</a:t>
              </a:r>
              <a:r>
                <a:rPr lang="en-GB" dirty="0" smtClean="0"/>
                <a:t> </a:t>
              </a:r>
              <a:r>
                <a:rPr lang="en-GB" dirty="0" err="1" smtClean="0"/>
                <a:t>nelle</a:t>
              </a:r>
              <a:r>
                <a:rPr lang="en-GB" dirty="0" smtClean="0"/>
                <a:t> </a:t>
              </a:r>
              <a:r>
                <a:rPr lang="en-GB" dirty="0" err="1" smtClean="0"/>
                <a:t>unità</a:t>
              </a:r>
              <a:r>
                <a:rPr lang="en-GB" dirty="0" smtClean="0"/>
                <a:t> e </a:t>
              </a:r>
              <a:r>
                <a:rPr lang="en-GB" dirty="0" err="1" smtClean="0"/>
                <a:t>caratteristiche</a:t>
              </a:r>
              <a:endParaRPr lang="en-GB" dirty="0"/>
            </a:p>
          </p:txBody>
        </p:sp>
      </p:grpSp>
      <p:cxnSp>
        <p:nvCxnSpPr>
          <p:cNvPr id="47" name="Connettore 2 46"/>
          <p:cNvCxnSpPr/>
          <p:nvPr/>
        </p:nvCxnSpPr>
        <p:spPr>
          <a:xfrm flipH="1" flipV="1">
            <a:off x="1578019" y="4289898"/>
            <a:ext cx="3588624" cy="8898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endCxn id="2" idx="1"/>
          </p:cNvCxnSpPr>
          <p:nvPr/>
        </p:nvCxnSpPr>
        <p:spPr>
          <a:xfrm flipV="1">
            <a:off x="6051388" y="4142732"/>
            <a:ext cx="2832991" cy="10370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2521532" y="4901062"/>
            <a:ext cx="198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Luoghi</a:t>
            </a:r>
            <a:r>
              <a:rPr lang="en-GB" dirty="0" smtClean="0"/>
              <a:t> di </a:t>
            </a:r>
            <a:r>
              <a:rPr lang="en-GB" dirty="0" err="1" smtClean="0"/>
              <a:t>residenza</a:t>
            </a:r>
            <a:endParaRPr lang="en-GB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6478107" y="4895271"/>
            <a:ext cx="1407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Luoghi</a:t>
            </a:r>
            <a:r>
              <a:rPr lang="en-GB" dirty="0" smtClean="0"/>
              <a:t> di att.</a:t>
            </a:r>
          </a:p>
          <a:p>
            <a:r>
              <a:rPr lang="en-GB" dirty="0" err="1" smtClean="0"/>
              <a:t>economica</a:t>
            </a:r>
            <a:endParaRPr lang="en-GB" dirty="0"/>
          </a:p>
        </p:txBody>
      </p:sp>
      <p:cxnSp>
        <p:nvCxnSpPr>
          <p:cNvPr id="60" name="Connettore 2 59"/>
          <p:cNvCxnSpPr>
            <a:stCxn id="36" idx="2"/>
          </p:cNvCxnSpPr>
          <p:nvPr/>
        </p:nvCxnSpPr>
        <p:spPr>
          <a:xfrm flipH="1">
            <a:off x="1578019" y="2611662"/>
            <a:ext cx="3004672" cy="1340278"/>
          </a:xfrm>
          <a:prstGeom prst="straightConnector1">
            <a:avLst/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36" idx="2"/>
            <a:endCxn id="2" idx="1"/>
          </p:cNvCxnSpPr>
          <p:nvPr/>
        </p:nvCxnSpPr>
        <p:spPr>
          <a:xfrm>
            <a:off x="4582691" y="2611662"/>
            <a:ext cx="4301688" cy="1531070"/>
          </a:xfrm>
          <a:prstGeom prst="straightConnector1">
            <a:avLst/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3610377" y="3011743"/>
            <a:ext cx="2454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Domanda</a:t>
            </a:r>
            <a:r>
              <a:rPr lang="en-GB" dirty="0" smtClean="0"/>
              <a:t>/</a:t>
            </a:r>
            <a:r>
              <a:rPr lang="en-GB" dirty="0" err="1" smtClean="0"/>
              <a:t>offerta</a:t>
            </a:r>
            <a:r>
              <a:rPr lang="en-GB" dirty="0" smtClean="0"/>
              <a:t> </a:t>
            </a:r>
            <a:r>
              <a:rPr lang="en-GB" dirty="0" err="1" smtClean="0"/>
              <a:t>lavoro</a:t>
            </a:r>
            <a:endParaRPr lang="en-GB" dirty="0"/>
          </a:p>
        </p:txBody>
      </p:sp>
      <p:cxnSp>
        <p:nvCxnSpPr>
          <p:cNvPr id="72" name="Connettore 7 71"/>
          <p:cNvCxnSpPr>
            <a:stCxn id="9" idx="0"/>
            <a:endCxn id="27" idx="1"/>
          </p:cNvCxnSpPr>
          <p:nvPr/>
        </p:nvCxnSpPr>
        <p:spPr>
          <a:xfrm rot="5400000" flipH="1" flipV="1">
            <a:off x="3050854" y="1284598"/>
            <a:ext cx="333579" cy="1321952"/>
          </a:xfrm>
          <a:prstGeom prst="curvedConnector2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sellaDiTesto 73"/>
          <p:cNvSpPr txBox="1"/>
          <p:nvPr/>
        </p:nvSpPr>
        <p:spPr>
          <a:xfrm>
            <a:off x="1904113" y="1095973"/>
            <a:ext cx="1203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Percorsi</a:t>
            </a:r>
            <a:endParaRPr lang="en-GB" dirty="0" smtClean="0"/>
          </a:p>
          <a:p>
            <a:r>
              <a:rPr lang="en-GB" dirty="0" err="1" smtClean="0"/>
              <a:t>Istr</a:t>
            </a:r>
            <a:r>
              <a:rPr lang="en-GB" dirty="0" smtClean="0"/>
              <a:t>/</a:t>
            </a:r>
            <a:r>
              <a:rPr lang="en-GB" dirty="0" err="1" smtClean="0"/>
              <a:t>Lavoro</a:t>
            </a:r>
            <a:endParaRPr lang="en-GB" dirty="0"/>
          </a:p>
        </p:txBody>
      </p:sp>
      <p:cxnSp>
        <p:nvCxnSpPr>
          <p:cNvPr id="76" name="Connettore 7 75"/>
          <p:cNvCxnSpPr>
            <a:stCxn id="22" idx="3"/>
            <a:endCxn id="28" idx="0"/>
          </p:cNvCxnSpPr>
          <p:nvPr/>
        </p:nvCxnSpPr>
        <p:spPr>
          <a:xfrm>
            <a:off x="7509552" y="1729015"/>
            <a:ext cx="1334383" cy="343585"/>
          </a:xfrm>
          <a:prstGeom prst="curvedConnector2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sellaDiTesto 76"/>
          <p:cNvSpPr txBox="1"/>
          <p:nvPr/>
        </p:nvSpPr>
        <p:spPr>
          <a:xfrm>
            <a:off x="7980685" y="1359683"/>
            <a:ext cx="1057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Coerenza</a:t>
            </a:r>
            <a:endParaRPr lang="en-GB" dirty="0"/>
          </a:p>
        </p:txBody>
      </p:sp>
      <p:cxnSp>
        <p:nvCxnSpPr>
          <p:cNvPr id="79" name="Connettore 7 78"/>
          <p:cNvCxnSpPr>
            <a:stCxn id="27" idx="2"/>
            <a:endCxn id="28" idx="1"/>
          </p:cNvCxnSpPr>
          <p:nvPr/>
        </p:nvCxnSpPr>
        <p:spPr>
          <a:xfrm rot="16200000" flipH="1">
            <a:off x="6205452" y="519497"/>
            <a:ext cx="317612" cy="3655949"/>
          </a:xfrm>
          <a:prstGeom prst="curvedConnector2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6246234" y="2512404"/>
            <a:ext cx="1057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Coerenza</a:t>
            </a:r>
            <a:endParaRPr lang="en-GB" dirty="0"/>
          </a:p>
        </p:txBody>
      </p:sp>
      <p:cxnSp>
        <p:nvCxnSpPr>
          <p:cNvPr id="82" name="Connettore 2 81"/>
          <p:cNvCxnSpPr>
            <a:stCxn id="28" idx="3"/>
            <a:endCxn id="23" idx="1"/>
          </p:cNvCxnSpPr>
          <p:nvPr/>
        </p:nvCxnSpPr>
        <p:spPr>
          <a:xfrm>
            <a:off x="9495636" y="2506278"/>
            <a:ext cx="1366064" cy="16245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/>
          <p:cNvSpPr txBox="1"/>
          <p:nvPr/>
        </p:nvSpPr>
        <p:spPr>
          <a:xfrm>
            <a:off x="9649741" y="2500605"/>
            <a:ext cx="1057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Coerenza</a:t>
            </a:r>
            <a:endParaRPr lang="en-GB" dirty="0" smtClean="0"/>
          </a:p>
          <a:p>
            <a:r>
              <a:rPr lang="en-GB" dirty="0" err="1" smtClean="0"/>
              <a:t>Costo</a:t>
            </a:r>
            <a:r>
              <a:rPr lang="en-GB" dirty="0" smtClean="0"/>
              <a:t> </a:t>
            </a:r>
            <a:r>
              <a:rPr lang="en-GB" dirty="0" err="1" smtClean="0"/>
              <a:t>lav</a:t>
            </a:r>
            <a:endParaRPr lang="en-GB" dirty="0"/>
          </a:p>
        </p:txBody>
      </p:sp>
      <p:cxnSp>
        <p:nvCxnSpPr>
          <p:cNvPr id="85" name="Connettore 7 84"/>
          <p:cNvCxnSpPr>
            <a:endCxn id="23" idx="0"/>
          </p:cNvCxnSpPr>
          <p:nvPr/>
        </p:nvCxnSpPr>
        <p:spPr>
          <a:xfrm>
            <a:off x="7509552" y="1295652"/>
            <a:ext cx="3965533" cy="582893"/>
          </a:xfrm>
          <a:prstGeom prst="curvedConnector2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sellaDiTesto 86"/>
          <p:cNvSpPr txBox="1"/>
          <p:nvPr/>
        </p:nvSpPr>
        <p:spPr>
          <a:xfrm>
            <a:off x="9704168" y="888496"/>
            <a:ext cx="1757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Coerenza</a:t>
            </a:r>
            <a:r>
              <a:rPr lang="en-GB" dirty="0" smtClean="0"/>
              <a:t> </a:t>
            </a:r>
            <a:r>
              <a:rPr lang="en-GB" dirty="0" err="1" smtClean="0"/>
              <a:t>profitti</a:t>
            </a:r>
            <a:endParaRPr lang="en-GB" dirty="0" smtClean="0"/>
          </a:p>
          <a:p>
            <a:r>
              <a:rPr lang="en-GB" dirty="0" err="1" smtClean="0"/>
              <a:t>redditi</a:t>
            </a:r>
            <a:endParaRPr lang="en-GB" dirty="0"/>
          </a:p>
        </p:txBody>
      </p:sp>
      <p:cxnSp>
        <p:nvCxnSpPr>
          <p:cNvPr id="89" name="Connettore 2 88"/>
          <p:cNvCxnSpPr>
            <a:stCxn id="29" idx="2"/>
            <a:endCxn id="24" idx="1"/>
          </p:cNvCxnSpPr>
          <p:nvPr/>
        </p:nvCxnSpPr>
        <p:spPr>
          <a:xfrm>
            <a:off x="892884" y="4699560"/>
            <a:ext cx="4132703" cy="14079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2 90"/>
          <p:cNvCxnSpPr>
            <a:stCxn id="2" idx="2"/>
            <a:endCxn id="24" idx="3"/>
          </p:cNvCxnSpPr>
          <p:nvPr/>
        </p:nvCxnSpPr>
        <p:spPr>
          <a:xfrm flipH="1">
            <a:off x="6187981" y="4705983"/>
            <a:ext cx="3383935" cy="14014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/>
          <p:cNvCxnSpPr>
            <a:stCxn id="24" idx="0"/>
            <a:endCxn id="26" idx="2"/>
          </p:cNvCxnSpPr>
          <p:nvPr/>
        </p:nvCxnSpPr>
        <p:spPr>
          <a:xfrm flipV="1">
            <a:off x="5606784" y="5516811"/>
            <a:ext cx="2232" cy="2251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e 96"/>
          <p:cNvSpPr/>
          <p:nvPr/>
        </p:nvSpPr>
        <p:spPr>
          <a:xfrm>
            <a:off x="4582691" y="3166501"/>
            <a:ext cx="2119666" cy="3993056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e 97"/>
          <p:cNvSpPr/>
          <p:nvPr/>
        </p:nvSpPr>
        <p:spPr>
          <a:xfrm>
            <a:off x="3535316" y="603116"/>
            <a:ext cx="8776888" cy="6604250"/>
          </a:xfrm>
          <a:prstGeom prst="ellipse">
            <a:avLst/>
          </a:prstGeom>
          <a:noFill/>
          <a:ln w="57150">
            <a:solidFill>
              <a:srgbClr val="CF1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CasellaDiTesto 98"/>
          <p:cNvSpPr txBox="1"/>
          <p:nvPr/>
        </p:nvSpPr>
        <p:spPr>
          <a:xfrm>
            <a:off x="8353103" y="6028803"/>
            <a:ext cx="157094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err="1" smtClean="0">
                <a:solidFill>
                  <a:srgbClr val="DA304A"/>
                </a:solidFill>
              </a:rPr>
              <a:t>Ambito</a:t>
            </a:r>
            <a:endParaRPr lang="en-GB" sz="2400" b="1" dirty="0" smtClean="0">
              <a:solidFill>
                <a:srgbClr val="DA304A"/>
              </a:solidFill>
            </a:endParaRPr>
          </a:p>
          <a:p>
            <a:r>
              <a:rPr lang="en-GB" sz="2400" b="1" dirty="0" err="1" smtClean="0">
                <a:solidFill>
                  <a:srgbClr val="DA304A"/>
                </a:solidFill>
              </a:rPr>
              <a:t>Economico</a:t>
            </a:r>
            <a:endParaRPr lang="en-GB" sz="2400" b="1" dirty="0">
              <a:solidFill>
                <a:srgbClr val="DA304A"/>
              </a:solidFill>
            </a:endParaRPr>
          </a:p>
        </p:txBody>
      </p:sp>
      <p:sp>
        <p:nvSpPr>
          <p:cNvPr id="101" name="CasellaDiTesto 100"/>
          <p:cNvSpPr txBox="1"/>
          <p:nvPr/>
        </p:nvSpPr>
        <p:spPr>
          <a:xfrm>
            <a:off x="4906548" y="3212435"/>
            <a:ext cx="1596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</a:rPr>
              <a:t>Ambito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</a:rPr>
              <a:t>Terriroriale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1020632" y="5247176"/>
            <a:ext cx="113063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err="1" smtClean="0">
                <a:solidFill>
                  <a:srgbClr val="0070C0"/>
                </a:solidFill>
              </a:rPr>
              <a:t>Ambito</a:t>
            </a:r>
            <a:endParaRPr lang="en-GB" sz="2400" b="1" dirty="0" smtClean="0">
              <a:solidFill>
                <a:srgbClr val="0070C0"/>
              </a:solidFill>
            </a:endParaRPr>
          </a:p>
          <a:p>
            <a:r>
              <a:rPr lang="en-GB" sz="2400" b="1" dirty="0" err="1" smtClean="0">
                <a:solidFill>
                  <a:srgbClr val="0070C0"/>
                </a:solidFill>
              </a:rPr>
              <a:t>Sociale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cxnSp>
        <p:nvCxnSpPr>
          <p:cNvPr id="104" name="Connettore 7 103"/>
          <p:cNvCxnSpPr>
            <a:endCxn id="29" idx="0"/>
          </p:cNvCxnSpPr>
          <p:nvPr/>
        </p:nvCxnSpPr>
        <p:spPr>
          <a:xfrm rot="10800000" flipV="1">
            <a:off x="892884" y="2611661"/>
            <a:ext cx="1001674" cy="991683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7 105"/>
          <p:cNvCxnSpPr/>
          <p:nvPr/>
        </p:nvCxnSpPr>
        <p:spPr>
          <a:xfrm rot="10800000" flipV="1">
            <a:off x="580981" y="1742304"/>
            <a:ext cx="2985735" cy="1824561"/>
          </a:xfrm>
          <a:prstGeom prst="curvedConnector2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asellaDiTesto 107"/>
          <p:cNvSpPr txBox="1"/>
          <p:nvPr/>
        </p:nvSpPr>
        <p:spPr>
          <a:xfrm>
            <a:off x="47743" y="209526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Stima</a:t>
            </a:r>
            <a:endParaRPr lang="en-GB" dirty="0" smtClean="0"/>
          </a:p>
          <a:p>
            <a:r>
              <a:rPr lang="en-GB" dirty="0" err="1" smtClean="0"/>
              <a:t>popolazione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25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30" grpId="0"/>
      <p:bldP spid="31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57" grpId="0"/>
      <p:bldP spid="57" grpId="1"/>
      <p:bldP spid="58" grpId="0"/>
      <p:bldP spid="58" grpId="1"/>
      <p:bldP spid="63" grpId="0"/>
      <p:bldP spid="63" grpId="1"/>
      <p:bldP spid="74" grpId="0"/>
      <p:bldP spid="74" grpId="1"/>
      <p:bldP spid="77" grpId="0"/>
      <p:bldP spid="77" grpId="1"/>
      <p:bldP spid="80" grpId="0"/>
      <p:bldP spid="80" grpId="1"/>
      <p:bldP spid="83" grpId="0"/>
      <p:bldP spid="83" grpId="1"/>
      <p:bldP spid="87" grpId="0"/>
      <p:bldP spid="87" grpId="1"/>
      <p:bldP spid="97" grpId="0" animBg="1"/>
      <p:bldP spid="98" grpId="0" animBg="1"/>
      <p:bldP spid="99" grpId="0"/>
      <p:bldP spid="101" grpId="0"/>
      <p:bldP spid="102" grpId="0"/>
      <p:bldP spid="108" grpId="0"/>
      <p:bldP spid="108" grpId="1"/>
    </p:bld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</TotalTime>
  <Words>1379</Words>
  <Application>Microsoft Office PowerPoint</Application>
  <PresentationFormat>Personalizzato</PresentationFormat>
  <Paragraphs>396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Personalizza struttura</vt:lpstr>
      <vt:lpstr>COMPORTAMENTI INDIVIDUALI  E RELAZIONI SOCIALI  IN TRASFORMAZIONE  UNA SFIDA PER LA  STATISTICA UFFICIALE </vt:lpstr>
      <vt:lpstr>I registri statistici</vt:lpstr>
      <vt:lpstr>Il sistema integrato dei Registri (SIR)</vt:lpstr>
      <vt:lpstr>Il SIR nella modernizzazione</vt:lpstr>
      <vt:lpstr>Presentazione standard di PowerPoint</vt:lpstr>
      <vt:lpstr>Le componenti del sistema: i registri di base</vt:lpstr>
      <vt:lpstr>Le componenti del sistema: i registri estesi e tematici</vt:lpstr>
      <vt:lpstr>Lo schema generico delle relazioni</vt:lpstr>
      <vt:lpstr>Presentazione standard di PowerPoint</vt:lpstr>
      <vt:lpstr>A che punto siamo</vt:lpstr>
      <vt:lpstr>Conclusioni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Giuseppe GG. Garofalo</cp:lastModifiedBy>
  <cp:revision>95</cp:revision>
  <cp:lastPrinted>2016-06-22T15:39:43Z</cp:lastPrinted>
  <dcterms:created xsi:type="dcterms:W3CDTF">2016-03-11T16:10:26Z</dcterms:created>
  <dcterms:modified xsi:type="dcterms:W3CDTF">2016-06-22T15:43:31Z</dcterms:modified>
</cp:coreProperties>
</file>