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520"/>
    <a:srgbClr val="E26F31"/>
    <a:srgbClr val="E26F37"/>
    <a:srgbClr val="D43D25"/>
    <a:srgbClr val="DA713A"/>
    <a:srgbClr val="E16F36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 varScale="1">
        <p:scale>
          <a:sx n="78" d="100"/>
          <a:sy n="78" d="100"/>
        </p:scale>
        <p:origin x="-84" y="-552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214008"/>
            <a:ext cx="10402135" cy="6796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23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MODERNISATION</a:t>
            </a:r>
            <a:r>
              <a:rPr lang="en-GB" sz="1100" b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LAB</a:t>
            </a: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-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FOCUSSING ON MODERNISATION</a:t>
            </a:r>
            <a:r>
              <a:rPr lang="en-GB" sz="1100" b="1" i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STRATEGIES IN EUROPE: SOME </a:t>
            </a:r>
            <a:r>
              <a:rPr lang="en-GB" sz="1100" b="1" i="1" noProof="0" dirty="0" err="1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NSIs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’ EXPERIENCES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en-GB" sz="1100" b="1" noProof="0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sz="1200" b="1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Giulio Barcaroli – </a:t>
            </a:r>
            <a:r>
              <a:rPr lang="en-GB" sz="1200" b="1" i="1" noProof="0" dirty="0" smtClean="0">
                <a:solidFill>
                  <a:srgbClr val="C00000"/>
                </a:solidFill>
                <a:latin typeface="+mn-lt"/>
                <a:ea typeface="Signika Light" charset="0"/>
                <a:cs typeface="Arial"/>
              </a:rPr>
              <a:t>Lessons learnt</a:t>
            </a:r>
            <a:r>
              <a:rPr lang="en-GB" sz="1200" b="1" i="1" baseline="0" noProof="0" dirty="0" smtClean="0">
                <a:solidFill>
                  <a:srgbClr val="C00000"/>
                </a:solidFill>
                <a:latin typeface="+mn-lt"/>
                <a:ea typeface="Signika Light" charset="0"/>
                <a:cs typeface="Arial"/>
              </a:rPr>
              <a:t> and </a:t>
            </a:r>
            <a:r>
              <a:rPr lang="en-GB" sz="1200" b="1" i="1" noProof="0" dirty="0" smtClean="0">
                <a:solidFill>
                  <a:srgbClr val="C00000"/>
                </a:solidFill>
                <a:latin typeface="+mn-lt"/>
                <a:ea typeface="Signika Light" charset="0"/>
                <a:cs typeface="Arial"/>
              </a:rPr>
              <a:t>conclusion remarks</a:t>
            </a:r>
            <a:endParaRPr lang="en-GB" sz="1200" b="1" i="1" noProof="0" dirty="0">
              <a:solidFill>
                <a:srgbClr val="C00000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52917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822276" cy="15517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GB" sz="32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Modernisation Lab – 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Focussing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on Modernisation 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en-GB" sz="32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Strategies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 Europe: some </a:t>
            </a:r>
            <a:r>
              <a:rPr lang="en-GB" sz="3200" b="1" i="1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NSIs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’ experiences</a:t>
            </a:r>
          </a:p>
          <a:p>
            <a:pPr>
              <a:lnSpc>
                <a:spcPts val="3200"/>
              </a:lnSpc>
            </a:pPr>
            <a:endParaRPr lang="en-GB" sz="32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en-GB" sz="3200" b="1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Lessons </a:t>
            </a:r>
            <a:r>
              <a:rPr lang="en-GB" sz="3200" b="1" i="1" dirty="0">
                <a:solidFill>
                  <a:schemeClr val="bg1"/>
                </a:solidFill>
                <a:ea typeface="Signika Light" charset="0"/>
                <a:cs typeface="Arial"/>
              </a:rPr>
              <a:t>l</a:t>
            </a:r>
            <a:r>
              <a:rPr lang="en-GB" sz="3200" b="1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earnt and conclusion remarks</a:t>
            </a:r>
            <a:endParaRPr lang="en-GB" sz="3200" b="1" i="1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76340" y="45025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822276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GB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Giulio Barcaroli</a:t>
            </a:r>
            <a:r>
              <a:rPr lang="en-GB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| </a:t>
            </a:r>
            <a:r>
              <a:rPr lang="en-US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Italian National Institute of </a:t>
            </a:r>
            <a:r>
              <a:rPr lang="en-US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Statistics - Istat</a:t>
            </a:r>
            <a:endParaRPr lang="en-GB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err="1" smtClean="0"/>
              <a:t>Standardisation</a:t>
            </a:r>
            <a:r>
              <a:rPr lang="it-IT" sz="1800" dirty="0" smtClean="0"/>
              <a:t> of </a:t>
            </a:r>
            <a:r>
              <a:rPr lang="it-IT" sz="1800" dirty="0" err="1" smtClean="0"/>
              <a:t>internal</a:t>
            </a:r>
            <a:r>
              <a:rPr lang="it-IT" sz="1800" dirty="0" smtClean="0"/>
              <a:t> production </a:t>
            </a:r>
            <a:r>
              <a:rPr lang="it-IT" sz="1800" dirty="0" err="1" smtClean="0"/>
              <a:t>processes</a:t>
            </a:r>
            <a:r>
              <a:rPr lang="it-IT" sz="1800" dirty="0" smtClean="0"/>
              <a:t>: no more </a:t>
            </a:r>
            <a:r>
              <a:rPr lang="it-IT" sz="1800" dirty="0" err="1" smtClean="0"/>
              <a:t>pipelines</a:t>
            </a:r>
            <a:r>
              <a:rPr lang="it-IT" sz="1800" dirty="0" smtClean="0"/>
              <a:t> with </a:t>
            </a:r>
            <a:r>
              <a:rPr lang="it-IT" sz="1800" dirty="0" err="1" smtClean="0"/>
              <a:t>individual</a:t>
            </a:r>
            <a:r>
              <a:rPr lang="it-IT" sz="1800" dirty="0" smtClean="0"/>
              <a:t> </a:t>
            </a:r>
            <a:r>
              <a:rPr lang="it-IT" sz="1800" dirty="0" err="1" smtClean="0"/>
              <a:t>solutions</a:t>
            </a:r>
            <a:r>
              <a:rPr lang="it-IT" sz="1800" dirty="0" smtClean="0"/>
              <a:t>, </a:t>
            </a:r>
            <a:r>
              <a:rPr lang="it-IT" sz="1800" dirty="0" err="1" smtClean="0"/>
              <a:t>but</a:t>
            </a:r>
            <a:r>
              <a:rPr lang="it-IT" sz="1800" dirty="0" smtClean="0"/>
              <a:t> an integrated and </a:t>
            </a:r>
            <a:r>
              <a:rPr lang="it-IT" sz="1800" dirty="0" err="1" smtClean="0"/>
              <a:t>industrialised</a:t>
            </a:r>
            <a:r>
              <a:rPr lang="it-IT" sz="1800" dirty="0" smtClean="0"/>
              <a:t> </a:t>
            </a:r>
            <a:r>
              <a:rPr lang="it-IT" sz="1800" dirty="0" err="1" smtClean="0"/>
              <a:t>system</a:t>
            </a:r>
            <a:r>
              <a:rPr lang="it-IT" sz="1800" dirty="0" smtClean="0"/>
              <a:t>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Paradigm</a:t>
            </a:r>
            <a:r>
              <a:rPr lang="it-IT" sz="1800" dirty="0" smtClean="0"/>
              <a:t> </a:t>
            </a:r>
            <a:r>
              <a:rPr lang="it-IT" sz="1800" dirty="0" err="1" smtClean="0"/>
              <a:t>shift</a:t>
            </a:r>
            <a:r>
              <a:rPr lang="it-IT" sz="1800" dirty="0" smtClean="0"/>
              <a:t>  in </a:t>
            </a:r>
            <a:r>
              <a:rPr lang="it-IT" sz="1800" b="1" dirty="0" smtClean="0"/>
              <a:t>data collection</a:t>
            </a:r>
            <a:r>
              <a:rPr lang="it-IT" sz="1800" dirty="0" smtClean="0"/>
              <a:t>: use </a:t>
            </a:r>
            <a:r>
              <a:rPr lang="it-IT" sz="1800" dirty="0" err="1" smtClean="0"/>
              <a:t>those</a:t>
            </a:r>
            <a:r>
              <a:rPr lang="it-IT" sz="1800" dirty="0" smtClean="0"/>
              <a:t> </a:t>
            </a:r>
            <a:r>
              <a:rPr lang="it-IT" sz="1800" dirty="0" err="1" smtClean="0"/>
              <a:t>already</a:t>
            </a:r>
            <a:r>
              <a:rPr lang="it-IT" sz="1800" dirty="0" smtClean="0"/>
              <a:t> </a:t>
            </a:r>
            <a:r>
              <a:rPr lang="it-IT" sz="1800" dirty="0" err="1" smtClean="0"/>
              <a:t>available</a:t>
            </a:r>
            <a:r>
              <a:rPr lang="it-IT" sz="1800" dirty="0" smtClean="0"/>
              <a:t> </a:t>
            </a:r>
            <a:r>
              <a:rPr lang="it-IT" sz="1800" dirty="0" err="1" smtClean="0"/>
              <a:t>before</a:t>
            </a:r>
            <a:r>
              <a:rPr lang="it-IT" sz="1800" dirty="0" smtClean="0"/>
              <a:t> </a:t>
            </a:r>
            <a:r>
              <a:rPr lang="it-IT" sz="1800" dirty="0" err="1" smtClean="0"/>
              <a:t>asking</a:t>
            </a:r>
            <a:r>
              <a:rPr lang="it-IT" sz="1800" dirty="0" smtClean="0"/>
              <a:t>  for </a:t>
            </a:r>
            <a:r>
              <a:rPr lang="it-IT" sz="1800" dirty="0" err="1" smtClean="0"/>
              <a:t>costly</a:t>
            </a:r>
            <a:r>
              <a:rPr lang="it-IT" sz="1800" dirty="0" smtClean="0"/>
              <a:t> and </a:t>
            </a:r>
            <a:r>
              <a:rPr lang="it-IT" sz="1800" dirty="0" err="1" smtClean="0"/>
              <a:t>burdensome</a:t>
            </a:r>
            <a:r>
              <a:rPr lang="it-IT" sz="1800" dirty="0" smtClean="0"/>
              <a:t> new </a:t>
            </a:r>
            <a:r>
              <a:rPr lang="it-IT" sz="1800" dirty="0" err="1" smtClean="0"/>
              <a:t>ones</a:t>
            </a:r>
            <a:endParaRPr lang="it-IT" sz="18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/>
              <a:t>Paradigm</a:t>
            </a:r>
            <a:r>
              <a:rPr lang="it-IT" sz="1800" dirty="0"/>
              <a:t> </a:t>
            </a:r>
            <a:r>
              <a:rPr lang="it-IT" sz="1800" dirty="0" err="1"/>
              <a:t>shift</a:t>
            </a:r>
            <a:r>
              <a:rPr lang="it-IT" sz="1800" dirty="0"/>
              <a:t>  in </a:t>
            </a:r>
            <a:r>
              <a:rPr lang="it-IT" sz="1800" b="1" dirty="0" err="1" smtClean="0"/>
              <a:t>competencies</a:t>
            </a:r>
            <a:r>
              <a:rPr lang="it-IT" sz="1800" dirty="0" smtClean="0"/>
              <a:t>: from a </a:t>
            </a:r>
            <a:r>
              <a:rPr lang="it-IT" sz="1800" dirty="0" err="1" smtClean="0"/>
              <a:t>methodological</a:t>
            </a:r>
            <a:r>
              <a:rPr lang="it-IT" sz="1800" dirty="0" smtClean="0"/>
              <a:t> expertise </a:t>
            </a:r>
            <a:r>
              <a:rPr lang="it-IT" sz="1800" dirty="0" err="1" smtClean="0"/>
              <a:t>able</a:t>
            </a:r>
            <a:r>
              <a:rPr lang="it-IT" sz="1800" dirty="0" smtClean="0"/>
              <a:t> to </a:t>
            </a:r>
            <a:r>
              <a:rPr lang="it-IT" sz="1800" dirty="0" err="1" smtClean="0"/>
              <a:t>handle</a:t>
            </a:r>
            <a:r>
              <a:rPr lang="it-IT" sz="1800" dirty="0" smtClean="0"/>
              <a:t> the </a:t>
            </a:r>
            <a:r>
              <a:rPr lang="it-IT" sz="1800" dirty="0" err="1" smtClean="0"/>
              <a:t>classic</a:t>
            </a:r>
            <a:r>
              <a:rPr lang="it-IT" sz="1800" dirty="0" smtClean="0"/>
              <a:t> </a:t>
            </a:r>
            <a:r>
              <a:rPr lang="it-IT" sz="1800" dirty="0" err="1" smtClean="0"/>
              <a:t>survey</a:t>
            </a:r>
            <a:r>
              <a:rPr lang="it-IT" sz="1800" dirty="0" smtClean="0"/>
              <a:t> production </a:t>
            </a:r>
            <a:r>
              <a:rPr lang="it-IT" sz="1800" dirty="0" err="1" smtClean="0"/>
              <a:t>process</a:t>
            </a:r>
            <a:r>
              <a:rPr lang="it-IT" sz="1800" dirty="0" smtClean="0"/>
              <a:t>, to the new </a:t>
            </a:r>
            <a:r>
              <a:rPr lang="it-IT" sz="1800" dirty="0" err="1" smtClean="0"/>
              <a:t>capabilities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required</a:t>
            </a:r>
            <a:r>
              <a:rPr lang="it-IT" sz="1800" dirty="0" smtClean="0"/>
              <a:t> to </a:t>
            </a:r>
            <a:r>
              <a:rPr lang="it-IT" sz="1800" dirty="0" err="1" smtClean="0"/>
              <a:t>build</a:t>
            </a:r>
            <a:r>
              <a:rPr lang="it-IT" sz="1800" dirty="0" smtClean="0"/>
              <a:t> a </a:t>
            </a:r>
            <a:r>
              <a:rPr lang="it-IT" sz="1800" dirty="0" err="1" smtClean="0"/>
              <a:t>registers</a:t>
            </a:r>
            <a:r>
              <a:rPr lang="it-IT" sz="1800" dirty="0" smtClean="0"/>
              <a:t> </a:t>
            </a:r>
            <a:r>
              <a:rPr lang="it-IT" sz="1800" dirty="0" err="1" smtClean="0"/>
              <a:t>based</a:t>
            </a:r>
            <a:r>
              <a:rPr lang="it-IT" sz="1800" dirty="0" smtClean="0"/>
              <a:t> production </a:t>
            </a:r>
            <a:r>
              <a:rPr lang="it-IT" sz="1800" dirty="0" err="1" smtClean="0"/>
              <a:t>process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Paradigm</a:t>
            </a:r>
            <a:r>
              <a:rPr lang="it-IT" sz="1800" dirty="0" smtClean="0"/>
              <a:t> </a:t>
            </a:r>
            <a:r>
              <a:rPr lang="it-IT" sz="1800" dirty="0" err="1" smtClean="0"/>
              <a:t>shift</a:t>
            </a:r>
            <a:r>
              <a:rPr lang="it-IT" sz="1800" dirty="0" smtClean="0"/>
              <a:t> in </a:t>
            </a:r>
            <a:r>
              <a:rPr lang="it-IT" sz="1800" b="1" dirty="0" err="1" smtClean="0"/>
              <a:t>methodology</a:t>
            </a:r>
            <a:r>
              <a:rPr lang="it-IT" sz="1800" dirty="0" smtClean="0"/>
              <a:t>: from the </a:t>
            </a:r>
            <a:r>
              <a:rPr lang="it-IT" sz="1800" dirty="0" err="1" smtClean="0"/>
              <a:t>traditional</a:t>
            </a:r>
            <a:r>
              <a:rPr lang="it-IT" sz="1800" dirty="0" smtClean="0"/>
              <a:t> (design </a:t>
            </a:r>
            <a:r>
              <a:rPr lang="it-IT" sz="1800" dirty="0" err="1" smtClean="0"/>
              <a:t>based</a:t>
            </a:r>
            <a:r>
              <a:rPr lang="it-IT" sz="1800" dirty="0" smtClean="0"/>
              <a:t> / model </a:t>
            </a:r>
            <a:r>
              <a:rPr lang="it-IT" sz="1800" dirty="0" err="1" smtClean="0"/>
              <a:t>assisted</a:t>
            </a:r>
            <a:r>
              <a:rPr lang="it-IT" sz="1800" dirty="0" smtClean="0"/>
              <a:t>) estimates </a:t>
            </a:r>
            <a:r>
              <a:rPr lang="it-IT" sz="1800" dirty="0" err="1" smtClean="0"/>
              <a:t>produced</a:t>
            </a:r>
            <a:r>
              <a:rPr lang="it-IT" sz="1800" dirty="0" smtClean="0"/>
              <a:t> by </a:t>
            </a:r>
            <a:r>
              <a:rPr lang="it-IT" sz="1800" dirty="0" err="1" smtClean="0"/>
              <a:t>sampling</a:t>
            </a:r>
            <a:r>
              <a:rPr lang="it-IT" sz="1800" dirty="0" smtClean="0"/>
              <a:t> </a:t>
            </a:r>
            <a:r>
              <a:rPr lang="it-IT" sz="1800" dirty="0" err="1" smtClean="0"/>
              <a:t>surveys</a:t>
            </a:r>
            <a:r>
              <a:rPr lang="it-IT" sz="1800" dirty="0" smtClean="0"/>
              <a:t>, use of model </a:t>
            </a:r>
            <a:r>
              <a:rPr lang="it-IT" sz="1800" dirty="0" err="1" smtClean="0"/>
              <a:t>based</a:t>
            </a:r>
            <a:r>
              <a:rPr lang="it-IT" sz="1800" dirty="0" smtClean="0"/>
              <a:t> estimation </a:t>
            </a:r>
            <a:r>
              <a:rPr lang="it-IT" sz="1800" dirty="0" err="1" smtClean="0"/>
              <a:t>systems</a:t>
            </a:r>
            <a:r>
              <a:rPr lang="it-IT" sz="1800" dirty="0" smtClean="0"/>
              <a:t> </a:t>
            </a:r>
            <a:r>
              <a:rPr lang="it-IT" sz="1800" dirty="0" err="1" smtClean="0"/>
              <a:t>applicable</a:t>
            </a:r>
            <a:r>
              <a:rPr lang="it-IT" sz="1800" dirty="0" smtClean="0"/>
              <a:t> in a multi-</a:t>
            </a:r>
            <a:r>
              <a:rPr lang="it-IT" sz="1800" dirty="0" err="1" smtClean="0"/>
              <a:t>sources</a:t>
            </a:r>
            <a:r>
              <a:rPr lang="it-IT" sz="1800" dirty="0" smtClean="0"/>
              <a:t> </a:t>
            </a:r>
            <a:r>
              <a:rPr lang="it-IT" sz="1800" dirty="0" err="1" smtClean="0"/>
              <a:t>environment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54610" y="2015594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but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complementary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concepts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it-IT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session </a:t>
            </a:r>
            <a:r>
              <a:rPr lang="it-IT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presentations</a:t>
            </a:r>
            <a:endParaRPr lang="it-IT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What is “modernisation” in official statistics?</a:t>
            </a:r>
          </a:p>
        </p:txBody>
      </p:sp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Official</a:t>
            </a:r>
            <a:r>
              <a:rPr lang="it-IT" sz="1800" dirty="0" smtClean="0"/>
              <a:t> </a:t>
            </a:r>
            <a:r>
              <a:rPr lang="it-IT" sz="1800" dirty="0" err="1" smtClean="0"/>
              <a:t>statistics</a:t>
            </a:r>
            <a:r>
              <a:rPr lang="it-IT" sz="1800" dirty="0" smtClean="0"/>
              <a:t> production </a:t>
            </a:r>
            <a:r>
              <a:rPr lang="it-IT" sz="1800" dirty="0" err="1" smtClean="0"/>
              <a:t>processes</a:t>
            </a:r>
            <a:r>
              <a:rPr lang="it-IT" sz="1800" dirty="0" smtClean="0"/>
              <a:t> are </a:t>
            </a:r>
            <a:r>
              <a:rPr lang="it-IT" sz="1800" dirty="0" err="1" smtClean="0"/>
              <a:t>often</a:t>
            </a:r>
            <a:r>
              <a:rPr lang="it-IT" sz="1800" dirty="0" smtClean="0"/>
              <a:t> </a:t>
            </a:r>
            <a:r>
              <a:rPr lang="it-IT" sz="1800" dirty="0" err="1" smtClean="0"/>
              <a:t>characterised</a:t>
            </a:r>
            <a:r>
              <a:rPr lang="it-IT" sz="1800" dirty="0" smtClean="0"/>
              <a:t> by non </a:t>
            </a:r>
            <a:r>
              <a:rPr lang="it-IT" sz="1800" dirty="0" err="1" smtClean="0"/>
              <a:t>optimality</a:t>
            </a:r>
            <a:r>
              <a:rPr lang="it-IT" sz="1800" dirty="0" smtClean="0"/>
              <a:t> in </a:t>
            </a:r>
            <a:r>
              <a:rPr lang="it-IT" sz="1800" dirty="0" err="1" smtClean="0"/>
              <a:t>terms</a:t>
            </a:r>
            <a:r>
              <a:rPr lang="it-IT" sz="1800" dirty="0" smtClean="0"/>
              <a:t> of </a:t>
            </a:r>
            <a:r>
              <a:rPr lang="it-IT" sz="1800" dirty="0" err="1" smtClean="0"/>
              <a:t>both</a:t>
            </a:r>
            <a:r>
              <a:rPr lang="it-IT" sz="1800" dirty="0" smtClean="0"/>
              <a:t> </a:t>
            </a:r>
            <a:r>
              <a:rPr lang="it-IT" sz="1800" dirty="0" err="1" smtClean="0"/>
              <a:t>effectiveness</a:t>
            </a:r>
            <a:r>
              <a:rPr lang="it-IT" sz="1800" dirty="0" smtClean="0"/>
              <a:t> and </a:t>
            </a:r>
            <a:r>
              <a:rPr lang="it-IT" sz="1800" dirty="0" err="1" smtClean="0"/>
              <a:t>efficiency</a:t>
            </a:r>
            <a:r>
              <a:rPr lang="it-IT" sz="1800" dirty="0" smtClean="0"/>
              <a:t> 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Standardisation</a:t>
            </a:r>
            <a:r>
              <a:rPr lang="it-IT" sz="1800" dirty="0" smtClean="0"/>
              <a:t> can </a:t>
            </a:r>
            <a:r>
              <a:rPr lang="it-IT" sz="1800" dirty="0" err="1" smtClean="0"/>
              <a:t>greatly</a:t>
            </a:r>
            <a:r>
              <a:rPr lang="it-IT" sz="1800" dirty="0" smtClean="0"/>
              <a:t> help to </a:t>
            </a:r>
            <a:r>
              <a:rPr lang="it-IT" sz="1800" dirty="0" err="1" smtClean="0"/>
              <a:t>increase</a:t>
            </a:r>
            <a:r>
              <a:rPr lang="it-IT" sz="1800" dirty="0" smtClean="0"/>
              <a:t> </a:t>
            </a:r>
            <a:r>
              <a:rPr lang="it-IT" sz="1800" dirty="0" err="1" smtClean="0"/>
              <a:t>optimality</a:t>
            </a:r>
            <a:r>
              <a:rPr lang="it-IT" sz="1800" dirty="0" smtClean="0"/>
              <a:t>, </a:t>
            </a:r>
            <a:r>
              <a:rPr lang="it-IT" sz="1800" dirty="0" err="1" smtClean="0"/>
              <a:t>whenever</a:t>
            </a:r>
            <a:r>
              <a:rPr lang="it-IT" sz="1800" dirty="0" smtClean="0"/>
              <a:t> </a:t>
            </a:r>
            <a:r>
              <a:rPr lang="it-IT" sz="1800" dirty="0" err="1" smtClean="0"/>
              <a:t>optimal</a:t>
            </a:r>
            <a:r>
              <a:rPr lang="it-IT" sz="1800" dirty="0" smtClean="0"/>
              <a:t> </a:t>
            </a:r>
            <a:r>
              <a:rPr lang="it-IT" sz="1800" dirty="0" err="1" smtClean="0"/>
              <a:t>methods</a:t>
            </a:r>
            <a:r>
              <a:rPr lang="it-IT" sz="1800" dirty="0" smtClean="0"/>
              <a:t> and </a:t>
            </a:r>
            <a:r>
              <a:rPr lang="it-IT" sz="1800" dirty="0" err="1" smtClean="0"/>
              <a:t>instruments</a:t>
            </a:r>
            <a:r>
              <a:rPr lang="it-IT" sz="1800" dirty="0" smtClean="0"/>
              <a:t> are </a:t>
            </a:r>
            <a:r>
              <a:rPr lang="it-IT" sz="1800" dirty="0" err="1" smtClean="0"/>
              <a:t>adopted</a:t>
            </a:r>
            <a:r>
              <a:rPr lang="it-IT" sz="1800" dirty="0" smtClean="0"/>
              <a:t> as </a:t>
            </a:r>
            <a:r>
              <a:rPr lang="it-IT" sz="1800" dirty="0" err="1" smtClean="0"/>
              <a:t>standards</a:t>
            </a:r>
            <a:r>
              <a:rPr lang="it-IT" sz="1800" dirty="0" smtClean="0"/>
              <a:t>, and </a:t>
            </a:r>
            <a:r>
              <a:rPr lang="it-IT" sz="1800" dirty="0" err="1" smtClean="0"/>
              <a:t>processes</a:t>
            </a:r>
            <a:r>
              <a:rPr lang="it-IT" sz="1800" dirty="0" smtClean="0"/>
              <a:t> are </a:t>
            </a:r>
            <a:r>
              <a:rPr lang="it-IT" sz="1800" dirty="0" err="1" smtClean="0"/>
              <a:t>designed</a:t>
            </a:r>
            <a:r>
              <a:rPr lang="it-IT" sz="1800" dirty="0" smtClean="0"/>
              <a:t> </a:t>
            </a:r>
            <a:r>
              <a:rPr lang="it-IT" sz="1800" dirty="0" err="1" smtClean="0"/>
              <a:t>following</a:t>
            </a:r>
            <a:r>
              <a:rPr lang="it-IT" sz="1800" dirty="0" smtClean="0"/>
              <a:t> a </a:t>
            </a:r>
            <a:r>
              <a:rPr lang="it-IT" sz="1800" dirty="0" err="1" smtClean="0"/>
              <a:t>well-defined</a:t>
            </a:r>
            <a:r>
              <a:rPr lang="it-IT" sz="1800" dirty="0" smtClean="0"/>
              <a:t> Business Architecture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Yes, BUT: </a:t>
            </a:r>
            <a:r>
              <a:rPr lang="it-IT" sz="1800" b="1" dirty="0" err="1" smtClean="0"/>
              <a:t>standardisation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decreases</a:t>
            </a:r>
            <a:r>
              <a:rPr lang="it-IT" sz="1800" b="1" dirty="0" smtClean="0"/>
              <a:t> the </a:t>
            </a:r>
            <a:r>
              <a:rPr lang="it-IT" sz="1800" b="1" dirty="0" err="1" smtClean="0"/>
              <a:t>degrees</a:t>
            </a:r>
            <a:r>
              <a:rPr lang="it-IT" sz="1800" b="1" dirty="0" smtClean="0"/>
              <a:t> of </a:t>
            </a:r>
            <a:r>
              <a:rPr lang="it-IT" sz="1800" b="1" dirty="0" err="1" smtClean="0"/>
              <a:t>freedom</a:t>
            </a:r>
            <a:r>
              <a:rPr lang="it-IT" sz="1800" b="1" dirty="0" smtClean="0"/>
              <a:t> in a </a:t>
            </a:r>
            <a:r>
              <a:rPr lang="it-IT" sz="1800" b="1" dirty="0" err="1" smtClean="0"/>
              <a:t>system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A </a:t>
            </a:r>
            <a:r>
              <a:rPr lang="it-IT" sz="1800" dirty="0" err="1" smtClean="0"/>
              <a:t>certain</a:t>
            </a:r>
            <a:r>
              <a:rPr lang="it-IT" sz="1800" dirty="0" smtClean="0"/>
              <a:t> </a:t>
            </a:r>
            <a:r>
              <a:rPr lang="it-IT" sz="1800" dirty="0" err="1" smtClean="0"/>
              <a:t>degree</a:t>
            </a:r>
            <a:r>
              <a:rPr lang="it-IT" sz="1800" dirty="0" smtClean="0"/>
              <a:t> of </a:t>
            </a:r>
            <a:r>
              <a:rPr lang="it-IT" sz="1800" dirty="0" err="1" smtClean="0"/>
              <a:t>freedom</a:t>
            </a:r>
            <a:r>
              <a:rPr lang="it-IT" sz="1800" dirty="0" smtClean="0"/>
              <a:t> </a:t>
            </a:r>
            <a:r>
              <a:rPr lang="it-IT" sz="1800" dirty="0" err="1" smtClean="0"/>
              <a:t>should</a:t>
            </a:r>
            <a:r>
              <a:rPr lang="it-IT" sz="1800" dirty="0" smtClean="0"/>
              <a:t> be </a:t>
            </a:r>
            <a:r>
              <a:rPr lang="it-IT" sz="1800" dirty="0" err="1" smtClean="0"/>
              <a:t>granted</a:t>
            </a:r>
            <a:r>
              <a:rPr lang="it-IT" sz="1800" dirty="0" smtClean="0"/>
              <a:t> to </a:t>
            </a:r>
            <a:r>
              <a:rPr lang="it-IT" sz="1800" dirty="0" err="1" smtClean="0"/>
              <a:t>explore</a:t>
            </a:r>
            <a:r>
              <a:rPr lang="it-IT" sz="1800" dirty="0" smtClean="0"/>
              <a:t> new </a:t>
            </a:r>
            <a:r>
              <a:rPr lang="it-IT" sz="1800" dirty="0" err="1" smtClean="0"/>
              <a:t>solutions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National Statistical </a:t>
            </a:r>
            <a:r>
              <a:rPr lang="it-IT" sz="1800" dirty="0" err="1" smtClean="0"/>
              <a:t>Institutes</a:t>
            </a:r>
            <a:r>
              <a:rPr lang="it-IT" sz="1800" dirty="0" smtClean="0"/>
              <a:t> are </a:t>
            </a:r>
            <a:r>
              <a:rPr lang="it-IT" sz="1800" dirty="0" err="1" smtClean="0"/>
              <a:t>not</a:t>
            </a:r>
            <a:r>
              <a:rPr lang="it-IT" sz="1800" dirty="0" smtClean="0"/>
              <a:t> </a:t>
            </a:r>
            <a:r>
              <a:rPr lang="it-IT" sz="1800" dirty="0" err="1" smtClean="0"/>
              <a:t>only</a:t>
            </a:r>
            <a:r>
              <a:rPr lang="it-IT" sz="1800" dirty="0" smtClean="0"/>
              <a:t> </a:t>
            </a:r>
            <a:r>
              <a:rPr lang="it-IT" sz="1800" dirty="0" err="1" smtClean="0"/>
              <a:t>producers</a:t>
            </a:r>
            <a:r>
              <a:rPr lang="it-IT" sz="1800" dirty="0" smtClean="0"/>
              <a:t>, </a:t>
            </a:r>
            <a:r>
              <a:rPr lang="it-IT" sz="1800" dirty="0" err="1" smtClean="0"/>
              <a:t>but</a:t>
            </a:r>
            <a:r>
              <a:rPr lang="it-IT" sz="1800" dirty="0" smtClean="0"/>
              <a:t> </a:t>
            </a:r>
            <a:r>
              <a:rPr lang="it-IT" sz="1800" dirty="0" err="1" smtClean="0"/>
              <a:t>also</a:t>
            </a:r>
            <a:r>
              <a:rPr lang="it-IT" sz="1800" dirty="0" smtClean="0"/>
              <a:t> </a:t>
            </a:r>
            <a:r>
              <a:rPr lang="it-IT" sz="1800" dirty="0" err="1" smtClean="0"/>
              <a:t>researchers</a:t>
            </a:r>
            <a:r>
              <a:rPr lang="it-IT" sz="1800" dirty="0" smtClean="0"/>
              <a:t>: </a:t>
            </a:r>
            <a:r>
              <a:rPr lang="it-IT" sz="1800" dirty="0" err="1" smtClean="0"/>
              <a:t>creativity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/>
              <a:t> </a:t>
            </a:r>
            <a:r>
              <a:rPr lang="it-IT" sz="1800" dirty="0" err="1" smtClean="0"/>
              <a:t>vital</a:t>
            </a:r>
            <a:r>
              <a:rPr lang="it-IT" sz="1800" dirty="0" smtClean="0"/>
              <a:t> 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54610" y="2015594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One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major </a:t>
            </a:r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issue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l"/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standardise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yes, </a:t>
            </a:r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but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what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extent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algn="l"/>
            <a:endParaRPr lang="it-IT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Standardisation: yes, but …</a:t>
            </a:r>
            <a:endParaRPr lang="en-GB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2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Surveys</a:t>
            </a:r>
            <a:r>
              <a:rPr lang="it-IT" sz="1800" dirty="0" smtClean="0"/>
              <a:t> are </a:t>
            </a:r>
            <a:r>
              <a:rPr lang="it-IT" sz="1800" dirty="0" err="1" smtClean="0"/>
              <a:t>characterised</a:t>
            </a:r>
            <a:r>
              <a:rPr lang="it-IT" sz="1800" dirty="0" smtClean="0"/>
              <a:t> by high </a:t>
            </a:r>
            <a:r>
              <a:rPr lang="it-IT" sz="1800" dirty="0" err="1" smtClean="0"/>
              <a:t>costs</a:t>
            </a:r>
            <a:r>
              <a:rPr lang="it-IT" sz="1800" dirty="0" smtClean="0"/>
              <a:t> and </a:t>
            </a:r>
            <a:r>
              <a:rPr lang="it-IT" sz="1800" dirty="0" err="1" smtClean="0"/>
              <a:t>decreasing</a:t>
            </a:r>
            <a:r>
              <a:rPr lang="it-IT" sz="1800" dirty="0" smtClean="0"/>
              <a:t> </a:t>
            </a:r>
            <a:r>
              <a:rPr lang="it-IT" sz="1800" dirty="0" err="1" smtClean="0"/>
              <a:t>response</a:t>
            </a:r>
            <a:r>
              <a:rPr lang="it-IT" sz="1800" dirty="0" smtClean="0"/>
              <a:t> </a:t>
            </a:r>
            <a:r>
              <a:rPr lang="it-IT" sz="1800" dirty="0" err="1" smtClean="0"/>
              <a:t>rates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Increasing</a:t>
            </a:r>
            <a:r>
              <a:rPr lang="it-IT" sz="1800" dirty="0" smtClean="0"/>
              <a:t> </a:t>
            </a:r>
            <a:r>
              <a:rPr lang="it-IT" sz="1800" dirty="0" err="1" smtClean="0"/>
              <a:t>availability</a:t>
            </a:r>
            <a:r>
              <a:rPr lang="it-IT" sz="1800" dirty="0" smtClean="0"/>
              <a:t> of </a:t>
            </a:r>
            <a:r>
              <a:rPr lang="it-IT" sz="1800" dirty="0" err="1" smtClean="0"/>
              <a:t>administrative</a:t>
            </a:r>
            <a:r>
              <a:rPr lang="it-IT" sz="1800" dirty="0" smtClean="0"/>
              <a:t> data and new data </a:t>
            </a:r>
            <a:r>
              <a:rPr lang="it-IT" sz="1800" dirty="0" err="1" smtClean="0"/>
              <a:t>sources</a:t>
            </a:r>
            <a:r>
              <a:rPr lang="it-IT" sz="1800" dirty="0" smtClean="0"/>
              <a:t> (Big Data), </a:t>
            </a:r>
            <a:r>
              <a:rPr lang="it-IT" sz="1800" dirty="0" err="1" smtClean="0"/>
              <a:t>less</a:t>
            </a:r>
            <a:r>
              <a:rPr lang="it-IT" sz="1800" dirty="0" smtClean="0"/>
              <a:t> </a:t>
            </a:r>
            <a:r>
              <a:rPr lang="it-IT" sz="1800" dirty="0" err="1" smtClean="0"/>
              <a:t>costly</a:t>
            </a:r>
            <a:r>
              <a:rPr lang="it-IT" sz="1800" dirty="0" smtClean="0"/>
              <a:t> and </a:t>
            </a:r>
            <a:r>
              <a:rPr lang="it-IT" sz="1800" dirty="0" err="1" smtClean="0"/>
              <a:t>not</a:t>
            </a:r>
            <a:r>
              <a:rPr lang="it-IT" sz="1800" dirty="0" smtClean="0"/>
              <a:t> </a:t>
            </a:r>
            <a:r>
              <a:rPr lang="it-IT" sz="1800" dirty="0" err="1" smtClean="0"/>
              <a:t>burdensome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Yes, BUT: </a:t>
            </a:r>
            <a:r>
              <a:rPr lang="it-IT" sz="1800" b="1" dirty="0" err="1" smtClean="0"/>
              <a:t>this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sources</a:t>
            </a:r>
            <a:r>
              <a:rPr lang="it-IT" sz="1800" b="1" dirty="0" smtClean="0"/>
              <a:t> are </a:t>
            </a:r>
            <a:r>
              <a:rPr lang="it-IT" sz="1800" b="1" dirty="0" err="1" smtClean="0"/>
              <a:t>characterised</a:t>
            </a:r>
            <a:r>
              <a:rPr lang="it-IT" sz="1800" b="1" dirty="0" smtClean="0"/>
              <a:t> by the </a:t>
            </a:r>
            <a:r>
              <a:rPr lang="it-IT" sz="1800" b="1" dirty="0" err="1" smtClean="0"/>
              <a:t>fact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that</a:t>
            </a:r>
            <a:r>
              <a:rPr lang="it-IT" sz="1800" b="1" dirty="0" smtClean="0"/>
              <a:t> </a:t>
            </a:r>
            <a:r>
              <a:rPr lang="it-IT" sz="1800" b="1" i="1" dirty="0" err="1" smtClean="0"/>
              <a:t>they</a:t>
            </a:r>
            <a:r>
              <a:rPr lang="it-IT" sz="1800" b="1" i="1" dirty="0" smtClean="0"/>
              <a:t> are </a:t>
            </a:r>
            <a:r>
              <a:rPr lang="it-IT" sz="1800" b="1" i="1" dirty="0" err="1" smtClean="0"/>
              <a:t>not</a:t>
            </a:r>
            <a:r>
              <a:rPr lang="it-IT" sz="1800" b="1" i="1" dirty="0" smtClean="0"/>
              <a:t> under the control of </a:t>
            </a:r>
            <a:r>
              <a:rPr lang="it-IT" sz="1800" b="1" i="1" dirty="0" err="1" smtClean="0"/>
              <a:t>statisticians</a:t>
            </a:r>
            <a:endParaRPr lang="it-IT" sz="1800" b="1" i="1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Problems</a:t>
            </a:r>
            <a:r>
              <a:rPr lang="it-IT" sz="1800" dirty="0" smtClean="0"/>
              <a:t>: </a:t>
            </a:r>
            <a:r>
              <a:rPr lang="it-IT" sz="1800" dirty="0" err="1" smtClean="0"/>
              <a:t>representativeness</a:t>
            </a:r>
            <a:r>
              <a:rPr lang="it-IT" sz="1800" dirty="0" smtClean="0"/>
              <a:t>, </a:t>
            </a:r>
            <a:r>
              <a:rPr lang="it-IT" sz="1800" dirty="0" err="1" smtClean="0"/>
              <a:t>different</a:t>
            </a:r>
            <a:r>
              <a:rPr lang="it-IT" sz="1800" dirty="0" smtClean="0"/>
              <a:t> </a:t>
            </a:r>
            <a:r>
              <a:rPr lang="it-IT" sz="1800" dirty="0" err="1" smtClean="0"/>
              <a:t>definitions</a:t>
            </a:r>
            <a:r>
              <a:rPr lang="it-IT" sz="1800" dirty="0" smtClean="0"/>
              <a:t> and </a:t>
            </a:r>
            <a:r>
              <a:rPr lang="it-IT" sz="1800" dirty="0" err="1" smtClean="0"/>
              <a:t>classifications</a:t>
            </a:r>
            <a:r>
              <a:rPr lang="it-IT" sz="1800" dirty="0" smtClean="0"/>
              <a:t>, </a:t>
            </a:r>
            <a:r>
              <a:rPr lang="it-IT" sz="1800" dirty="0" err="1" smtClean="0"/>
              <a:t>always</a:t>
            </a:r>
            <a:r>
              <a:rPr lang="it-IT" sz="1800" dirty="0" err="1"/>
              <a:t>-</a:t>
            </a:r>
            <a:r>
              <a:rPr lang="it-IT" sz="1800" dirty="0" err="1" smtClean="0"/>
              <a:t>changing</a:t>
            </a:r>
            <a:r>
              <a:rPr lang="it-IT" sz="1800" dirty="0" smtClean="0"/>
              <a:t> </a:t>
            </a:r>
            <a:r>
              <a:rPr lang="it-IT" sz="1800" dirty="0" err="1" smtClean="0"/>
              <a:t>mechanisms</a:t>
            </a:r>
            <a:r>
              <a:rPr lang="it-IT" sz="1800" dirty="0" smtClean="0"/>
              <a:t> of generation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54610" y="2015594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it-IT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seem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refer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a common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view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the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classic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sampling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survey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out of date. In some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to be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abandoned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l"/>
            <a:endParaRPr lang="it-IT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Paradigm shifts: no more surveys?</a:t>
            </a:r>
            <a:endParaRPr lang="en-GB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2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We</a:t>
            </a:r>
            <a:r>
              <a:rPr lang="it-IT" sz="1800" dirty="0" smtClean="0"/>
              <a:t> </a:t>
            </a:r>
            <a:r>
              <a:rPr lang="it-IT" sz="1800" dirty="0" err="1" smtClean="0"/>
              <a:t>need</a:t>
            </a:r>
            <a:r>
              <a:rPr lang="it-IT" sz="1800" dirty="0" smtClean="0"/>
              <a:t> a </a:t>
            </a:r>
            <a:r>
              <a:rPr lang="it-IT" sz="1800" b="1" dirty="0" smtClean="0"/>
              <a:t>bridge</a:t>
            </a:r>
            <a:r>
              <a:rPr lang="it-IT" sz="1800" dirty="0" smtClean="0"/>
              <a:t> </a:t>
            </a:r>
            <a:r>
              <a:rPr lang="it-IT" sz="1800" dirty="0" err="1" smtClean="0"/>
              <a:t>between</a:t>
            </a:r>
            <a:r>
              <a:rPr lang="it-IT" sz="1800" dirty="0" smtClean="0"/>
              <a:t> </a:t>
            </a:r>
            <a:r>
              <a:rPr lang="it-IT" sz="1800" dirty="0" err="1" smtClean="0"/>
              <a:t>what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under control and </a:t>
            </a:r>
            <a:r>
              <a:rPr lang="it-IT" sz="1800" dirty="0" err="1" smtClean="0"/>
              <a:t>well</a:t>
            </a:r>
            <a:r>
              <a:rPr lang="it-IT" sz="1800" dirty="0" smtClean="0"/>
              <a:t> </a:t>
            </a:r>
            <a:r>
              <a:rPr lang="it-IT" sz="1800" dirty="0" err="1" smtClean="0"/>
              <a:t>known</a:t>
            </a:r>
            <a:r>
              <a:rPr lang="it-IT" sz="1800" dirty="0" smtClean="0"/>
              <a:t> (the </a:t>
            </a:r>
            <a:r>
              <a:rPr lang="it-IT" sz="1800" dirty="0" err="1" smtClean="0"/>
              <a:t>survey</a:t>
            </a:r>
            <a:r>
              <a:rPr lang="it-IT" sz="1800" dirty="0" smtClean="0"/>
              <a:t> </a:t>
            </a:r>
            <a:r>
              <a:rPr lang="it-IT" sz="1800" dirty="0" err="1" smtClean="0"/>
              <a:t>process</a:t>
            </a:r>
            <a:r>
              <a:rPr lang="it-IT" sz="1800" dirty="0" smtClean="0"/>
              <a:t> and the </a:t>
            </a:r>
            <a:r>
              <a:rPr lang="it-IT" sz="1800" dirty="0" err="1" smtClean="0"/>
              <a:t>survey</a:t>
            </a:r>
            <a:r>
              <a:rPr lang="it-IT" sz="1800" dirty="0" smtClean="0"/>
              <a:t> data) and </a:t>
            </a:r>
            <a:r>
              <a:rPr lang="it-IT" sz="1800" dirty="0" err="1" smtClean="0"/>
              <a:t>what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neither</a:t>
            </a:r>
            <a:r>
              <a:rPr lang="it-IT" sz="1800" dirty="0" smtClean="0"/>
              <a:t> </a:t>
            </a:r>
            <a:r>
              <a:rPr lang="it-IT" sz="1800" dirty="0" err="1" smtClean="0"/>
              <a:t>one</a:t>
            </a:r>
            <a:r>
              <a:rPr lang="it-IT" sz="1800" dirty="0" smtClean="0"/>
              <a:t> </a:t>
            </a:r>
            <a:r>
              <a:rPr lang="it-IT" sz="1800" dirty="0" err="1" smtClean="0"/>
              <a:t>nor</a:t>
            </a:r>
            <a:r>
              <a:rPr lang="it-IT" sz="1800" dirty="0" smtClean="0"/>
              <a:t> the </a:t>
            </a:r>
            <a:r>
              <a:rPr lang="it-IT" sz="1800" dirty="0" err="1" smtClean="0"/>
              <a:t>other</a:t>
            </a: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Survey data to </a:t>
            </a:r>
            <a:r>
              <a:rPr lang="it-IT" sz="1800" b="1" dirty="0" err="1" smtClean="0"/>
              <a:t>build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models</a:t>
            </a:r>
            <a:r>
              <a:rPr lang="it-IT" sz="1800" b="1" dirty="0" smtClean="0"/>
              <a:t>…</a:t>
            </a:r>
            <a:endParaRPr lang="it-IT" sz="1800" b="1" i="1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… to be </a:t>
            </a:r>
            <a:r>
              <a:rPr lang="it-IT" sz="1800" b="1" dirty="0" err="1" smtClean="0"/>
              <a:t>applied</a:t>
            </a:r>
            <a:r>
              <a:rPr lang="it-IT" sz="1800" b="1" dirty="0" smtClean="0"/>
              <a:t> to data from </a:t>
            </a:r>
            <a:r>
              <a:rPr lang="it-IT" sz="1800" b="1" dirty="0" err="1" smtClean="0"/>
              <a:t>other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sources</a:t>
            </a:r>
            <a:r>
              <a:rPr lang="it-IT" sz="1800" b="1" dirty="0" smtClean="0"/>
              <a:t>…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… to produce more </a:t>
            </a:r>
            <a:r>
              <a:rPr lang="it-IT" sz="1800" b="1" dirty="0" err="1" smtClean="0"/>
              <a:t>statistical</a:t>
            </a:r>
            <a:r>
              <a:rPr lang="it-IT" sz="1800" b="1" dirty="0" smtClean="0"/>
              <a:t> information, </a:t>
            </a:r>
            <a:r>
              <a:rPr lang="it-IT" sz="1800" b="1" dirty="0" err="1" smtClean="0"/>
              <a:t>less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costly</a:t>
            </a:r>
            <a:r>
              <a:rPr lang="it-IT" sz="1800" b="1" dirty="0" smtClean="0"/>
              <a:t>, more </a:t>
            </a:r>
            <a:r>
              <a:rPr lang="it-IT" sz="1800" b="1" dirty="0" err="1" smtClean="0"/>
              <a:t>timely</a:t>
            </a:r>
            <a:r>
              <a:rPr lang="it-IT" sz="1800" b="1" dirty="0" smtClean="0"/>
              <a:t> and </a:t>
            </a:r>
            <a:r>
              <a:rPr lang="it-IT" sz="1800" b="1" dirty="0" err="1" smtClean="0"/>
              <a:t>possibly</a:t>
            </a:r>
            <a:r>
              <a:rPr lang="it-IT" sz="1800" b="1" dirty="0" smtClean="0"/>
              <a:t> of </a:t>
            </a:r>
            <a:r>
              <a:rPr lang="it-IT" sz="1800" b="1" dirty="0" err="1" smtClean="0"/>
              <a:t>higher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quality</a:t>
            </a:r>
            <a:endParaRPr lang="it-IT" sz="1800" b="1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54610" y="2015594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way to go: a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combination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processes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in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(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sampling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survey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plays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fundamental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role</a:t>
            </a:r>
            <a:endParaRPr lang="it-IT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1231944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 combination of survey data and new sources</a:t>
            </a:r>
            <a:endParaRPr lang="en-GB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 smtClean="0"/>
          </a:p>
          <a:p>
            <a:pPr marL="0" indent="0" algn="l">
              <a:buClr>
                <a:srgbClr val="DA304A"/>
              </a:buClr>
              <a:buSzPct val="160000"/>
              <a:buNone/>
            </a:pPr>
            <a:endParaRPr lang="it-IT" sz="18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In </a:t>
            </a:r>
            <a:r>
              <a:rPr lang="it-IT" sz="1800" dirty="0" err="1" smtClean="0"/>
              <a:t>any</a:t>
            </a:r>
            <a:r>
              <a:rPr lang="it-IT" sz="1800" dirty="0" smtClean="0"/>
              <a:t> case, </a:t>
            </a:r>
            <a:r>
              <a:rPr lang="it-IT" sz="1800" dirty="0" err="1" smtClean="0"/>
              <a:t>survey</a:t>
            </a:r>
            <a:r>
              <a:rPr lang="it-IT" sz="1800" dirty="0" smtClean="0"/>
              <a:t> </a:t>
            </a:r>
            <a:r>
              <a:rPr lang="it-IT" sz="1800" dirty="0" err="1" smtClean="0"/>
              <a:t>process</a:t>
            </a:r>
            <a:r>
              <a:rPr lang="it-IT" sz="1800" dirty="0" smtClean="0"/>
              <a:t> and </a:t>
            </a:r>
            <a:r>
              <a:rPr lang="it-IT" sz="1800" dirty="0" err="1" smtClean="0"/>
              <a:t>survey</a:t>
            </a:r>
            <a:r>
              <a:rPr lang="it-IT" sz="1800" dirty="0" smtClean="0"/>
              <a:t> data </a:t>
            </a:r>
            <a:r>
              <a:rPr lang="it-IT" sz="1800" dirty="0" err="1" smtClean="0"/>
              <a:t>will</a:t>
            </a:r>
            <a:r>
              <a:rPr lang="it-IT" sz="1800" dirty="0" smtClean="0"/>
              <a:t> be </a:t>
            </a:r>
            <a:r>
              <a:rPr lang="it-IT" sz="1800" dirty="0" err="1" smtClean="0"/>
              <a:t>only</a:t>
            </a:r>
            <a:r>
              <a:rPr lang="it-IT" sz="1800" dirty="0" smtClean="0"/>
              <a:t> a component of the </a:t>
            </a:r>
            <a:r>
              <a:rPr lang="it-IT" sz="1800" dirty="0" err="1" smtClean="0"/>
              <a:t>whole</a:t>
            </a:r>
            <a:r>
              <a:rPr lang="it-IT" sz="1800" dirty="0" smtClean="0"/>
              <a:t> </a:t>
            </a:r>
            <a:r>
              <a:rPr lang="it-IT" sz="1800" dirty="0" err="1" smtClean="0"/>
              <a:t>system</a:t>
            </a:r>
            <a:endParaRPr lang="it-IT" sz="1800" i="1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="1" dirty="0" smtClean="0"/>
              <a:t>New </a:t>
            </a:r>
            <a:r>
              <a:rPr lang="it-IT" sz="1800" b="1" dirty="0" err="1" smtClean="0"/>
              <a:t>sources</a:t>
            </a:r>
            <a:r>
              <a:rPr lang="it-IT" sz="1800" b="1" dirty="0" smtClean="0"/>
              <a:t> and </a:t>
            </a:r>
            <a:r>
              <a:rPr lang="it-IT" sz="1800" b="1" dirty="0" err="1" smtClean="0"/>
              <a:t>different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processes</a:t>
            </a:r>
            <a:r>
              <a:rPr lang="it-IT" sz="1800" b="1" dirty="0" smtClean="0"/>
              <a:t> </a:t>
            </a:r>
            <a:r>
              <a:rPr lang="it-IT" sz="1800" b="1" dirty="0" err="1" smtClean="0"/>
              <a:t>ask</a:t>
            </a:r>
            <a:r>
              <a:rPr lang="it-IT" sz="1800" b="1" dirty="0" smtClean="0"/>
              <a:t> for new </a:t>
            </a:r>
            <a:r>
              <a:rPr lang="it-IT" sz="1800" b="1" dirty="0" err="1" smtClean="0"/>
              <a:t>competencies</a:t>
            </a:r>
            <a:endParaRPr lang="it-IT" sz="1800" b="1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err="1" smtClean="0"/>
              <a:t>Not</a:t>
            </a:r>
            <a:r>
              <a:rPr lang="it-IT" sz="1800" dirty="0" smtClean="0"/>
              <a:t> </a:t>
            </a:r>
            <a:r>
              <a:rPr lang="it-IT" sz="1800" dirty="0" err="1" smtClean="0"/>
              <a:t>only</a:t>
            </a:r>
            <a:r>
              <a:rPr lang="it-IT" sz="1800" dirty="0" smtClean="0"/>
              <a:t> </a:t>
            </a:r>
            <a:r>
              <a:rPr lang="it-IT" sz="1800" dirty="0" err="1" smtClean="0"/>
              <a:t>sampling</a:t>
            </a:r>
            <a:r>
              <a:rPr lang="it-IT" sz="1800" dirty="0" smtClean="0"/>
              <a:t> </a:t>
            </a:r>
            <a:r>
              <a:rPr lang="it-IT" sz="1800" dirty="0" err="1" smtClean="0"/>
              <a:t>methods</a:t>
            </a:r>
            <a:r>
              <a:rPr lang="it-IT" sz="1800" dirty="0"/>
              <a:t> </a:t>
            </a:r>
            <a:r>
              <a:rPr lang="it-IT" sz="1800" dirty="0" smtClean="0"/>
              <a:t>and </a:t>
            </a:r>
            <a:r>
              <a:rPr lang="it-IT" sz="1800" dirty="0" err="1" smtClean="0"/>
              <a:t>statistical</a:t>
            </a:r>
            <a:r>
              <a:rPr lang="it-IT" sz="1800" dirty="0" smtClean="0"/>
              <a:t> modelling, </a:t>
            </a:r>
            <a:r>
              <a:rPr lang="it-IT" sz="1800" dirty="0" err="1" smtClean="0"/>
              <a:t>but</a:t>
            </a:r>
            <a:r>
              <a:rPr lang="it-IT" sz="1800" dirty="0" smtClean="0"/>
              <a:t> </a:t>
            </a:r>
            <a:r>
              <a:rPr lang="it-IT" sz="1800" dirty="0" err="1" smtClean="0"/>
              <a:t>also</a:t>
            </a:r>
            <a:r>
              <a:rPr lang="it-IT" sz="1800" dirty="0" smtClean="0"/>
              <a:t>: machine </a:t>
            </a:r>
            <a:r>
              <a:rPr lang="it-IT" sz="1800" dirty="0" err="1" smtClean="0"/>
              <a:t>learning</a:t>
            </a:r>
            <a:r>
              <a:rPr lang="it-IT" sz="1800" dirty="0" smtClean="0"/>
              <a:t> (</a:t>
            </a:r>
            <a:r>
              <a:rPr lang="it-IT" sz="1800" i="1" dirty="0" err="1" smtClean="0"/>
              <a:t>statistical</a:t>
            </a:r>
            <a:r>
              <a:rPr lang="it-IT" sz="1800" i="1" dirty="0" smtClean="0"/>
              <a:t> </a:t>
            </a:r>
            <a:r>
              <a:rPr lang="it-IT" sz="1800" dirty="0" err="1" smtClean="0"/>
              <a:t>learning</a:t>
            </a:r>
            <a:r>
              <a:rPr lang="it-IT" sz="1800" dirty="0" smtClean="0"/>
              <a:t>), text </a:t>
            </a:r>
            <a:r>
              <a:rPr lang="it-IT" sz="1800" dirty="0" err="1" smtClean="0"/>
              <a:t>mining</a:t>
            </a:r>
            <a:r>
              <a:rPr lang="it-IT" sz="1800" dirty="0" smtClean="0"/>
              <a:t>, network </a:t>
            </a:r>
            <a:r>
              <a:rPr lang="it-IT" sz="1800" dirty="0" err="1" smtClean="0"/>
              <a:t>analysis</a:t>
            </a:r>
            <a:r>
              <a:rPr lang="it-IT" sz="1800" dirty="0" smtClean="0"/>
              <a:t>, …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8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54610" y="2015594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only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statisticians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only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IT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experts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data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scientists</a:t>
            </a:r>
            <a:endParaRPr lang="it-IT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1231944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en-GB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Data science? Yes, without “but”</a:t>
            </a:r>
            <a:endParaRPr lang="en-GB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2503</TotalTime>
  <Words>517</Words>
  <Application>Microsoft Office PowerPoint</Application>
  <PresentationFormat>Personalizzato</PresentationFormat>
  <Paragraphs>47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Personalizza struttura</vt:lpstr>
      <vt:lpstr>Presentazione standard di PowerPoint</vt:lpstr>
      <vt:lpstr>What is “modernisation” in official statistics?</vt:lpstr>
      <vt:lpstr>Standardisation: yes, but …</vt:lpstr>
      <vt:lpstr>Paradigm shifts: no more surveys?</vt:lpstr>
      <vt:lpstr>A combination of survey data and new sources</vt:lpstr>
      <vt:lpstr>Data science? Yes, without “but”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Giulio Barcaroli</cp:lastModifiedBy>
  <cp:revision>105</cp:revision>
  <cp:lastPrinted>2016-03-21T17:06:08Z</cp:lastPrinted>
  <dcterms:created xsi:type="dcterms:W3CDTF">2016-03-11T16:10:26Z</dcterms:created>
  <dcterms:modified xsi:type="dcterms:W3CDTF">2016-06-21T17:09:26Z</dcterms:modified>
</cp:coreProperties>
</file>