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9" r:id="rId1"/>
  </p:sldMasterIdLst>
  <p:notesMasterIdLst>
    <p:notesMasterId r:id="rId29"/>
  </p:notesMasterIdLst>
  <p:sldIdLst>
    <p:sldId id="256" r:id="rId2"/>
    <p:sldId id="491" r:id="rId3"/>
    <p:sldId id="481" r:id="rId4"/>
    <p:sldId id="454" r:id="rId5"/>
    <p:sldId id="470" r:id="rId6"/>
    <p:sldId id="469" r:id="rId7"/>
    <p:sldId id="492" r:id="rId8"/>
    <p:sldId id="471" r:id="rId9"/>
    <p:sldId id="493" r:id="rId10"/>
    <p:sldId id="472" r:id="rId11"/>
    <p:sldId id="494" r:id="rId12"/>
    <p:sldId id="496" r:id="rId13"/>
    <p:sldId id="497" r:id="rId14"/>
    <p:sldId id="498" r:id="rId15"/>
    <p:sldId id="500" r:id="rId16"/>
    <p:sldId id="502" r:id="rId17"/>
    <p:sldId id="505" r:id="rId18"/>
    <p:sldId id="506" r:id="rId19"/>
    <p:sldId id="503" r:id="rId20"/>
    <p:sldId id="504" r:id="rId21"/>
    <p:sldId id="507" r:id="rId22"/>
    <p:sldId id="487" r:id="rId23"/>
    <p:sldId id="485" r:id="rId24"/>
    <p:sldId id="484" r:id="rId25"/>
    <p:sldId id="483" r:id="rId26"/>
    <p:sldId id="466" r:id="rId27"/>
    <p:sldId id="449" r:id="rId28"/>
  </p:sldIdLst>
  <p:sldSz cx="9144000" cy="6858000" type="screen4x3"/>
  <p:notesSz cx="6858000" cy="9144000"/>
  <p:defaultTextStyle>
    <a:defPPr>
      <a:defRPr lang="it-IT"/>
    </a:defPPr>
    <a:lvl1pPr algn="ctr" rtl="0" fontAlgn="base">
      <a:spcBef>
        <a:spcPct val="0"/>
      </a:spcBef>
      <a:spcAft>
        <a:spcPct val="0"/>
      </a:spcAft>
      <a:defRPr b="1" kern="1200">
        <a:solidFill>
          <a:schemeClr val="tx1"/>
        </a:solidFill>
        <a:latin typeface="Verdana" pitchFamily="34" charset="0"/>
        <a:ea typeface="+mn-ea"/>
        <a:cs typeface="Arial" charset="0"/>
      </a:defRPr>
    </a:lvl1pPr>
    <a:lvl2pPr marL="457200" algn="ctr" rtl="0" fontAlgn="base">
      <a:spcBef>
        <a:spcPct val="0"/>
      </a:spcBef>
      <a:spcAft>
        <a:spcPct val="0"/>
      </a:spcAft>
      <a:defRPr b="1" kern="1200">
        <a:solidFill>
          <a:schemeClr val="tx1"/>
        </a:solidFill>
        <a:latin typeface="Verdana" pitchFamily="34" charset="0"/>
        <a:ea typeface="+mn-ea"/>
        <a:cs typeface="Arial" charset="0"/>
      </a:defRPr>
    </a:lvl2pPr>
    <a:lvl3pPr marL="914400" algn="ctr" rtl="0" fontAlgn="base">
      <a:spcBef>
        <a:spcPct val="0"/>
      </a:spcBef>
      <a:spcAft>
        <a:spcPct val="0"/>
      </a:spcAft>
      <a:defRPr b="1" kern="1200">
        <a:solidFill>
          <a:schemeClr val="tx1"/>
        </a:solidFill>
        <a:latin typeface="Verdana" pitchFamily="34" charset="0"/>
        <a:ea typeface="+mn-ea"/>
        <a:cs typeface="Arial" charset="0"/>
      </a:defRPr>
    </a:lvl3pPr>
    <a:lvl4pPr marL="1371600" algn="ctr" rtl="0" fontAlgn="base">
      <a:spcBef>
        <a:spcPct val="0"/>
      </a:spcBef>
      <a:spcAft>
        <a:spcPct val="0"/>
      </a:spcAft>
      <a:defRPr b="1" kern="1200">
        <a:solidFill>
          <a:schemeClr val="tx1"/>
        </a:solidFill>
        <a:latin typeface="Verdana" pitchFamily="34" charset="0"/>
        <a:ea typeface="+mn-ea"/>
        <a:cs typeface="Arial" charset="0"/>
      </a:defRPr>
    </a:lvl4pPr>
    <a:lvl5pPr marL="1828800" algn="ctr"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67" autoAdjust="0"/>
    <p:restoredTop sz="94701" autoAdjust="0"/>
  </p:normalViewPr>
  <p:slideViewPr>
    <p:cSldViewPr>
      <p:cViewPr varScale="1">
        <p:scale>
          <a:sx n="100" d="100"/>
          <a:sy n="100" d="100"/>
        </p:scale>
        <p:origin x="-43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76" d="100"/>
          <a:sy n="76" d="100"/>
        </p:scale>
        <p:origin x="-2496"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Arial" charset="0"/>
              </a:defRPr>
            </a:lvl1pPr>
          </a:lstStyle>
          <a:p>
            <a:pPr>
              <a:defRPr/>
            </a:pPr>
            <a:endParaRPr lang="it-IT"/>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it-IT"/>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Arial" charset="0"/>
              </a:defRPr>
            </a:lvl1pPr>
          </a:lstStyle>
          <a:p>
            <a:pPr>
              <a:defRPr/>
            </a:pPr>
            <a:endParaRPr lang="it-IT"/>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EEA9A766-74AE-44A8-B317-D9A4F8A4BA97}" type="slidenum">
              <a:rPr lang="it-IT"/>
              <a:pPr>
                <a:defRPr/>
              </a:pPr>
              <a:t>‹n.›</a:t>
            </a:fld>
            <a:endParaRPr lang="it-IT"/>
          </a:p>
        </p:txBody>
      </p:sp>
    </p:spTree>
    <p:extLst>
      <p:ext uri="{BB962C8B-B14F-4D97-AF65-F5344CB8AC3E}">
        <p14:creationId xmlns:p14="http://schemas.microsoft.com/office/powerpoint/2010/main" val="17060725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D191C94-0BCB-4407-8487-E444BA138F1D}"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5C83E4A-3835-4CDD-AC26-934F10B8C8B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E2CAAB1-8ACF-4703-BDF5-4290252D2E68}"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7002BBF-825E-4472-91BA-DF4314460222}"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BD4AF7D-B986-4525-BF91-2953E4B99BDC}"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0873766-086C-44D9-8E6E-E3B39184F43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19D2E949-7611-4C17-B14F-CE08355C122A}"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91EED0C2-6ACE-41B8-A6EB-C095AAF445ED}"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09A14CC2-ABC6-4F33-B32C-574782636692}"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8AF827F-7B69-4C6A-AC13-C48FD6F11658}"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FF4486E-99B4-40AB-8191-0818DDD28671}"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A4BA6C4-6522-45C7-98CD-D4A3B225F5D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752600"/>
          </a:xfrm>
        </p:spPr>
        <p:txBody>
          <a:bodyPr/>
          <a:lstStyle/>
          <a:p>
            <a:pPr eaLnBrk="1" hangingPunct="1"/>
            <a:r>
              <a:rPr lang="it-IT" b="1" dirty="0" smtClean="0">
                <a:solidFill>
                  <a:srgbClr val="C00000"/>
                </a:solidFill>
              </a:rPr>
              <a:t>I dati al servizio della conoscenza</a:t>
            </a:r>
            <a:r>
              <a:rPr lang="is-IS" b="1" dirty="0" smtClean="0">
                <a:solidFill>
                  <a:srgbClr val="C00000"/>
                </a:solidFill>
              </a:rPr>
              <a:t>….economica</a:t>
            </a:r>
            <a:endParaRPr lang="it-IT" dirty="0" smtClean="0">
              <a:solidFill>
                <a:srgbClr val="C00000"/>
              </a:solidFill>
            </a:endParaRPr>
          </a:p>
        </p:txBody>
      </p:sp>
      <p:sp>
        <p:nvSpPr>
          <p:cNvPr id="3075" name="Rectangle 3"/>
          <p:cNvSpPr>
            <a:spLocks noGrp="1" noChangeArrowheads="1"/>
          </p:cNvSpPr>
          <p:nvPr>
            <p:ph type="subTitle" idx="1"/>
          </p:nvPr>
        </p:nvSpPr>
        <p:spPr>
          <a:xfrm>
            <a:off x="838200" y="4495800"/>
            <a:ext cx="7843838" cy="1676400"/>
          </a:xfrm>
        </p:spPr>
        <p:txBody>
          <a:bodyPr rtlCol="0">
            <a:normAutofit/>
          </a:bodyPr>
          <a:lstStyle/>
          <a:p>
            <a:pPr eaLnBrk="1" fontAlgn="auto" hangingPunct="1">
              <a:lnSpc>
                <a:spcPct val="80000"/>
              </a:lnSpc>
              <a:spcAft>
                <a:spcPct val="15000"/>
              </a:spcAft>
              <a:buFont typeface="Arial" pitchFamily="34" charset="0"/>
              <a:buNone/>
              <a:defRPr/>
            </a:pPr>
            <a:r>
              <a:rPr lang="it-IT" sz="2400" b="1" i="1" dirty="0" smtClean="0">
                <a:solidFill>
                  <a:srgbClr val="0070C0"/>
                </a:solidFill>
              </a:rPr>
              <a:t>Maurizio Franzini </a:t>
            </a:r>
          </a:p>
          <a:p>
            <a:pPr eaLnBrk="1" fontAlgn="auto" hangingPunct="1">
              <a:lnSpc>
                <a:spcPct val="80000"/>
              </a:lnSpc>
              <a:spcAft>
                <a:spcPts val="0"/>
              </a:spcAft>
              <a:defRPr/>
            </a:pPr>
            <a:r>
              <a:rPr lang="it-IT" altLang="zh-CN" sz="2400" dirty="0" smtClean="0">
                <a:solidFill>
                  <a:srgbClr val="0070C0"/>
                </a:solidFill>
              </a:rPr>
              <a:t>Sapienza,  Università di Roma</a:t>
            </a:r>
            <a:endParaRPr lang="it-IT" sz="2400" dirty="0" smtClean="0">
              <a:solidFill>
                <a:srgbClr val="0070C0"/>
              </a:solidFill>
            </a:endParaRPr>
          </a:p>
          <a:p>
            <a:pPr eaLnBrk="1" fontAlgn="auto" hangingPunct="1">
              <a:lnSpc>
                <a:spcPct val="80000"/>
              </a:lnSpc>
              <a:spcAft>
                <a:spcPts val="0"/>
              </a:spcAft>
              <a:buFont typeface="Arial" pitchFamily="34" charset="0"/>
              <a:buNone/>
              <a:defRPr/>
            </a:pPr>
            <a:endParaRPr lang="it-IT" sz="2400" dirty="0" smtClean="0"/>
          </a:p>
          <a:p>
            <a:pPr eaLnBrk="1" fontAlgn="auto" hangingPunct="1">
              <a:lnSpc>
                <a:spcPct val="80000"/>
              </a:lnSpc>
              <a:spcAft>
                <a:spcPts val="0"/>
              </a:spcAft>
              <a:buFont typeface="Arial" pitchFamily="34" charset="0"/>
              <a:buNone/>
              <a:defRPr/>
            </a:pPr>
            <a:endParaRPr lang="it-IT" sz="900" dirty="0" smtClean="0"/>
          </a:p>
          <a:p>
            <a:pPr eaLnBrk="1" fontAlgn="auto" hangingPunct="1">
              <a:lnSpc>
                <a:spcPct val="80000"/>
              </a:lnSpc>
              <a:spcAft>
                <a:spcPts val="0"/>
              </a:spcAft>
              <a:buFont typeface="Arial" pitchFamily="34" charset="0"/>
              <a:buNone/>
              <a:defRPr/>
            </a:pPr>
            <a:r>
              <a:rPr lang="it-IT" sz="2400" i="1" dirty="0" smtClean="0">
                <a:solidFill>
                  <a:srgbClr val="00B050"/>
                </a:solidFill>
              </a:rPr>
              <a:t>23 giugno 2016 </a:t>
            </a:r>
          </a:p>
          <a:p>
            <a:pPr algn="r" eaLnBrk="1" fontAlgn="auto" hangingPunct="1">
              <a:lnSpc>
                <a:spcPct val="80000"/>
              </a:lnSpc>
              <a:spcAft>
                <a:spcPts val="0"/>
              </a:spcAft>
              <a:buFont typeface="Arial" pitchFamily="34" charset="0"/>
              <a:buNone/>
              <a:defRPr/>
            </a:pPr>
            <a:endParaRPr lang="it-IT" sz="900" dirty="0" smtClean="0"/>
          </a:p>
          <a:p>
            <a:pPr algn="r" eaLnBrk="1" fontAlgn="auto" hangingPunct="1">
              <a:lnSpc>
                <a:spcPct val="80000"/>
              </a:lnSpc>
              <a:spcAft>
                <a:spcPts val="0"/>
              </a:spcAft>
              <a:buFont typeface="Arial" pitchFamily="34" charset="0"/>
              <a:buNone/>
              <a:defRPr/>
            </a:pPr>
            <a:endParaRPr lang="it-IT" sz="900"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2700"/>
            <a:ext cx="8229600" cy="1143000"/>
          </a:xfrm>
        </p:spPr>
        <p:txBody>
          <a:bodyPr/>
          <a:lstStyle/>
          <a:p>
            <a:r>
              <a:rPr lang="it-IT" dirty="0" smtClean="0">
                <a:solidFill>
                  <a:srgbClr val="FF0000"/>
                </a:solidFill>
              </a:rPr>
              <a:t>I consumatori e i cittadini </a:t>
            </a:r>
            <a:endParaRPr lang="it-IT" dirty="0">
              <a:solidFill>
                <a:srgbClr val="FF0000"/>
              </a:solidFill>
            </a:endParaRPr>
          </a:p>
        </p:txBody>
      </p:sp>
      <p:sp>
        <p:nvSpPr>
          <p:cNvPr id="3" name="Segnaposto contenuto 2"/>
          <p:cNvSpPr>
            <a:spLocks noGrp="1"/>
          </p:cNvSpPr>
          <p:nvPr>
            <p:ph idx="1"/>
          </p:nvPr>
        </p:nvSpPr>
        <p:spPr>
          <a:xfrm>
            <a:off x="381000" y="1066800"/>
            <a:ext cx="8382000" cy="5105400"/>
          </a:xfrm>
        </p:spPr>
        <p:txBody>
          <a:bodyPr/>
          <a:lstStyle/>
          <a:p>
            <a:r>
              <a:rPr lang="it-IT" sz="2800" dirty="0" smtClean="0"/>
              <a:t>Effetti gregge e </a:t>
            </a:r>
            <a:r>
              <a:rPr lang="it-IT" sz="2800" dirty="0" err="1" smtClean="0"/>
              <a:t>bandwagon</a:t>
            </a:r>
            <a:r>
              <a:rPr lang="it-IT" sz="2800" dirty="0" smtClean="0"/>
              <a:t> </a:t>
            </a:r>
            <a:endParaRPr lang="it-IT" sz="2800" dirty="0"/>
          </a:p>
          <a:p>
            <a:r>
              <a:rPr lang="it-IT" sz="2800" dirty="0" smtClean="0"/>
              <a:t>Le percezioni, e le percezioni delle percezioni</a:t>
            </a:r>
          </a:p>
          <a:p>
            <a:r>
              <a:rPr lang="it-IT" sz="2800" dirty="0" smtClean="0"/>
              <a:t>I ranking, fatti dagli altri</a:t>
            </a:r>
          </a:p>
          <a:p>
            <a:r>
              <a:rPr lang="it-IT" sz="2800" dirty="0" smtClean="0"/>
              <a:t>L’inerzia</a:t>
            </a:r>
            <a:endParaRPr lang="it-IT" sz="2800" dirty="0"/>
          </a:p>
          <a:p>
            <a:r>
              <a:rPr lang="it-IT" sz="2800" dirty="0" smtClean="0"/>
              <a:t>Incapacità di riconoscere la propria ignoranza </a:t>
            </a:r>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10</a:t>
            </a:fld>
            <a:endParaRPr lang="it-IT"/>
          </a:p>
        </p:txBody>
      </p:sp>
    </p:spTree>
    <p:extLst>
      <p:ext uri="{BB962C8B-B14F-4D97-AF65-F5344CB8AC3E}">
        <p14:creationId xmlns:p14="http://schemas.microsoft.com/office/powerpoint/2010/main" val="37686509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11</a:t>
            </a:fld>
            <a:endParaRPr lang="it-IT"/>
          </a:p>
        </p:txBody>
      </p:sp>
      <p:sp>
        <p:nvSpPr>
          <p:cNvPr id="5" name="Segnaposto contenuto 2"/>
          <p:cNvSpPr>
            <a:spLocks noGrp="1"/>
          </p:cNvSpPr>
          <p:nvPr>
            <p:ph idx="1"/>
          </p:nvPr>
        </p:nvSpPr>
        <p:spPr>
          <a:xfrm>
            <a:off x="457200" y="609600"/>
            <a:ext cx="8229600" cy="5516563"/>
          </a:xfrm>
        </p:spPr>
        <p:txBody>
          <a:bodyPr>
            <a:normAutofit fontScale="92500"/>
          </a:bodyPr>
          <a:lstStyle/>
          <a:p>
            <a:r>
              <a:rPr lang="it-IT" dirty="0" smtClean="0"/>
              <a:t>Nel 1976 si chiese a un campione della popolazione americana di esprimere un giudizio sul “Public Affairs </a:t>
            </a:r>
            <a:r>
              <a:rPr lang="it-IT" dirty="0" err="1" smtClean="0"/>
              <a:t>Act</a:t>
            </a:r>
            <a:r>
              <a:rPr lang="it-IT" dirty="0" smtClean="0"/>
              <a:t>” del 1975.  Ci furono molti favorevoli, alcuni contrari e pochi non so. </a:t>
            </a:r>
          </a:p>
          <a:p>
            <a:r>
              <a:rPr lang="it-IT" dirty="0" smtClean="0"/>
              <a:t>20 </a:t>
            </a:r>
            <a:r>
              <a:rPr lang="it-IT" dirty="0"/>
              <a:t>anni dopo in un altro esperimento si chiese  se si era favorevoli a Clinton che voleva tenere </a:t>
            </a:r>
            <a:r>
              <a:rPr lang="it-IT" dirty="0" smtClean="0"/>
              <a:t>il Public </a:t>
            </a:r>
            <a:r>
              <a:rPr lang="it-IT" dirty="0" err="1"/>
              <a:t>Affair</a:t>
            </a:r>
            <a:r>
              <a:rPr lang="it-IT" dirty="0"/>
              <a:t> </a:t>
            </a:r>
            <a:r>
              <a:rPr lang="it-IT" dirty="0" err="1"/>
              <a:t>Act</a:t>
            </a:r>
            <a:r>
              <a:rPr lang="it-IT" dirty="0"/>
              <a:t>  o ai repubblicani che volevano abrogarla. La maggioranza fu per </a:t>
            </a:r>
            <a:r>
              <a:rPr lang="it-IT" dirty="0" smtClean="0"/>
              <a:t>Clinton.</a:t>
            </a:r>
          </a:p>
          <a:p>
            <a:r>
              <a:rPr lang="is-IS" dirty="0" smtClean="0"/>
              <a:t>…solo </a:t>
            </a:r>
            <a:r>
              <a:rPr lang="it-IT" dirty="0" smtClean="0"/>
              <a:t>che </a:t>
            </a:r>
            <a:r>
              <a:rPr lang="it-IT" dirty="0"/>
              <a:t>il “Public Affairs </a:t>
            </a:r>
            <a:r>
              <a:rPr lang="it-IT" dirty="0" err="1"/>
              <a:t>Act</a:t>
            </a:r>
            <a:r>
              <a:rPr lang="it-IT" dirty="0"/>
              <a:t>” non </a:t>
            </a:r>
            <a:r>
              <a:rPr lang="it-IT" dirty="0" smtClean="0"/>
              <a:t>è mai esistito. </a:t>
            </a:r>
            <a:endParaRPr lang="it-IT" dirty="0"/>
          </a:p>
          <a:p>
            <a:endParaRPr lang="it-IT" dirty="0"/>
          </a:p>
          <a:p>
            <a:endParaRPr lang="it-IT" dirty="0"/>
          </a:p>
        </p:txBody>
      </p:sp>
    </p:spTree>
    <p:extLst>
      <p:ext uri="{BB962C8B-B14F-4D97-AF65-F5344CB8AC3E}">
        <p14:creationId xmlns:p14="http://schemas.microsoft.com/office/powerpoint/2010/main" val="32352911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09A14CC2-ABC6-4F33-B32C-574782636692}" type="slidenum">
              <a:rPr lang="it-IT" smtClean="0"/>
              <a:pPr>
                <a:defRPr/>
              </a:pPr>
              <a:t>12</a:t>
            </a:fld>
            <a:endParaRPr lang="it-IT"/>
          </a:p>
        </p:txBody>
      </p:sp>
      <p:sp>
        <p:nvSpPr>
          <p:cNvPr id="3" name="CasellaDiTesto 2"/>
          <p:cNvSpPr txBox="1"/>
          <p:nvPr/>
        </p:nvSpPr>
        <p:spPr>
          <a:xfrm>
            <a:off x="304800" y="533400"/>
            <a:ext cx="5410200" cy="1569660"/>
          </a:xfrm>
          <a:prstGeom prst="rect">
            <a:avLst/>
          </a:prstGeom>
          <a:noFill/>
        </p:spPr>
        <p:txBody>
          <a:bodyPr wrap="square" rtlCol="0">
            <a:spAutoFit/>
          </a:bodyPr>
          <a:lstStyle/>
          <a:p>
            <a:r>
              <a:rPr lang="is-IS" sz="2400" b="0" i="1" dirty="0">
                <a:solidFill>
                  <a:srgbClr val="0000FF"/>
                </a:solidFill>
              </a:rPr>
              <a:t>…non è solo un problema di “educazione” </a:t>
            </a:r>
            <a:r>
              <a:rPr lang="is-IS" sz="2400" b="0" i="1" dirty="0" smtClean="0">
                <a:solidFill>
                  <a:srgbClr val="0000FF"/>
                </a:solidFill>
              </a:rPr>
              <a:t>.....</a:t>
            </a:r>
            <a:endParaRPr lang="it-IT" sz="2400" b="0" i="1" dirty="0">
              <a:solidFill>
                <a:srgbClr val="0000FF"/>
              </a:solidFill>
            </a:endParaRPr>
          </a:p>
          <a:p>
            <a:r>
              <a:rPr lang="it-IT" sz="2400" b="0" i="1" dirty="0">
                <a:solidFill>
                  <a:srgbClr val="0000FF"/>
                </a:solidFill>
              </a:rPr>
              <a:t>la debolezza della razionalità e l’esposizione all’inganno</a:t>
            </a:r>
          </a:p>
        </p:txBody>
      </p:sp>
      <p:pic>
        <p:nvPicPr>
          <p:cNvPr id="4" name="Immagine 3" descr="ur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905000"/>
            <a:ext cx="2514600" cy="3429000"/>
          </a:xfrm>
          <a:prstGeom prst="rect">
            <a:avLst/>
          </a:prstGeom>
        </p:spPr>
      </p:pic>
      <p:pic>
        <p:nvPicPr>
          <p:cNvPr id="5" name="Immagine 4" descr="conten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3048000"/>
            <a:ext cx="2286000" cy="3276600"/>
          </a:xfrm>
          <a:prstGeom prst="rect">
            <a:avLst/>
          </a:prstGeom>
        </p:spPr>
      </p:pic>
    </p:spTree>
    <p:extLst>
      <p:ext uri="{BB962C8B-B14F-4D97-AF65-F5344CB8AC3E}">
        <p14:creationId xmlns:p14="http://schemas.microsoft.com/office/powerpoint/2010/main" val="1307589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066800"/>
            <a:ext cx="8229600" cy="1143000"/>
          </a:xfrm>
        </p:spPr>
        <p:txBody>
          <a:bodyPr/>
          <a:lstStyle/>
          <a:p>
            <a:r>
              <a:rPr lang="it-IT" dirty="0" smtClean="0">
                <a:solidFill>
                  <a:srgbClr val="0000FF"/>
                </a:solidFill>
              </a:rPr>
              <a:t>Un moto per i data</a:t>
            </a:r>
            <a:r>
              <a:rPr lang="it-IT" dirty="0" smtClean="0">
                <a:solidFill>
                  <a:srgbClr val="0000FF"/>
                </a:solidFill>
              </a:rPr>
              <a:t>-</a:t>
            </a:r>
            <a:r>
              <a:rPr lang="it-IT" dirty="0" err="1" smtClean="0">
                <a:solidFill>
                  <a:srgbClr val="0000FF"/>
                </a:solidFill>
              </a:rPr>
              <a:t>ignoring</a:t>
            </a:r>
            <a:endParaRPr lang="it-IT" dirty="0">
              <a:solidFill>
                <a:srgbClr val="0000FF"/>
              </a:solidFill>
            </a:endParaRPr>
          </a:p>
        </p:txBody>
      </p:sp>
      <p:sp>
        <p:nvSpPr>
          <p:cNvPr id="3" name="Segnaposto numero diapositiva 2"/>
          <p:cNvSpPr>
            <a:spLocks noGrp="1"/>
          </p:cNvSpPr>
          <p:nvPr>
            <p:ph type="sldNum" sz="quarter" idx="12"/>
          </p:nvPr>
        </p:nvSpPr>
        <p:spPr/>
        <p:txBody>
          <a:bodyPr/>
          <a:lstStyle/>
          <a:p>
            <a:pPr>
              <a:defRPr/>
            </a:pPr>
            <a:fld id="{91EED0C2-6ACE-41B8-A6EB-C095AAF445ED}" type="slidenum">
              <a:rPr lang="it-IT" smtClean="0"/>
              <a:pPr>
                <a:defRPr/>
              </a:pPr>
              <a:t>13</a:t>
            </a:fld>
            <a:endParaRPr lang="it-IT"/>
          </a:p>
        </p:txBody>
      </p:sp>
      <p:sp>
        <p:nvSpPr>
          <p:cNvPr id="6" name="CasellaDiTesto 5"/>
          <p:cNvSpPr txBox="1"/>
          <p:nvPr/>
        </p:nvSpPr>
        <p:spPr>
          <a:xfrm>
            <a:off x="1969166" y="2895600"/>
            <a:ext cx="5579220" cy="1077218"/>
          </a:xfrm>
          <a:prstGeom prst="rect">
            <a:avLst/>
          </a:prstGeom>
          <a:noFill/>
        </p:spPr>
        <p:txBody>
          <a:bodyPr wrap="none" rtlCol="0">
            <a:spAutoFit/>
          </a:bodyPr>
          <a:lstStyle/>
          <a:p>
            <a:r>
              <a:rPr lang="en-US" sz="2800" b="0" i="1" dirty="0">
                <a:solidFill>
                  <a:srgbClr val="0000FF"/>
                </a:solidFill>
              </a:rPr>
              <a:t>data is </a:t>
            </a:r>
            <a:r>
              <a:rPr lang="en-US" sz="2800" b="0" i="1" dirty="0" smtClean="0">
                <a:solidFill>
                  <a:srgbClr val="0000FF"/>
                </a:solidFill>
              </a:rPr>
              <a:t>the </a:t>
            </a:r>
            <a:r>
              <a:rPr lang="en-US" sz="2800" b="0" i="1" dirty="0">
                <a:solidFill>
                  <a:srgbClr val="0000FF"/>
                </a:solidFill>
              </a:rPr>
              <a:t>plural of anecdote</a:t>
            </a:r>
            <a:r>
              <a:rPr lang="it-IT" dirty="0"/>
              <a:t> </a:t>
            </a:r>
            <a:endParaRPr lang="it-IT" dirty="0" smtClean="0"/>
          </a:p>
          <a:p>
            <a:r>
              <a:rPr lang="it-IT" b="0" i="1" dirty="0" smtClean="0">
                <a:solidFill>
                  <a:srgbClr val="0000FF"/>
                </a:solidFill>
              </a:rPr>
              <a:t>George </a:t>
            </a:r>
            <a:r>
              <a:rPr lang="it-IT" b="0" i="1" dirty="0" err="1" smtClean="0">
                <a:solidFill>
                  <a:srgbClr val="0000FF"/>
                </a:solidFill>
              </a:rPr>
              <a:t>Stigler</a:t>
            </a:r>
            <a:r>
              <a:rPr lang="it-IT" b="0" i="1" dirty="0" smtClean="0">
                <a:solidFill>
                  <a:srgbClr val="0000FF"/>
                </a:solidFill>
              </a:rPr>
              <a:t>?</a:t>
            </a:r>
            <a:r>
              <a:rPr lang="it-IT" b="0" i="1" dirty="0">
                <a:solidFill>
                  <a:srgbClr val="0000FF"/>
                </a:solidFill>
              </a:rPr>
              <a:t/>
            </a:r>
            <a:br>
              <a:rPr lang="it-IT" b="0" i="1" dirty="0">
                <a:solidFill>
                  <a:srgbClr val="0000FF"/>
                </a:solidFill>
              </a:rPr>
            </a:br>
            <a:endParaRPr lang="it-IT" b="0" i="1" dirty="0">
              <a:solidFill>
                <a:srgbClr val="0000FF"/>
              </a:solidFill>
            </a:endParaRPr>
          </a:p>
        </p:txBody>
      </p:sp>
      <p:sp>
        <p:nvSpPr>
          <p:cNvPr id="4" name="CasellaDiTesto 3"/>
          <p:cNvSpPr txBox="1"/>
          <p:nvPr/>
        </p:nvSpPr>
        <p:spPr>
          <a:xfrm>
            <a:off x="886243" y="4724400"/>
            <a:ext cx="7493267" cy="923330"/>
          </a:xfrm>
          <a:prstGeom prst="rect">
            <a:avLst/>
          </a:prstGeom>
          <a:noFill/>
        </p:spPr>
        <p:txBody>
          <a:bodyPr wrap="none" rtlCol="0">
            <a:spAutoFit/>
          </a:bodyPr>
          <a:lstStyle/>
          <a:p>
            <a:r>
              <a:rPr lang="it-IT" i="1" dirty="0" smtClean="0">
                <a:solidFill>
                  <a:srgbClr val="0000FF"/>
                </a:solidFill>
              </a:rPr>
              <a:t>Ma c’è anche un’altra categoria di individui </a:t>
            </a:r>
          </a:p>
          <a:p>
            <a:r>
              <a:rPr lang="it-IT" i="1" dirty="0" smtClean="0">
                <a:solidFill>
                  <a:srgbClr val="0000FF"/>
                </a:solidFill>
              </a:rPr>
              <a:t>Che vorrebbe ignorare i dati perché li ritiene superflui</a:t>
            </a:r>
            <a:r>
              <a:rPr lang="is-IS" i="1" dirty="0" smtClean="0">
                <a:solidFill>
                  <a:srgbClr val="0000FF"/>
                </a:solidFill>
              </a:rPr>
              <a:t>…</a:t>
            </a:r>
          </a:p>
          <a:p>
            <a:r>
              <a:rPr lang="is-IS" i="1" dirty="0" smtClean="0">
                <a:solidFill>
                  <a:srgbClr val="0000FF"/>
                </a:solidFill>
              </a:rPr>
              <a:t>Ce ne occuperemo tra poco </a:t>
            </a:r>
            <a:endParaRPr lang="it-IT" i="1" dirty="0">
              <a:solidFill>
                <a:srgbClr val="0000FF"/>
              </a:solidFill>
            </a:endParaRPr>
          </a:p>
        </p:txBody>
      </p:sp>
    </p:spTree>
    <p:extLst>
      <p:ext uri="{BB962C8B-B14F-4D97-AF65-F5344CB8AC3E}">
        <p14:creationId xmlns:p14="http://schemas.microsoft.com/office/powerpoint/2010/main" val="1512507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1752600"/>
            <a:ext cx="8229600" cy="1143000"/>
          </a:xfrm>
        </p:spPr>
        <p:txBody>
          <a:bodyPr/>
          <a:lstStyle/>
          <a:p>
            <a:r>
              <a:rPr lang="it-IT" i="1" dirty="0" smtClean="0">
                <a:solidFill>
                  <a:srgbClr val="0000FF"/>
                </a:solidFill>
              </a:rPr>
              <a:t>I data-</a:t>
            </a:r>
            <a:r>
              <a:rPr lang="it-IT" i="1" dirty="0" err="1" smtClean="0">
                <a:solidFill>
                  <a:srgbClr val="0000FF"/>
                </a:solidFill>
              </a:rPr>
              <a:t>addicted</a:t>
            </a:r>
            <a:r>
              <a:rPr lang="it-IT" i="1" dirty="0" smtClean="0">
                <a:solidFill>
                  <a:srgbClr val="0000FF"/>
                </a:solidFill>
              </a:rPr>
              <a:t> </a:t>
            </a:r>
            <a:endParaRPr lang="it-IT" i="1" dirty="0">
              <a:solidFill>
                <a:srgbClr val="0000FF"/>
              </a:solidFill>
            </a:endParaRPr>
          </a:p>
        </p:txBody>
      </p:sp>
      <p:sp>
        <p:nvSpPr>
          <p:cNvPr id="3" name="Segnaposto numero diapositiva 2"/>
          <p:cNvSpPr>
            <a:spLocks noGrp="1"/>
          </p:cNvSpPr>
          <p:nvPr>
            <p:ph type="sldNum" sz="quarter" idx="12"/>
          </p:nvPr>
        </p:nvSpPr>
        <p:spPr/>
        <p:txBody>
          <a:bodyPr/>
          <a:lstStyle/>
          <a:p>
            <a:pPr>
              <a:defRPr/>
            </a:pPr>
            <a:fld id="{91EED0C2-6ACE-41B8-A6EB-C095AAF445ED}" type="slidenum">
              <a:rPr lang="it-IT" smtClean="0"/>
              <a:pPr>
                <a:defRPr/>
              </a:pPr>
              <a:t>14</a:t>
            </a:fld>
            <a:endParaRPr lang="it-IT"/>
          </a:p>
        </p:txBody>
      </p:sp>
    </p:spTree>
    <p:extLst>
      <p:ext uri="{BB962C8B-B14F-4D97-AF65-F5344CB8AC3E}">
        <p14:creationId xmlns:p14="http://schemas.microsoft.com/office/powerpoint/2010/main" val="112569201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43000"/>
            <a:ext cx="8229600" cy="4983163"/>
          </a:xfrm>
        </p:spPr>
        <p:txBody>
          <a:bodyPr/>
          <a:lstStyle/>
          <a:p>
            <a:r>
              <a:rPr lang="it-IT" dirty="0" smtClean="0"/>
              <a:t>Presenti </a:t>
            </a:r>
            <a:r>
              <a:rPr lang="it-IT" dirty="0"/>
              <a:t>nel mondo della ricerca</a:t>
            </a:r>
          </a:p>
          <a:p>
            <a:r>
              <a:rPr lang="it-IT" dirty="0"/>
              <a:t>Si caratterizzano per la tendenza a pensare che i dati parlino da soli</a:t>
            </a:r>
            <a:r>
              <a:rPr lang="is-IS" dirty="0"/>
              <a:t>… </a:t>
            </a:r>
            <a:r>
              <a:rPr lang="is-IS" dirty="0" smtClean="0"/>
              <a:t>e che </a:t>
            </a:r>
            <a:r>
              <a:rPr lang="is-IS" dirty="0"/>
              <a:t>più </a:t>
            </a:r>
            <a:r>
              <a:rPr lang="is-IS" dirty="0" smtClean="0"/>
              <a:t>sono, </a:t>
            </a:r>
            <a:r>
              <a:rPr lang="it-IT" dirty="0" err="1" smtClean="0"/>
              <a:t>p</a:t>
            </a:r>
            <a:r>
              <a:rPr lang="is-IS" dirty="0" smtClean="0"/>
              <a:t>iù </a:t>
            </a:r>
            <a:r>
              <a:rPr lang="is-IS" dirty="0"/>
              <a:t>parlano </a:t>
            </a:r>
            <a:endParaRPr lang="it-IT" dirty="0"/>
          </a:p>
          <a:p>
            <a:r>
              <a:rPr lang="it-IT" dirty="0"/>
              <a:t>Tendono ad avere </a:t>
            </a:r>
            <a:r>
              <a:rPr lang="it-IT" dirty="0" smtClean="0"/>
              <a:t>scarsa fiducia (familiarità) </a:t>
            </a:r>
            <a:r>
              <a:rPr lang="it-IT" dirty="0"/>
              <a:t>con la teoria</a:t>
            </a:r>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15</a:t>
            </a:fld>
            <a:endParaRPr lang="it-IT"/>
          </a:p>
        </p:txBody>
      </p:sp>
    </p:spTree>
    <p:extLst>
      <p:ext uri="{BB962C8B-B14F-4D97-AF65-F5344CB8AC3E}">
        <p14:creationId xmlns:p14="http://schemas.microsoft.com/office/powerpoint/2010/main" val="7423073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All’opposto: basta la teoria </a:t>
            </a:r>
            <a:endParaRPr lang="it-IT" b="1" dirty="0">
              <a:solidFill>
                <a:srgbClr val="FF0000"/>
              </a:solidFill>
            </a:endParaRPr>
          </a:p>
        </p:txBody>
      </p:sp>
      <p:sp>
        <p:nvSpPr>
          <p:cNvPr id="3" name="Segnaposto contenuto 2"/>
          <p:cNvSpPr>
            <a:spLocks noGrp="1"/>
          </p:cNvSpPr>
          <p:nvPr>
            <p:ph idx="1"/>
          </p:nvPr>
        </p:nvSpPr>
        <p:spPr>
          <a:xfrm>
            <a:off x="457200" y="1447800"/>
            <a:ext cx="8382000" cy="5181600"/>
          </a:xfrm>
        </p:spPr>
        <p:txBody>
          <a:bodyPr/>
          <a:lstStyle/>
          <a:p>
            <a:r>
              <a:rPr lang="is-IS" dirty="0" smtClean="0"/>
              <a:t>Tentativo della Macroeconomia dinamica nuovo classica: ipotesi di razionalità e coerenza logica.....e controllo empirico molto lasco </a:t>
            </a:r>
          </a:p>
          <a:p>
            <a:pPr lvl="1"/>
            <a:r>
              <a:rPr lang="it-IT" sz="2000" dirty="0" smtClean="0"/>
              <a:t>basato </a:t>
            </a:r>
            <a:r>
              <a:rPr lang="it-IT" sz="2000" dirty="0"/>
              <a:t>sul confronto dei momenti sintetici (generati dal modello soggetto a shock di parte reale) con i momenti campionari. Si tratta di approcci neo-deduttivi. </a:t>
            </a:r>
            <a:endParaRPr lang="it-IT" sz="2000" dirty="0" smtClean="0"/>
          </a:p>
          <a:p>
            <a:r>
              <a:rPr lang="it-IT" sz="2800" dirty="0" smtClean="0"/>
              <a:t>Ma le  </a:t>
            </a:r>
            <a:r>
              <a:rPr lang="it-IT" sz="2800" dirty="0"/>
              <a:t>predizioni cruciali del modello nuovo-classico, </a:t>
            </a:r>
            <a:r>
              <a:rPr lang="it-IT" sz="2800" dirty="0" smtClean="0"/>
              <a:t>sono </a:t>
            </a:r>
            <a:r>
              <a:rPr lang="it-IT" sz="2800" dirty="0"/>
              <a:t>state smontate proprio utilizzando dati e teoria economica.  </a:t>
            </a:r>
          </a:p>
          <a:p>
            <a:pPr lvl="1"/>
            <a:r>
              <a:rPr lang="it-IT" sz="2000" dirty="0" smtClean="0"/>
              <a:t>utilizzando i </a:t>
            </a:r>
            <a:r>
              <a:rPr lang="it-IT" sz="2000" dirty="0"/>
              <a:t>vincoli coerenti con il modello teorico per identificare strutture empiriche </a:t>
            </a:r>
            <a:r>
              <a:rPr lang="it-IT" sz="2000" dirty="0" smtClean="0"/>
              <a:t>non strutturali e testandone </a:t>
            </a:r>
            <a:r>
              <a:rPr lang="it-IT" sz="2000" dirty="0"/>
              <a:t>così le </a:t>
            </a:r>
            <a:r>
              <a:rPr lang="it-IT" sz="2000" dirty="0" smtClean="0"/>
              <a:t>predizioni</a:t>
            </a:r>
            <a:r>
              <a:rPr lang="it-IT" sz="2000" dirty="0"/>
              <a:t>. </a:t>
            </a:r>
          </a:p>
          <a:p>
            <a:endParaRPr lang="it-IT" dirty="0" smtClean="0"/>
          </a:p>
          <a:p>
            <a:endParaRPr lang="it-IT" dirty="0" smtClean="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16</a:t>
            </a:fld>
            <a:endParaRPr lang="it-IT"/>
          </a:p>
        </p:txBody>
      </p:sp>
    </p:spTree>
    <p:extLst>
      <p:ext uri="{BB962C8B-B14F-4D97-AF65-F5344CB8AC3E}">
        <p14:creationId xmlns:p14="http://schemas.microsoft.com/office/powerpoint/2010/main" val="24689146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62000"/>
            <a:ext cx="8229600" cy="5364163"/>
          </a:xfrm>
        </p:spPr>
        <p:txBody>
          <a:bodyPr/>
          <a:lstStyle/>
          <a:p>
            <a:r>
              <a:rPr lang="it-IT" dirty="0"/>
              <a:t>Diverse teorie sono compatibili con gli stessi eventi osservati  (malgrado i tentativi neo-empiristi degli anni </a:t>
            </a:r>
            <a:r>
              <a:rPr lang="uk-UA" dirty="0"/>
              <a:t>’</a:t>
            </a:r>
            <a:r>
              <a:rPr lang="it-IT" dirty="0"/>
              <a:t>80)</a:t>
            </a:r>
            <a:r>
              <a:rPr lang="is-IS" dirty="0"/>
              <a:t>….problema dell’identificazione </a:t>
            </a:r>
          </a:p>
          <a:p>
            <a:r>
              <a:rPr lang="is-IS" dirty="0"/>
              <a:t>….occorre imporre vincoli (costruire teorie)</a:t>
            </a:r>
          </a:p>
          <a:p>
            <a:r>
              <a:rPr lang="is-IS" dirty="0"/>
              <a:t>Ma occorre anche il controllo empirico delle teorie </a:t>
            </a:r>
          </a:p>
          <a:p>
            <a:endParaRPr lang="it-IT"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17</a:t>
            </a:fld>
            <a:endParaRPr lang="it-IT"/>
          </a:p>
        </p:txBody>
      </p:sp>
    </p:spTree>
    <p:extLst>
      <p:ext uri="{BB962C8B-B14F-4D97-AF65-F5344CB8AC3E}">
        <p14:creationId xmlns:p14="http://schemas.microsoft.com/office/powerpoint/2010/main" val="21041912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09600"/>
            <a:ext cx="8229600" cy="4267200"/>
          </a:xfrm>
        </p:spPr>
        <p:txBody>
          <a:bodyPr/>
          <a:lstStyle/>
          <a:p>
            <a:r>
              <a:rPr lang="en-US" dirty="0">
                <a:solidFill>
                  <a:srgbClr val="0000FF"/>
                </a:solidFill>
              </a:rPr>
              <a:t>"</a:t>
            </a:r>
            <a:r>
              <a:rPr lang="en-US" i="1" dirty="0">
                <a:solidFill>
                  <a:srgbClr val="0000FF"/>
                </a:solidFill>
              </a:rPr>
              <a:t>Science is facts, just as houses are made of stones, so is science made of facts; but a pile of stones is not a house and a collection of facts is not necessarily </a:t>
            </a:r>
            <a:r>
              <a:rPr lang="en-US" i="1" dirty="0" smtClean="0">
                <a:solidFill>
                  <a:srgbClr val="0000FF"/>
                </a:solidFill>
              </a:rPr>
              <a:t>science</a:t>
            </a:r>
            <a:r>
              <a:rPr lang="en-US" dirty="0" smtClean="0">
                <a:solidFill>
                  <a:srgbClr val="0000FF"/>
                </a:solidFill>
              </a:rPr>
              <a:t>”</a:t>
            </a:r>
            <a:r>
              <a:rPr lang="it-IT" dirty="0">
                <a:solidFill>
                  <a:srgbClr val="0000FF"/>
                </a:solidFill>
              </a:rPr>
              <a:t/>
            </a:r>
            <a:br>
              <a:rPr lang="it-IT" dirty="0">
                <a:solidFill>
                  <a:srgbClr val="0000FF"/>
                </a:solidFill>
              </a:rPr>
            </a:br>
            <a:r>
              <a:rPr lang="en-US" dirty="0" smtClean="0">
                <a:solidFill>
                  <a:srgbClr val="0000FF"/>
                </a:solidFill>
              </a:rPr>
              <a:t>Henri </a:t>
            </a:r>
            <a:r>
              <a:rPr lang="en-US" dirty="0" err="1">
                <a:solidFill>
                  <a:srgbClr val="0000FF"/>
                </a:solidFill>
              </a:rPr>
              <a:t>Poincarè</a:t>
            </a:r>
            <a:endParaRPr lang="it-IT" dirty="0">
              <a:solidFill>
                <a:srgbClr val="0000FF"/>
              </a:solidFill>
            </a:endParaRPr>
          </a:p>
        </p:txBody>
      </p:sp>
      <p:sp>
        <p:nvSpPr>
          <p:cNvPr id="3" name="Segnaposto numero diapositiva 2"/>
          <p:cNvSpPr>
            <a:spLocks noGrp="1"/>
          </p:cNvSpPr>
          <p:nvPr>
            <p:ph type="sldNum" sz="quarter" idx="12"/>
          </p:nvPr>
        </p:nvSpPr>
        <p:spPr/>
        <p:txBody>
          <a:bodyPr/>
          <a:lstStyle/>
          <a:p>
            <a:pPr>
              <a:defRPr/>
            </a:pPr>
            <a:fld id="{91EED0C2-6ACE-41B8-A6EB-C095AAF445ED}" type="slidenum">
              <a:rPr lang="it-IT" smtClean="0"/>
              <a:pPr>
                <a:defRPr/>
              </a:pPr>
              <a:t>18</a:t>
            </a:fld>
            <a:endParaRPr lang="it-IT"/>
          </a:p>
        </p:txBody>
      </p:sp>
    </p:spTree>
    <p:extLst>
      <p:ext uri="{BB962C8B-B14F-4D97-AF65-F5344CB8AC3E}">
        <p14:creationId xmlns:p14="http://schemas.microsoft.com/office/powerpoint/2010/main" val="3163925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3400" y="1676400"/>
            <a:ext cx="8229600" cy="1143000"/>
          </a:xfrm>
        </p:spPr>
        <p:txBody>
          <a:bodyPr/>
          <a:lstStyle/>
          <a:p>
            <a:r>
              <a:rPr lang="it-IT" dirty="0" smtClean="0">
                <a:solidFill>
                  <a:srgbClr val="0000FF"/>
                </a:solidFill>
              </a:rPr>
              <a:t>Verso i data-</a:t>
            </a:r>
            <a:r>
              <a:rPr lang="it-IT" dirty="0" err="1" smtClean="0">
                <a:solidFill>
                  <a:srgbClr val="0000FF"/>
                </a:solidFill>
              </a:rPr>
              <a:t>tional</a:t>
            </a:r>
            <a:r>
              <a:rPr lang="it-IT" dirty="0" smtClean="0">
                <a:solidFill>
                  <a:srgbClr val="0000FF"/>
                </a:solidFill>
              </a:rPr>
              <a:t>?</a:t>
            </a:r>
            <a:endParaRPr lang="it-IT" dirty="0">
              <a:solidFill>
                <a:srgbClr val="0000FF"/>
              </a:solidFill>
            </a:endParaRPr>
          </a:p>
        </p:txBody>
      </p:sp>
      <p:sp>
        <p:nvSpPr>
          <p:cNvPr id="3" name="Segnaposto contenuto 2"/>
          <p:cNvSpPr>
            <a:spLocks noGrp="1"/>
          </p:cNvSpPr>
          <p:nvPr>
            <p:ph idx="1"/>
          </p:nvPr>
        </p:nvSpPr>
        <p:spPr>
          <a:xfrm>
            <a:off x="457200" y="1143000"/>
            <a:ext cx="8534400" cy="6096000"/>
          </a:xfrm>
        </p:spPr>
        <p:txBody>
          <a:bodyPr/>
          <a:lstStyle/>
          <a:p>
            <a:r>
              <a:rPr lang="is-IS" sz="2800" dirty="0" smtClean="0"/>
              <a:t>.</a:t>
            </a:r>
            <a:endParaRPr lang="it-IT" dirty="0" smtClean="0"/>
          </a:p>
          <a:p>
            <a:endParaRPr lang="it-IT" dirty="0" smtClean="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19</a:t>
            </a:fld>
            <a:endParaRPr lang="it-IT"/>
          </a:p>
        </p:txBody>
      </p:sp>
    </p:spTree>
    <p:extLst>
      <p:ext uri="{BB962C8B-B14F-4D97-AF65-F5344CB8AC3E}">
        <p14:creationId xmlns:p14="http://schemas.microsoft.com/office/powerpoint/2010/main" val="7560400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200"/>
            <a:ext cx="8229600" cy="1143000"/>
          </a:xfrm>
        </p:spPr>
        <p:txBody>
          <a:bodyPr/>
          <a:lstStyle/>
          <a:p>
            <a:r>
              <a:rPr lang="it-IT" b="1" dirty="0" smtClean="0">
                <a:solidFill>
                  <a:srgbClr val="FF0000"/>
                </a:solidFill>
              </a:rPr>
              <a:t>I dati e la popolazione: 4 categorie</a:t>
            </a:r>
            <a:br>
              <a:rPr lang="it-IT" b="1" dirty="0" smtClean="0">
                <a:solidFill>
                  <a:srgbClr val="FF0000"/>
                </a:solidFill>
              </a:rPr>
            </a:br>
            <a:r>
              <a:rPr lang="it-IT" sz="3200" dirty="0" smtClean="0">
                <a:solidFill>
                  <a:srgbClr val="FF0000"/>
                </a:solidFill>
              </a:rPr>
              <a:t>i risultati di un’indagine “segreta” e incompleta</a:t>
            </a:r>
            <a:endParaRPr lang="it-IT" sz="3200" dirty="0">
              <a:solidFill>
                <a:srgbClr val="FF0000"/>
              </a:solidFill>
            </a:endParaRPr>
          </a:p>
        </p:txBody>
      </p:sp>
      <p:sp>
        <p:nvSpPr>
          <p:cNvPr id="3" name="Segnaposto contenuto 2"/>
          <p:cNvSpPr>
            <a:spLocks noGrp="1"/>
          </p:cNvSpPr>
          <p:nvPr>
            <p:ph idx="1"/>
          </p:nvPr>
        </p:nvSpPr>
        <p:spPr>
          <a:xfrm>
            <a:off x="457200" y="1447800"/>
            <a:ext cx="8305800" cy="4953000"/>
          </a:xfrm>
        </p:spPr>
        <p:txBody>
          <a:bodyPr/>
          <a:lstStyle/>
          <a:p>
            <a:r>
              <a:rPr lang="it-IT" dirty="0" smtClean="0"/>
              <a:t>Data-</a:t>
            </a:r>
            <a:r>
              <a:rPr lang="it-IT" dirty="0" err="1" smtClean="0"/>
              <a:t>ignoring</a:t>
            </a:r>
            <a:endParaRPr lang="it-IT" dirty="0" smtClean="0"/>
          </a:p>
          <a:p>
            <a:r>
              <a:rPr lang="it-IT" dirty="0" smtClean="0"/>
              <a:t>Data-</a:t>
            </a:r>
            <a:r>
              <a:rPr lang="it-IT" dirty="0" err="1" smtClean="0"/>
              <a:t>phobic</a:t>
            </a:r>
            <a:endParaRPr lang="it-IT" dirty="0" smtClean="0"/>
          </a:p>
          <a:p>
            <a:r>
              <a:rPr lang="it-IT" dirty="0" smtClean="0"/>
              <a:t>Data-</a:t>
            </a:r>
            <a:r>
              <a:rPr lang="it-IT" dirty="0" err="1" smtClean="0"/>
              <a:t>addicted</a:t>
            </a:r>
            <a:endParaRPr lang="it-IT" dirty="0" smtClean="0"/>
          </a:p>
          <a:p>
            <a:r>
              <a:rPr lang="it-IT" dirty="0" smtClean="0"/>
              <a:t>Data-(</a:t>
            </a:r>
            <a:r>
              <a:rPr lang="it-IT" dirty="0" err="1" smtClean="0"/>
              <a:t>ra</a:t>
            </a:r>
            <a:r>
              <a:rPr lang="it-IT" dirty="0" smtClean="0"/>
              <a:t>)</a:t>
            </a:r>
            <a:r>
              <a:rPr lang="it-IT" dirty="0" err="1" smtClean="0"/>
              <a:t>tional</a:t>
            </a:r>
            <a:r>
              <a:rPr lang="it-IT" dirty="0" smtClean="0"/>
              <a:t> </a:t>
            </a:r>
            <a:endParaRPr lang="it-IT" dirty="0" smtClean="0"/>
          </a:p>
          <a:p>
            <a:pPr marL="0" indent="0">
              <a:buNone/>
            </a:pPr>
            <a:r>
              <a:rPr lang="it-IT" dirty="0" smtClean="0"/>
              <a:t>Risultati preliminari: </a:t>
            </a:r>
            <a:endParaRPr lang="it-IT" dirty="0"/>
          </a:p>
          <a:p>
            <a:r>
              <a:rPr lang="it-IT" dirty="0"/>
              <a:t>Eterogeneità nella popolazione, ma con addensamenti </a:t>
            </a:r>
            <a:r>
              <a:rPr lang="it-IT" dirty="0" smtClean="0"/>
              <a:t>settoriali</a:t>
            </a:r>
          </a:p>
          <a:p>
            <a:r>
              <a:rPr lang="is-IS" dirty="0" smtClean="0"/>
              <a:t>non </a:t>
            </a:r>
            <a:r>
              <a:rPr lang="is-IS" dirty="0"/>
              <a:t>è chiaro di cosa </a:t>
            </a:r>
            <a:r>
              <a:rPr lang="is-IS" dirty="0" smtClean="0"/>
              <a:t>parlino tra loro  </a:t>
            </a:r>
            <a:r>
              <a:rPr lang="is-IS" dirty="0"/>
              <a:t>quando si incontrano...</a:t>
            </a:r>
            <a:endParaRPr lang="it-IT" dirty="0"/>
          </a:p>
          <a:p>
            <a:endParaRPr lang="it-IT"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2</a:t>
            </a:fld>
            <a:endParaRPr lang="it-IT"/>
          </a:p>
        </p:txBody>
      </p:sp>
    </p:spTree>
    <p:extLst>
      <p:ext uri="{BB962C8B-B14F-4D97-AF65-F5344CB8AC3E}">
        <p14:creationId xmlns:p14="http://schemas.microsoft.com/office/powerpoint/2010/main" val="38111430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1000" y="1219200"/>
            <a:ext cx="8305800" cy="5332727"/>
          </a:xfrm>
        </p:spPr>
        <p:txBody>
          <a:bodyPr/>
          <a:lstStyle/>
          <a:p>
            <a:r>
              <a:rPr lang="it-IT" sz="2800" dirty="0" smtClean="0"/>
              <a:t>necessario </a:t>
            </a:r>
            <a:r>
              <a:rPr lang="it-IT" sz="2800" dirty="0"/>
              <a:t>un continuo confronto tra produttori di teorie e produttori di dati. </a:t>
            </a:r>
            <a:endParaRPr lang="it-IT" sz="2400" dirty="0"/>
          </a:p>
          <a:p>
            <a:pPr lvl="1"/>
            <a:r>
              <a:rPr lang="it-IT" sz="2000" dirty="0" smtClean="0"/>
              <a:t>I </a:t>
            </a:r>
            <a:r>
              <a:rPr lang="it-IT" sz="2000" dirty="0"/>
              <a:t>primi devono conoscere come procede la produzione dei secondi, e soprattutto devono essere coscienti di quale sia il significato e il potere informativo dei dati da loro prodotti. I secondi devono essere in grado di cogliere con celerità le idee e le necessità investigative e dei primi, ai fini di una migliore coerenza con ciò che si stabilisce teoricamente e ciò che si osserva.</a:t>
            </a:r>
          </a:p>
          <a:p>
            <a:r>
              <a:rPr lang="it-IT" sz="2400" dirty="0" smtClean="0"/>
              <a:t>Considerano questa collaborazione essenziale per rendere più scientifica l'indagine </a:t>
            </a:r>
            <a:r>
              <a:rPr lang="it-IT" sz="2400" dirty="0"/>
              <a:t>delle scienze sociali, </a:t>
            </a:r>
            <a:r>
              <a:rPr lang="it-IT" sz="2400" dirty="0" smtClean="0"/>
              <a:t>e anche </a:t>
            </a:r>
            <a:r>
              <a:rPr lang="it-IT" sz="2400" dirty="0"/>
              <a:t>per </a:t>
            </a:r>
            <a:r>
              <a:rPr lang="it-IT" sz="2400" dirty="0" smtClean="0"/>
              <a:t>rafforzare la capacità di prendere buone decisioni “politiche”,</a:t>
            </a:r>
            <a:r>
              <a:rPr lang="it-IT" sz="2400" dirty="0"/>
              <a:t> </a:t>
            </a:r>
            <a:r>
              <a:rPr lang="it-IT" sz="2400" dirty="0" smtClean="0"/>
              <a:t>ammesso che i data-</a:t>
            </a:r>
            <a:r>
              <a:rPr lang="it-IT" sz="2400" dirty="0" err="1" smtClean="0"/>
              <a:t>phobic</a:t>
            </a:r>
            <a:r>
              <a:rPr lang="it-IT" sz="2400" dirty="0" smtClean="0"/>
              <a:t> si facciano impressionare.  </a:t>
            </a:r>
            <a:endParaRPr lang="it-IT" sz="2400" dirty="0"/>
          </a:p>
          <a:p>
            <a:endParaRPr lang="it-IT" dirty="0" smtClean="0"/>
          </a:p>
          <a:p>
            <a:endParaRPr lang="it-IT" dirty="0" smtClean="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20</a:t>
            </a:fld>
            <a:endParaRPr lang="it-IT"/>
          </a:p>
        </p:txBody>
      </p:sp>
      <p:sp>
        <p:nvSpPr>
          <p:cNvPr id="6" name="CasellaDiTesto 5"/>
          <p:cNvSpPr txBox="1"/>
          <p:nvPr/>
        </p:nvSpPr>
        <p:spPr>
          <a:xfrm>
            <a:off x="685800" y="381000"/>
            <a:ext cx="7772400" cy="584776"/>
          </a:xfrm>
          <a:prstGeom prst="rect">
            <a:avLst/>
          </a:prstGeom>
          <a:noFill/>
        </p:spPr>
        <p:txBody>
          <a:bodyPr wrap="square" rtlCol="0">
            <a:spAutoFit/>
          </a:bodyPr>
          <a:lstStyle/>
          <a:p>
            <a:r>
              <a:rPr lang="it-IT" sz="3200" b="0" dirty="0" smtClean="0">
                <a:solidFill>
                  <a:srgbClr val="FF0000"/>
                </a:solidFill>
              </a:rPr>
              <a:t>CONSIDERANO </a:t>
            </a:r>
            <a:endParaRPr lang="it-IT" sz="3200" b="0" dirty="0">
              <a:solidFill>
                <a:srgbClr val="FF0000"/>
              </a:solidFill>
            </a:endParaRPr>
          </a:p>
        </p:txBody>
      </p:sp>
    </p:spTree>
    <p:extLst>
      <p:ext uri="{BB962C8B-B14F-4D97-AF65-F5344CB8AC3E}">
        <p14:creationId xmlns:p14="http://schemas.microsoft.com/office/powerpoint/2010/main" val="31914731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Inoltre, </a:t>
            </a:r>
            <a:endParaRPr lang="it-IT" dirty="0">
              <a:solidFill>
                <a:srgbClr val="FF0000"/>
              </a:solidFill>
            </a:endParaRPr>
          </a:p>
        </p:txBody>
      </p:sp>
      <p:sp>
        <p:nvSpPr>
          <p:cNvPr id="3" name="Segnaposto contenuto 2"/>
          <p:cNvSpPr>
            <a:spLocks noGrp="1"/>
          </p:cNvSpPr>
          <p:nvPr>
            <p:ph idx="1"/>
          </p:nvPr>
        </p:nvSpPr>
        <p:spPr/>
        <p:txBody>
          <a:bodyPr/>
          <a:lstStyle/>
          <a:p>
            <a:r>
              <a:rPr lang="it-IT" dirty="0" smtClean="0"/>
              <a:t>Chiedono dati “mirati” e di qualità</a:t>
            </a:r>
            <a:r>
              <a:rPr lang="is-IS" dirty="0" smtClean="0"/>
              <a:t>….</a:t>
            </a:r>
          </a:p>
          <a:p>
            <a:endParaRPr lang="is-IS" dirty="0"/>
          </a:p>
          <a:p>
            <a:r>
              <a:rPr lang="it-IT" dirty="0" smtClean="0"/>
              <a:t>In particolare per venire a capo della c.d. eterogeneità che sembra un tratto distintivo e persistente di moltissimi fenomeni </a:t>
            </a:r>
            <a:endParaRPr lang="it-IT"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21</a:t>
            </a:fld>
            <a:endParaRPr lang="it-IT"/>
          </a:p>
        </p:txBody>
      </p:sp>
    </p:spTree>
    <p:extLst>
      <p:ext uri="{BB962C8B-B14F-4D97-AF65-F5344CB8AC3E}">
        <p14:creationId xmlns:p14="http://schemas.microsoft.com/office/powerpoint/2010/main" val="14221072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D9FDE8-37DA-6B48-83E7-E1E2230CD278}" type="slidenum">
              <a:rPr lang="it-IT" sz="1200">
                <a:solidFill>
                  <a:srgbClr val="898989"/>
                </a:solidFill>
              </a:rPr>
              <a:pPr eaLnBrk="1" hangingPunct="1"/>
              <a:t>22</a:t>
            </a:fld>
            <a:endParaRPr lang="it-IT" sz="1200">
              <a:solidFill>
                <a:srgbClr val="898989"/>
              </a:solidFill>
            </a:endParaRPr>
          </a:p>
        </p:txBody>
      </p:sp>
      <p:sp>
        <p:nvSpPr>
          <p:cNvPr id="26626" name="Rectangle 2"/>
          <p:cNvSpPr>
            <a:spLocks noGrp="1"/>
          </p:cNvSpPr>
          <p:nvPr>
            <p:ph type="title"/>
          </p:nvPr>
        </p:nvSpPr>
        <p:spPr/>
        <p:txBody>
          <a:bodyPr>
            <a:normAutofit fontScale="90000"/>
          </a:bodyPr>
          <a:lstStyle/>
          <a:p>
            <a:r>
              <a:rPr lang="it-IT" sz="3600" b="1" dirty="0" smtClean="0">
                <a:solidFill>
                  <a:srgbClr val="FF0000"/>
                </a:solidFill>
                <a:latin typeface="Calibri" charset="0"/>
              </a:rPr>
              <a:t>La disuguaglianza nei redditi da lavoro dovuta all’istruzione e ad altro</a:t>
            </a:r>
            <a:r>
              <a:rPr lang="is-IS" sz="3600" b="1" dirty="0" smtClean="0">
                <a:solidFill>
                  <a:srgbClr val="FF0000"/>
                </a:solidFill>
                <a:latin typeface="Calibri" charset="0"/>
              </a:rPr>
              <a:t>…</a:t>
            </a:r>
            <a:endParaRPr lang="it-IT" sz="3600" b="1" dirty="0">
              <a:solidFill>
                <a:srgbClr val="FF0000"/>
              </a:solidFill>
              <a:latin typeface="Calibri" charset="0"/>
            </a:endParaRPr>
          </a:p>
        </p:txBody>
      </p:sp>
      <p:pic>
        <p:nvPicPr>
          <p:cNvPr id="43012"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11188" y="1600200"/>
            <a:ext cx="7777162" cy="45259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25404668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000" b="1" dirty="0">
                <a:solidFill>
                  <a:srgbClr val="FF0000"/>
                </a:solidFill>
              </a:rPr>
              <a:t>D. LE DISUGUAGLIANZE TERRITORIALI </a:t>
            </a:r>
            <a:r>
              <a:rPr lang="it-IT" sz="2000" dirty="0" smtClean="0"/>
              <a:t/>
            </a:r>
            <a:br>
              <a:rPr lang="it-IT" sz="2000" dirty="0" smtClean="0"/>
            </a:br>
            <a:r>
              <a:rPr lang="it-IT" sz="2000" dirty="0" smtClean="0"/>
              <a:t>Scomposizione </a:t>
            </a:r>
            <a:r>
              <a:rPr lang="it-IT" sz="2000" dirty="0"/>
              <a:t>per macro-aree geografiche dell’indice di diseguaglianza di </a:t>
            </a:r>
            <a:r>
              <a:rPr lang="it-IT" sz="2000" dirty="0" err="1"/>
              <a:t>Theil</a:t>
            </a:r>
            <a:r>
              <a:rPr lang="it-IT" sz="2000" dirty="0"/>
              <a:t> dei redditi disponibili equivalenti nel 2006 e nel 2012 </a:t>
            </a:r>
          </a:p>
        </p:txBody>
      </p:sp>
      <p:sp>
        <p:nvSpPr>
          <p:cNvPr id="3" name="Segnaposto numero diapositiva 2"/>
          <p:cNvSpPr>
            <a:spLocks noGrp="1"/>
          </p:cNvSpPr>
          <p:nvPr>
            <p:ph type="sldNum" sz="quarter" idx="12"/>
          </p:nvPr>
        </p:nvSpPr>
        <p:spPr/>
        <p:txBody>
          <a:bodyPr/>
          <a:lstStyle/>
          <a:p>
            <a:pPr>
              <a:defRPr/>
            </a:pPr>
            <a:fld id="{91EED0C2-6ACE-41B8-A6EB-C095AAF445ED}" type="slidenum">
              <a:rPr lang="it-IT" smtClean="0"/>
              <a:pPr>
                <a:defRPr/>
              </a:pPr>
              <a:t>23</a:t>
            </a:fld>
            <a:endParaRPr lang="it-IT"/>
          </a:p>
        </p:txBody>
      </p:sp>
      <p:pic>
        <p:nvPicPr>
          <p:cNvPr id="4" name="Immagine 3"/>
          <p:cNvPicPr/>
          <p:nvPr/>
        </p:nvPicPr>
        <p:blipFill>
          <a:blip r:embed="rId2" cstate="print"/>
          <a:srcRect/>
          <a:stretch>
            <a:fillRect/>
          </a:stretch>
        </p:blipFill>
        <p:spPr bwMode="auto">
          <a:xfrm>
            <a:off x="152400" y="1828800"/>
            <a:ext cx="8839200" cy="4800600"/>
          </a:xfrm>
          <a:prstGeom prst="rect">
            <a:avLst/>
          </a:prstGeom>
          <a:noFill/>
          <a:ln w="9525">
            <a:noFill/>
            <a:miter lim="800000"/>
            <a:headEnd/>
            <a:tailEnd/>
          </a:ln>
        </p:spPr>
      </p:pic>
    </p:spTree>
    <p:extLst>
      <p:ext uri="{BB962C8B-B14F-4D97-AF65-F5344CB8AC3E}">
        <p14:creationId xmlns:p14="http://schemas.microsoft.com/office/powerpoint/2010/main" val="202177850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600" y="274638"/>
            <a:ext cx="8686800" cy="639762"/>
          </a:xfrm>
        </p:spPr>
        <p:txBody>
          <a:bodyPr/>
          <a:lstStyle/>
          <a:p>
            <a:r>
              <a:rPr lang="it-IT" sz="4000" b="1" dirty="0" smtClean="0">
                <a:solidFill>
                  <a:srgbClr val="FF0000"/>
                </a:solidFill>
              </a:rPr>
              <a:t>La composizione del top 0.1% in Italia</a:t>
            </a:r>
            <a:endParaRPr lang="it-IT" sz="4000" b="1" dirty="0">
              <a:solidFill>
                <a:srgbClr val="FF0000"/>
              </a:solidFill>
            </a:endParaRPr>
          </a:p>
        </p:txBody>
      </p:sp>
      <p:sp>
        <p:nvSpPr>
          <p:cNvPr id="4" name="Segnaposto numero diapositiva 3"/>
          <p:cNvSpPr>
            <a:spLocks noGrp="1"/>
          </p:cNvSpPr>
          <p:nvPr>
            <p:ph type="sldNum" sz="quarter" idx="12"/>
          </p:nvPr>
        </p:nvSpPr>
        <p:spPr/>
        <p:txBody>
          <a:bodyPr/>
          <a:lstStyle/>
          <a:p>
            <a:pPr>
              <a:defRPr/>
            </a:pPr>
            <a:fld id="{6A3607FD-2CE1-4807-A442-1F4B7B7F557C}" type="slidenum">
              <a:rPr lang="it-IT" smtClean="0"/>
              <a:pPr>
                <a:defRPr/>
              </a:pPr>
              <a:t>24</a:t>
            </a:fld>
            <a:endParaRPr lang="it-IT"/>
          </a:p>
        </p:txBody>
      </p:sp>
      <p:pic>
        <p:nvPicPr>
          <p:cNvPr id="69634" name="Picture 2"/>
          <p:cNvPicPr>
            <a:picLocks noGrp="1" noChangeAspect="1" noChangeArrowheads="1"/>
          </p:cNvPicPr>
          <p:nvPr>
            <p:ph idx="1"/>
          </p:nvPr>
        </p:nvPicPr>
        <p:blipFill>
          <a:blip r:embed="rId2" cstate="print"/>
          <a:srcRect/>
          <a:stretch>
            <a:fillRect/>
          </a:stretch>
        </p:blipFill>
        <p:spPr bwMode="auto">
          <a:xfrm>
            <a:off x="683568" y="1295400"/>
            <a:ext cx="7776863" cy="5013920"/>
          </a:xfrm>
          <a:prstGeom prst="rect">
            <a:avLst/>
          </a:prstGeom>
          <a:noFill/>
          <a:ln w="9525">
            <a:noFill/>
            <a:miter lim="800000"/>
            <a:headEnd/>
            <a:tailEnd/>
          </a:ln>
          <a:effectLst/>
        </p:spPr>
      </p:pic>
    </p:spTree>
    <p:extLst>
      <p:ext uri="{BB962C8B-B14F-4D97-AF65-F5344CB8AC3E}">
        <p14:creationId xmlns:p14="http://schemas.microsoft.com/office/powerpoint/2010/main" val="335897071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Eterogeneità e code</a:t>
            </a:r>
            <a:endParaRPr lang="it-IT" dirty="0">
              <a:solidFill>
                <a:srgbClr val="FF0000"/>
              </a:solidFill>
            </a:endParaRPr>
          </a:p>
        </p:txBody>
      </p:sp>
      <p:sp>
        <p:nvSpPr>
          <p:cNvPr id="3" name="Segnaposto contenuto 2"/>
          <p:cNvSpPr>
            <a:spLocks noGrp="1"/>
          </p:cNvSpPr>
          <p:nvPr>
            <p:ph idx="1"/>
          </p:nvPr>
        </p:nvSpPr>
        <p:spPr/>
        <p:txBody>
          <a:bodyPr/>
          <a:lstStyle/>
          <a:p>
            <a:pPr lvl="0"/>
            <a:r>
              <a:rPr lang="it-IT" sz="2800" dirty="0" smtClean="0"/>
              <a:t>Rilevazione corretta di fenomeni estremi: deprivazione, immigrati, super-ricchi</a:t>
            </a:r>
          </a:p>
          <a:p>
            <a:pPr marL="0" lvl="0" indent="0">
              <a:buNone/>
            </a:pPr>
            <a:endParaRPr lang="it-IT" sz="2800" dirty="0" smtClean="0"/>
          </a:p>
          <a:p>
            <a:pPr lvl="0"/>
            <a:r>
              <a:rPr lang="it-IT" sz="2800" dirty="0" smtClean="0"/>
              <a:t> Caso dei super-ricchi:</a:t>
            </a:r>
          </a:p>
          <a:p>
            <a:pPr lvl="1"/>
            <a:r>
              <a:rPr lang="it-IT" sz="2400" dirty="0" err="1" smtClean="0"/>
              <a:t>Sovracampionare</a:t>
            </a:r>
            <a:r>
              <a:rPr lang="it-IT" sz="2400" dirty="0" smtClean="0"/>
              <a:t> (esperienza DE del </a:t>
            </a:r>
            <a:r>
              <a:rPr lang="it-IT" sz="2400" dirty="0" err="1" smtClean="0"/>
              <a:t>gsoep</a:t>
            </a:r>
            <a:r>
              <a:rPr lang="it-IT" sz="2400" dirty="0"/>
              <a:t>) </a:t>
            </a:r>
          </a:p>
          <a:p>
            <a:pPr lvl="1"/>
            <a:r>
              <a:rPr lang="it-IT" sz="2400" dirty="0" smtClean="0"/>
              <a:t>più </a:t>
            </a:r>
            <a:r>
              <a:rPr lang="it-IT" sz="2400" dirty="0"/>
              <a:t>stretto </a:t>
            </a:r>
            <a:r>
              <a:rPr lang="it-IT" sz="2400" dirty="0" smtClean="0"/>
              <a:t>(e ben pensato) legame </a:t>
            </a:r>
            <a:r>
              <a:rPr lang="it-IT" sz="2400" dirty="0"/>
              <a:t>fra dati amministrativi e </a:t>
            </a:r>
            <a:r>
              <a:rPr lang="it-IT" sz="2400" dirty="0" smtClean="0"/>
              <a:t>campionari  </a:t>
            </a:r>
          </a:p>
          <a:p>
            <a:endParaRPr lang="it-IT"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25</a:t>
            </a:fld>
            <a:endParaRPr lang="it-IT"/>
          </a:p>
        </p:txBody>
      </p:sp>
    </p:spTree>
    <p:extLst>
      <p:ext uri="{BB962C8B-B14F-4D97-AF65-F5344CB8AC3E}">
        <p14:creationId xmlns:p14="http://schemas.microsoft.com/office/powerpoint/2010/main" val="4469947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382000" cy="868362"/>
          </a:xfrm>
        </p:spPr>
        <p:txBody>
          <a:bodyPr/>
          <a:lstStyle/>
          <a:p>
            <a:r>
              <a:rPr lang="it-IT" b="1" dirty="0" smtClean="0">
                <a:solidFill>
                  <a:srgbClr val="FF0000"/>
                </a:solidFill>
              </a:rPr>
              <a:t>CONCLUSIONI </a:t>
            </a:r>
            <a:endParaRPr lang="it-IT" b="1" dirty="0">
              <a:solidFill>
                <a:srgbClr val="FF0000"/>
              </a:solidFill>
            </a:endParaRPr>
          </a:p>
        </p:txBody>
      </p:sp>
      <p:sp>
        <p:nvSpPr>
          <p:cNvPr id="3" name="Segnaposto contenuto 2"/>
          <p:cNvSpPr>
            <a:spLocks noGrp="1"/>
          </p:cNvSpPr>
          <p:nvPr>
            <p:ph idx="1"/>
          </p:nvPr>
        </p:nvSpPr>
        <p:spPr>
          <a:xfrm>
            <a:off x="228600" y="1295400"/>
            <a:ext cx="8534400" cy="5334000"/>
          </a:xfrm>
        </p:spPr>
        <p:txBody>
          <a:bodyPr/>
          <a:lstStyle/>
          <a:p>
            <a:r>
              <a:rPr lang="it-IT" dirty="0" smtClean="0"/>
              <a:t>La produttività marginale dei dati (in termini di conoscenza) dipende in modo cruciale dall’incidenza delle quattro categorie di individui</a:t>
            </a:r>
            <a:r>
              <a:rPr lang="is-IS" dirty="0" smtClean="0"/>
              <a:t>…</a:t>
            </a:r>
          </a:p>
          <a:p>
            <a:r>
              <a:rPr lang="is-IS" dirty="0" smtClean="0"/>
              <a:t>A molti (non tutti) di coloro che abbassano quella produttività  potrebbe bastare ricordare quello che disse </a:t>
            </a:r>
            <a:r>
              <a:rPr lang="it-IT" dirty="0" smtClean="0"/>
              <a:t>John </a:t>
            </a:r>
            <a:r>
              <a:rPr lang="it-IT" dirty="0" err="1" smtClean="0"/>
              <a:t>Wooden</a:t>
            </a:r>
            <a:r>
              <a:rPr lang="it-IT" dirty="0" smtClean="0"/>
              <a:t> </a:t>
            </a:r>
          </a:p>
          <a:p>
            <a:pPr marL="0" indent="0" algn="ctr">
              <a:buNone/>
            </a:pPr>
            <a:r>
              <a:rPr lang="it-IT" i="1" dirty="0" smtClean="0">
                <a:solidFill>
                  <a:srgbClr val="0000FF"/>
                </a:solidFill>
              </a:rPr>
              <a:t>E</a:t>
            </a:r>
            <a:r>
              <a:rPr lang="it-IT" i="1" dirty="0">
                <a:solidFill>
                  <a:srgbClr val="0000FF"/>
                </a:solidFill>
              </a:rPr>
              <a:t>' ciò che impari dopo che sai già tutto </a:t>
            </a:r>
            <a:endParaRPr lang="it-IT" i="1" dirty="0" smtClean="0">
              <a:solidFill>
                <a:srgbClr val="0000FF"/>
              </a:solidFill>
            </a:endParaRPr>
          </a:p>
          <a:p>
            <a:pPr marL="0" indent="0" algn="ctr">
              <a:buNone/>
            </a:pPr>
            <a:r>
              <a:rPr lang="it-IT" i="1" dirty="0" smtClean="0">
                <a:solidFill>
                  <a:srgbClr val="0000FF"/>
                </a:solidFill>
              </a:rPr>
              <a:t>che </a:t>
            </a:r>
            <a:r>
              <a:rPr lang="it-IT" i="1" dirty="0">
                <a:solidFill>
                  <a:srgbClr val="0000FF"/>
                </a:solidFill>
              </a:rPr>
              <a:t>conta </a:t>
            </a:r>
            <a:r>
              <a:rPr lang="it-IT" i="1" dirty="0" smtClean="0">
                <a:solidFill>
                  <a:srgbClr val="0000FF"/>
                </a:solidFill>
              </a:rPr>
              <a:t>davvero</a:t>
            </a:r>
          </a:p>
          <a:p>
            <a:r>
              <a:rPr lang="it-IT" dirty="0" smtClean="0"/>
              <a:t>Per gli altri occorre trovare la medicina giusta</a:t>
            </a:r>
            <a:r>
              <a:rPr lang="is-IS" dirty="0" smtClean="0"/>
              <a:t>…</a:t>
            </a:r>
            <a:endParaRPr lang="it-IT"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26</a:t>
            </a:fld>
            <a:endParaRPr lang="it-IT"/>
          </a:p>
        </p:txBody>
      </p:sp>
    </p:spTree>
    <p:extLst>
      <p:ext uri="{BB962C8B-B14F-4D97-AF65-F5344CB8AC3E}">
        <p14:creationId xmlns:p14="http://schemas.microsoft.com/office/powerpoint/2010/main" val="4118202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3400" y="2209800"/>
            <a:ext cx="8229600" cy="1143000"/>
          </a:xfrm>
        </p:spPr>
        <p:txBody>
          <a:bodyPr/>
          <a:lstStyle/>
          <a:p>
            <a:r>
              <a:rPr lang="it-IT" b="1" dirty="0" smtClean="0">
                <a:solidFill>
                  <a:srgbClr val="FF0000"/>
                </a:solidFill>
              </a:rPr>
              <a:t>GRAZIE</a:t>
            </a:r>
            <a:endParaRPr lang="it-IT" b="1" dirty="0">
              <a:solidFill>
                <a:srgbClr val="FF0000"/>
              </a:solidFill>
            </a:endParaRPr>
          </a:p>
        </p:txBody>
      </p:sp>
      <p:sp>
        <p:nvSpPr>
          <p:cNvPr id="3" name="Segnaposto numero diapositiva 2"/>
          <p:cNvSpPr>
            <a:spLocks noGrp="1"/>
          </p:cNvSpPr>
          <p:nvPr>
            <p:ph type="sldNum" sz="quarter" idx="12"/>
          </p:nvPr>
        </p:nvSpPr>
        <p:spPr/>
        <p:txBody>
          <a:bodyPr/>
          <a:lstStyle/>
          <a:p>
            <a:pPr>
              <a:defRPr/>
            </a:pPr>
            <a:fld id="{91EED0C2-6ACE-41B8-A6EB-C095AAF445ED}" type="slidenum">
              <a:rPr lang="it-IT" smtClean="0"/>
              <a:pPr>
                <a:defRPr/>
              </a:pPr>
              <a:t>27</a:t>
            </a:fld>
            <a:endParaRPr lang="it-IT"/>
          </a:p>
        </p:txBody>
      </p:sp>
    </p:spTree>
    <p:extLst>
      <p:ext uri="{BB962C8B-B14F-4D97-AF65-F5344CB8AC3E}">
        <p14:creationId xmlns:p14="http://schemas.microsoft.com/office/powerpoint/2010/main" val="9704290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1828800"/>
            <a:ext cx="8229600" cy="1143000"/>
          </a:xfrm>
        </p:spPr>
        <p:txBody>
          <a:bodyPr/>
          <a:lstStyle/>
          <a:p>
            <a:r>
              <a:rPr lang="it-IT" i="1" dirty="0" smtClean="0">
                <a:solidFill>
                  <a:srgbClr val="0000FF"/>
                </a:solidFill>
              </a:rPr>
              <a:t>I data-</a:t>
            </a:r>
            <a:r>
              <a:rPr lang="it-IT" i="1" dirty="0" err="1" smtClean="0">
                <a:solidFill>
                  <a:srgbClr val="0000FF"/>
                </a:solidFill>
              </a:rPr>
              <a:t>phobic</a:t>
            </a:r>
            <a:r>
              <a:rPr lang="it-IT" i="1" dirty="0" smtClean="0">
                <a:solidFill>
                  <a:srgbClr val="0000FF"/>
                </a:solidFill>
              </a:rPr>
              <a:t> </a:t>
            </a:r>
            <a:endParaRPr lang="it-IT" i="1" dirty="0">
              <a:solidFill>
                <a:srgbClr val="0000FF"/>
              </a:solidFill>
            </a:endParaRPr>
          </a:p>
        </p:txBody>
      </p:sp>
      <p:sp>
        <p:nvSpPr>
          <p:cNvPr id="3" name="Segnaposto numero diapositiva 2"/>
          <p:cNvSpPr>
            <a:spLocks noGrp="1"/>
          </p:cNvSpPr>
          <p:nvPr>
            <p:ph type="sldNum" sz="quarter" idx="12"/>
          </p:nvPr>
        </p:nvSpPr>
        <p:spPr/>
        <p:txBody>
          <a:bodyPr/>
          <a:lstStyle/>
          <a:p>
            <a:pPr>
              <a:defRPr/>
            </a:pPr>
            <a:fld id="{91EED0C2-6ACE-41B8-A6EB-C095AAF445ED}" type="slidenum">
              <a:rPr lang="it-IT" smtClean="0"/>
              <a:pPr>
                <a:defRPr/>
              </a:pPr>
              <a:t>3</a:t>
            </a:fld>
            <a:endParaRPr lang="it-IT"/>
          </a:p>
        </p:txBody>
      </p:sp>
    </p:spTree>
    <p:extLst>
      <p:ext uri="{BB962C8B-B14F-4D97-AF65-F5344CB8AC3E}">
        <p14:creationId xmlns:p14="http://schemas.microsoft.com/office/powerpoint/2010/main" val="97027082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J.M. Keynes, 1936</a:t>
            </a:r>
            <a:endParaRPr lang="it-IT" dirty="0"/>
          </a:p>
        </p:txBody>
      </p:sp>
      <p:sp>
        <p:nvSpPr>
          <p:cNvPr id="3" name="Segnaposto contenuto 2"/>
          <p:cNvSpPr>
            <a:spLocks noGrp="1"/>
          </p:cNvSpPr>
          <p:nvPr>
            <p:ph idx="1"/>
          </p:nvPr>
        </p:nvSpPr>
        <p:spPr/>
        <p:txBody>
          <a:bodyPr/>
          <a:lstStyle/>
          <a:p>
            <a:pPr marL="0" indent="0">
              <a:buNone/>
            </a:pPr>
            <a:r>
              <a:rPr lang="is-IS" dirty="0" smtClean="0"/>
              <a:t>….The ideas of economists and political philosophers, </a:t>
            </a:r>
            <a:r>
              <a:rPr lang="is-IS" dirty="0" smtClean="0">
                <a:solidFill>
                  <a:srgbClr val="0000FF"/>
                </a:solidFill>
              </a:rPr>
              <a:t>both when they are right and when they are wrong</a:t>
            </a:r>
            <a:r>
              <a:rPr lang="is-IS" dirty="0" smtClean="0"/>
              <a:t>, are more powerful than is commonly understood. Indeed the world is ruled by little less...I am sure that the power of vested interests is vastly exaggerated compared with the gradual encroachment of ideas...</a:t>
            </a:r>
          </a:p>
          <a:p>
            <a:pPr marL="0" indent="0">
              <a:buNone/>
            </a:pPr>
            <a:endParaRPr lang="is-IS" dirty="0"/>
          </a:p>
          <a:p>
            <a:pPr marL="0" indent="0">
              <a:buNone/>
            </a:pPr>
            <a:r>
              <a:rPr lang="is-IS" dirty="0" smtClean="0"/>
              <a:t>Idee, interessi e....niente dati? </a:t>
            </a:r>
            <a:endParaRPr lang="it-IT"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4</a:t>
            </a:fld>
            <a:endParaRPr lang="it-IT"/>
          </a:p>
        </p:txBody>
      </p:sp>
    </p:spTree>
    <p:extLst>
      <p:ext uri="{BB962C8B-B14F-4D97-AF65-F5344CB8AC3E}">
        <p14:creationId xmlns:p14="http://schemas.microsoft.com/office/powerpoint/2010/main" val="25886068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143000"/>
          </a:xfrm>
        </p:spPr>
        <p:txBody>
          <a:bodyPr/>
          <a:lstStyle/>
          <a:p>
            <a:r>
              <a:rPr lang="it-IT" b="1" dirty="0" err="1" smtClean="0">
                <a:solidFill>
                  <a:srgbClr val="FF0000"/>
                </a:solidFill>
              </a:rPr>
              <a:t>Gerschenkron</a:t>
            </a:r>
            <a:r>
              <a:rPr lang="it-IT" b="1" dirty="0" smtClean="0">
                <a:solidFill>
                  <a:srgbClr val="FF0000"/>
                </a:solidFill>
              </a:rPr>
              <a:t> 1969</a:t>
            </a:r>
            <a:endParaRPr lang="it-IT" b="1" dirty="0">
              <a:solidFill>
                <a:srgbClr val="FF0000"/>
              </a:solidFill>
            </a:endParaRPr>
          </a:p>
        </p:txBody>
      </p:sp>
      <p:sp>
        <p:nvSpPr>
          <p:cNvPr id="3" name="Segnaposto contenuto 2"/>
          <p:cNvSpPr>
            <a:spLocks noGrp="1"/>
          </p:cNvSpPr>
          <p:nvPr>
            <p:ph idx="1"/>
          </p:nvPr>
        </p:nvSpPr>
        <p:spPr>
          <a:xfrm>
            <a:off x="304800" y="1219200"/>
            <a:ext cx="8610600" cy="6019800"/>
          </a:xfrm>
        </p:spPr>
        <p:txBody>
          <a:bodyPr/>
          <a:lstStyle/>
          <a:p>
            <a:pPr marL="0" indent="0">
              <a:buNone/>
            </a:pPr>
            <a:r>
              <a:rPr lang="it-IT" sz="2800" dirty="0" smtClean="0"/>
              <a:t>A proposito dell’impatto delle teorie </a:t>
            </a:r>
            <a:r>
              <a:rPr lang="it-IT" sz="2800" dirty="0" smtClean="0"/>
              <a:t>economiche (idee?) </a:t>
            </a:r>
            <a:r>
              <a:rPr lang="it-IT" sz="2800" dirty="0" smtClean="0"/>
              <a:t>sul corso degli eventi, fino ad allora debole, scrive che la professione economica, oggi: </a:t>
            </a:r>
          </a:p>
          <a:p>
            <a:pPr marL="0" indent="0">
              <a:buNone/>
            </a:pPr>
            <a:endParaRPr lang="it-IT" sz="2800" dirty="0" smtClean="0"/>
          </a:p>
          <a:p>
            <a:pPr marL="0" indent="0">
              <a:buNone/>
            </a:pPr>
            <a:r>
              <a:rPr lang="is-IS" sz="2800" dirty="0" smtClean="0"/>
              <a:t>….has at its service the vastly increased body of primary quantitative information....The economic historian of future times in dealing with </a:t>
            </a:r>
            <a:r>
              <a:rPr lang="it-IT" sz="2800" dirty="0" err="1" smtClean="0"/>
              <a:t>our</a:t>
            </a:r>
            <a:r>
              <a:rPr lang="it-IT" sz="2800" dirty="0" smtClean="0"/>
              <a:t> </a:t>
            </a:r>
            <a:r>
              <a:rPr lang="it-IT" sz="2800" dirty="0" err="1" smtClean="0"/>
              <a:t>own</a:t>
            </a:r>
            <a:r>
              <a:rPr lang="is-IS" sz="2800" dirty="0" smtClean="0"/>
              <a:t>…century will be forced to stress the strong impact of economic doctrines upon the course of economic events </a:t>
            </a:r>
            <a:endParaRPr lang="it-IT" sz="2800" dirty="0" smtClean="0"/>
          </a:p>
          <a:p>
            <a:pPr marL="0" indent="0">
              <a:buNone/>
            </a:pPr>
            <a:endParaRPr lang="it-IT" sz="2800" dirty="0" smtClean="0"/>
          </a:p>
          <a:p>
            <a:pPr marL="0" indent="0">
              <a:buNone/>
            </a:pPr>
            <a:r>
              <a:rPr lang="it-IT" sz="2800" dirty="0" smtClean="0"/>
              <a:t>Dunque, i dati migliorano le teorie e perciò influenzano gli eventi. E’ andata così? </a:t>
            </a:r>
            <a:endParaRPr lang="it-IT" sz="2800"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5</a:t>
            </a:fld>
            <a:endParaRPr lang="it-IT"/>
          </a:p>
        </p:txBody>
      </p:sp>
    </p:spTree>
    <p:extLst>
      <p:ext uri="{BB962C8B-B14F-4D97-AF65-F5344CB8AC3E}">
        <p14:creationId xmlns:p14="http://schemas.microsoft.com/office/powerpoint/2010/main" val="17829277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I dati, le teorie e gli interessi</a:t>
            </a:r>
            <a:endParaRPr lang="it-IT" b="1" dirty="0">
              <a:solidFill>
                <a:srgbClr val="FF0000"/>
              </a:solidFill>
            </a:endParaRPr>
          </a:p>
        </p:txBody>
      </p:sp>
      <p:sp>
        <p:nvSpPr>
          <p:cNvPr id="3" name="Segnaposto contenuto 2"/>
          <p:cNvSpPr>
            <a:spLocks noGrp="1"/>
          </p:cNvSpPr>
          <p:nvPr>
            <p:ph idx="1"/>
          </p:nvPr>
        </p:nvSpPr>
        <p:spPr>
          <a:xfrm>
            <a:off x="457200" y="1219200"/>
            <a:ext cx="8458200" cy="5181600"/>
          </a:xfrm>
        </p:spPr>
        <p:txBody>
          <a:bodyPr/>
          <a:lstStyle/>
          <a:p>
            <a:r>
              <a:rPr lang="is-IS" dirty="0" smtClean="0"/>
              <a:t>Il caso delle Corn Laws del 1846</a:t>
            </a:r>
          </a:p>
          <a:p>
            <a:pPr lvl="1"/>
            <a:r>
              <a:rPr lang="it-IT" dirty="0"/>
              <a:t>Leslie Stephen scrivendo nel 1900 si chiedeva </a:t>
            </a:r>
            <a:r>
              <a:rPr lang="it-IT" dirty="0" smtClean="0"/>
              <a:t>fu un successo della teoria  </a:t>
            </a:r>
            <a:r>
              <a:rPr lang="it-IT" dirty="0"/>
              <a:t>o </a:t>
            </a:r>
            <a:r>
              <a:rPr lang="it-IT" dirty="0" smtClean="0"/>
              <a:t>semplicemente la </a:t>
            </a:r>
            <a:r>
              <a:rPr lang="it-IT" dirty="0"/>
              <a:t>classe che voleva che il pane costasse poco era politicamente più forte della classe che voleva che il pane costasse </a:t>
            </a:r>
            <a:r>
              <a:rPr lang="it-IT" dirty="0" smtClean="0"/>
              <a:t>molto</a:t>
            </a:r>
          </a:p>
          <a:p>
            <a:r>
              <a:rPr lang="it-IT" dirty="0" smtClean="0"/>
              <a:t>Oggi è diverso? </a:t>
            </a:r>
          </a:p>
          <a:p>
            <a:r>
              <a:rPr lang="it-IT" dirty="0" err="1" smtClean="0"/>
              <a:t>Gerschenkron</a:t>
            </a:r>
            <a:r>
              <a:rPr lang="it-IT" dirty="0" smtClean="0"/>
              <a:t> forse sottostima la presenza dei data-</a:t>
            </a:r>
            <a:r>
              <a:rPr lang="it-IT" dirty="0" err="1" smtClean="0"/>
              <a:t>phobic</a:t>
            </a:r>
            <a:r>
              <a:rPr lang="it-IT" dirty="0" smtClean="0"/>
              <a:t> tra i policy </a:t>
            </a:r>
            <a:r>
              <a:rPr lang="it-IT" dirty="0" err="1" smtClean="0"/>
              <a:t>makers</a:t>
            </a:r>
            <a:r>
              <a:rPr lang="it-IT" dirty="0" smtClean="0"/>
              <a:t>? </a:t>
            </a:r>
            <a:endParaRPr lang="it-IT"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6</a:t>
            </a:fld>
            <a:endParaRPr lang="it-IT"/>
          </a:p>
        </p:txBody>
      </p:sp>
    </p:spTree>
    <p:extLst>
      <p:ext uri="{BB962C8B-B14F-4D97-AF65-F5344CB8AC3E}">
        <p14:creationId xmlns:p14="http://schemas.microsoft.com/office/powerpoint/2010/main" val="6055670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Qualche esempio di </a:t>
            </a:r>
            <a:r>
              <a:rPr lang="it-IT" b="1" dirty="0" smtClean="0">
                <a:solidFill>
                  <a:srgbClr val="FF0000"/>
                </a:solidFill>
              </a:rPr>
              <a:t>apparente data</a:t>
            </a:r>
            <a:r>
              <a:rPr lang="it-IT" b="1" dirty="0" smtClean="0">
                <a:solidFill>
                  <a:srgbClr val="FF0000"/>
                </a:solidFill>
              </a:rPr>
              <a:t>-</a:t>
            </a:r>
            <a:r>
              <a:rPr lang="it-IT" b="1" dirty="0" err="1" smtClean="0">
                <a:solidFill>
                  <a:srgbClr val="FF0000"/>
                </a:solidFill>
              </a:rPr>
              <a:t>phobia</a:t>
            </a:r>
            <a:r>
              <a:rPr lang="it-IT" b="1" dirty="0" smtClean="0">
                <a:solidFill>
                  <a:srgbClr val="FF0000"/>
                </a:solidFill>
              </a:rPr>
              <a:t> nel policy </a:t>
            </a:r>
            <a:r>
              <a:rPr lang="it-IT" b="1" dirty="0" err="1" smtClean="0">
                <a:solidFill>
                  <a:srgbClr val="FF0000"/>
                </a:solidFill>
              </a:rPr>
              <a:t>making</a:t>
            </a:r>
            <a:endParaRPr lang="it-IT" b="1" dirty="0">
              <a:solidFill>
                <a:srgbClr val="FF0000"/>
              </a:solidFill>
            </a:endParaRPr>
          </a:p>
        </p:txBody>
      </p:sp>
      <p:sp>
        <p:nvSpPr>
          <p:cNvPr id="3" name="Segnaposto contenuto 2"/>
          <p:cNvSpPr>
            <a:spLocks noGrp="1"/>
          </p:cNvSpPr>
          <p:nvPr>
            <p:ph idx="1"/>
          </p:nvPr>
        </p:nvSpPr>
        <p:spPr/>
        <p:txBody>
          <a:bodyPr/>
          <a:lstStyle/>
          <a:p>
            <a:r>
              <a:rPr lang="it-IT" dirty="0" smtClean="0"/>
              <a:t>Austerità espansiva come legge generale</a:t>
            </a:r>
          </a:p>
          <a:p>
            <a:r>
              <a:rPr lang="it-IT" dirty="0" smtClean="0"/>
              <a:t>“La disuguaglianza fa bene alla crescita” come legge generale</a:t>
            </a:r>
          </a:p>
          <a:p>
            <a:r>
              <a:rPr lang="is-IS" dirty="0" smtClean="0"/>
              <a:t>….....</a:t>
            </a:r>
            <a:endParaRPr lang="it-IT" dirty="0" smtClean="0"/>
          </a:p>
          <a:p>
            <a:r>
              <a:rPr lang="it-IT" dirty="0" err="1" smtClean="0"/>
              <a:t>Evidence</a:t>
            </a:r>
            <a:r>
              <a:rPr lang="it-IT" dirty="0"/>
              <a:t> </a:t>
            </a:r>
            <a:r>
              <a:rPr lang="it-IT" dirty="0" smtClean="0"/>
              <a:t> </a:t>
            </a:r>
            <a:r>
              <a:rPr lang="it-IT" dirty="0" err="1" smtClean="0"/>
              <a:t>Based</a:t>
            </a:r>
            <a:r>
              <a:rPr lang="it-IT" dirty="0" smtClean="0"/>
              <a:t> Policy </a:t>
            </a:r>
            <a:r>
              <a:rPr lang="it-IT" dirty="0" err="1" smtClean="0"/>
              <a:t>Making</a:t>
            </a:r>
            <a:r>
              <a:rPr lang="it-IT" dirty="0" smtClean="0"/>
              <a:t>?</a:t>
            </a:r>
          </a:p>
          <a:p>
            <a:r>
              <a:rPr lang="it-IT" dirty="0" smtClean="0"/>
              <a:t>..o </a:t>
            </a:r>
            <a:r>
              <a:rPr lang="it-IT" dirty="0"/>
              <a:t> </a:t>
            </a:r>
            <a:r>
              <a:rPr lang="it-IT" dirty="0" err="1" smtClean="0"/>
              <a:t>Sometimes</a:t>
            </a:r>
            <a:r>
              <a:rPr lang="it-IT" dirty="0" smtClean="0"/>
              <a:t> </a:t>
            </a:r>
            <a:r>
              <a:rPr lang="it-IT" dirty="0" smtClean="0"/>
              <a:t>Policy </a:t>
            </a:r>
            <a:r>
              <a:rPr lang="it-IT" dirty="0" err="1" smtClean="0"/>
              <a:t>Based</a:t>
            </a:r>
            <a:r>
              <a:rPr lang="it-IT" dirty="0" smtClean="0"/>
              <a:t> </a:t>
            </a:r>
            <a:r>
              <a:rPr lang="it-IT" dirty="0" err="1" smtClean="0"/>
              <a:t>Evidence</a:t>
            </a:r>
            <a:r>
              <a:rPr lang="it-IT" dirty="0" smtClean="0"/>
              <a:t> </a:t>
            </a:r>
            <a:r>
              <a:rPr lang="it-IT" dirty="0" err="1" smtClean="0"/>
              <a:t>Neglecting</a:t>
            </a:r>
            <a:r>
              <a:rPr lang="it-IT" dirty="0" smtClean="0"/>
              <a:t> </a:t>
            </a:r>
            <a:r>
              <a:rPr lang="it-IT" dirty="0" smtClean="0"/>
              <a:t>(o perfino </a:t>
            </a:r>
            <a:r>
              <a:rPr lang="it-IT" dirty="0" err="1" smtClean="0"/>
              <a:t>Making</a:t>
            </a:r>
            <a:r>
              <a:rPr lang="it-IT" dirty="0" smtClean="0"/>
              <a:t>)? </a:t>
            </a:r>
          </a:p>
          <a:p>
            <a:endParaRPr lang="it-IT" dirty="0"/>
          </a:p>
        </p:txBody>
      </p:sp>
      <p:sp>
        <p:nvSpPr>
          <p:cNvPr id="4" name="Segnaposto numero diapositiva 3"/>
          <p:cNvSpPr>
            <a:spLocks noGrp="1"/>
          </p:cNvSpPr>
          <p:nvPr>
            <p:ph type="sldNum" sz="quarter" idx="12"/>
          </p:nvPr>
        </p:nvSpPr>
        <p:spPr/>
        <p:txBody>
          <a:bodyPr/>
          <a:lstStyle/>
          <a:p>
            <a:pPr>
              <a:defRPr/>
            </a:pPr>
            <a:fld id="{77002BBF-825E-4472-91BA-DF4314460222}" type="slidenum">
              <a:rPr lang="it-IT" smtClean="0"/>
              <a:pPr>
                <a:defRPr/>
              </a:pPr>
              <a:t>7</a:t>
            </a:fld>
            <a:endParaRPr lang="it-IT"/>
          </a:p>
        </p:txBody>
      </p:sp>
    </p:spTree>
    <p:extLst>
      <p:ext uri="{BB962C8B-B14F-4D97-AF65-F5344CB8AC3E}">
        <p14:creationId xmlns:p14="http://schemas.microsoft.com/office/powerpoint/2010/main" val="41192937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00FF"/>
                </a:solidFill>
              </a:rPr>
              <a:t>Un motto per i data</a:t>
            </a:r>
            <a:r>
              <a:rPr lang="it-IT" dirty="0" smtClean="0">
                <a:solidFill>
                  <a:srgbClr val="0000FF"/>
                </a:solidFill>
              </a:rPr>
              <a:t>-</a:t>
            </a:r>
            <a:r>
              <a:rPr lang="it-IT" dirty="0" err="1" smtClean="0">
                <a:solidFill>
                  <a:srgbClr val="0000FF"/>
                </a:solidFill>
              </a:rPr>
              <a:t>phobic</a:t>
            </a:r>
            <a:endParaRPr lang="it-IT" dirty="0">
              <a:solidFill>
                <a:srgbClr val="0000FF"/>
              </a:solidFill>
            </a:endParaRPr>
          </a:p>
        </p:txBody>
      </p:sp>
      <p:sp>
        <p:nvSpPr>
          <p:cNvPr id="3" name="Segnaposto numero diapositiva 2"/>
          <p:cNvSpPr>
            <a:spLocks noGrp="1"/>
          </p:cNvSpPr>
          <p:nvPr>
            <p:ph type="sldNum" sz="quarter" idx="12"/>
          </p:nvPr>
        </p:nvSpPr>
        <p:spPr/>
        <p:txBody>
          <a:bodyPr/>
          <a:lstStyle/>
          <a:p>
            <a:pPr>
              <a:defRPr/>
            </a:pPr>
            <a:fld id="{91EED0C2-6ACE-41B8-A6EB-C095AAF445ED}" type="slidenum">
              <a:rPr lang="it-IT" smtClean="0"/>
              <a:pPr>
                <a:defRPr/>
              </a:pPr>
              <a:t>8</a:t>
            </a:fld>
            <a:endParaRPr lang="it-IT"/>
          </a:p>
        </p:txBody>
      </p:sp>
      <p:sp>
        <p:nvSpPr>
          <p:cNvPr id="6" name="CasellaDiTesto 5"/>
          <p:cNvSpPr txBox="1"/>
          <p:nvPr/>
        </p:nvSpPr>
        <p:spPr>
          <a:xfrm>
            <a:off x="2168157" y="2895600"/>
            <a:ext cx="5299443" cy="1846659"/>
          </a:xfrm>
          <a:prstGeom prst="rect">
            <a:avLst/>
          </a:prstGeom>
          <a:noFill/>
        </p:spPr>
        <p:txBody>
          <a:bodyPr wrap="square" rtlCol="0">
            <a:spAutoFit/>
          </a:bodyPr>
          <a:lstStyle/>
          <a:p>
            <a:r>
              <a:rPr lang="it-IT" sz="3200" b="0" i="1" dirty="0" smtClean="0">
                <a:solidFill>
                  <a:srgbClr val="0000FF"/>
                </a:solidFill>
              </a:rPr>
              <a:t>”Approfondire va </a:t>
            </a:r>
            <a:r>
              <a:rPr lang="it-IT" sz="3200" b="0" i="1" dirty="0">
                <a:solidFill>
                  <a:srgbClr val="0000FF"/>
                </a:solidFill>
              </a:rPr>
              <a:t>bene, </a:t>
            </a:r>
            <a:endParaRPr lang="it-IT" sz="3200" b="0" i="1" dirty="0" smtClean="0">
              <a:solidFill>
                <a:srgbClr val="0000FF"/>
              </a:solidFill>
            </a:endParaRPr>
          </a:p>
          <a:p>
            <a:r>
              <a:rPr lang="it-IT" sz="3200" b="0" i="1" dirty="0" smtClean="0">
                <a:solidFill>
                  <a:srgbClr val="0000FF"/>
                </a:solidFill>
              </a:rPr>
              <a:t>ma supporre </a:t>
            </a:r>
            <a:r>
              <a:rPr lang="it-IT" sz="3200" b="0" i="1" dirty="0">
                <a:solidFill>
                  <a:srgbClr val="0000FF"/>
                </a:solidFill>
              </a:rPr>
              <a:t>è </a:t>
            </a:r>
            <a:r>
              <a:rPr lang="it-IT" sz="3200" b="0" i="1" dirty="0" smtClean="0">
                <a:solidFill>
                  <a:srgbClr val="0000FF"/>
                </a:solidFill>
              </a:rPr>
              <a:t>meglio”</a:t>
            </a:r>
          </a:p>
          <a:p>
            <a:r>
              <a:rPr lang="it-IT" b="0" i="1" dirty="0" smtClean="0">
                <a:solidFill>
                  <a:srgbClr val="0000FF"/>
                </a:solidFill>
              </a:rPr>
              <a:t>(Mark Twain rovesciato)</a:t>
            </a:r>
            <a:r>
              <a:rPr lang="it-IT" sz="3200" dirty="0"/>
              <a:t> </a:t>
            </a:r>
            <a:r>
              <a:rPr lang="it-IT" dirty="0"/>
              <a:t/>
            </a:r>
            <a:br>
              <a:rPr lang="it-IT" dirty="0"/>
            </a:br>
            <a:endParaRPr lang="it-IT" dirty="0"/>
          </a:p>
        </p:txBody>
      </p:sp>
    </p:spTree>
    <p:extLst>
      <p:ext uri="{BB962C8B-B14F-4D97-AF65-F5344CB8AC3E}">
        <p14:creationId xmlns:p14="http://schemas.microsoft.com/office/powerpoint/2010/main" val="22233120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1752600"/>
            <a:ext cx="8229600" cy="1143000"/>
          </a:xfrm>
        </p:spPr>
        <p:txBody>
          <a:bodyPr/>
          <a:lstStyle/>
          <a:p>
            <a:r>
              <a:rPr lang="it-IT" i="1" dirty="0" smtClean="0">
                <a:solidFill>
                  <a:srgbClr val="0000FF"/>
                </a:solidFill>
              </a:rPr>
              <a:t>I data-</a:t>
            </a:r>
            <a:r>
              <a:rPr lang="it-IT" i="1" dirty="0" err="1" smtClean="0">
                <a:solidFill>
                  <a:srgbClr val="0000FF"/>
                </a:solidFill>
              </a:rPr>
              <a:t>ignoring</a:t>
            </a:r>
            <a:r>
              <a:rPr lang="it-IT" i="1" dirty="0" smtClean="0">
                <a:solidFill>
                  <a:srgbClr val="0000FF"/>
                </a:solidFill>
              </a:rPr>
              <a:t> </a:t>
            </a:r>
            <a:endParaRPr lang="it-IT" i="1" dirty="0">
              <a:solidFill>
                <a:srgbClr val="0000FF"/>
              </a:solidFill>
            </a:endParaRPr>
          </a:p>
        </p:txBody>
      </p:sp>
      <p:sp>
        <p:nvSpPr>
          <p:cNvPr id="3" name="Segnaposto numero diapositiva 2"/>
          <p:cNvSpPr>
            <a:spLocks noGrp="1"/>
          </p:cNvSpPr>
          <p:nvPr>
            <p:ph type="sldNum" sz="quarter" idx="12"/>
          </p:nvPr>
        </p:nvSpPr>
        <p:spPr/>
        <p:txBody>
          <a:bodyPr/>
          <a:lstStyle/>
          <a:p>
            <a:pPr>
              <a:defRPr/>
            </a:pPr>
            <a:fld id="{91EED0C2-6ACE-41B8-A6EB-C095AAF445ED}" type="slidenum">
              <a:rPr lang="it-IT" smtClean="0"/>
              <a:pPr>
                <a:defRPr/>
              </a:pPr>
              <a:t>9</a:t>
            </a:fld>
            <a:endParaRPr lang="it-IT"/>
          </a:p>
        </p:txBody>
      </p:sp>
    </p:spTree>
    <p:extLst>
      <p:ext uri="{BB962C8B-B14F-4D97-AF65-F5344CB8AC3E}">
        <p14:creationId xmlns:p14="http://schemas.microsoft.com/office/powerpoint/2010/main" val="10116114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1215</TotalTime>
  <Words>1101</Words>
  <Application>Microsoft Macintosh PowerPoint</Application>
  <PresentationFormat>Presentazione su schermo (4:3)</PresentationFormat>
  <Paragraphs>123</Paragraphs>
  <Slides>27</Slides>
  <Notes>0</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Tema di Office</vt:lpstr>
      <vt:lpstr>I dati al servizio della conoscenza….economica</vt:lpstr>
      <vt:lpstr>I dati e la popolazione: 4 categorie i risultati di un’indagine “segreta” e incompleta</vt:lpstr>
      <vt:lpstr>I data-phobic </vt:lpstr>
      <vt:lpstr>J.M. Keynes, 1936</vt:lpstr>
      <vt:lpstr>Gerschenkron 1969</vt:lpstr>
      <vt:lpstr>I dati, le teorie e gli interessi</vt:lpstr>
      <vt:lpstr>Qualche esempio di apparente data-phobia nel policy making</vt:lpstr>
      <vt:lpstr>Un motto per i data-phobic</vt:lpstr>
      <vt:lpstr>I data-ignoring </vt:lpstr>
      <vt:lpstr>I consumatori e i cittadini </vt:lpstr>
      <vt:lpstr>Presentazione di PowerPoint</vt:lpstr>
      <vt:lpstr>Presentazione di PowerPoint</vt:lpstr>
      <vt:lpstr>Un moto per i data-ignoring</vt:lpstr>
      <vt:lpstr>I data-addicted </vt:lpstr>
      <vt:lpstr>Presentazione di PowerPoint</vt:lpstr>
      <vt:lpstr>All’opposto: basta la teoria </vt:lpstr>
      <vt:lpstr>Presentazione di PowerPoint</vt:lpstr>
      <vt:lpstr>"Science is facts, just as houses are made of stones, so is science made of facts; but a pile of stones is not a house and a collection of facts is not necessarily science” Henri Poincarè</vt:lpstr>
      <vt:lpstr>Verso i data-tional?</vt:lpstr>
      <vt:lpstr>Presentazione di PowerPoint</vt:lpstr>
      <vt:lpstr>Inoltre, </vt:lpstr>
      <vt:lpstr>La disuguaglianza nei redditi da lavoro dovuta all’istruzione e ad altro…</vt:lpstr>
      <vt:lpstr>D. LE DISUGUAGLIANZE TERRITORIALI  Scomposizione per macro-aree geografiche dell’indice di diseguaglianza di Theil dei redditi disponibili equivalenti nel 2006 e nel 2012 </vt:lpstr>
      <vt:lpstr>La composizione del top 0.1% in Italia</vt:lpstr>
      <vt:lpstr>Eterogeneità e code</vt:lpstr>
      <vt:lpstr>CONCLUSIONI </vt:lpstr>
      <vt:lpstr>GRAZIE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Diseguaglianze e politiche redistributive</dc:title>
  <dc:creator>Michele</dc:creator>
  <cp:lastModifiedBy>maurizio franzini</cp:lastModifiedBy>
  <cp:revision>319</cp:revision>
  <dcterms:created xsi:type="dcterms:W3CDTF">2007-12-10T22:28:39Z</dcterms:created>
  <dcterms:modified xsi:type="dcterms:W3CDTF">2016-06-23T08:34:43Z</dcterms:modified>
</cp:coreProperties>
</file>