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61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6405"/>
  </p:normalViewPr>
  <p:slideViewPr>
    <p:cSldViewPr snapToGrid="0" snapToObjects="1">
      <p:cViewPr varScale="1">
        <p:scale>
          <a:sx n="126" d="100"/>
          <a:sy n="126" d="100"/>
        </p:scale>
        <p:origin x="28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BC7F22-EA35-1F41-BDD6-93D707D92EB5}" type="datetimeFigureOut">
              <a:rPr lang="it-IT" smtClean="0"/>
              <a:t>20/06/16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14A3A5-198C-044F-840C-215A33D9BEA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2525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4A3A5-198C-044F-840C-215A33D9BEA5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4882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0444C-E9EC-5D41-A12E-E3B6937DFD80}" type="datetimeFigureOut">
              <a:rPr lang="it-IT" smtClean="0"/>
              <a:t>20/06/16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829A6-1589-AC44-A41A-2FEF689A57B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3533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0444C-E9EC-5D41-A12E-E3B6937DFD80}" type="datetimeFigureOut">
              <a:rPr lang="it-IT" smtClean="0"/>
              <a:t>20/06/16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829A6-1589-AC44-A41A-2FEF689A57B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362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0444C-E9EC-5D41-A12E-E3B6937DFD80}" type="datetimeFigureOut">
              <a:rPr lang="it-IT" smtClean="0"/>
              <a:t>20/06/16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829A6-1589-AC44-A41A-2FEF689A57B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9008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0444C-E9EC-5D41-A12E-E3B6937DFD80}" type="datetimeFigureOut">
              <a:rPr lang="it-IT" smtClean="0"/>
              <a:t>20/06/16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829A6-1589-AC44-A41A-2FEF689A57B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1389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0444C-E9EC-5D41-A12E-E3B6937DFD80}" type="datetimeFigureOut">
              <a:rPr lang="it-IT" smtClean="0"/>
              <a:t>20/06/16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829A6-1589-AC44-A41A-2FEF689A57B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3807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0444C-E9EC-5D41-A12E-E3B6937DFD80}" type="datetimeFigureOut">
              <a:rPr lang="it-IT" smtClean="0"/>
              <a:t>20/06/16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829A6-1589-AC44-A41A-2FEF689A57B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8982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0444C-E9EC-5D41-A12E-E3B6937DFD80}" type="datetimeFigureOut">
              <a:rPr lang="it-IT" smtClean="0"/>
              <a:t>20/06/16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829A6-1589-AC44-A41A-2FEF689A57B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1557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0444C-E9EC-5D41-A12E-E3B6937DFD80}" type="datetimeFigureOut">
              <a:rPr lang="it-IT" smtClean="0"/>
              <a:t>20/06/16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829A6-1589-AC44-A41A-2FEF689A57B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635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0444C-E9EC-5D41-A12E-E3B6937DFD80}" type="datetimeFigureOut">
              <a:rPr lang="it-IT" smtClean="0"/>
              <a:t>20/06/16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829A6-1589-AC44-A41A-2FEF689A57B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0277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0444C-E9EC-5D41-A12E-E3B6937DFD80}" type="datetimeFigureOut">
              <a:rPr lang="it-IT" smtClean="0"/>
              <a:t>20/06/16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829A6-1589-AC44-A41A-2FEF689A57B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7506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0444C-E9EC-5D41-A12E-E3B6937DFD80}" type="datetimeFigureOut">
              <a:rPr lang="it-IT" smtClean="0"/>
              <a:t>20/06/16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829A6-1589-AC44-A41A-2FEF689A57B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2866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0444C-E9EC-5D41-A12E-E3B6937DFD80}" type="datetimeFigureOut">
              <a:rPr lang="it-IT" smtClean="0"/>
              <a:t>20/06/16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829A6-1589-AC44-A41A-2FEF689A57B9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5148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6836" y="0"/>
            <a:ext cx="7792278" cy="3438939"/>
          </a:xfrm>
        </p:spPr>
        <p:txBody>
          <a:bodyPr>
            <a:normAutofit fontScale="90000"/>
          </a:bodyPr>
          <a:lstStyle/>
          <a:p>
            <a:r>
              <a:rPr lang="it-IT" sz="4800" b="1" dirty="0" smtClean="0">
                <a:solidFill>
                  <a:srgbClr val="FF0000"/>
                </a:solidFill>
              </a:rPr>
              <a:t/>
            </a:r>
            <a:br>
              <a:rPr lang="it-IT" sz="4800" b="1" dirty="0" smtClean="0">
                <a:solidFill>
                  <a:srgbClr val="FF0000"/>
                </a:solidFill>
              </a:rPr>
            </a:br>
            <a:r>
              <a:rPr lang="it-IT" sz="4800" b="1" dirty="0" smtClean="0">
                <a:solidFill>
                  <a:srgbClr val="FF0000"/>
                </a:solidFill>
              </a:rPr>
              <a:t>Comitato UN-GGIM  </a:t>
            </a:r>
            <a:r>
              <a:rPr lang="it-IT" sz="4800" dirty="0">
                <a:solidFill>
                  <a:srgbClr val="FF0000"/>
                </a:solidFill>
              </a:rPr>
              <a:t/>
            </a:r>
            <a:br>
              <a:rPr lang="it-IT" sz="4800" dirty="0">
                <a:solidFill>
                  <a:srgbClr val="FF0000"/>
                </a:solidFill>
              </a:rPr>
            </a:br>
            <a:r>
              <a:rPr lang="it-IT" sz="4800" dirty="0" smtClean="0">
                <a:solidFill>
                  <a:srgbClr val="FF0000"/>
                </a:solidFill>
              </a:rPr>
              <a:t> </a:t>
            </a:r>
            <a:r>
              <a:rPr lang="it-IT" sz="4800" dirty="0" err="1" smtClean="0">
                <a:solidFill>
                  <a:srgbClr val="FF0000"/>
                </a:solidFill>
              </a:rPr>
              <a:t>la</a:t>
            </a:r>
            <a:r>
              <a:rPr lang="it-IT" sz="4800" b="1" dirty="0" err="1" smtClean="0">
                <a:solidFill>
                  <a:srgbClr val="FF0000"/>
                </a:solidFill>
              </a:rPr>
              <a:t>partecipazione</a:t>
            </a:r>
            <a:r>
              <a:rPr lang="it-IT" sz="4800" b="1" dirty="0" smtClean="0">
                <a:solidFill>
                  <a:srgbClr val="FF0000"/>
                </a:solidFill>
              </a:rPr>
              <a:t> </a:t>
            </a:r>
            <a:r>
              <a:rPr lang="it-IT" sz="4800" b="1" dirty="0">
                <a:solidFill>
                  <a:srgbClr val="FF0000"/>
                </a:solidFill>
              </a:rPr>
              <a:t>italiana</a:t>
            </a:r>
            <a:r>
              <a:rPr lang="it-IT" dirty="0">
                <a:solidFill>
                  <a:srgbClr val="FF0000"/>
                </a:solidFill>
              </a:rPr>
              <a:t/>
            </a:r>
            <a:br>
              <a:rPr lang="it-IT" dirty="0">
                <a:solidFill>
                  <a:srgbClr val="FF0000"/>
                </a:solidFill>
              </a:rPr>
            </a:br>
            <a:r>
              <a:rPr lang="it-IT" dirty="0"/>
              <a:t> </a:t>
            </a:r>
            <a:br>
              <a:rPr lang="it-IT" dirty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3200" dirty="0" smtClean="0"/>
              <a:t>Ezio Bussoletti</a:t>
            </a:r>
          </a:p>
          <a:p>
            <a:r>
              <a:rPr lang="it-IT" sz="3200" dirty="0" smtClean="0"/>
              <a:t>Università </a:t>
            </a:r>
            <a:r>
              <a:rPr lang="it-IT" sz="3200" dirty="0" err="1" smtClean="0"/>
              <a:t>Parthenope</a:t>
            </a:r>
            <a:r>
              <a:rPr lang="it-IT" sz="3200" dirty="0" smtClean="0"/>
              <a:t>, Delegato MAE</a:t>
            </a:r>
            <a:endParaRPr lang="it-IT" sz="32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525" y="1985065"/>
            <a:ext cx="5930900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4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779854" cy="5479083"/>
          </a:xfrm>
        </p:spPr>
        <p:txBody>
          <a:bodyPr>
            <a:normAutofit fontScale="90000"/>
          </a:bodyPr>
          <a:lstStyle/>
          <a:p>
            <a:r>
              <a:rPr lang="it-IT" sz="2700" dirty="0" smtClean="0"/>
              <a:t/>
            </a:r>
            <a:br>
              <a:rPr lang="it-IT" sz="2700" dirty="0" smtClean="0"/>
            </a:br>
            <a:r>
              <a:rPr lang="it-IT" sz="2400" dirty="0" smtClean="0">
                <a:solidFill>
                  <a:srgbClr val="FF0000"/>
                </a:solidFill>
              </a:rPr>
              <a:t>Lo </a:t>
            </a:r>
            <a:r>
              <a:rPr lang="it-IT" sz="2400" b="1" dirty="0" err="1">
                <a:solidFill>
                  <a:srgbClr val="FF0000"/>
                </a:solidFill>
              </a:rPr>
              <a:t>United</a:t>
            </a:r>
            <a:r>
              <a:rPr lang="it-IT" sz="2400" b="1" dirty="0">
                <a:solidFill>
                  <a:srgbClr val="FF0000"/>
                </a:solidFill>
              </a:rPr>
              <a:t> Nations </a:t>
            </a:r>
            <a:r>
              <a:rPr lang="it-IT" sz="2400" b="1" dirty="0" err="1">
                <a:solidFill>
                  <a:srgbClr val="FF0000"/>
                </a:solidFill>
              </a:rPr>
              <a:t>Economic</a:t>
            </a:r>
            <a:r>
              <a:rPr lang="it-IT" sz="2400" b="1" dirty="0">
                <a:solidFill>
                  <a:srgbClr val="FF0000"/>
                </a:solidFill>
              </a:rPr>
              <a:t> and Social </a:t>
            </a:r>
            <a:r>
              <a:rPr lang="it-IT" sz="2400" b="1" dirty="0" err="1">
                <a:solidFill>
                  <a:srgbClr val="FF0000"/>
                </a:solidFill>
              </a:rPr>
              <a:t>Council</a:t>
            </a:r>
            <a:r>
              <a:rPr lang="it-IT" sz="2400" b="1" dirty="0">
                <a:solidFill>
                  <a:srgbClr val="FF0000"/>
                </a:solidFill>
              </a:rPr>
              <a:t> (ECOSOC) </a:t>
            </a:r>
            <a:r>
              <a:rPr lang="it-IT" sz="2400" dirty="0" smtClean="0"/>
              <a:t>nella </a:t>
            </a:r>
            <a:r>
              <a:rPr lang="it-IT" sz="2400" dirty="0"/>
              <a:t>Risoluzione 2011/24 del luglio 2011 ha creato lo </a:t>
            </a:r>
            <a:r>
              <a:rPr lang="it-IT" sz="2400" b="1" dirty="0">
                <a:solidFill>
                  <a:srgbClr val="FF0000"/>
                </a:solidFill>
              </a:rPr>
              <a:t>UN </a:t>
            </a:r>
            <a:r>
              <a:rPr lang="it-IT" sz="2400" b="1" dirty="0" err="1">
                <a:solidFill>
                  <a:srgbClr val="FF0000"/>
                </a:solidFill>
              </a:rPr>
              <a:t>Committee</a:t>
            </a:r>
            <a:r>
              <a:rPr lang="it-IT" sz="2400" b="1" dirty="0">
                <a:solidFill>
                  <a:srgbClr val="FF0000"/>
                </a:solidFill>
              </a:rPr>
              <a:t> of </a:t>
            </a:r>
            <a:r>
              <a:rPr lang="it-IT" sz="2400" b="1" dirty="0" err="1">
                <a:solidFill>
                  <a:srgbClr val="FF0000"/>
                </a:solidFill>
              </a:rPr>
              <a:t>Experts</a:t>
            </a:r>
            <a:r>
              <a:rPr lang="it-IT" sz="2400" b="1" dirty="0">
                <a:solidFill>
                  <a:srgbClr val="FF0000"/>
                </a:solidFill>
              </a:rPr>
              <a:t> on Global </a:t>
            </a:r>
            <a:r>
              <a:rPr lang="it-IT" sz="2400" b="1" dirty="0" err="1">
                <a:solidFill>
                  <a:srgbClr val="FF0000"/>
                </a:solidFill>
              </a:rPr>
              <a:t>Geospatial</a:t>
            </a:r>
            <a:r>
              <a:rPr lang="it-IT" sz="2400" b="1" dirty="0">
                <a:solidFill>
                  <a:srgbClr val="FF0000"/>
                </a:solidFill>
              </a:rPr>
              <a:t> Information Management (UN-GGIM</a:t>
            </a:r>
            <a:r>
              <a:rPr lang="it-IT" sz="2400" dirty="0"/>
              <a:t>).</a:t>
            </a:r>
            <a:br>
              <a:rPr lang="it-IT" sz="2400" dirty="0"/>
            </a:br>
            <a:r>
              <a:rPr lang="it-IT" sz="2400" dirty="0"/>
              <a:t> </a:t>
            </a:r>
            <a:br>
              <a:rPr lang="it-IT" sz="2400" dirty="0"/>
            </a:br>
            <a:r>
              <a:rPr lang="it-IT" sz="2400" dirty="0">
                <a:solidFill>
                  <a:srgbClr val="0070C0"/>
                </a:solidFill>
              </a:rPr>
              <a:t>Questo </a:t>
            </a:r>
            <a:r>
              <a:rPr lang="it-IT" sz="2400" b="1" dirty="0">
                <a:solidFill>
                  <a:srgbClr val="0070C0"/>
                </a:solidFill>
              </a:rPr>
              <a:t>Comitato consultivo </a:t>
            </a:r>
            <a:r>
              <a:rPr lang="it-IT" sz="2400" dirty="0">
                <a:solidFill>
                  <a:srgbClr val="0070C0"/>
                </a:solidFill>
              </a:rPr>
              <a:t>ha i seguenti obiettivi:</a:t>
            </a:r>
            <a:br>
              <a:rPr lang="it-IT" sz="2400" dirty="0">
                <a:solidFill>
                  <a:srgbClr val="0070C0"/>
                </a:solidFill>
              </a:rPr>
            </a:br>
            <a:r>
              <a:rPr lang="it-IT" sz="2400" dirty="0">
                <a:solidFill>
                  <a:srgbClr val="0070C0"/>
                </a:solidFill>
              </a:rPr>
              <a:t> </a:t>
            </a:r>
            <a:br>
              <a:rPr lang="it-IT" sz="2400" dirty="0">
                <a:solidFill>
                  <a:srgbClr val="0070C0"/>
                </a:solidFill>
              </a:rPr>
            </a:br>
            <a:r>
              <a:rPr lang="it-IT" sz="2400" dirty="0" smtClean="0">
                <a:solidFill>
                  <a:srgbClr val="0070C0"/>
                </a:solidFill>
              </a:rPr>
              <a:t>- Costruire </a:t>
            </a:r>
            <a:r>
              <a:rPr lang="it-IT" sz="2400" dirty="0">
                <a:solidFill>
                  <a:srgbClr val="0070C0"/>
                </a:solidFill>
              </a:rPr>
              <a:t>un </a:t>
            </a:r>
            <a:r>
              <a:rPr lang="it-IT" sz="2400" b="1" dirty="0">
                <a:solidFill>
                  <a:srgbClr val="FF0000"/>
                </a:solidFill>
              </a:rPr>
              <a:t>forum di coordinamento e di dialogo </a:t>
            </a:r>
            <a:r>
              <a:rPr lang="it-IT" sz="2400" dirty="0">
                <a:solidFill>
                  <a:srgbClr val="0070C0"/>
                </a:solidFill>
              </a:rPr>
              <a:t>fra gli Stati </a:t>
            </a:r>
            <a:r>
              <a:rPr lang="it-IT" sz="2400" dirty="0" smtClean="0">
                <a:solidFill>
                  <a:srgbClr val="0070C0"/>
                </a:solidFill>
              </a:rPr>
              <a:t>Membri, che  decidono programmi e priorità, e </a:t>
            </a:r>
            <a:r>
              <a:rPr lang="it-IT" sz="2400" dirty="0">
                <a:solidFill>
                  <a:srgbClr val="0070C0"/>
                </a:solidFill>
              </a:rPr>
              <a:t>tra questi e le Organizzazioni internazionali di </a:t>
            </a:r>
            <a:r>
              <a:rPr lang="it-IT" sz="2400" dirty="0" smtClean="0">
                <a:solidFill>
                  <a:srgbClr val="0070C0"/>
                </a:solidFill>
              </a:rPr>
              <a:t>settore</a:t>
            </a:r>
            <a:br>
              <a:rPr lang="it-IT" sz="2400" dirty="0" smtClean="0">
                <a:solidFill>
                  <a:srgbClr val="0070C0"/>
                </a:solidFill>
              </a:rPr>
            </a:br>
            <a:r>
              <a:rPr lang="it-IT" sz="2400" dirty="0">
                <a:solidFill>
                  <a:srgbClr val="0070C0"/>
                </a:solidFill>
              </a:rPr>
              <a:t/>
            </a:r>
            <a:br>
              <a:rPr lang="it-IT" sz="2400" dirty="0">
                <a:solidFill>
                  <a:srgbClr val="0070C0"/>
                </a:solidFill>
              </a:rPr>
            </a:br>
            <a:r>
              <a:rPr lang="it-IT" sz="2400" dirty="0" smtClean="0">
                <a:solidFill>
                  <a:srgbClr val="0070C0"/>
                </a:solidFill>
              </a:rPr>
              <a:t>- </a:t>
            </a:r>
            <a:r>
              <a:rPr lang="it-IT" sz="2400" b="1" dirty="0" smtClean="0">
                <a:solidFill>
                  <a:srgbClr val="FF0000"/>
                </a:solidFill>
              </a:rPr>
              <a:t>Proporre </a:t>
            </a:r>
            <a:r>
              <a:rPr lang="it-IT" sz="2400" b="1" dirty="0">
                <a:solidFill>
                  <a:srgbClr val="FF0000"/>
                </a:solidFill>
              </a:rPr>
              <a:t>delle linee guida </a:t>
            </a:r>
            <a:r>
              <a:rPr lang="it-IT" sz="2400" dirty="0">
                <a:solidFill>
                  <a:srgbClr val="0070C0"/>
                </a:solidFill>
              </a:rPr>
              <a:t>per la promozione di principi, politiche, metodi, meccanismi e </a:t>
            </a:r>
            <a:r>
              <a:rPr lang="it-IT" sz="2400" dirty="0" err="1">
                <a:solidFill>
                  <a:srgbClr val="0070C0"/>
                </a:solidFill>
              </a:rPr>
              <a:t>standards</a:t>
            </a:r>
            <a:r>
              <a:rPr lang="it-IT" sz="2400" dirty="0">
                <a:solidFill>
                  <a:srgbClr val="0070C0"/>
                </a:solidFill>
              </a:rPr>
              <a:t> </a:t>
            </a:r>
            <a:r>
              <a:rPr lang="it-IT" sz="2400" dirty="0" smtClean="0">
                <a:solidFill>
                  <a:srgbClr val="0070C0"/>
                </a:solidFill>
              </a:rPr>
              <a:t>comuni, strategie </a:t>
            </a:r>
            <a:r>
              <a:rPr lang="it-IT" sz="2400" dirty="0">
                <a:solidFill>
                  <a:srgbClr val="0070C0"/>
                </a:solidFill>
              </a:rPr>
              <a:t>per </a:t>
            </a:r>
            <a:r>
              <a:rPr lang="it-IT" sz="2400" dirty="0" smtClean="0">
                <a:solidFill>
                  <a:srgbClr val="0070C0"/>
                </a:solidFill>
              </a:rPr>
              <a:t>realizzare </a:t>
            </a:r>
            <a:r>
              <a:rPr lang="it-IT" sz="2400" dirty="0">
                <a:solidFill>
                  <a:srgbClr val="0070C0"/>
                </a:solidFill>
              </a:rPr>
              <a:t>una inter-operatività e un interscambio di dati e di servizi </a:t>
            </a:r>
            <a:r>
              <a:rPr lang="it-IT" sz="2400" dirty="0" smtClean="0">
                <a:solidFill>
                  <a:srgbClr val="0070C0"/>
                </a:solidFill>
              </a:rPr>
              <a:t>geo-spaziali</a:t>
            </a:r>
            <a:br>
              <a:rPr lang="it-IT" sz="2400" dirty="0" smtClean="0">
                <a:solidFill>
                  <a:srgbClr val="0070C0"/>
                </a:solidFill>
              </a:rPr>
            </a:br>
            <a:r>
              <a:rPr lang="it-IT" sz="2400" dirty="0">
                <a:solidFill>
                  <a:srgbClr val="0070C0"/>
                </a:solidFill>
              </a:rPr>
              <a:t/>
            </a:r>
            <a:br>
              <a:rPr lang="it-IT" sz="2400" dirty="0">
                <a:solidFill>
                  <a:srgbClr val="0070C0"/>
                </a:solidFill>
              </a:rPr>
            </a:br>
            <a:r>
              <a:rPr lang="it-IT" sz="2400" dirty="0" smtClean="0">
                <a:solidFill>
                  <a:srgbClr val="0070C0"/>
                </a:solidFill>
              </a:rPr>
              <a:t>- Arrivare </a:t>
            </a:r>
            <a:r>
              <a:rPr lang="it-IT" sz="2400" dirty="0">
                <a:solidFill>
                  <a:srgbClr val="0070C0"/>
                </a:solidFill>
              </a:rPr>
              <a:t>ad un </a:t>
            </a:r>
            <a:r>
              <a:rPr lang="it-IT" sz="2400" b="1" dirty="0">
                <a:solidFill>
                  <a:srgbClr val="FF0000"/>
                </a:solidFill>
              </a:rPr>
              <a:t>coordinamento mondiale del </a:t>
            </a:r>
            <a:r>
              <a:rPr lang="it-IT" sz="2400" b="1" dirty="0" smtClean="0">
                <a:solidFill>
                  <a:srgbClr val="FF0000"/>
                </a:solidFill>
              </a:rPr>
              <a:t>settore </a:t>
            </a:r>
            <a:r>
              <a:rPr lang="it-IT" sz="2400" dirty="0">
                <a:solidFill>
                  <a:srgbClr val="0070C0"/>
                </a:solidFill>
              </a:rPr>
              <a:t>con la finalità, ottimizzando i processi, di conseguire significativi risparmi economici e un più razionale uso delle risorse. 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4907" y="5960856"/>
            <a:ext cx="5930900" cy="476250"/>
          </a:xfrm>
        </p:spPr>
      </p:pic>
    </p:spTree>
    <p:extLst>
      <p:ext uri="{BB962C8B-B14F-4D97-AF65-F5344CB8AC3E}">
        <p14:creationId xmlns:p14="http://schemas.microsoft.com/office/powerpoint/2010/main" val="156471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flipV="1">
            <a:off x="221146" y="188842"/>
            <a:ext cx="7886700" cy="59635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21146" y="342262"/>
            <a:ext cx="7886700" cy="66095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100" dirty="0">
                <a:solidFill>
                  <a:srgbClr val="0070C0"/>
                </a:solidFill>
              </a:rPr>
              <a:t>T</a:t>
            </a:r>
            <a:r>
              <a:rPr lang="it-IT" sz="2100" dirty="0" smtClean="0">
                <a:solidFill>
                  <a:srgbClr val="0070C0"/>
                </a:solidFill>
              </a:rPr>
              <a:t>o </a:t>
            </a:r>
            <a:r>
              <a:rPr lang="it-IT" sz="2100" b="1" dirty="0" err="1">
                <a:solidFill>
                  <a:srgbClr val="0070C0"/>
                </a:solidFill>
              </a:rPr>
              <a:t>build</a:t>
            </a:r>
            <a:r>
              <a:rPr lang="it-IT" sz="2100" b="1" dirty="0">
                <a:solidFill>
                  <a:srgbClr val="0070C0"/>
                </a:solidFill>
              </a:rPr>
              <a:t> and </a:t>
            </a:r>
            <a:r>
              <a:rPr lang="it-IT" sz="2100" b="1" dirty="0" err="1">
                <a:solidFill>
                  <a:srgbClr val="0070C0"/>
                </a:solidFill>
              </a:rPr>
              <a:t>strengthen</a:t>
            </a:r>
            <a:r>
              <a:rPr lang="it-IT" sz="2100" b="1" dirty="0">
                <a:solidFill>
                  <a:srgbClr val="0070C0"/>
                </a:solidFill>
              </a:rPr>
              <a:t> </a:t>
            </a:r>
            <a:r>
              <a:rPr lang="it-IT" sz="2100" b="1" dirty="0" err="1">
                <a:solidFill>
                  <a:srgbClr val="0070C0"/>
                </a:solidFill>
              </a:rPr>
              <a:t>national</a:t>
            </a:r>
            <a:r>
              <a:rPr lang="it-IT" sz="2100" b="1" dirty="0">
                <a:solidFill>
                  <a:srgbClr val="0070C0"/>
                </a:solidFill>
              </a:rPr>
              <a:t> </a:t>
            </a:r>
            <a:r>
              <a:rPr lang="it-IT" sz="2100" b="1" dirty="0" err="1">
                <a:solidFill>
                  <a:srgbClr val="0070C0"/>
                </a:solidFill>
              </a:rPr>
              <a:t>capacity</a:t>
            </a:r>
            <a:r>
              <a:rPr lang="it-IT" sz="2100" b="1" dirty="0">
                <a:solidFill>
                  <a:srgbClr val="0070C0"/>
                </a:solidFill>
              </a:rPr>
              <a:t> on </a:t>
            </a:r>
            <a:r>
              <a:rPr lang="it-IT" sz="2100" b="1" dirty="0" err="1" smtClean="0">
                <a:solidFill>
                  <a:srgbClr val="0070C0"/>
                </a:solidFill>
              </a:rPr>
              <a:t>geospatial</a:t>
            </a:r>
            <a:r>
              <a:rPr lang="it-IT" sz="2100" b="1" dirty="0" smtClean="0">
                <a:solidFill>
                  <a:srgbClr val="0070C0"/>
                </a:solidFill>
              </a:rPr>
              <a:t> information</a:t>
            </a:r>
            <a:r>
              <a:rPr lang="it-IT" sz="2100" dirty="0" smtClean="0">
                <a:solidFill>
                  <a:srgbClr val="0070C0"/>
                </a:solidFill>
              </a:rPr>
              <a:t>, </a:t>
            </a:r>
            <a:r>
              <a:rPr lang="it-IT" sz="2100" b="1" dirty="0" err="1" smtClean="0">
                <a:solidFill>
                  <a:srgbClr val="0070C0"/>
                </a:solidFill>
              </a:rPr>
              <a:t>disseminating</a:t>
            </a:r>
            <a:r>
              <a:rPr lang="it-IT" sz="2100" b="1" dirty="0" smtClean="0">
                <a:solidFill>
                  <a:srgbClr val="0070C0"/>
                </a:solidFill>
              </a:rPr>
              <a:t> </a:t>
            </a:r>
            <a:r>
              <a:rPr lang="it-IT" sz="2100" b="1" dirty="0">
                <a:solidFill>
                  <a:srgbClr val="0070C0"/>
                </a:solidFill>
              </a:rPr>
              <a:t>best </a:t>
            </a:r>
            <a:r>
              <a:rPr lang="it-IT" sz="2100" b="1" dirty="0" err="1">
                <a:solidFill>
                  <a:srgbClr val="0070C0"/>
                </a:solidFill>
              </a:rPr>
              <a:t>practices</a:t>
            </a:r>
            <a:r>
              <a:rPr lang="it-IT" sz="2100" b="1" dirty="0">
                <a:solidFill>
                  <a:srgbClr val="0070C0"/>
                </a:solidFill>
              </a:rPr>
              <a:t> and </a:t>
            </a:r>
            <a:r>
              <a:rPr lang="it-IT" sz="2100" b="1" dirty="0" err="1">
                <a:solidFill>
                  <a:srgbClr val="0070C0"/>
                </a:solidFill>
              </a:rPr>
              <a:t>experiences</a:t>
            </a:r>
            <a:r>
              <a:rPr lang="it-IT" sz="2100" b="1" dirty="0">
                <a:solidFill>
                  <a:srgbClr val="0070C0"/>
                </a:solidFill>
              </a:rPr>
              <a:t> of </a:t>
            </a:r>
            <a:r>
              <a:rPr lang="it-IT" sz="2100" b="1" dirty="0" err="1">
                <a:solidFill>
                  <a:srgbClr val="0070C0"/>
                </a:solidFill>
              </a:rPr>
              <a:t>national</a:t>
            </a:r>
            <a:r>
              <a:rPr lang="it-IT" sz="2100" b="1" dirty="0">
                <a:solidFill>
                  <a:srgbClr val="0070C0"/>
                </a:solidFill>
              </a:rPr>
              <a:t>, </a:t>
            </a:r>
            <a:r>
              <a:rPr lang="it-IT" sz="2100" b="1" dirty="0" err="1">
                <a:solidFill>
                  <a:srgbClr val="0070C0"/>
                </a:solidFill>
              </a:rPr>
              <a:t>regional</a:t>
            </a:r>
            <a:r>
              <a:rPr lang="it-IT" sz="2100" b="1" dirty="0">
                <a:solidFill>
                  <a:srgbClr val="0070C0"/>
                </a:solidFill>
              </a:rPr>
              <a:t> and </a:t>
            </a:r>
            <a:r>
              <a:rPr lang="it-IT" sz="2100" b="1" dirty="0" err="1">
                <a:solidFill>
                  <a:srgbClr val="0070C0"/>
                </a:solidFill>
              </a:rPr>
              <a:t>international</a:t>
            </a:r>
            <a:r>
              <a:rPr lang="it-IT" sz="2100" b="1" dirty="0">
                <a:solidFill>
                  <a:srgbClr val="0070C0"/>
                </a:solidFill>
              </a:rPr>
              <a:t> </a:t>
            </a:r>
            <a:r>
              <a:rPr lang="it-IT" sz="2100" b="1" dirty="0" err="1">
                <a:solidFill>
                  <a:srgbClr val="0070C0"/>
                </a:solidFill>
              </a:rPr>
              <a:t>bodies</a:t>
            </a:r>
            <a:r>
              <a:rPr lang="it-IT" sz="2100" b="1" dirty="0">
                <a:solidFill>
                  <a:srgbClr val="0070C0"/>
                </a:solidFill>
              </a:rPr>
              <a:t> </a:t>
            </a:r>
            <a:endParaRPr lang="it-IT" sz="2100" dirty="0">
              <a:solidFill>
                <a:srgbClr val="0070C0"/>
              </a:solidFill>
            </a:endParaRPr>
          </a:p>
          <a:p>
            <a:pPr marL="0" lvl="0" indent="0">
              <a:buNone/>
            </a:pPr>
            <a:r>
              <a:rPr lang="it-IT" sz="2100" dirty="0"/>
              <a:t>1. Development of the </a:t>
            </a:r>
            <a:r>
              <a:rPr lang="it-IT" sz="2100" dirty="0" smtClean="0"/>
              <a:t>Global </a:t>
            </a:r>
            <a:r>
              <a:rPr lang="it-IT" sz="2100" dirty="0" err="1"/>
              <a:t>G</a:t>
            </a:r>
            <a:r>
              <a:rPr lang="it-IT" sz="2100" dirty="0" err="1" smtClean="0"/>
              <a:t>eodetic</a:t>
            </a:r>
            <a:r>
              <a:rPr lang="it-IT" sz="2100" dirty="0" smtClean="0"/>
              <a:t> </a:t>
            </a:r>
            <a:r>
              <a:rPr lang="it-IT" sz="2100" dirty="0"/>
              <a:t>R</a:t>
            </a:r>
            <a:r>
              <a:rPr lang="it-IT" sz="2100" dirty="0" smtClean="0"/>
              <a:t>eference </a:t>
            </a:r>
            <a:r>
              <a:rPr lang="it-IT" sz="2100" dirty="0"/>
              <a:t>F</a:t>
            </a:r>
            <a:r>
              <a:rPr lang="it-IT" sz="2100" dirty="0" smtClean="0"/>
              <a:t>rame</a:t>
            </a:r>
            <a:endParaRPr lang="it-IT" sz="2100" dirty="0"/>
          </a:p>
          <a:p>
            <a:pPr marL="0" lvl="0" indent="0">
              <a:buNone/>
            </a:pPr>
            <a:r>
              <a:rPr lang="it-IT" sz="2100" dirty="0" smtClean="0"/>
              <a:t>2. </a:t>
            </a:r>
            <a:r>
              <a:rPr lang="it-IT" sz="2100" dirty="0"/>
              <a:t>Development of a </a:t>
            </a:r>
            <a:r>
              <a:rPr lang="it-IT" sz="2100" dirty="0" smtClean="0"/>
              <a:t>Global </a:t>
            </a:r>
            <a:r>
              <a:rPr lang="it-IT" sz="2100" dirty="0" err="1"/>
              <a:t>M</a:t>
            </a:r>
            <a:r>
              <a:rPr lang="it-IT" sz="2100" dirty="0" err="1" smtClean="0"/>
              <a:t>ap</a:t>
            </a:r>
            <a:r>
              <a:rPr lang="it-IT" sz="2100" dirty="0" smtClean="0"/>
              <a:t> </a:t>
            </a:r>
            <a:r>
              <a:rPr lang="it-IT" sz="2100" dirty="0"/>
              <a:t>for </a:t>
            </a:r>
            <a:r>
              <a:rPr lang="it-IT" sz="2100" dirty="0" err="1"/>
              <a:t>S</a:t>
            </a:r>
            <a:r>
              <a:rPr lang="it-IT" sz="2100" dirty="0" err="1" smtClean="0"/>
              <a:t>ustainable</a:t>
            </a:r>
            <a:r>
              <a:rPr lang="it-IT" sz="2100" dirty="0" smtClean="0"/>
              <a:t> </a:t>
            </a:r>
            <a:r>
              <a:rPr lang="it-IT" sz="2100" dirty="0"/>
              <a:t>D</a:t>
            </a:r>
            <a:r>
              <a:rPr lang="it-IT" sz="2100" dirty="0" smtClean="0"/>
              <a:t>evelopment</a:t>
            </a:r>
            <a:endParaRPr lang="it-IT" sz="2100" dirty="0"/>
          </a:p>
          <a:p>
            <a:pPr marL="0" lvl="0" indent="0">
              <a:buNone/>
            </a:pPr>
            <a:r>
              <a:rPr lang="it-IT" sz="2100" dirty="0"/>
              <a:t>3. </a:t>
            </a:r>
            <a:r>
              <a:rPr lang="it-IT" sz="2100" dirty="0" err="1"/>
              <a:t>Geospatial</a:t>
            </a:r>
            <a:r>
              <a:rPr lang="it-IT" sz="2100" dirty="0"/>
              <a:t> information </a:t>
            </a:r>
            <a:r>
              <a:rPr lang="it-IT" sz="2100" dirty="0" err="1"/>
              <a:t>supporting</a:t>
            </a:r>
            <a:r>
              <a:rPr lang="it-IT" sz="2100" dirty="0"/>
              <a:t> </a:t>
            </a:r>
            <a:r>
              <a:rPr lang="it-IT" sz="2100" dirty="0" err="1"/>
              <a:t>Sustainable</a:t>
            </a:r>
            <a:r>
              <a:rPr lang="it-IT" sz="2100" dirty="0"/>
              <a:t> Development and the post 2015 </a:t>
            </a:r>
            <a:r>
              <a:rPr lang="it-IT" sz="2100" dirty="0" err="1"/>
              <a:t>development</a:t>
            </a:r>
            <a:r>
              <a:rPr lang="it-IT" sz="2100" dirty="0"/>
              <a:t> </a:t>
            </a:r>
            <a:r>
              <a:rPr lang="it-IT" sz="2100" dirty="0" smtClean="0"/>
              <a:t>Agenda</a:t>
            </a:r>
            <a:endParaRPr lang="it-IT" sz="2100" dirty="0"/>
          </a:p>
          <a:p>
            <a:pPr marL="0" lvl="0" indent="0">
              <a:buNone/>
            </a:pPr>
            <a:r>
              <a:rPr lang="it-IT" sz="2100" dirty="0">
                <a:solidFill>
                  <a:srgbClr val="FF0000"/>
                </a:solidFill>
              </a:rPr>
              <a:t>4. </a:t>
            </a:r>
            <a:r>
              <a:rPr lang="it-IT" sz="2100" dirty="0" err="1">
                <a:solidFill>
                  <a:srgbClr val="FF0000"/>
                </a:solidFill>
              </a:rPr>
              <a:t>Adoption</a:t>
            </a:r>
            <a:r>
              <a:rPr lang="it-IT" sz="2100" dirty="0">
                <a:solidFill>
                  <a:srgbClr val="FF0000"/>
                </a:solidFill>
              </a:rPr>
              <a:t> and </a:t>
            </a:r>
            <a:r>
              <a:rPr lang="it-IT" sz="2100" dirty="0" err="1">
                <a:solidFill>
                  <a:srgbClr val="FF0000"/>
                </a:solidFill>
              </a:rPr>
              <a:t>implementation</a:t>
            </a:r>
            <a:r>
              <a:rPr lang="it-IT" sz="2100" dirty="0">
                <a:solidFill>
                  <a:srgbClr val="FF0000"/>
                </a:solidFill>
              </a:rPr>
              <a:t> of </a:t>
            </a:r>
            <a:r>
              <a:rPr lang="it-IT" sz="2100" dirty="0" err="1" smtClean="0">
                <a:solidFill>
                  <a:srgbClr val="FF0000"/>
                </a:solidFill>
              </a:rPr>
              <a:t>standards</a:t>
            </a:r>
            <a:r>
              <a:rPr lang="it-IT" sz="2100" dirty="0" smtClean="0">
                <a:solidFill>
                  <a:srgbClr val="FF0000"/>
                </a:solidFill>
              </a:rPr>
              <a:t>, </a:t>
            </a:r>
            <a:r>
              <a:rPr lang="it-IT" sz="2100" dirty="0" err="1" smtClean="0">
                <a:solidFill>
                  <a:srgbClr val="FF0000"/>
                </a:solidFill>
              </a:rPr>
              <a:t>development</a:t>
            </a:r>
            <a:r>
              <a:rPr lang="it-IT" sz="2100" dirty="0" smtClean="0">
                <a:solidFill>
                  <a:srgbClr val="FF0000"/>
                </a:solidFill>
              </a:rPr>
              <a:t> </a:t>
            </a:r>
            <a:r>
              <a:rPr lang="it-IT" sz="2100" dirty="0">
                <a:solidFill>
                  <a:srgbClr val="FF0000"/>
                </a:solidFill>
              </a:rPr>
              <a:t>of a </a:t>
            </a:r>
            <a:r>
              <a:rPr lang="it-IT" sz="2100" dirty="0" err="1">
                <a:solidFill>
                  <a:srgbClr val="FF0000"/>
                </a:solidFill>
              </a:rPr>
              <a:t>knowledge</a:t>
            </a:r>
            <a:r>
              <a:rPr lang="it-IT" sz="2100" dirty="0">
                <a:solidFill>
                  <a:srgbClr val="FF0000"/>
                </a:solidFill>
              </a:rPr>
              <a:t> base for </a:t>
            </a:r>
            <a:r>
              <a:rPr lang="it-IT" sz="2100" dirty="0" err="1">
                <a:solidFill>
                  <a:srgbClr val="FF0000"/>
                </a:solidFill>
              </a:rPr>
              <a:t>geospatial</a:t>
            </a:r>
            <a:r>
              <a:rPr lang="it-IT" sz="2100" dirty="0">
                <a:solidFill>
                  <a:srgbClr val="FF0000"/>
                </a:solidFill>
              </a:rPr>
              <a:t> information </a:t>
            </a:r>
            <a:r>
              <a:rPr lang="it-IT" sz="2100" dirty="0" smtClean="0">
                <a:solidFill>
                  <a:srgbClr val="FF0000"/>
                </a:solidFill>
              </a:rPr>
              <a:t>by </a:t>
            </a:r>
            <a:r>
              <a:rPr lang="it-IT" sz="2100" dirty="0">
                <a:solidFill>
                  <a:srgbClr val="FF0000"/>
                </a:solidFill>
              </a:rPr>
              <a:t>the global </a:t>
            </a:r>
            <a:r>
              <a:rPr lang="it-IT" sz="2100" dirty="0" smtClean="0">
                <a:solidFill>
                  <a:srgbClr val="FF0000"/>
                </a:solidFill>
              </a:rPr>
              <a:t>community</a:t>
            </a:r>
            <a:endParaRPr lang="it-IT" sz="2100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it-IT" sz="2100" dirty="0"/>
              <a:t>6. </a:t>
            </a:r>
            <a:r>
              <a:rPr lang="it-IT" sz="2100" dirty="0" err="1"/>
              <a:t>Identification</a:t>
            </a:r>
            <a:r>
              <a:rPr lang="it-IT" sz="2100" dirty="0"/>
              <a:t> of trends in </a:t>
            </a:r>
            <a:r>
              <a:rPr lang="it-IT" sz="2100" dirty="0" err="1"/>
              <a:t>national</a:t>
            </a:r>
            <a:r>
              <a:rPr lang="it-IT" sz="2100" dirty="0"/>
              <a:t> </a:t>
            </a:r>
            <a:r>
              <a:rPr lang="it-IT" sz="2100" dirty="0" err="1"/>
              <a:t>institutional</a:t>
            </a:r>
            <a:r>
              <a:rPr lang="it-IT" sz="2100" dirty="0"/>
              <a:t> </a:t>
            </a:r>
            <a:r>
              <a:rPr lang="it-IT" sz="2100" dirty="0" err="1"/>
              <a:t>arrangements</a:t>
            </a:r>
            <a:r>
              <a:rPr lang="it-IT" sz="2100" dirty="0"/>
              <a:t> in </a:t>
            </a:r>
            <a:r>
              <a:rPr lang="it-IT" sz="2100" dirty="0" err="1"/>
              <a:t>geospatial</a:t>
            </a:r>
            <a:r>
              <a:rPr lang="it-IT" sz="2100" dirty="0"/>
              <a:t> information management</a:t>
            </a:r>
          </a:p>
          <a:p>
            <a:pPr marL="0" lvl="0" indent="0">
              <a:buNone/>
            </a:pPr>
            <a:r>
              <a:rPr lang="it-IT" sz="2100" dirty="0">
                <a:solidFill>
                  <a:srgbClr val="FF0000"/>
                </a:solidFill>
              </a:rPr>
              <a:t>7. </a:t>
            </a:r>
            <a:r>
              <a:rPr lang="it-IT" sz="2100" dirty="0" err="1">
                <a:solidFill>
                  <a:srgbClr val="FF0000"/>
                </a:solidFill>
              </a:rPr>
              <a:t>Integrating</a:t>
            </a:r>
            <a:r>
              <a:rPr lang="it-IT" sz="2100" dirty="0">
                <a:solidFill>
                  <a:srgbClr val="FF0000"/>
                </a:solidFill>
              </a:rPr>
              <a:t> </a:t>
            </a:r>
            <a:r>
              <a:rPr lang="it-IT" sz="2100" dirty="0" err="1">
                <a:solidFill>
                  <a:srgbClr val="FF0000"/>
                </a:solidFill>
              </a:rPr>
              <a:t>geospatial</a:t>
            </a:r>
            <a:r>
              <a:rPr lang="it-IT" sz="2100" dirty="0">
                <a:solidFill>
                  <a:srgbClr val="FF0000"/>
                </a:solidFill>
              </a:rPr>
              <a:t> </a:t>
            </a:r>
            <a:r>
              <a:rPr lang="it-IT" sz="2100" dirty="0" err="1">
                <a:solidFill>
                  <a:srgbClr val="FF0000"/>
                </a:solidFill>
              </a:rPr>
              <a:t>statistics</a:t>
            </a:r>
            <a:r>
              <a:rPr lang="it-IT" sz="2100" dirty="0">
                <a:solidFill>
                  <a:srgbClr val="FF0000"/>
                </a:solidFill>
              </a:rPr>
              <a:t> and </a:t>
            </a:r>
            <a:r>
              <a:rPr lang="it-IT" sz="2100" dirty="0" err="1">
                <a:solidFill>
                  <a:srgbClr val="FF0000"/>
                </a:solidFill>
              </a:rPr>
              <a:t>other</a:t>
            </a:r>
            <a:r>
              <a:rPr lang="it-IT" sz="2100" dirty="0">
                <a:solidFill>
                  <a:srgbClr val="FF0000"/>
                </a:solidFill>
              </a:rPr>
              <a:t> information</a:t>
            </a:r>
          </a:p>
          <a:p>
            <a:pPr marL="0" lvl="0" indent="0">
              <a:buNone/>
            </a:pPr>
            <a:r>
              <a:rPr lang="it-IT" sz="2100" dirty="0"/>
              <a:t>8. Legal and policy </a:t>
            </a:r>
            <a:r>
              <a:rPr lang="it-IT" sz="2100" dirty="0" err="1"/>
              <a:t>frameworks</a:t>
            </a:r>
            <a:r>
              <a:rPr lang="it-IT" sz="2100" dirty="0"/>
              <a:t>, </a:t>
            </a:r>
            <a:r>
              <a:rPr lang="it-IT" sz="2100" dirty="0" err="1"/>
              <a:t>including</a:t>
            </a:r>
            <a:r>
              <a:rPr lang="it-IT" sz="2100" dirty="0"/>
              <a:t> </a:t>
            </a:r>
            <a:r>
              <a:rPr lang="it-IT" sz="2100" dirty="0" err="1"/>
              <a:t>critical</a:t>
            </a:r>
            <a:r>
              <a:rPr lang="it-IT" sz="2100" dirty="0"/>
              <a:t> </a:t>
            </a:r>
            <a:r>
              <a:rPr lang="it-IT" sz="2100" dirty="0" err="1"/>
              <a:t>issues</a:t>
            </a:r>
            <a:r>
              <a:rPr lang="it-IT" sz="2100" dirty="0"/>
              <a:t> </a:t>
            </a:r>
            <a:r>
              <a:rPr lang="it-IT" sz="2100" dirty="0" err="1"/>
              <a:t>related</a:t>
            </a:r>
            <a:r>
              <a:rPr lang="it-IT" sz="2100" dirty="0"/>
              <a:t> to </a:t>
            </a:r>
            <a:r>
              <a:rPr lang="it-IT" sz="2100" dirty="0" err="1"/>
              <a:t>authoritative</a:t>
            </a:r>
            <a:r>
              <a:rPr lang="it-IT" sz="2100" dirty="0"/>
              <a:t> data</a:t>
            </a:r>
          </a:p>
          <a:p>
            <a:pPr marL="0" lvl="0" indent="0">
              <a:buNone/>
            </a:pPr>
            <a:r>
              <a:rPr lang="it-IT" sz="2100" dirty="0"/>
              <a:t>9. Development of </a:t>
            </a:r>
            <a:r>
              <a:rPr lang="it-IT" sz="2100" dirty="0" err="1"/>
              <a:t>shared</a:t>
            </a:r>
            <a:r>
              <a:rPr lang="it-IT" sz="2100" dirty="0"/>
              <a:t> statement of </a:t>
            </a:r>
            <a:r>
              <a:rPr lang="it-IT" sz="2100" dirty="0" err="1"/>
              <a:t>principles</a:t>
            </a:r>
            <a:r>
              <a:rPr lang="it-IT" sz="2100" dirty="0"/>
              <a:t> on the management of </a:t>
            </a:r>
            <a:r>
              <a:rPr lang="it-IT" sz="2100" dirty="0" err="1"/>
              <a:t>geospatial</a:t>
            </a:r>
            <a:r>
              <a:rPr lang="it-IT" sz="2100" dirty="0"/>
              <a:t> information</a:t>
            </a:r>
          </a:p>
          <a:p>
            <a:pPr marL="0" lvl="0" indent="0">
              <a:buNone/>
            </a:pPr>
            <a:r>
              <a:rPr lang="it-IT" sz="2100" dirty="0">
                <a:solidFill>
                  <a:srgbClr val="FF0000"/>
                </a:solidFill>
              </a:rPr>
              <a:t>1</a:t>
            </a:r>
            <a:r>
              <a:rPr lang="it-IT" sz="2100" dirty="0" smtClean="0">
                <a:solidFill>
                  <a:srgbClr val="FF0000"/>
                </a:solidFill>
              </a:rPr>
              <a:t>0</a:t>
            </a:r>
            <a:r>
              <a:rPr lang="it-IT" sz="2100" dirty="0">
                <a:solidFill>
                  <a:srgbClr val="FF0000"/>
                </a:solidFill>
              </a:rPr>
              <a:t>. </a:t>
            </a:r>
            <a:r>
              <a:rPr lang="it-IT" sz="2100" dirty="0" err="1">
                <a:solidFill>
                  <a:srgbClr val="FF0000"/>
                </a:solidFill>
              </a:rPr>
              <a:t>Determining</a:t>
            </a:r>
            <a:r>
              <a:rPr lang="it-IT" sz="2100" dirty="0">
                <a:solidFill>
                  <a:srgbClr val="FF0000"/>
                </a:solidFill>
              </a:rPr>
              <a:t> </a:t>
            </a:r>
            <a:r>
              <a:rPr lang="it-IT" sz="2100" dirty="0" err="1">
                <a:solidFill>
                  <a:srgbClr val="FF0000"/>
                </a:solidFill>
              </a:rPr>
              <a:t>fundamental</a:t>
            </a:r>
            <a:r>
              <a:rPr lang="it-IT" sz="2100" dirty="0">
                <a:solidFill>
                  <a:srgbClr val="FF0000"/>
                </a:solidFill>
              </a:rPr>
              <a:t> data sets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6280" y="6380480"/>
            <a:ext cx="5930900" cy="351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33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537551"/>
          </a:xfrm>
        </p:spPr>
        <p:txBody>
          <a:bodyPr>
            <a:normAutofit/>
          </a:bodyPr>
          <a:lstStyle/>
          <a:p>
            <a:pPr algn="ctr"/>
            <a:r>
              <a:rPr lang="it-IT" sz="3200" dirty="0" smtClean="0">
                <a:solidFill>
                  <a:srgbClr val="FF0000"/>
                </a:solidFill>
              </a:rPr>
              <a:t>La Storia</a:t>
            </a:r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2466" y="902677"/>
            <a:ext cx="7886700" cy="5391772"/>
          </a:xfrm>
        </p:spPr>
        <p:txBody>
          <a:bodyPr/>
          <a:lstStyle/>
          <a:p>
            <a:pPr marL="0" indent="0" algn="just">
              <a:buNone/>
            </a:pPr>
            <a:r>
              <a:rPr lang="it-IT" dirty="0" smtClean="0"/>
              <a:t>- </a:t>
            </a:r>
            <a:r>
              <a:rPr lang="it-IT" dirty="0" smtClean="0">
                <a:solidFill>
                  <a:srgbClr val="0070C0"/>
                </a:solidFill>
              </a:rPr>
              <a:t>L’Italia </a:t>
            </a:r>
            <a:r>
              <a:rPr lang="it-IT" dirty="0">
                <a:solidFill>
                  <a:srgbClr val="0070C0"/>
                </a:solidFill>
              </a:rPr>
              <a:t>ha aderito al GGIM sin dalla sua nascita nel </a:t>
            </a:r>
            <a:r>
              <a:rPr lang="it-IT" dirty="0" smtClean="0">
                <a:solidFill>
                  <a:srgbClr val="0070C0"/>
                </a:solidFill>
              </a:rPr>
              <a:t>2011</a:t>
            </a:r>
          </a:p>
          <a:p>
            <a:pPr algn="just"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il MAE, </a:t>
            </a:r>
            <a:r>
              <a:rPr lang="it-IT" dirty="0" smtClean="0">
                <a:solidFill>
                  <a:srgbClr val="0070C0"/>
                </a:solidFill>
              </a:rPr>
              <a:t>DG </a:t>
            </a:r>
            <a:r>
              <a:rPr lang="it-IT" dirty="0" smtClean="0">
                <a:solidFill>
                  <a:srgbClr val="0070C0"/>
                </a:solidFill>
              </a:rPr>
              <a:t>Mondializzazione, ha </a:t>
            </a:r>
            <a:r>
              <a:rPr lang="it-IT" dirty="0" smtClean="0">
                <a:solidFill>
                  <a:srgbClr val="0070C0"/>
                </a:solidFill>
              </a:rPr>
              <a:t>il</a:t>
            </a:r>
            <a:r>
              <a:rPr lang="it-IT" dirty="0" smtClean="0">
                <a:solidFill>
                  <a:srgbClr val="0070C0"/>
                </a:solidFill>
              </a:rPr>
              <a:t> </a:t>
            </a:r>
            <a:r>
              <a:rPr lang="it-IT" dirty="0" smtClean="0">
                <a:solidFill>
                  <a:srgbClr val="0070C0"/>
                </a:solidFill>
              </a:rPr>
              <a:t>coordinamento </a:t>
            </a:r>
            <a:r>
              <a:rPr lang="it-IT" dirty="0" smtClean="0">
                <a:solidFill>
                  <a:srgbClr val="0070C0"/>
                </a:solidFill>
              </a:rPr>
              <a:t>nazionale</a:t>
            </a:r>
          </a:p>
          <a:p>
            <a:pPr algn="just"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 in </a:t>
            </a:r>
            <a:r>
              <a:rPr lang="it-IT" dirty="0">
                <a:solidFill>
                  <a:srgbClr val="0070C0"/>
                </a:solidFill>
              </a:rPr>
              <a:t>Italia le responsabilità operative nel settore </a:t>
            </a:r>
            <a:r>
              <a:rPr lang="it-IT" dirty="0" smtClean="0">
                <a:solidFill>
                  <a:srgbClr val="0070C0"/>
                </a:solidFill>
              </a:rPr>
              <a:t>sono </a:t>
            </a:r>
            <a:r>
              <a:rPr lang="it-IT" dirty="0">
                <a:solidFill>
                  <a:srgbClr val="0070C0"/>
                </a:solidFill>
              </a:rPr>
              <a:t>polverizzate tra svariate Amministrazioni nazionali, regionali e </a:t>
            </a:r>
            <a:r>
              <a:rPr lang="it-IT" dirty="0" smtClean="0">
                <a:solidFill>
                  <a:srgbClr val="0070C0"/>
                </a:solidFill>
              </a:rPr>
              <a:t>locali </a:t>
            </a:r>
            <a:r>
              <a:rPr lang="it-IT" dirty="0">
                <a:solidFill>
                  <a:srgbClr val="0070C0"/>
                </a:solidFill>
              </a:rPr>
              <a:t>a differenza di quanto avviene nella maggioranza degli altri paesi dove un'unica Istituzione/Agenzia svolge questo ruolo </a:t>
            </a:r>
            <a:endParaRPr lang="it-IT" dirty="0" smtClean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r>
              <a:rPr lang="it-IT" dirty="0" smtClean="0">
                <a:solidFill>
                  <a:srgbClr val="0070C0"/>
                </a:solidFill>
              </a:rPr>
              <a:t>- Il Comitato </a:t>
            </a:r>
            <a:r>
              <a:rPr lang="it-IT" dirty="0" smtClean="0">
                <a:solidFill>
                  <a:srgbClr val="0070C0"/>
                </a:solidFill>
              </a:rPr>
              <a:t>non ha un mandato </a:t>
            </a:r>
            <a:r>
              <a:rPr lang="it-IT" smtClean="0">
                <a:solidFill>
                  <a:srgbClr val="0070C0"/>
                </a:solidFill>
              </a:rPr>
              <a:t>a termine</a:t>
            </a:r>
            <a:endParaRPr lang="it-IT" dirty="0">
              <a:solidFill>
                <a:srgbClr val="0070C0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6550" y="5700713"/>
            <a:ext cx="5930900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71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8650" y="-1182757"/>
            <a:ext cx="4002985" cy="745435"/>
          </a:xfrm>
        </p:spPr>
        <p:txBody>
          <a:bodyPr>
            <a:normAutofit/>
          </a:bodyPr>
          <a:lstStyle/>
          <a:p>
            <a:r>
              <a:rPr lang="it-IT" sz="2400" b="1" dirty="0" smtClean="0"/>
              <a:t>Gli Attori Italiani</a:t>
            </a:r>
            <a:endParaRPr lang="it-IT" sz="2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8650" y="-677008"/>
            <a:ext cx="7886700" cy="716726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it-IT" sz="2600" dirty="0"/>
          </a:p>
          <a:p>
            <a:pPr marL="0" lvl="0" indent="0">
              <a:buNone/>
            </a:pPr>
            <a:endParaRPr lang="it-IT" sz="2600" dirty="0" smtClean="0"/>
          </a:p>
          <a:p>
            <a:pPr lvl="0"/>
            <a:r>
              <a:rPr lang="it-IT" sz="2300" b="1" dirty="0">
                <a:solidFill>
                  <a:srgbClr val="FF0000"/>
                </a:solidFill>
              </a:rPr>
              <a:t>Gli Attori Italiani</a:t>
            </a:r>
            <a:endParaRPr lang="it-IT" sz="2300" dirty="0" smtClean="0">
              <a:solidFill>
                <a:srgbClr val="FF0000"/>
              </a:solidFill>
            </a:endParaRPr>
          </a:p>
          <a:p>
            <a:pPr lvl="0"/>
            <a:r>
              <a:rPr lang="it-IT" sz="2300" dirty="0" smtClean="0">
                <a:solidFill>
                  <a:srgbClr val="0070C0"/>
                </a:solidFill>
              </a:rPr>
              <a:t>S.M</a:t>
            </a:r>
            <a:r>
              <a:rPr lang="it-IT" sz="2300" dirty="0">
                <a:solidFill>
                  <a:srgbClr val="0070C0"/>
                </a:solidFill>
              </a:rPr>
              <a:t>. </a:t>
            </a:r>
            <a:r>
              <a:rPr lang="it-IT" sz="2300" dirty="0" smtClean="0">
                <a:solidFill>
                  <a:srgbClr val="0070C0"/>
                </a:solidFill>
              </a:rPr>
              <a:t>Difesa: rappresenta i </a:t>
            </a:r>
            <a:r>
              <a:rPr lang="it-IT" sz="2300" dirty="0">
                <a:solidFill>
                  <a:srgbClr val="0070C0"/>
                </a:solidFill>
              </a:rPr>
              <a:t>3 Istituti </a:t>
            </a:r>
            <a:r>
              <a:rPr lang="it-IT" sz="2300" dirty="0" smtClean="0">
                <a:solidFill>
                  <a:srgbClr val="0070C0"/>
                </a:solidFill>
              </a:rPr>
              <a:t>Geografici </a:t>
            </a:r>
            <a:r>
              <a:rPr lang="it-IT" sz="2300" dirty="0">
                <a:solidFill>
                  <a:srgbClr val="0070C0"/>
                </a:solidFill>
              </a:rPr>
              <a:t>M</a:t>
            </a:r>
            <a:r>
              <a:rPr lang="it-IT" sz="2300" dirty="0" smtClean="0">
                <a:solidFill>
                  <a:srgbClr val="0070C0"/>
                </a:solidFill>
              </a:rPr>
              <a:t>ilitari</a:t>
            </a:r>
            <a:endParaRPr lang="it-IT" sz="2300" dirty="0">
              <a:solidFill>
                <a:srgbClr val="0070C0"/>
              </a:solidFill>
            </a:endParaRPr>
          </a:p>
          <a:p>
            <a:pPr lvl="0"/>
            <a:r>
              <a:rPr lang="it-IT" sz="2300" dirty="0">
                <a:solidFill>
                  <a:srgbClr val="0070C0"/>
                </a:solidFill>
              </a:rPr>
              <a:t>Istituto Nazionale di Statistica</a:t>
            </a:r>
          </a:p>
          <a:p>
            <a:pPr lvl="0"/>
            <a:r>
              <a:rPr lang="it-IT" sz="2300" dirty="0">
                <a:solidFill>
                  <a:srgbClr val="0070C0"/>
                </a:solidFill>
              </a:rPr>
              <a:t>ISPRA (Istituto Superiore per la Ricerca Ambientale)</a:t>
            </a:r>
          </a:p>
          <a:p>
            <a:pPr lvl="0"/>
            <a:r>
              <a:rPr lang="it-IT" sz="2300" dirty="0">
                <a:solidFill>
                  <a:srgbClr val="0070C0"/>
                </a:solidFill>
              </a:rPr>
              <a:t>Agenzia delle Entrate</a:t>
            </a:r>
          </a:p>
          <a:p>
            <a:pPr lvl="0"/>
            <a:r>
              <a:rPr lang="it-IT" sz="2300" dirty="0" smtClean="0">
                <a:solidFill>
                  <a:srgbClr val="0070C0"/>
                </a:solidFill>
              </a:rPr>
              <a:t>Agenzia </a:t>
            </a:r>
            <a:r>
              <a:rPr lang="it-IT" sz="2300" dirty="0">
                <a:solidFill>
                  <a:srgbClr val="0070C0"/>
                </a:solidFill>
              </a:rPr>
              <a:t>per l'Italia Digitale</a:t>
            </a:r>
          </a:p>
          <a:p>
            <a:pPr lvl="0"/>
            <a:r>
              <a:rPr lang="it-IT" sz="2300" dirty="0">
                <a:solidFill>
                  <a:srgbClr val="0070C0"/>
                </a:solidFill>
              </a:rPr>
              <a:t>Agenzia del Territorio</a:t>
            </a:r>
          </a:p>
          <a:p>
            <a:pPr lvl="0"/>
            <a:r>
              <a:rPr lang="it-IT" sz="2300" dirty="0">
                <a:solidFill>
                  <a:srgbClr val="0070C0"/>
                </a:solidFill>
              </a:rPr>
              <a:t>Protezione Civile</a:t>
            </a:r>
          </a:p>
          <a:p>
            <a:r>
              <a:rPr lang="it-IT" sz="2300" dirty="0" smtClean="0">
                <a:solidFill>
                  <a:srgbClr val="0070C0"/>
                </a:solidFill>
              </a:rPr>
              <a:t>GEO-</a:t>
            </a:r>
            <a:r>
              <a:rPr lang="it-IT" sz="2300" dirty="0" err="1" smtClean="0">
                <a:solidFill>
                  <a:srgbClr val="0070C0"/>
                </a:solidFill>
              </a:rPr>
              <a:t>sdi</a:t>
            </a:r>
            <a:r>
              <a:rPr lang="it-IT" sz="2300" dirty="0" smtClean="0">
                <a:solidFill>
                  <a:srgbClr val="0070C0"/>
                </a:solidFill>
              </a:rPr>
              <a:t>, CNR,</a:t>
            </a:r>
            <a:r>
              <a:rPr lang="it-IT" sz="2300" dirty="0">
                <a:solidFill>
                  <a:srgbClr val="0070C0"/>
                </a:solidFill>
              </a:rPr>
              <a:t> Università </a:t>
            </a:r>
            <a:r>
              <a:rPr lang="it-IT" sz="2300" dirty="0" smtClean="0">
                <a:solidFill>
                  <a:srgbClr val="0070C0"/>
                </a:solidFill>
              </a:rPr>
              <a:t>varie</a:t>
            </a:r>
          </a:p>
          <a:p>
            <a:r>
              <a:rPr lang="it-IT" sz="2300" dirty="0" smtClean="0">
                <a:solidFill>
                  <a:srgbClr val="0070C0"/>
                </a:solidFill>
              </a:rPr>
              <a:t>ITA, </a:t>
            </a:r>
            <a:r>
              <a:rPr lang="it-IT" sz="2300" dirty="0" err="1" smtClean="0">
                <a:solidFill>
                  <a:srgbClr val="0070C0"/>
                </a:solidFill>
              </a:rPr>
              <a:t>Italian</a:t>
            </a:r>
            <a:r>
              <a:rPr lang="it-IT" sz="2300" dirty="0" smtClean="0">
                <a:solidFill>
                  <a:srgbClr val="0070C0"/>
                </a:solidFill>
              </a:rPr>
              <a:t> </a:t>
            </a:r>
            <a:r>
              <a:rPr lang="it-IT" sz="2300" dirty="0" err="1" smtClean="0">
                <a:solidFill>
                  <a:srgbClr val="0070C0"/>
                </a:solidFill>
              </a:rPr>
              <a:t>Trade</a:t>
            </a:r>
            <a:r>
              <a:rPr lang="it-IT" sz="2300" dirty="0" smtClean="0">
                <a:solidFill>
                  <a:srgbClr val="0070C0"/>
                </a:solidFill>
              </a:rPr>
              <a:t> Agency ex ICE</a:t>
            </a:r>
            <a:endParaRPr lang="it-IT" sz="2300" dirty="0">
              <a:solidFill>
                <a:srgbClr val="0070C0"/>
              </a:solidFill>
            </a:endParaRPr>
          </a:p>
          <a:p>
            <a:pPr lvl="0"/>
            <a:r>
              <a:rPr lang="it-IT" sz="2300" dirty="0">
                <a:solidFill>
                  <a:srgbClr val="0070C0"/>
                </a:solidFill>
              </a:rPr>
              <a:t>CISIS</a:t>
            </a:r>
          </a:p>
          <a:p>
            <a:pPr lvl="0"/>
            <a:r>
              <a:rPr lang="it-IT" sz="2300" dirty="0">
                <a:solidFill>
                  <a:srgbClr val="0070C0"/>
                </a:solidFill>
              </a:rPr>
              <a:t>Società </a:t>
            </a:r>
            <a:r>
              <a:rPr lang="it-IT" sz="2300" dirty="0" smtClean="0">
                <a:solidFill>
                  <a:srgbClr val="0070C0"/>
                </a:solidFill>
              </a:rPr>
              <a:t>e-GEOS (+ altre in arrivo)</a:t>
            </a:r>
            <a:endParaRPr lang="it-IT" sz="2300" dirty="0">
              <a:solidFill>
                <a:srgbClr val="0070C0"/>
              </a:solidFill>
            </a:endParaRPr>
          </a:p>
          <a:p>
            <a:pPr lvl="0"/>
            <a:r>
              <a:rPr lang="it-IT" sz="2300" dirty="0" smtClean="0">
                <a:solidFill>
                  <a:srgbClr val="0070C0"/>
                </a:solidFill>
              </a:rPr>
              <a:t>MATTM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312" y="6014003"/>
            <a:ext cx="5930900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86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flipV="1">
            <a:off x="559076" y="536713"/>
            <a:ext cx="7886700" cy="49696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8650" y="0"/>
            <a:ext cx="7741627" cy="6176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b="1" dirty="0" smtClean="0">
                <a:solidFill>
                  <a:srgbClr val="FF0000"/>
                </a:solidFill>
              </a:rPr>
              <a:t>QUALE FUTURO per l’Italia?</a:t>
            </a:r>
          </a:p>
          <a:p>
            <a:pPr marL="0" indent="0" algn="ctr">
              <a:buNone/>
            </a:pPr>
            <a:endParaRPr lang="it-IT" dirty="0">
              <a:solidFill>
                <a:srgbClr val="0070C0"/>
              </a:solidFill>
            </a:endParaRPr>
          </a:p>
          <a:p>
            <a:pPr algn="just">
              <a:buFontTx/>
              <a:buChar char="-"/>
            </a:pPr>
            <a:r>
              <a:rPr lang="it-IT" b="1" dirty="0" smtClean="0">
                <a:solidFill>
                  <a:srgbClr val="FF0000"/>
                </a:solidFill>
              </a:rPr>
              <a:t>Potenzialità enormi </a:t>
            </a:r>
            <a:r>
              <a:rPr lang="it-IT" dirty="0" smtClean="0">
                <a:solidFill>
                  <a:srgbClr val="0070C0"/>
                </a:solidFill>
              </a:rPr>
              <a:t>offerte dal mercato internazionale inclusi i PVS</a:t>
            </a:r>
          </a:p>
          <a:p>
            <a:pPr algn="just"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Grandi e provate competenze nazionali</a:t>
            </a:r>
          </a:p>
          <a:p>
            <a:pPr algn="just"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Oltre </a:t>
            </a:r>
            <a:r>
              <a:rPr lang="it-IT" b="1" dirty="0" smtClean="0">
                <a:solidFill>
                  <a:srgbClr val="FF0000"/>
                </a:solidFill>
              </a:rPr>
              <a:t>120 PMI operative </a:t>
            </a:r>
            <a:r>
              <a:rPr lang="it-IT" dirty="0" smtClean="0">
                <a:solidFill>
                  <a:srgbClr val="0070C0"/>
                </a:solidFill>
              </a:rPr>
              <a:t>nel settore e capaci di competere all’estero </a:t>
            </a:r>
          </a:p>
          <a:p>
            <a:pPr algn="just">
              <a:buFontTx/>
              <a:buChar char="-"/>
            </a:pPr>
            <a:r>
              <a:rPr lang="it-IT" dirty="0" smtClean="0">
                <a:solidFill>
                  <a:srgbClr val="FF0000"/>
                </a:solidFill>
              </a:rPr>
              <a:t>Necessario</a:t>
            </a:r>
            <a:r>
              <a:rPr lang="it-IT" dirty="0" smtClean="0">
                <a:solidFill>
                  <a:srgbClr val="0070C0"/>
                </a:solidFill>
              </a:rPr>
              <a:t> creare un </a:t>
            </a:r>
            <a:r>
              <a:rPr lang="it-IT" b="1" dirty="0" smtClean="0">
                <a:solidFill>
                  <a:srgbClr val="FF0000"/>
                </a:solidFill>
              </a:rPr>
              <a:t>Organismo unico di </a:t>
            </a:r>
            <a:r>
              <a:rPr lang="it-IT" b="1" dirty="0" err="1" smtClean="0">
                <a:solidFill>
                  <a:srgbClr val="FF0000"/>
                </a:solidFill>
              </a:rPr>
              <a:t>Governance</a:t>
            </a:r>
            <a:r>
              <a:rPr lang="it-IT" b="1" dirty="0" smtClean="0">
                <a:solidFill>
                  <a:srgbClr val="FF0000"/>
                </a:solidFill>
              </a:rPr>
              <a:t> e Pianificazione </a:t>
            </a:r>
            <a:r>
              <a:rPr lang="it-IT" dirty="0" smtClean="0">
                <a:solidFill>
                  <a:srgbClr val="0070C0"/>
                </a:solidFill>
              </a:rPr>
              <a:t>del settore</a:t>
            </a:r>
          </a:p>
          <a:p>
            <a:pPr algn="just"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</a:rPr>
              <a:t>La politica decida se vuole aprire </a:t>
            </a:r>
            <a:r>
              <a:rPr lang="it-IT" dirty="0">
                <a:solidFill>
                  <a:srgbClr val="0070C0"/>
                </a:solidFill>
              </a:rPr>
              <a:t>un nuovo fronte positivo di sviluppo </a:t>
            </a:r>
            <a:r>
              <a:rPr lang="it-IT" dirty="0" smtClean="0">
                <a:solidFill>
                  <a:srgbClr val="FF0000"/>
                </a:solidFill>
              </a:rPr>
              <a:t>ed agisca</a:t>
            </a:r>
          </a:p>
          <a:p>
            <a:pPr algn="just">
              <a:buFontTx/>
              <a:buChar char="-"/>
            </a:pPr>
            <a:r>
              <a:rPr lang="it-IT">
                <a:solidFill>
                  <a:srgbClr val="FF0000"/>
                </a:solidFill>
              </a:rPr>
              <a:t>Evitiamo di perdere un’ennesima occasione </a:t>
            </a:r>
          </a:p>
          <a:p>
            <a:pPr algn="just">
              <a:buFontTx/>
              <a:buChar char="-"/>
            </a:pPr>
            <a:endParaRPr lang="it-IT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6040" y="5700713"/>
            <a:ext cx="5930900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29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147</TotalTime>
  <Words>327</Words>
  <Application>Microsoft Macintosh PowerPoint</Application>
  <PresentationFormat>Presentazione su schermo (4:3)</PresentationFormat>
  <Paragraphs>44</Paragraphs>
  <Slides>6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Arial</vt:lpstr>
      <vt:lpstr>Tema di Office</vt:lpstr>
      <vt:lpstr> Comitato UN-GGIM    lapartecipazione italiana   </vt:lpstr>
      <vt:lpstr> Lo United Nations Economic and Social Council (ECOSOC) nella Risoluzione 2011/24 del luglio 2011 ha creato lo UN Committee of Experts on Global Geospatial Information Management (UN-GGIM).   Questo Comitato consultivo ha i seguenti obiettivi:   - Costruire un forum di coordinamento e di dialogo fra gli Stati Membri, che  decidono programmi e priorità, e tra questi e le Organizzazioni internazionali di settore  - Proporre delle linee guida per la promozione di principi, politiche, metodi, meccanismi e standards comuni, strategie per realizzare una inter-operatività e un interscambio di dati e di servizi geo-spaziali  - Arrivare ad un coordinamento mondiale del settore con la finalità, ottimizzando i processi, di conseguire significativi risparmi economici e un più razionale uso delle risorse.  </vt:lpstr>
      <vt:lpstr>Presentazione di PowerPoint</vt:lpstr>
      <vt:lpstr>La Storia</vt:lpstr>
      <vt:lpstr>Gli Attori Italiani</vt:lpstr>
      <vt:lpstr>Presentazione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Comitato UN-GGIM   partecipazione italiana   </dc:title>
  <dc:creator>Utente di Microsoft Office</dc:creator>
  <cp:lastModifiedBy>Utente di Microsoft Office</cp:lastModifiedBy>
  <cp:revision>38</cp:revision>
  <dcterms:created xsi:type="dcterms:W3CDTF">2016-06-20T06:37:31Z</dcterms:created>
  <dcterms:modified xsi:type="dcterms:W3CDTF">2016-06-20T09:05:33Z</dcterms:modified>
</cp:coreProperties>
</file>