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61" r:id="rId5"/>
    <p:sldId id="262" r:id="rId6"/>
    <p:sldId id="272" r:id="rId7"/>
    <p:sldId id="271" r:id="rId8"/>
    <p:sldId id="273" r:id="rId9"/>
    <p:sldId id="269" r:id="rId10"/>
    <p:sldId id="263" r:id="rId11"/>
    <p:sldId id="259" r:id="rId12"/>
    <p:sldId id="260" r:id="rId13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5050"/>
    <a:srgbClr val="FF6699"/>
    <a:srgbClr val="135BD1"/>
    <a:srgbClr val="E2AC00"/>
    <a:srgbClr val="A6891E"/>
    <a:srgbClr val="DAD50F"/>
    <a:srgbClr val="CEE9AB"/>
    <a:srgbClr val="2D6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494" autoAdjust="0"/>
  </p:normalViewPr>
  <p:slideViewPr>
    <p:cSldViewPr snapToGrid="0" snapToObjects="1">
      <p:cViewPr>
        <p:scale>
          <a:sx n="66" d="100"/>
          <a:sy n="66" d="100"/>
        </p:scale>
        <p:origin x="-2064" y="-106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138" tIns="45569" rIns="91138" bIns="45569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PROSPETTIVE DEI SISTEMI STATISTICI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La statistica integrata nel ciclo della pianificazione strategica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425662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900990"/>
            <a:ext cx="8732838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PROSPETTIVE DEI SISTEMI STATISTICI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La statistica integrata nel ciclo </a:t>
            </a: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della pianificazione regionale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9.30 | 11.00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9018588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Gianluca Dominutti | Ufficio statistica – Regione autonoma Friuli Venezia Giulia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19401" y="1323260"/>
            <a:ext cx="5711619" cy="423481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/>
              <a:t>Flussi in entrata e in uscita dal mondo del lavoro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C00000"/>
                </a:solidFill>
              </a:rPr>
              <a:t>Consultazione pubblica Definiamo assieme l’Agenda digitale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</a:rPr>
              <a:t>Export di mobili e di prodotti agroalimentari a seguito di missioni internazionali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Il patrimonio forestale della montagna FVG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/>
              <a:t>Il registro regionale delle organizzazioni di volontariato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C00000"/>
                </a:solidFill>
              </a:rPr>
              <a:t>Distribuzione territoriale dell’offerta di spettacolo dal vivo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5" name="AutoShape 2" descr="http://www.ries.com/wp-content/uploads/2015/05/focus-for-consulting-p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04" y="1540084"/>
            <a:ext cx="5189315" cy="38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44293\AppData\Local\Microsoft\Windows\Temporary Internet Files\Content.Outlook\UW5HKZQF\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72" y="1070307"/>
            <a:ext cx="1765700" cy="15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25752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9505" r="20939" b="32817"/>
          <a:stretch/>
        </p:blipFill>
        <p:spPr bwMode="auto">
          <a:xfrm>
            <a:off x="6201326" y="1058553"/>
            <a:ext cx="5946483" cy="32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nettore 2"/>
          <p:cNvSpPr/>
          <p:nvPr/>
        </p:nvSpPr>
        <p:spPr>
          <a:xfrm>
            <a:off x="6521977" y="4378573"/>
            <a:ext cx="1831931" cy="1693863"/>
          </a:xfrm>
          <a:prstGeom prst="flowChartConnector">
            <a:avLst/>
          </a:prstGeom>
          <a:solidFill>
            <a:srgbClr val="E2A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779</a:t>
            </a:r>
          </a:p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Visitatori mese</a:t>
            </a:r>
          </a:p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(+20,7%)</a:t>
            </a:r>
            <a:endParaRPr lang="it-IT" sz="2200" b="1" dirty="0">
              <a:solidFill>
                <a:srgbClr val="002060"/>
              </a:solidFill>
            </a:endParaRPr>
          </a:p>
        </p:txBody>
      </p:sp>
      <p:sp>
        <p:nvSpPr>
          <p:cNvPr id="5" name="Connettore 4"/>
          <p:cNvSpPr/>
          <p:nvPr/>
        </p:nvSpPr>
        <p:spPr>
          <a:xfrm>
            <a:off x="8353908" y="4932356"/>
            <a:ext cx="1912502" cy="187230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Open data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67.963 pagine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n</a:t>
            </a:r>
            <a:r>
              <a:rPr lang="it-IT" b="1" dirty="0" smtClean="0">
                <a:solidFill>
                  <a:srgbClr val="002060"/>
                </a:solidFill>
              </a:rPr>
              <a:t>el 2015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</a:rPr>
              <a:t>(+119,8%)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onnettore 5"/>
          <p:cNvSpPr/>
          <p:nvPr/>
        </p:nvSpPr>
        <p:spPr>
          <a:xfrm>
            <a:off x="10266410" y="4378573"/>
            <a:ext cx="1823990" cy="1601990"/>
          </a:xfrm>
          <a:prstGeom prst="flowChartConnector">
            <a:avLst/>
          </a:prstGeom>
          <a:solidFill>
            <a:srgbClr val="E2A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Residenti</a:t>
            </a:r>
          </a:p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Turisti </a:t>
            </a:r>
            <a:endParaRPr lang="it-IT" sz="22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9115" r="20541" b="20892"/>
          <a:stretch/>
        </p:blipFill>
        <p:spPr bwMode="auto">
          <a:xfrm>
            <a:off x="281884" y="1058551"/>
            <a:ext cx="5909988" cy="38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nettore 17"/>
          <p:cNvSpPr/>
          <p:nvPr/>
        </p:nvSpPr>
        <p:spPr>
          <a:xfrm>
            <a:off x="412513" y="4933131"/>
            <a:ext cx="1828800" cy="1526651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794</a:t>
            </a:r>
          </a:p>
          <a:p>
            <a:pPr algn="ctr"/>
            <a:r>
              <a:rPr lang="it-IT" sz="2200" b="1" dirty="0" smtClean="0">
                <a:solidFill>
                  <a:srgbClr val="002060"/>
                </a:solidFill>
              </a:rPr>
              <a:t>Visitatori mese</a:t>
            </a:r>
          </a:p>
        </p:txBody>
      </p:sp>
      <p:sp>
        <p:nvSpPr>
          <p:cNvPr id="19" name="Trapezio 18"/>
          <p:cNvSpPr/>
          <p:nvPr/>
        </p:nvSpPr>
        <p:spPr>
          <a:xfrm>
            <a:off x="2538921" y="4882988"/>
            <a:ext cx="3770224" cy="1750041"/>
          </a:xfrm>
          <a:prstGeom prst="trapezoid">
            <a:avLst/>
          </a:prstGeom>
          <a:solidFill>
            <a:srgbClr val="00B0F0">
              <a:alpha val="43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Sostegno all’impresa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Riforme per le Aut. Locali</a:t>
            </a:r>
          </a:p>
          <a:p>
            <a:pPr algn="ctr">
              <a:defRPr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Lavori pubblici ed edilizia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Contro la disoccupazione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2433099" y="6072436"/>
            <a:ext cx="524786" cy="344267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8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0" y="1651910"/>
            <a:ext cx="2653422" cy="37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64" y="1650856"/>
            <a:ext cx="2684159" cy="37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28" y="1651902"/>
            <a:ext cx="2561602" cy="375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70862" y="1141529"/>
            <a:ext cx="111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Servizio Programmazione, Pianificazione strategica, controllo di gestione e statistica – Regione FVG</a:t>
            </a:r>
            <a:endParaRPr lang="it-IT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35086" y="5950857"/>
            <a:ext cx="6061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smtClean="0">
                <a:solidFill>
                  <a:schemeClr val="accent5">
                    <a:lumMod val="50000"/>
                  </a:schemeClr>
                </a:solidFill>
              </a:rPr>
              <a:t>Grazie per l’attenzione</a:t>
            </a:r>
            <a:endParaRPr lang="it-IT" sz="4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Connettore 4"/>
          <p:cNvSpPr>
            <a:spLocks noChangeAspect="1"/>
          </p:cNvSpPr>
          <p:nvPr/>
        </p:nvSpPr>
        <p:spPr>
          <a:xfrm>
            <a:off x="707094" y="1362531"/>
            <a:ext cx="3366375" cy="348878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1174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Rilevazione</a:t>
            </a:r>
            <a:endParaRPr lang="it-IT" sz="36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nettore 5"/>
          <p:cNvSpPr>
            <a:spLocks noChangeAspect="1"/>
          </p:cNvSpPr>
          <p:nvPr/>
        </p:nvSpPr>
        <p:spPr>
          <a:xfrm>
            <a:off x="4081183" y="1280965"/>
            <a:ext cx="3433151" cy="355799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 w="1174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Elaborazione</a:t>
            </a:r>
            <a:endParaRPr lang="it-IT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nettore 6"/>
          <p:cNvSpPr>
            <a:spLocks noChangeAspect="1"/>
          </p:cNvSpPr>
          <p:nvPr/>
        </p:nvSpPr>
        <p:spPr>
          <a:xfrm>
            <a:off x="7617090" y="1293323"/>
            <a:ext cx="3565597" cy="3557996"/>
          </a:xfrm>
          <a:prstGeom prst="flowChartConnector">
            <a:avLst/>
          </a:prstGeom>
          <a:solidFill>
            <a:srgbClr val="FF9933"/>
          </a:solidFill>
          <a:ln w="1174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Progetti</a:t>
            </a:r>
            <a:endParaRPr lang="it-IT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rapezio 7"/>
          <p:cNvSpPr/>
          <p:nvPr/>
        </p:nvSpPr>
        <p:spPr>
          <a:xfrm>
            <a:off x="508000" y="4990154"/>
            <a:ext cx="3802743" cy="1265503"/>
          </a:xfrm>
          <a:prstGeom prst="trapezoid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Agricoltura</a:t>
            </a:r>
            <a:r>
              <a:rPr lang="it-IT" sz="2400" b="1" dirty="0">
                <a:solidFill>
                  <a:srgbClr val="C00000"/>
                </a:solidFill>
              </a:rPr>
              <a:t>, </a:t>
            </a:r>
            <a:r>
              <a:rPr lang="it-IT" sz="2400" b="1" dirty="0" smtClean="0">
                <a:solidFill>
                  <a:srgbClr val="C00000"/>
                </a:solidFill>
              </a:rPr>
              <a:t>Turismo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Incidentalità </a:t>
            </a:r>
            <a:r>
              <a:rPr lang="it-IT" sz="2400" b="1" dirty="0">
                <a:solidFill>
                  <a:srgbClr val="C00000"/>
                </a:solidFill>
              </a:rPr>
              <a:t>stradale, </a:t>
            </a:r>
            <a:r>
              <a:rPr lang="it-IT" sz="2400" b="1" dirty="0" smtClean="0">
                <a:solidFill>
                  <a:srgbClr val="C00000"/>
                </a:solidFill>
              </a:rPr>
              <a:t>R&amp;S…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9" name="Trapezio 8"/>
          <p:cNvSpPr/>
          <p:nvPr/>
        </p:nvSpPr>
        <p:spPr>
          <a:xfrm>
            <a:off x="7353300" y="4992214"/>
            <a:ext cx="3829387" cy="1263443"/>
          </a:xfrm>
          <a:prstGeom prst="trapezoid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Codice delle statistiche ufficiali, </a:t>
            </a:r>
            <a:r>
              <a:rPr lang="it-IT" sz="2400" b="1" dirty="0" err="1">
                <a:solidFill>
                  <a:srgbClr val="C00000"/>
                </a:solidFill>
              </a:rPr>
              <a:t>Innovation</a:t>
            </a:r>
            <a:r>
              <a:rPr lang="it-IT" sz="2400" b="1" dirty="0">
                <a:solidFill>
                  <a:srgbClr val="C00000"/>
                </a:solidFill>
              </a:rPr>
              <a:t> Intelligence </a:t>
            </a:r>
            <a:r>
              <a:rPr lang="it-IT" sz="2400" b="1" dirty="0" smtClean="0">
                <a:solidFill>
                  <a:srgbClr val="C00000"/>
                </a:solidFill>
              </a:rPr>
              <a:t>FVG…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5457550" y="4992214"/>
            <a:ext cx="990600" cy="15811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591050" y="5152064"/>
            <a:ext cx="27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Regione in </a:t>
            </a:r>
            <a:r>
              <a:rPr lang="it-IT" sz="2400" b="1" dirty="0" smtClean="0">
                <a:solidFill>
                  <a:srgbClr val="C00000"/>
                </a:solidFill>
              </a:rPr>
              <a:t>cifre 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</a:rPr>
              <a:t>Annuari tematici</a:t>
            </a: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34485"/>
            <a:ext cx="9688512" cy="69340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2A421A"/>
                </a:solidFill>
                <a:latin typeface="+mn-lt"/>
                <a:ea typeface="Signika Semibold" charset="0"/>
                <a:cs typeface="Signika Semibold" charset="0"/>
              </a:rPr>
              <a:t>Il </a:t>
            </a:r>
            <a:r>
              <a:rPr lang="it-IT" sz="3200" b="1" dirty="0">
                <a:solidFill>
                  <a:srgbClr val="2A421A"/>
                </a:solidFill>
                <a:latin typeface="+mn-lt"/>
                <a:ea typeface="Signika Semibold" charset="0"/>
                <a:cs typeface="Signika Semibold" charset="0"/>
              </a:rPr>
              <a:t>ciclo della pianificazione </a:t>
            </a:r>
            <a:r>
              <a:rPr lang="it-IT" sz="3200" b="1" dirty="0" smtClean="0">
                <a:solidFill>
                  <a:srgbClr val="2A421A"/>
                </a:solidFill>
                <a:latin typeface="+mn-lt"/>
                <a:ea typeface="Signika Semibold" charset="0"/>
                <a:cs typeface="Signika Semibold" charset="0"/>
              </a:rPr>
              <a:t>strategica del FVG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Signika Semibold" charset="0"/>
                <a:cs typeface="Signika Semibold" charset="0"/>
              </a:rPr>
              <a:t/>
            </a: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Signika Semibold" charset="0"/>
                <a:cs typeface="Signika Semibold" charset="0"/>
              </a:rPr>
            </a:br>
            <a:endParaRPr lang="it-IT" sz="3200" b="1" dirty="0">
              <a:solidFill>
                <a:schemeClr val="accent6">
                  <a:lumMod val="50000"/>
                </a:schemeClr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322261" y="2448414"/>
            <a:ext cx="2026800" cy="1554480"/>
          </a:xfrm>
          <a:prstGeom prst="homePlate">
            <a:avLst>
              <a:gd name="adj" fmla="val 38382"/>
            </a:avLst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93699" y="2947267"/>
            <a:ext cx="1783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0000"/>
                </a:solidFill>
                <a:latin typeface="+mn-lt"/>
              </a:rPr>
              <a:t>STRATEGIA</a:t>
            </a:r>
          </a:p>
        </p:txBody>
      </p:sp>
      <p:sp>
        <p:nvSpPr>
          <p:cNvPr id="11" name="AutoShape 23"/>
          <p:cNvSpPr>
            <a:spLocks noChangeAspect="1" noChangeArrowheads="1"/>
          </p:cNvSpPr>
          <p:nvPr/>
        </p:nvSpPr>
        <p:spPr bwMode="auto">
          <a:xfrm>
            <a:off x="2400523" y="2443797"/>
            <a:ext cx="2386584" cy="1554480"/>
          </a:xfrm>
          <a:prstGeom prst="homePlate">
            <a:avLst>
              <a:gd name="adj" fmla="val 38382"/>
            </a:avLst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400523" y="3008822"/>
            <a:ext cx="23865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PROGRAMMAZIONE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4908765" y="2446972"/>
            <a:ext cx="2026800" cy="1555200"/>
          </a:xfrm>
          <a:prstGeom prst="homePlate">
            <a:avLst>
              <a:gd name="adj" fmla="val 38382"/>
            </a:avLst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172141" y="2955838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0000"/>
                </a:solidFill>
              </a:rPr>
              <a:t>GCCONTR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7028300" y="2447694"/>
            <a:ext cx="2026800" cy="1555200"/>
          </a:xfrm>
          <a:prstGeom prst="homePlate">
            <a:avLst>
              <a:gd name="adj" fmla="val 38382"/>
            </a:avLst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it-IT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095815" y="2978044"/>
            <a:ext cx="165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GESTIONE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9222397" y="2443797"/>
            <a:ext cx="2026800" cy="1554480"/>
          </a:xfrm>
          <a:prstGeom prst="homePlate">
            <a:avLst>
              <a:gd name="adj" fmla="val 38382"/>
            </a:avLst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9222397" y="3020982"/>
            <a:ext cx="1837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VALUTAZIONE</a:t>
            </a:r>
            <a:endParaRPr lang="it-IT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2261" y="4116606"/>
            <a:ext cx="143033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Piano strategico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2400523" y="4108450"/>
            <a:ext cx="177142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DEFR</a:t>
            </a:r>
          </a:p>
          <a:p>
            <a:pPr eaLnBrk="1" hangingPunct="1"/>
            <a:r>
              <a:rPr lang="it-IT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Bilancio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lang="it-IT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4908765" y="4111625"/>
            <a:ext cx="151288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Piano della prestazione</a:t>
            </a:r>
            <a:endParaRPr lang="it-IT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7028300" y="4116606"/>
            <a:ext cx="151288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Controllo di gestione</a:t>
            </a:r>
          </a:p>
        </p:txBody>
      </p:sp>
      <p:cxnSp>
        <p:nvCxnSpPr>
          <p:cNvPr id="26" name="AutoShape 39"/>
          <p:cNvCxnSpPr>
            <a:cxnSpLocks noChangeShapeType="1"/>
            <a:stCxn id="19" idx="0"/>
            <a:endCxn id="9" idx="0"/>
          </p:cNvCxnSpPr>
          <p:nvPr/>
        </p:nvCxnSpPr>
        <p:spPr bwMode="auto">
          <a:xfrm rot="16200000" flipH="1" flipV="1">
            <a:off x="5485100" y="-2003963"/>
            <a:ext cx="4617" cy="8900136"/>
          </a:xfrm>
          <a:prstGeom prst="bentConnector3">
            <a:avLst>
              <a:gd name="adj1" fmla="val -4951267"/>
            </a:avLst>
          </a:prstGeom>
          <a:noFill/>
          <a:ln w="15875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172140" y="2963269"/>
            <a:ext cx="1882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CONTROLLO</a:t>
            </a:r>
            <a:endParaRPr lang="it-IT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50458" y="5553074"/>
            <a:ext cx="742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ecimaWE Rg" pitchFamily="2" charset="0"/>
              </a:rPr>
              <a:t>Statistica</a:t>
            </a:r>
          </a:p>
        </p:txBody>
      </p:sp>
      <p:cxnSp>
        <p:nvCxnSpPr>
          <p:cNvPr id="39" name="Connettore 2 38"/>
          <p:cNvCxnSpPr/>
          <p:nvPr/>
        </p:nvCxnSpPr>
        <p:spPr>
          <a:xfrm flipH="1" flipV="1">
            <a:off x="1752600" y="5000625"/>
            <a:ext cx="2419350" cy="967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7028300" y="5000625"/>
            <a:ext cx="2572900" cy="105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6657975" y="5067300"/>
            <a:ext cx="695325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 flipV="1">
            <a:off x="3981450" y="5000625"/>
            <a:ext cx="698215" cy="552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5665208" y="4895849"/>
            <a:ext cx="0" cy="69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9222397" y="4122183"/>
            <a:ext cx="151288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Controllo </a:t>
            </a:r>
            <a:r>
              <a:rPr lang="it-IT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strategico</a:t>
            </a:r>
            <a:endParaRPr lang="it-IT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144293\AppData\Local\Microsoft\Windows\Temporary Internet Files\Content.Outlook\UW5HKZQF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97" y="1053242"/>
            <a:ext cx="1329988" cy="11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4" y="1200150"/>
            <a:ext cx="3730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54" y="3832906"/>
            <a:ext cx="3840163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619375"/>
            <a:ext cx="40608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74497" y="1128896"/>
            <a:ext cx="6952021" cy="5550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200" b="1" i="1" dirty="0" smtClean="0">
                <a:latin typeface="Calibri" pitchFamily="34" charset="0"/>
                <a:cs typeface="Calibri" pitchFamily="34" charset="0"/>
              </a:rPr>
              <a:t>Obiettivi </a:t>
            </a:r>
            <a:r>
              <a:rPr lang="it-IT" sz="2200" b="1" i="1" dirty="0">
                <a:latin typeface="Calibri" pitchFamily="34" charset="0"/>
                <a:cs typeface="Calibri" pitchFamily="34" charset="0"/>
              </a:rPr>
              <a:t>strategici:</a:t>
            </a:r>
            <a:endParaRPr lang="it-IT" sz="2200" b="1" dirty="0">
              <a:latin typeface="Calibri" pitchFamily="34" charset="0"/>
              <a:cs typeface="Calibri" pitchFamily="34" charset="0"/>
            </a:endParaRP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3.1 Rendere competitivo ed incrementare il trasporto delle merci 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3.2 Potenziamento e integrazione delle infrastrutture 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endParaRPr lang="it-IT" sz="2200" i="1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2200" b="1" i="1" dirty="0" smtClean="0">
                <a:latin typeface="Calibri" pitchFamily="34" charset="0"/>
                <a:cs typeface="Calibri" pitchFamily="34" charset="0"/>
              </a:rPr>
              <a:t>		Azioni </a:t>
            </a:r>
            <a:r>
              <a:rPr lang="it-IT" sz="2200" b="1" i="1" dirty="0">
                <a:latin typeface="Calibri" pitchFamily="34" charset="0"/>
                <a:cs typeface="Calibri" pitchFamily="34" charset="0"/>
              </a:rPr>
              <a:t>strategiche e interventi: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Realizzazione primo lotto Polo intermodale Aeroporto Ronchi del </a:t>
            </a: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Legionari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Realizzare le gare per l'affidamento dei servizi regionali su gomma/marittimi e su ferro</a:t>
            </a:r>
          </a:p>
          <a:p>
            <a:pPr marL="320040" lvl="1">
              <a:defRPr/>
            </a:pP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 indent="-182880">
              <a:buFont typeface="Wingdings" charset="2"/>
              <a:buChar char="§"/>
              <a:defRPr/>
            </a:pPr>
            <a:r>
              <a:rPr lang="it-IT" sz="2200" b="1" i="1" dirty="0" smtClean="0">
                <a:latin typeface="Calibri" pitchFamily="34" charset="0"/>
                <a:cs typeface="Calibri" pitchFamily="34" charset="0"/>
              </a:rPr>
              <a:t>Policy maker</a:t>
            </a:r>
            <a:endParaRPr lang="it-IT" sz="2200" b="1" i="1" dirty="0">
              <a:latin typeface="Calibri" pitchFamily="34" charset="0"/>
              <a:cs typeface="Calibri" pitchFamily="34" charset="0"/>
            </a:endParaRP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Direzione centrale </a:t>
            </a: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infrastrutture e territorio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>
                <a:latin typeface="Calibri" pitchFamily="34" charset="0"/>
                <a:cs typeface="Calibri" pitchFamily="34" charset="0"/>
              </a:rPr>
              <a:t>Servizio relazioni internazionali e infrastrutture strategiche</a:t>
            </a:r>
            <a:endParaRPr lang="it-IT" sz="22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it-IT" sz="1800" dirty="0" smtClean="0"/>
          </a:p>
        </p:txBody>
      </p:sp>
      <p:sp>
        <p:nvSpPr>
          <p:cNvPr id="6" name="Trapezio 5"/>
          <p:cNvSpPr/>
          <p:nvPr/>
        </p:nvSpPr>
        <p:spPr>
          <a:xfrm>
            <a:off x="7667336" y="1346092"/>
            <a:ext cx="4032448" cy="2852198"/>
          </a:xfrm>
          <a:prstGeom prst="trapezoid">
            <a:avLst/>
          </a:prstGeom>
          <a:solidFill>
            <a:srgbClr val="FFFF00">
              <a:alpha val="43000"/>
            </a:srgb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Risultati</a:t>
            </a:r>
          </a:p>
          <a:p>
            <a:pPr algn="ctr">
              <a:defRPr/>
            </a:pPr>
            <a:r>
              <a:rPr lang="it-IT" sz="28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Infrastrutture e reti di comunicazione</a:t>
            </a:r>
          </a:p>
          <a:p>
            <a:pPr algn="ctr">
              <a:defRPr/>
            </a:pPr>
            <a:endParaRPr lang="it-IT" sz="4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030594" y="1263189"/>
            <a:ext cx="6952021" cy="48752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it-IT" sz="2200" b="1" i="1" dirty="0" smtClean="0">
                <a:latin typeface="Calibri" pitchFamily="34" charset="0"/>
                <a:cs typeface="Calibri" pitchFamily="34" charset="0"/>
              </a:rPr>
              <a:t>Tipologie di spese pubbliche:</a:t>
            </a:r>
          </a:p>
          <a:p>
            <a:pPr marL="320040" lvl="1" algn="l">
              <a:defRPr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– Spese per </a:t>
            </a:r>
            <a:r>
              <a:rPr lang="it-IT" sz="1800" b="1" dirty="0">
                <a:latin typeface="Calibri" pitchFamily="34" charset="0"/>
                <a:cs typeface="Calibri" pitchFamily="34" charset="0"/>
              </a:rPr>
              <a:t>interventi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diretti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Capitolo n. 3811 - INTERVENTI PER LA RETE INFRASTRUTTURALE FERROVIARIA 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– Spese per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trasferimenti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Capitolo n. 3981 - RIMBORSI AI COMUNI E ALLE PROVINCE TITOLARI DI CONTRATTO DI SERVIZIO DI TPL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C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– Spese per </a:t>
            </a:r>
            <a:r>
              <a:rPr lang="it-IT" sz="1800" b="1" dirty="0">
                <a:latin typeface="Calibri" pitchFamily="34" charset="0"/>
                <a:cs typeface="Calibri" pitchFamily="34" charset="0"/>
              </a:rPr>
              <a:t>Enti/Agenzie/Società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partecipate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>
                <a:latin typeface="Calibri" pitchFamily="34" charset="0"/>
                <a:cs typeface="Calibri" pitchFamily="34" charset="0"/>
              </a:rPr>
              <a:t>Capitolo n. 3817 - CONTRIBUTO IN CONTO ESERCIZIO ALLA SOCIETA'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«FVG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STRADE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SPA»</a:t>
            </a:r>
          </a:p>
          <a:p>
            <a:pPr marL="320040" lvl="1" algn="l">
              <a:defRPr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 marL="320040" lvl="1" algn="l">
              <a:defRPr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D – Spese di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funzionamento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20040" lvl="1" algn="l">
              <a:defRPr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Costi del personale, costi indiretti (immobili, utenze, etc.)</a:t>
            </a:r>
            <a:endParaRPr lang="it-IT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2553185" y="3500438"/>
            <a:ext cx="1" cy="68194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69127" y="4317558"/>
            <a:ext cx="4667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C00000"/>
                </a:solidFill>
              </a:rPr>
              <a:t>Performance finanziaria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C00000"/>
                </a:solidFill>
              </a:rPr>
              <a:t>Pagamenti per Obiettivo strategico: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OS 3.2 - Potenziamento </a:t>
            </a:r>
            <a:r>
              <a:rPr lang="it-IT" b="1" dirty="0">
                <a:solidFill>
                  <a:srgbClr val="002060"/>
                </a:solidFill>
              </a:rPr>
              <a:t>e integrazione </a:t>
            </a:r>
            <a:r>
              <a:rPr lang="it-IT" b="1" dirty="0" smtClean="0">
                <a:solidFill>
                  <a:srgbClr val="002060"/>
                </a:solidFill>
              </a:rPr>
              <a:t>delle infrastrutture: 75,252 mln. € nell’anno 2015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C00000"/>
                </a:solidFill>
              </a:rPr>
              <a:t>Value for </a:t>
            </a:r>
            <a:r>
              <a:rPr lang="it-IT" b="1" dirty="0" err="1" smtClean="0">
                <a:solidFill>
                  <a:srgbClr val="C00000"/>
                </a:solidFill>
              </a:rPr>
              <a:t>money</a:t>
            </a:r>
            <a:r>
              <a:rPr lang="it-IT" dirty="0">
                <a:solidFill>
                  <a:srgbClr val="FF0000"/>
                </a:solidFill>
              </a:rPr>
              <a:t>: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2060"/>
                </a:solidFill>
              </a:rPr>
              <a:t>Spese A + B + C / Spese di funzionamento: 15,62 €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3" y="1268413"/>
            <a:ext cx="3730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74497" y="1231630"/>
            <a:ext cx="6952021" cy="54474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Passeggeri e voli dall’aeroporto di Ronchi dei Legionari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Traffico merci nei porti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Benchmark internazionale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Uso e soddisfazione dei mezzi pubblici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Parco rotabile 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Puntualità dei treni regionali</a:t>
            </a:r>
          </a:p>
          <a:p>
            <a:pPr marL="502920" lvl="1" indent="-182880" algn="l">
              <a:buFont typeface="Wingdings" pitchFamily="2" charset="2"/>
              <a:buChar char="ü"/>
              <a:defRPr/>
            </a:pPr>
            <a:r>
              <a:rPr lang="it-IT" sz="2200" i="1" dirty="0" smtClean="0">
                <a:latin typeface="Calibri" pitchFamily="34" charset="0"/>
                <a:cs typeface="Calibri" pitchFamily="34" charset="0"/>
              </a:rPr>
              <a:t>Transiti medi giornalieri per tratta e tipologia di veicolo</a:t>
            </a:r>
          </a:p>
          <a:p>
            <a:pPr marL="320040" lvl="1">
              <a:defRPr/>
            </a:pPr>
            <a:endParaRPr lang="it-IT" sz="2200" dirty="0">
              <a:latin typeface="DecimaWE Rg" pitchFamily="2" charset="0"/>
            </a:endParaRPr>
          </a:p>
          <a:p>
            <a:pPr algn="l"/>
            <a:endParaRPr lang="it-IT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7" y="4236782"/>
            <a:ext cx="6873198" cy="21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9679316" y="3428877"/>
            <a:ext cx="1" cy="68194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759235" y="4134679"/>
            <a:ext cx="4342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it-IT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rgbClr val="C00000"/>
                </a:solidFill>
              </a:rPr>
              <a:t>Per valutare i processi interni?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b="1" dirty="0">
                <a:solidFill>
                  <a:srgbClr val="C00000"/>
                </a:solidFill>
              </a:rPr>
              <a:t>Per valutare le riforme?</a:t>
            </a:r>
          </a:p>
          <a:p>
            <a:endParaRPr lang="it-IT" sz="2400" b="1" dirty="0" smtClean="0">
              <a:solidFill>
                <a:srgbClr val="C00000"/>
              </a:solidFill>
            </a:endParaRPr>
          </a:p>
          <a:p>
            <a:endParaRPr lang="it-IT" b="1" dirty="0" smtClean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35" y="1231631"/>
            <a:ext cx="3840163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1486921" y="1190284"/>
            <a:ext cx="3552145" cy="52185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r>
              <a:rPr lang="it-IT" sz="3200" b="1" dirty="0" smtClean="0">
                <a:latin typeface="+mn-lt"/>
              </a:rPr>
              <a:t>Vantaggi</a:t>
            </a:r>
            <a:endParaRPr lang="it-IT" sz="3200" b="1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8629" y="1712140"/>
            <a:ext cx="5152571" cy="41516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</a:rPr>
              <a:t>Sistema Programmazione e Controllo (</a:t>
            </a:r>
            <a:r>
              <a:rPr lang="it-IT" sz="2000" b="1" dirty="0" smtClean="0">
                <a:solidFill>
                  <a:schemeClr val="tx1"/>
                </a:solidFill>
              </a:rPr>
              <a:t>P&amp;C</a:t>
            </a:r>
            <a:r>
              <a:rPr lang="it-IT" sz="2000" dirty="0" smtClean="0">
                <a:solidFill>
                  <a:schemeClr val="tx1"/>
                </a:solidFill>
              </a:rPr>
              <a:t>) operativo: analisi di contesto, memoria, </a:t>
            </a:r>
            <a:r>
              <a:rPr lang="it-IT" sz="2000" dirty="0" err="1" smtClean="0">
                <a:solidFill>
                  <a:schemeClr val="tx1"/>
                </a:solidFill>
              </a:rPr>
              <a:t>check</a:t>
            </a:r>
            <a:r>
              <a:rPr lang="it-IT" sz="2000" dirty="0" smtClean="0">
                <a:solidFill>
                  <a:schemeClr val="tx1"/>
                </a:solidFill>
              </a:rPr>
              <a:t> up, riflessione su impatti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</a:rPr>
              <a:t>Utilizzo P&amp;C da parte del </a:t>
            </a:r>
            <a:r>
              <a:rPr lang="it-IT" sz="2000" b="1" dirty="0" smtClean="0">
                <a:solidFill>
                  <a:schemeClr val="tx1"/>
                </a:solidFill>
              </a:rPr>
              <a:t>top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Expertise statistica </a:t>
            </a:r>
            <a:r>
              <a:rPr lang="it-IT" sz="2000" dirty="0" smtClean="0">
                <a:solidFill>
                  <a:schemeClr val="tx1"/>
                </a:solidFill>
              </a:rPr>
              <a:t>- qualità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</a:rPr>
              <a:t>Metodologia e fonti </a:t>
            </a:r>
            <a:r>
              <a:rPr lang="it-IT" sz="2000" b="1" dirty="0" smtClean="0">
                <a:solidFill>
                  <a:schemeClr val="tx1"/>
                </a:solidFill>
              </a:rPr>
              <a:t>statistiche ufficiali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</a:rPr>
              <a:t>Regione ora sempre più </a:t>
            </a:r>
            <a:r>
              <a:rPr lang="it-IT" sz="2000" b="1" dirty="0" smtClean="0">
                <a:solidFill>
                  <a:schemeClr val="tx1"/>
                </a:solidFill>
              </a:rPr>
              <a:t>Ente di gestione </a:t>
            </a:r>
            <a:r>
              <a:rPr lang="it-IT" sz="2000" dirty="0" smtClean="0">
                <a:solidFill>
                  <a:schemeClr val="tx1"/>
                </a:solidFill>
              </a:rPr>
              <a:t>e non solo di programmazione (</a:t>
            </a:r>
            <a:r>
              <a:rPr lang="it-IT" sz="2000" dirty="0" err="1" smtClean="0">
                <a:solidFill>
                  <a:schemeClr val="tx1"/>
                </a:solidFill>
              </a:rPr>
              <a:t>citizen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satisfaction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chemeClr val="tx1"/>
                </a:solidFill>
              </a:rPr>
              <a:t>Armonizzazione,</a:t>
            </a:r>
            <a:r>
              <a:rPr lang="it-IT" sz="2000" dirty="0" smtClean="0">
                <a:solidFill>
                  <a:schemeClr val="tx1"/>
                </a:solidFill>
              </a:rPr>
              <a:t> ma si possono fare elaborazioni sui costi anche per benchmark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Informazione pubblica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>
                <a:solidFill>
                  <a:schemeClr val="tx1"/>
                </a:solidFill>
              </a:rPr>
              <a:t>Budgeting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-&gt; R</a:t>
            </a:r>
            <a:r>
              <a:rPr lang="it-IT" sz="2000" dirty="0" smtClean="0">
                <a:solidFill>
                  <a:schemeClr val="tx1"/>
                </a:solidFill>
              </a:rPr>
              <a:t>isultati </a:t>
            </a:r>
            <a:r>
              <a:rPr lang="it-IT" sz="2000" dirty="0" smtClean="0">
                <a:solidFill>
                  <a:schemeClr val="tx1"/>
                </a:solidFill>
              </a:rPr>
              <a:t>-&gt;</a:t>
            </a:r>
            <a:r>
              <a:rPr lang="it-IT" sz="2000" dirty="0" smtClean="0">
                <a:solidFill>
                  <a:schemeClr val="tx1"/>
                </a:solidFill>
              </a:rPr>
              <a:t> Impatti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04856" y="1712140"/>
            <a:ext cx="5290458" cy="415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+mj-lt"/>
              <a:buAutoNum type="arabicPeriod"/>
            </a:pPr>
            <a:r>
              <a:rPr lang="it-IT" sz="2200" b="1" dirty="0" smtClean="0">
                <a:solidFill>
                  <a:schemeClr val="tx1"/>
                </a:solidFill>
              </a:rPr>
              <a:t>Razionalità</a:t>
            </a:r>
            <a:r>
              <a:rPr lang="it-IT" sz="2200" dirty="0" smtClean="0">
                <a:solidFill>
                  <a:schemeClr val="tx1"/>
                </a:solidFill>
              </a:rPr>
              <a:t> economica?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b="1" dirty="0" smtClean="0">
                <a:solidFill>
                  <a:schemeClr val="tx1"/>
                </a:solidFill>
              </a:rPr>
              <a:t>Strategie emergenti </a:t>
            </a:r>
            <a:r>
              <a:rPr lang="it-IT" sz="2200" dirty="0" smtClean="0">
                <a:solidFill>
                  <a:schemeClr val="tx1"/>
                </a:solidFill>
              </a:rPr>
              <a:t>che si affiancano alle strategie dichiarate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chemeClr val="tx1"/>
                </a:solidFill>
              </a:rPr>
              <a:t>P&amp;C come </a:t>
            </a:r>
            <a:r>
              <a:rPr lang="it-IT" sz="2200" b="1" dirty="0" smtClean="0">
                <a:solidFill>
                  <a:schemeClr val="tx1"/>
                </a:solidFill>
              </a:rPr>
              <a:t>adempimento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chemeClr val="tx1"/>
                </a:solidFill>
              </a:rPr>
              <a:t>Informazioni </a:t>
            </a:r>
            <a:r>
              <a:rPr lang="it-IT" sz="2200" b="1" dirty="0" smtClean="0">
                <a:solidFill>
                  <a:schemeClr val="tx1"/>
                </a:solidFill>
              </a:rPr>
              <a:t>utili agli Amministratori</a:t>
            </a:r>
            <a:r>
              <a:rPr lang="it-IT" sz="22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chemeClr val="tx1"/>
                </a:solidFill>
              </a:rPr>
              <a:t>Valutazione </a:t>
            </a:r>
            <a:r>
              <a:rPr lang="it-IT" sz="2200" b="1" dirty="0" smtClean="0">
                <a:solidFill>
                  <a:schemeClr val="tx1"/>
                </a:solidFill>
              </a:rPr>
              <a:t>individuale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b="1" dirty="0" smtClean="0">
                <a:solidFill>
                  <a:schemeClr val="tx1"/>
                </a:solidFill>
              </a:rPr>
              <a:t>Cultura</a:t>
            </a:r>
            <a:r>
              <a:rPr lang="it-IT" sz="2200" dirty="0" smtClean="0">
                <a:solidFill>
                  <a:schemeClr val="tx1"/>
                </a:solidFill>
              </a:rPr>
              <a:t> statistica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chemeClr val="tx1"/>
                </a:solidFill>
              </a:rPr>
              <a:t>Expertise statistica - </a:t>
            </a:r>
            <a:r>
              <a:rPr lang="it-IT" sz="2200" b="1" dirty="0" smtClean="0">
                <a:solidFill>
                  <a:schemeClr val="tx1"/>
                </a:solidFill>
              </a:rPr>
              <a:t>personale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solidFill>
                  <a:schemeClr val="tx1"/>
                </a:solidFill>
              </a:rPr>
              <a:t>Informazione pubblica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771935" y="1205345"/>
            <a:ext cx="3552145" cy="5218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latin typeface="+mn-lt"/>
              </a:rPr>
              <a:t>Criticità</a:t>
            </a:r>
            <a:endParaRPr lang="it-IT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 flipH="1">
            <a:off x="2190898" y="3720630"/>
            <a:ext cx="609601" cy="928915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68514" y="4649545"/>
            <a:ext cx="57041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rgbClr val="C00000"/>
                </a:solidFill>
              </a:rPr>
              <a:t>Capacità di isolare gli effetti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 err="1" smtClean="0">
                <a:solidFill>
                  <a:srgbClr val="C00000"/>
                </a:solidFill>
              </a:rPr>
              <a:t>Multidimensione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rgbClr val="C00000"/>
                </a:solidFill>
              </a:rPr>
              <a:t>Principio </a:t>
            </a:r>
            <a:r>
              <a:rPr lang="it-IT" sz="2400" b="1" dirty="0">
                <a:solidFill>
                  <a:srgbClr val="C00000"/>
                </a:solidFill>
              </a:rPr>
              <a:t>di separazione tra i compiti di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    direzione </a:t>
            </a:r>
            <a:r>
              <a:rPr lang="it-IT" sz="2400" b="1" dirty="0">
                <a:solidFill>
                  <a:srgbClr val="C00000"/>
                </a:solidFill>
              </a:rPr>
              <a:t>politica e </a:t>
            </a:r>
            <a:r>
              <a:rPr lang="it-IT" sz="2400" b="1" dirty="0" smtClean="0">
                <a:solidFill>
                  <a:srgbClr val="C00000"/>
                </a:solidFill>
              </a:rPr>
              <a:t>amministrativa</a:t>
            </a:r>
          </a:p>
          <a:p>
            <a:endParaRPr lang="it-IT" dirty="0"/>
          </a:p>
        </p:txBody>
      </p:sp>
      <p:sp>
        <p:nvSpPr>
          <p:cNvPr id="17" name="Connettore 16"/>
          <p:cNvSpPr/>
          <p:nvPr/>
        </p:nvSpPr>
        <p:spPr>
          <a:xfrm>
            <a:off x="6241773" y="1024017"/>
            <a:ext cx="4435273" cy="3135248"/>
          </a:xfrm>
          <a:prstGeom prst="flowChartConnector">
            <a:avLst/>
          </a:prstGeom>
          <a:solidFill>
            <a:srgbClr val="CCFFCC"/>
          </a:solidFill>
          <a:ln w="60325">
            <a:prstDash val="soli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Descrizione statistica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241774" y="4861715"/>
            <a:ext cx="572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 tipi: per P&amp;C e per comunicazione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Focus (con indicatori)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8186239" y="4159264"/>
            <a:ext cx="348343" cy="676347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87" y="1098807"/>
            <a:ext cx="4383087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530</Words>
  <Application>Microsoft Office PowerPoint</Application>
  <PresentationFormat>Personalizzato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Personalizza struttura</vt:lpstr>
      <vt:lpstr>COMPORTAMENTI INDIVIDUALI  E RELAZIONI SOCIALI  IN TRASFORMAZIONE  UNA SFIDA PER LA  STATISTICA UFFICIALE </vt:lpstr>
      <vt:lpstr>Presentazione standard di PowerPoint</vt:lpstr>
      <vt:lpstr>Il ciclo della pianificazione strategica del FVG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Vantaggi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118</cp:revision>
  <cp:lastPrinted>2016-06-24T07:13:15Z</cp:lastPrinted>
  <dcterms:created xsi:type="dcterms:W3CDTF">2016-03-11T16:10:26Z</dcterms:created>
  <dcterms:modified xsi:type="dcterms:W3CDTF">2016-06-24T07:14:02Z</dcterms:modified>
</cp:coreProperties>
</file>