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80" r:id="rId4"/>
    <p:sldId id="302" r:id="rId5"/>
    <p:sldId id="314" r:id="rId6"/>
    <p:sldId id="306" r:id="rId7"/>
    <p:sldId id="305" r:id="rId8"/>
    <p:sldId id="313" r:id="rId9"/>
    <p:sldId id="315" r:id="rId10"/>
    <p:sldId id="300" r:id="rId11"/>
    <p:sldId id="301" r:id="rId12"/>
    <p:sldId id="30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520"/>
    <a:srgbClr val="D43D25"/>
    <a:srgbClr val="E26F31"/>
    <a:srgbClr val="E26F37"/>
    <a:srgbClr val="DA713A"/>
    <a:srgbClr val="E16F36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8" autoAdjust="0"/>
    <p:restoredTop sz="94619" autoAdjust="0"/>
  </p:normalViewPr>
  <p:slideViewPr>
    <p:cSldViewPr snapToGrid="0" snapToObjects="1">
      <p:cViewPr varScale="1">
        <p:scale>
          <a:sx n="76" d="100"/>
          <a:sy n="76" d="100"/>
        </p:scale>
        <p:origin x="-86" y="-221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 </a:t>
            </a:r>
            <a:r>
              <a:rPr lang="it-IT" sz="1100" b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endParaRPr lang="it-IT" sz="1100" b="1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Integrazione dei dati e valutazione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delle </a:t>
            </a:r>
            <a:r>
              <a:rPr lang="it-IT" sz="1200" baseline="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policies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510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SPAZIO CONFRONTI</a:t>
            </a: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r>
              <a:rPr lang="it-IT" sz="3200" dirty="0">
                <a:solidFill>
                  <a:schemeClr val="bg1"/>
                </a:solidFill>
              </a:rPr>
              <a:t>Integrazione dei dati e valutazione delle </a:t>
            </a:r>
            <a:r>
              <a:rPr lang="it-IT" sz="3200" dirty="0" err="1" smtClean="0">
                <a:solidFill>
                  <a:schemeClr val="bg1"/>
                </a:solidFill>
              </a:rPr>
              <a:t>policies</a:t>
            </a:r>
            <a:r>
              <a:rPr lang="it-IT" sz="3200" dirty="0"/>
              <a:t>	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Marco Di Marco|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Reddito lordo Eu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Silc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e reddito complessivo tributario </a:t>
            </a:r>
            <a:r>
              <a:rPr lang="it-IT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(2013)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123" y="1906071"/>
            <a:ext cx="4312920" cy="431292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29" y="1906071"/>
            <a:ext cx="473202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203018" y="1274240"/>
            <a:ext cx="11603795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Autonomi: reddito lordo Eu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Silc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e reddito complessivo tributario </a:t>
            </a: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(2013)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18" y="2015596"/>
            <a:ext cx="4732020" cy="43053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824" y="2015596"/>
            <a:ext cx="591312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 fonti / Utilizzo integrato dei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456904" y="1838848"/>
            <a:ext cx="5143499" cy="495882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811663"/>
              </p:ext>
            </p:extLst>
          </p:nvPr>
        </p:nvGraphicFramePr>
        <p:xfrm>
          <a:off x="569912" y="2519607"/>
          <a:ext cx="4588710" cy="2727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4342"/>
                <a:gridCol w="1367184"/>
                <a:gridCol w="1367184"/>
              </a:tblGrid>
              <a:tr h="1168846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 err="1">
                          <a:effectLst/>
                        </a:rPr>
                        <a:t>FaMiMod</a:t>
                      </a:r>
                      <a:r>
                        <a:rPr lang="it-IT" sz="1100" u="none" strike="noStrike" dirty="0">
                          <a:effectLst/>
                        </a:rPr>
                        <a:t>    </a:t>
                      </a:r>
                      <a:endParaRPr lang="it-IT" sz="11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it-IT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</a:rPr>
                        <a:t>2015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Agenzia delle Entrate            </a:t>
                      </a:r>
                      <a:endParaRPr lang="it-IT" sz="11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it-IT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</a:rPr>
                        <a:t>2014</a:t>
                      </a:r>
                      <a:r>
                        <a:rPr lang="it-IT" sz="1100" u="none" strike="noStrike" dirty="0">
                          <a:effectLst/>
                        </a:rPr>
                        <a:t>*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8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Irpef lorda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227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210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8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Irpef netta 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167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151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8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Addizionale regionale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11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8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* Dichiarazioni 2015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11" name="Sottotitolo 2"/>
          <p:cNvSpPr txBox="1">
            <a:spLocks/>
          </p:cNvSpPr>
          <p:nvPr/>
        </p:nvSpPr>
        <p:spPr>
          <a:xfrm>
            <a:off x="6837068" y="2537174"/>
            <a:ext cx="4763335" cy="257494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 contribuenti dell’indagine Eu </a:t>
            </a:r>
            <a:r>
              <a:rPr lang="it-IT" sz="1400" dirty="0" err="1" smtClean="0"/>
              <a:t>Silc</a:t>
            </a:r>
            <a:r>
              <a:rPr lang="it-IT" sz="1400" dirty="0" smtClean="0"/>
              <a:t> sono rappresentativi dell’universo dei contribuenti?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sperimentare:  </a:t>
            </a:r>
            <a:br>
              <a:rPr lang="it-IT" sz="1400" dirty="0" smtClean="0"/>
            </a:br>
            <a:r>
              <a:rPr lang="it-IT" sz="1400" dirty="0" smtClean="0"/>
              <a:t>                            </a:t>
            </a:r>
            <a:br>
              <a:rPr lang="it-IT" sz="1400" dirty="0" smtClean="0"/>
            </a:br>
            <a:r>
              <a:rPr lang="it-IT" sz="1400" dirty="0" smtClean="0"/>
              <a:t>		</a:t>
            </a:r>
            <a:r>
              <a:rPr lang="it-IT" sz="1400" i="1" dirty="0" smtClean="0"/>
              <a:t>calibrare modelli costruiti su Eu </a:t>
            </a:r>
            <a:r>
              <a:rPr lang="it-IT" sz="1400" i="1" dirty="0" err="1" smtClean="0"/>
              <a:t>Silc</a:t>
            </a:r>
            <a:r>
              <a:rPr lang="it-IT" sz="1400" i="1" dirty="0" smtClean="0"/>
              <a:t> </a:t>
            </a:r>
            <a:br>
              <a:rPr lang="it-IT" sz="1400" i="1" dirty="0" smtClean="0"/>
            </a:br>
            <a:r>
              <a:rPr lang="it-IT" sz="1400" i="1" dirty="0" smtClean="0"/>
              <a:t>                                       su totali noti tributari</a:t>
            </a:r>
            <a:br>
              <a:rPr lang="it-IT" sz="1400" i="1" dirty="0" smtClean="0"/>
            </a:br>
            <a:r>
              <a:rPr lang="it-IT" sz="1400" i="1" dirty="0" smtClean="0"/>
              <a:t/>
            </a:r>
            <a:br>
              <a:rPr lang="it-IT" sz="1400" i="1" dirty="0" smtClean="0"/>
            </a:br>
            <a:r>
              <a:rPr lang="it-IT" sz="1400" i="1" dirty="0" smtClean="0"/>
              <a:t>                            	stimare evasione/erosione in Eu </a:t>
            </a:r>
            <a:r>
              <a:rPr lang="it-IT" sz="1400" i="1" dirty="0" err="1" smtClean="0"/>
              <a:t>Silc</a:t>
            </a:r>
            <a:r>
              <a:rPr lang="it-IT" sz="1400" i="1" dirty="0" smtClean="0"/>
              <a:t> </a:t>
            </a:r>
            <a:br>
              <a:rPr lang="it-IT" sz="1400" i="1" dirty="0" smtClean="0"/>
            </a:br>
            <a:r>
              <a:rPr lang="it-IT" sz="1400" i="1" dirty="0" smtClean="0"/>
              <a:t>		per imputarla su un campione 			rappresentativo dei contribuenti </a:t>
            </a:r>
            <a:br>
              <a:rPr lang="it-IT" sz="1400" i="1" dirty="0" smtClean="0"/>
            </a:br>
            <a:r>
              <a:rPr lang="it-IT" sz="1400" i="1" dirty="0" smtClean="0"/>
              <a:t>		(e costruire modelli su questo campione)                            </a:t>
            </a: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endParaRPr lang="it-IT" sz="12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158622" y="4133596"/>
            <a:ext cx="92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+10,5%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99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34708" y="1803004"/>
            <a:ext cx="6762540" cy="4075282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it-IT" dirty="0" smtClean="0">
                <a:ea typeface="Signika Light" charset="0"/>
                <a:cs typeface="Signika Light" charset="0"/>
              </a:rPr>
              <a:t>Crescita inclusiva</a:t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/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/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>Indicatori multidimensionali</a:t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/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/>
            </a:r>
            <a:br>
              <a:rPr lang="it-IT" dirty="0" smtClean="0">
                <a:ea typeface="Signika Light" charset="0"/>
                <a:cs typeface="Signika Light" charset="0"/>
              </a:rPr>
            </a:br>
            <a:r>
              <a:rPr lang="it-IT" dirty="0" smtClean="0">
                <a:ea typeface="Signika Light" charset="0"/>
                <a:cs typeface="Signika Light" charset="0"/>
              </a:rPr>
              <a:t>Integrazione fonti / Utilizzo integrato dei dati</a:t>
            </a:r>
          </a:p>
          <a:p>
            <a:pPr marL="0" indent="0" algn="l">
              <a:buNone/>
            </a:pPr>
            <a:r>
              <a:rPr lang="it-IT" dirty="0" smtClean="0">
                <a:ea typeface="Signika Light" charset="0"/>
                <a:cs typeface="Signika Light" charset="0"/>
              </a:rPr>
              <a:t/>
            </a:r>
            <a:br>
              <a:rPr lang="it-IT" dirty="0" smtClean="0">
                <a:ea typeface="Signika Light" charset="0"/>
                <a:cs typeface="Signika Light" charset="0"/>
              </a:rPr>
            </a:br>
            <a:endParaRPr lang="it-IT" dirty="0" smtClean="0">
              <a:ea typeface="Signika Light" charset="0"/>
              <a:cs typeface="Signika Light" charset="0"/>
            </a:endParaRPr>
          </a:p>
          <a:p>
            <a:pPr marL="0" indent="0" algn="l">
              <a:buNone/>
            </a:pPr>
            <a:endParaRPr lang="it-IT" dirty="0">
              <a:ea typeface="Signika Light" charset="0"/>
              <a:cs typeface="Signika Light" charset="0"/>
            </a:endParaRPr>
          </a:p>
          <a:p>
            <a:pPr marL="0" indent="0" algn="l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Sfide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296130" y="1328029"/>
            <a:ext cx="5143499" cy="1748330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b="1" dirty="0" smtClean="0"/>
              <a:t>il </a:t>
            </a:r>
            <a:r>
              <a:rPr lang="it-IT" sz="1400" b="1" dirty="0"/>
              <a:t>superamento della visione tradizionale che considerava inevitabile un </a:t>
            </a:r>
            <a:r>
              <a:rPr lang="it-IT" sz="1400" b="1" i="1" dirty="0" err="1"/>
              <a:t>trade</a:t>
            </a:r>
            <a:r>
              <a:rPr lang="it-IT" sz="1400" b="1" i="1" dirty="0"/>
              <a:t>-off</a:t>
            </a:r>
            <a:r>
              <a:rPr lang="it-IT" sz="1400" b="1" dirty="0"/>
              <a:t> fra equità e </a:t>
            </a:r>
            <a:r>
              <a:rPr lang="it-IT" sz="1400" b="1" dirty="0" smtClean="0"/>
              <a:t>crescita </a:t>
            </a:r>
            <a:br>
              <a:rPr lang="it-IT" sz="1400" b="1" dirty="0" smtClean="0"/>
            </a:br>
            <a:r>
              <a:rPr lang="it-IT" sz="1400" b="1" dirty="0" smtClean="0"/>
              <a:t/>
            </a:r>
            <a:br>
              <a:rPr lang="it-IT" sz="1400" b="1" dirty="0" smtClean="0"/>
            </a:br>
            <a:r>
              <a:rPr lang="en-US" sz="1400" dirty="0" smtClean="0"/>
              <a:t>OECD </a:t>
            </a:r>
            <a:r>
              <a:rPr lang="en-US" sz="1400" dirty="0"/>
              <a:t>(2008), </a:t>
            </a:r>
            <a:r>
              <a:rPr lang="en-US" sz="1400" i="1" dirty="0"/>
              <a:t>Growing Unequal</a:t>
            </a:r>
            <a:r>
              <a:rPr lang="en-US" sz="1400" i="1" dirty="0" smtClean="0"/>
              <a:t>?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OECD </a:t>
            </a:r>
            <a:r>
              <a:rPr lang="en-US" sz="1400" dirty="0"/>
              <a:t>(</a:t>
            </a:r>
            <a:r>
              <a:rPr lang="en-US" sz="1400" dirty="0" smtClean="0"/>
              <a:t>2015), </a:t>
            </a:r>
            <a:r>
              <a:rPr lang="en-US" sz="1400" i="1" dirty="0"/>
              <a:t>All on Board: Making Inclusive Growth </a:t>
            </a:r>
            <a:r>
              <a:rPr lang="en-US" sz="1400" i="1" dirty="0" smtClean="0"/>
              <a:t>Happen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OECD </a:t>
            </a:r>
            <a:r>
              <a:rPr lang="en-US" sz="1400" dirty="0"/>
              <a:t>(</a:t>
            </a:r>
            <a:r>
              <a:rPr lang="en-US" sz="1400" dirty="0" smtClean="0"/>
              <a:t>2015), </a:t>
            </a:r>
            <a:r>
              <a:rPr lang="en-US" sz="1400" i="1" dirty="0"/>
              <a:t>In It Together: Why Less Inequality Benefits </a:t>
            </a:r>
            <a:r>
              <a:rPr lang="en-US" sz="1400" i="1" dirty="0" smtClean="0"/>
              <a:t>All</a:t>
            </a:r>
            <a:br>
              <a:rPr lang="en-US" sz="1400" i="1" dirty="0" smtClean="0"/>
            </a:br>
            <a:endParaRPr lang="it-IT" sz="1400" dirty="0" smtClean="0"/>
          </a:p>
          <a:p>
            <a:pPr marL="0" indent="0" algn="l">
              <a:buClr>
                <a:srgbClr val="DA304A"/>
              </a:buClr>
              <a:buSzPct val="160000"/>
              <a:buNone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886342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 è delineato…</a:t>
            </a:r>
          </a:p>
          <a:p>
            <a:pPr algn="l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NUOVO CONTESTO TEORICO: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 ha ridefinito…</a:t>
            </a: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RELAZIONE 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FRA EQUITA’ E CRESCITA </a:t>
            </a:r>
            <a:endParaRPr lang="it-IT" sz="1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GLI OBIETTIVI 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POLITICA ECONOMICA E SOCIALE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Crescita inclusiva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20183" y="1985419"/>
            <a:ext cx="2628506" cy="4810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6629243" y="5732654"/>
            <a:ext cx="26793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Istat</a:t>
            </a:r>
            <a:r>
              <a:rPr lang="en-US" sz="1600" dirty="0" smtClean="0"/>
              <a:t>, </a:t>
            </a:r>
            <a:r>
              <a:rPr lang="en-US" sz="1600" i="1" dirty="0" err="1"/>
              <a:t>Rapporto</a:t>
            </a:r>
            <a:r>
              <a:rPr lang="en-US" sz="1600" i="1" dirty="0"/>
              <a:t> </a:t>
            </a:r>
            <a:r>
              <a:rPr lang="en-US" sz="1600" i="1" dirty="0" err="1"/>
              <a:t>Annuale</a:t>
            </a:r>
            <a:r>
              <a:rPr lang="en-US" sz="1600" i="1" dirty="0"/>
              <a:t> 2012</a:t>
            </a:r>
            <a:endParaRPr lang="it-IT" dirty="0"/>
          </a:p>
        </p:txBody>
      </p:sp>
      <p:cxnSp>
        <p:nvCxnSpPr>
          <p:cNvPr id="10" name="Connettore 1 9"/>
          <p:cNvCxnSpPr/>
          <p:nvPr/>
        </p:nvCxnSpPr>
        <p:spPr>
          <a:xfrm>
            <a:off x="7355393" y="3386295"/>
            <a:ext cx="3627455" cy="117565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80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Separati per crescita del prodotto (da un lato) e equità (dall’altro)</a:t>
            </a:r>
            <a:br>
              <a:rPr lang="it-IT" sz="1400" dirty="0" smtClean="0"/>
            </a:br>
            <a:endParaRPr lang="it-IT" sz="14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400" dirty="0"/>
              <a:t> </a:t>
            </a:r>
            <a:r>
              <a:rPr lang="it-IT" sz="1400" dirty="0" smtClean="0"/>
              <a:t>       -   nelle analisi di equità con </a:t>
            </a:r>
            <a:r>
              <a:rPr lang="it-IT" sz="1400" dirty="0" err="1" smtClean="0"/>
              <a:t>microdati</a:t>
            </a:r>
            <a:r>
              <a:rPr lang="it-IT" sz="1400" dirty="0" smtClean="0"/>
              <a:t> il prodotto è un dato    </a:t>
            </a:r>
            <a:br>
              <a:rPr lang="it-IT" sz="1400" dirty="0" smtClean="0"/>
            </a:br>
            <a:r>
              <a:rPr lang="it-IT" sz="1400" dirty="0" smtClean="0"/>
              <a:t>             esogeno (distribuzione primaria)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        -   nelle analisi degli effetti macro delle </a:t>
            </a:r>
            <a:r>
              <a:rPr lang="it-IT" sz="1400" dirty="0" err="1" smtClean="0"/>
              <a:t>policies</a:t>
            </a:r>
            <a:r>
              <a:rPr lang="it-IT" sz="1400" dirty="0" smtClean="0"/>
              <a:t> la distribuzione </a:t>
            </a:r>
            <a:br>
              <a:rPr lang="it-IT" sz="1400" dirty="0" smtClean="0"/>
            </a:br>
            <a:r>
              <a:rPr lang="it-IT" sz="1400" dirty="0" smtClean="0"/>
              <a:t>            spesso non è esplicitamente considerata</a:t>
            </a:r>
          </a:p>
          <a:p>
            <a:pPr marL="0" indent="0" algn="l">
              <a:buClr>
                <a:srgbClr val="DA304A"/>
              </a:buClr>
              <a:buSzPct val="160000"/>
              <a:buNone/>
            </a:pPr>
            <a:r>
              <a:rPr lang="it-IT" sz="1400" dirty="0"/>
              <a:t> </a:t>
            </a:r>
            <a:r>
              <a:rPr lang="it-IT" sz="1400" dirty="0" smtClean="0"/>
              <a:t>      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Prevalentemente monetari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- non facilmente misurabile la distribuzione dei benefici dei</a:t>
            </a:r>
            <a:br>
              <a:rPr lang="it-IT" sz="1400" dirty="0" smtClean="0"/>
            </a:br>
            <a:r>
              <a:rPr lang="it-IT" sz="1400" dirty="0" smtClean="0"/>
              <a:t>  trasferimenti  pubblici </a:t>
            </a:r>
            <a:r>
              <a:rPr lang="it-IT" sz="1400" i="1" dirty="0" smtClean="0"/>
              <a:t>in </a:t>
            </a:r>
            <a:r>
              <a:rPr lang="it-IT" sz="1400" i="1" dirty="0" err="1" smtClean="0"/>
              <a:t>kind</a:t>
            </a:r>
            <a:r>
              <a:rPr lang="it-IT" sz="1400" i="1" dirty="0" smtClean="0"/>
              <a:t> </a:t>
            </a:r>
            <a:r>
              <a:rPr lang="it-IT" sz="1400" dirty="0" smtClean="0"/>
              <a:t>(es. scuola, sanità…)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- poco esplorata la relazione fra </a:t>
            </a:r>
            <a:r>
              <a:rPr lang="it-IT" sz="1400" dirty="0" err="1" smtClean="0"/>
              <a:t>policies</a:t>
            </a:r>
            <a:r>
              <a:rPr lang="it-IT" sz="1400" dirty="0" smtClean="0"/>
              <a:t> e dimensioni </a:t>
            </a:r>
            <a:br>
              <a:rPr lang="it-IT" sz="1400" dirty="0" smtClean="0"/>
            </a:br>
            <a:r>
              <a:rPr lang="it-IT" sz="1400" dirty="0" smtClean="0"/>
              <a:t>   non-monetarie del </a:t>
            </a:r>
            <a:r>
              <a:rPr lang="it-IT" sz="1400" dirty="0" err="1" smtClean="0"/>
              <a:t>well-being</a:t>
            </a: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Indicatori multidimensionali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" name="Callout 1 1"/>
          <p:cNvSpPr/>
          <p:nvPr/>
        </p:nvSpPr>
        <p:spPr>
          <a:xfrm>
            <a:off x="233965" y="2321170"/>
            <a:ext cx="4006439" cy="1487155"/>
          </a:xfrm>
          <a:prstGeom prst="borderCallout1">
            <a:avLst>
              <a:gd name="adj1" fmla="val 48114"/>
              <a:gd name="adj2" fmla="val 100470"/>
              <a:gd name="adj3" fmla="val -17668"/>
              <a:gd name="adj4" fmla="val 1569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Integrazione dei dati </a:t>
            </a:r>
            <a:br>
              <a:rPr lang="it-IT" dirty="0" smtClean="0"/>
            </a:br>
            <a:r>
              <a:rPr lang="it-IT" dirty="0" smtClean="0"/>
              <a:t>e degli strumenti di analisi</a:t>
            </a:r>
            <a:br>
              <a:rPr lang="it-IT" dirty="0" smtClean="0"/>
            </a:br>
            <a:r>
              <a:rPr lang="it-IT" dirty="0" smtClean="0"/>
              <a:t>per lo studio degli effetti micro </a:t>
            </a:r>
            <a:br>
              <a:rPr lang="it-IT" dirty="0" smtClean="0"/>
            </a:br>
            <a:r>
              <a:rPr lang="it-IT" dirty="0" smtClean="0"/>
              <a:t>e di quelli macro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7" name="Callout 1 6"/>
          <p:cNvSpPr/>
          <p:nvPr/>
        </p:nvSpPr>
        <p:spPr>
          <a:xfrm>
            <a:off x="145204" y="4402854"/>
            <a:ext cx="4006439" cy="1487155"/>
          </a:xfrm>
          <a:prstGeom prst="borderCallout1">
            <a:avLst>
              <a:gd name="adj1" fmla="val 48114"/>
              <a:gd name="adj2" fmla="val 100470"/>
              <a:gd name="adj3" fmla="val -27128"/>
              <a:gd name="adj4" fmla="val 159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Relazione fra politiche </a:t>
            </a:r>
            <a:br>
              <a:rPr lang="it-IT" dirty="0" smtClean="0"/>
            </a:br>
            <a:r>
              <a:rPr lang="it-IT" dirty="0" smtClean="0"/>
              <a:t>e benessere sociale</a:t>
            </a:r>
            <a:br>
              <a:rPr lang="it-IT" dirty="0" smtClean="0"/>
            </a:br>
            <a:r>
              <a:rPr lang="it-IT" dirty="0" smtClean="0"/>
              <a:t>idealmente:</a:t>
            </a:r>
            <a:br>
              <a:rPr lang="it-IT" dirty="0" smtClean="0"/>
            </a:br>
            <a:r>
              <a:rPr lang="it-IT" dirty="0" smtClean="0"/>
              <a:t>effetti sugli indicatori multidimensionali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65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Indicatori multidimensionali: Europa 2020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569913" y="2015595"/>
            <a:ext cx="4065587" cy="370191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 dirty="0" smtClean="0"/>
              <a:t>Rischio </a:t>
            </a:r>
            <a:r>
              <a:rPr lang="it-IT" sz="1800" b="1" dirty="0"/>
              <a:t>di povertà o di esclusione </a:t>
            </a:r>
            <a:r>
              <a:rPr lang="it-IT" sz="1800" b="1" dirty="0" smtClean="0"/>
              <a:t>sociale</a:t>
            </a:r>
            <a:br>
              <a:rPr lang="it-IT" sz="1800" b="1" dirty="0" smtClean="0"/>
            </a:br>
            <a:r>
              <a:rPr lang="it-IT" sz="1800" b="1" dirty="0" smtClean="0"/>
              <a:t>(UE – programma Europa 2020)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percentuale </a:t>
            </a:r>
            <a:r>
              <a:rPr lang="it-IT" sz="1800" dirty="0"/>
              <a:t>di persone che </a:t>
            </a:r>
            <a:r>
              <a:rPr lang="it-IT" sz="1800" dirty="0" smtClean="0"/>
              <a:t>vivono in famiglie che si trovano </a:t>
            </a:r>
            <a:r>
              <a:rPr lang="it-IT" sz="1800" dirty="0"/>
              <a:t>in </a:t>
            </a:r>
            <a:r>
              <a:rPr lang="it-IT" sz="1800" u="sng" dirty="0"/>
              <a:t>almeno una</a:t>
            </a:r>
            <a:r>
              <a:rPr lang="it-IT" sz="1800" dirty="0"/>
              <a:t> 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delle </a:t>
            </a:r>
            <a:r>
              <a:rPr lang="it-IT" sz="1800" dirty="0"/>
              <a:t>seguenti </a:t>
            </a:r>
            <a:r>
              <a:rPr lang="it-IT" sz="1800" dirty="0" smtClean="0"/>
              <a:t>condizioni</a:t>
            </a:r>
            <a:r>
              <a:rPr lang="it-IT" sz="1800" dirty="0"/>
              <a:t>: 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1</a:t>
            </a:r>
            <a:r>
              <a:rPr lang="it-IT" sz="1800" dirty="0"/>
              <a:t>. </a:t>
            </a:r>
            <a:r>
              <a:rPr lang="it-IT" sz="1800" b="1" dirty="0"/>
              <a:t>rischio di </a:t>
            </a:r>
            <a:r>
              <a:rPr lang="it-IT" sz="1800" b="1" dirty="0" smtClean="0"/>
              <a:t>povertà</a:t>
            </a: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 smtClean="0"/>
          </a:p>
          <a:p>
            <a:pPr algn="l"/>
            <a:r>
              <a:rPr lang="it-IT" sz="1800" dirty="0" smtClean="0"/>
              <a:t>2</a:t>
            </a:r>
            <a:r>
              <a:rPr lang="it-IT" sz="1800" dirty="0"/>
              <a:t>. </a:t>
            </a:r>
            <a:r>
              <a:rPr lang="it-IT" sz="1800" b="1" dirty="0"/>
              <a:t>bassa intensità di lavoro </a:t>
            </a:r>
            <a:endParaRPr lang="it-IT" sz="1800" b="1" dirty="0" smtClean="0"/>
          </a:p>
          <a:p>
            <a:pPr algn="l"/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3</a:t>
            </a:r>
            <a:r>
              <a:rPr lang="it-IT" sz="1800" dirty="0"/>
              <a:t>. </a:t>
            </a:r>
            <a:r>
              <a:rPr lang="it-IT" sz="1800" b="1" dirty="0" smtClean="0"/>
              <a:t>grave </a:t>
            </a:r>
            <a:r>
              <a:rPr lang="it-IT" sz="1800" b="1" dirty="0"/>
              <a:t>deprivazione </a:t>
            </a:r>
            <a:r>
              <a:rPr lang="it-IT" sz="1800" b="1" dirty="0" smtClean="0"/>
              <a:t>materiale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Parentesi graffa chiusa 1"/>
          <p:cNvSpPr/>
          <p:nvPr/>
        </p:nvSpPr>
        <p:spPr>
          <a:xfrm>
            <a:off x="3597309" y="3949002"/>
            <a:ext cx="261257" cy="176851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089679" y="4479314"/>
            <a:ext cx="216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BE1520"/>
                </a:solidFill>
              </a:rPr>
              <a:t>EU SILC</a:t>
            </a:r>
            <a:endParaRPr lang="it-IT" b="1" dirty="0">
              <a:solidFill>
                <a:srgbClr val="BE15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4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886342" cy="3832546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CAMPIONARI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Redditi percepiti, non solo quelli tassabili</a:t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Condizioni di vita</a:t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AMMINISTRATIVI</a:t>
            </a:r>
            <a:b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Dichiarazioni dei redditi</a:t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Casellario INPS</a:t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Catasto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 fonti / Utilizzo integrato dei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456904" y="1838848"/>
            <a:ext cx="5143499" cy="495882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19362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 fonti / Utilizzo integrato dei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456904" y="1838848"/>
            <a:ext cx="5143499" cy="495882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719294" y="1921758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I modelli di </a:t>
            </a:r>
            <a:r>
              <a:rPr lang="it-IT" sz="1400" dirty="0" err="1" smtClean="0"/>
              <a:t>microsimulazione</a:t>
            </a:r>
            <a:r>
              <a:rPr lang="it-IT" sz="1400" dirty="0" smtClean="0"/>
              <a:t> per la valutazione delle </a:t>
            </a:r>
            <a:r>
              <a:rPr lang="it-IT" sz="1400" dirty="0" err="1" smtClean="0"/>
              <a:t>policies</a:t>
            </a:r>
            <a:r>
              <a:rPr lang="it-IT" sz="1400" dirty="0" smtClean="0"/>
              <a:t> </a:t>
            </a:r>
            <a:br>
              <a:rPr lang="it-IT" sz="1400" dirty="0" smtClean="0"/>
            </a:br>
            <a:r>
              <a:rPr lang="it-IT" sz="1400" b="1" dirty="0" smtClean="0"/>
              <a:t>hanno bisogno di tutt’e due </a:t>
            </a:r>
            <a:r>
              <a:rPr lang="it-IT" sz="1400" dirty="0" smtClean="0"/>
              <a:t>contemporaneamente</a:t>
            </a:r>
            <a:r>
              <a:rPr lang="it-IT" sz="1400" b="1" dirty="0" smtClean="0"/>
              <a:t> </a:t>
            </a:r>
            <a:br>
              <a:rPr lang="it-IT" sz="1400" b="1" dirty="0" smtClean="0"/>
            </a:br>
            <a:r>
              <a:rPr lang="it-IT" sz="1400" b="1" dirty="0" smtClean="0"/>
              <a:t/>
            </a:r>
            <a:br>
              <a:rPr lang="it-IT" sz="1400" b="1" dirty="0" smtClean="0"/>
            </a:br>
            <a:r>
              <a:rPr lang="it-IT" sz="1400" b="1" dirty="0" smtClean="0"/>
              <a:t/>
            </a:r>
            <a:br>
              <a:rPr lang="it-IT" sz="1400" b="1" dirty="0" smtClean="0"/>
            </a:br>
            <a:r>
              <a:rPr lang="it-IT" sz="1400" dirty="0" smtClean="0"/>
              <a:t>-  la stima delle imposte parte necessariamente dalla </a:t>
            </a:r>
            <a:br>
              <a:rPr lang="it-IT" sz="1400" dirty="0" smtClean="0"/>
            </a:br>
            <a:r>
              <a:rPr lang="it-IT" sz="1400" dirty="0" smtClean="0"/>
              <a:t>   disponibilità di </a:t>
            </a:r>
            <a:r>
              <a:rPr lang="it-IT" sz="1400" dirty="0" err="1" smtClean="0"/>
              <a:t>microdati</a:t>
            </a:r>
            <a:r>
              <a:rPr lang="it-IT" sz="1400" dirty="0" smtClean="0"/>
              <a:t> sul reddito </a:t>
            </a:r>
            <a:r>
              <a:rPr lang="it-IT" sz="1400" b="1" dirty="0" smtClean="0"/>
              <a:t>DICHIARATO</a:t>
            </a:r>
            <a:r>
              <a:rPr lang="it-IT" sz="1400" dirty="0" smtClean="0"/>
              <a:t>, </a:t>
            </a:r>
            <a:br>
              <a:rPr lang="it-IT" sz="1400" dirty="0" smtClean="0"/>
            </a:br>
            <a:r>
              <a:rPr lang="it-IT" sz="1400" dirty="0" smtClean="0"/>
              <a:t>   di fonte amministrativa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-  gli indicatori tradizionali di benessere materiale e   </a:t>
            </a:r>
            <a:br>
              <a:rPr lang="it-IT" sz="1400" dirty="0" smtClean="0"/>
            </a:br>
            <a:r>
              <a:rPr lang="it-IT" sz="1400" dirty="0" smtClean="0"/>
              <a:t>   dell’eguaglianza (per es. </a:t>
            </a:r>
            <a:r>
              <a:rPr lang="it-IT" sz="1400" dirty="0" err="1" smtClean="0"/>
              <a:t>Gini</a:t>
            </a:r>
            <a:r>
              <a:rPr lang="it-IT" sz="1400" dirty="0" smtClean="0"/>
              <a:t>), richiedono una misura</a:t>
            </a:r>
            <a:br>
              <a:rPr lang="it-IT" sz="1400" dirty="0" smtClean="0"/>
            </a:br>
            <a:r>
              <a:rPr lang="it-IT" sz="1400" dirty="0" smtClean="0"/>
              <a:t>   a livello familiare del reddito </a:t>
            </a:r>
            <a:r>
              <a:rPr lang="it-IT" sz="1400" b="1" dirty="0" smtClean="0"/>
              <a:t>DISPONIBILE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/>
            </a:r>
            <a:br>
              <a:rPr lang="it-IT" sz="1400" b="1" dirty="0" smtClean="0"/>
            </a:br>
            <a:endParaRPr lang="it-IT" sz="1400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0430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01" y="1945257"/>
            <a:ext cx="7467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sellaDiTesto 18"/>
          <p:cNvSpPr txBox="1"/>
          <p:nvPr/>
        </p:nvSpPr>
        <p:spPr>
          <a:xfrm>
            <a:off x="2572378" y="6266646"/>
            <a:ext cx="3340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9190"/>
                </a:solidFill>
              </a:rPr>
              <a:t>Dati amministrativi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6794359" y="6266646"/>
            <a:ext cx="227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9190"/>
                </a:solidFill>
              </a:rPr>
              <a:t>Dati campionari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722312" y="1203901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 fonti / Utilizzo integrato dei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512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 fonti / Utilizzo integrato dei dati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456904" y="1838848"/>
            <a:ext cx="5143499" cy="495882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48956" y="1905424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b="1" dirty="0" smtClean="0"/>
              <a:t>Trattamento dei redditi da lavoro autonomo</a:t>
            </a:r>
            <a:br>
              <a:rPr lang="it-IT" sz="1400" b="1" dirty="0" smtClean="0"/>
            </a:br>
            <a:r>
              <a:rPr lang="it-IT" sz="1400" b="1" dirty="0" smtClean="0"/>
              <a:t/>
            </a:r>
            <a:br>
              <a:rPr lang="it-IT" sz="1400" b="1" dirty="0" smtClean="0"/>
            </a:br>
            <a:r>
              <a:rPr lang="it-IT" sz="1400" dirty="0" smtClean="0"/>
              <a:t>Per la versione  italiana di EU SILC,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quando sia la fonte campionaria sia quella amministrativa lo riportano, il reddito da lavoro autonomo è determinato dal valore massimo fra: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- il reddito (netto) da lavoro indipendente nella dichiarazione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- il reddito (netto) da lavoro indipendente rilevato nell’indagine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Questa procedura minimizza: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l’evasione/erosione nei dati amministrativi</a:t>
            </a:r>
            <a:br>
              <a:rPr lang="it-IT" sz="1400" dirty="0" smtClean="0"/>
            </a:br>
            <a:r>
              <a:rPr lang="it-IT" sz="1400" dirty="0" smtClean="0"/>
              <a:t>o </a:t>
            </a:r>
            <a:br>
              <a:rPr lang="it-IT" sz="1400" dirty="0" smtClean="0"/>
            </a:br>
            <a:r>
              <a:rPr lang="it-IT" sz="1400" dirty="0" smtClean="0"/>
              <a:t>l’</a:t>
            </a:r>
            <a:r>
              <a:rPr lang="it-IT" sz="1400" i="1" dirty="0" smtClean="0"/>
              <a:t>under-reporting</a:t>
            </a:r>
            <a:r>
              <a:rPr lang="it-IT" sz="1400" dirty="0" smtClean="0"/>
              <a:t> nei dati campionari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a seconda di quale delle due sia maggiore (nel caso individuale)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698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214</Words>
  <Application>Microsoft Office PowerPoint</Application>
  <PresentationFormat>Personalizzato</PresentationFormat>
  <Paragraphs>76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Personalizza struttura</vt:lpstr>
      <vt:lpstr>COMPORTAMENTI INDIVIDUALI  E RELAZIONI SOCIALI  IN TRASFORMAZIONE  UNA SFIDA PER LA  STATISTICA UFFICIALE </vt:lpstr>
      <vt:lpstr>Sfide</vt:lpstr>
      <vt:lpstr>Crescita inclusiva</vt:lpstr>
      <vt:lpstr>Indicatori multidimensionali</vt:lpstr>
      <vt:lpstr>Indicatori multidimensionali: Europa 2020</vt:lpstr>
      <vt:lpstr>Integrazione fonti / Utilizzo integrato dei dati</vt:lpstr>
      <vt:lpstr>Integrazione fonti / Utilizzo integrato dei dati</vt:lpstr>
      <vt:lpstr>Presentazione standard di PowerPoint</vt:lpstr>
      <vt:lpstr>Integrazione fonti / Utilizzo integrato dei dati</vt:lpstr>
      <vt:lpstr>Reddito lordo Eu Silc e reddito complessivo tributario (2013)</vt:lpstr>
      <vt:lpstr>Autonomi: reddito lordo Eu Silc e reddito complessivo tributario (2013)</vt:lpstr>
      <vt:lpstr>Integrazione fonti / Utilizzo integrato dei dati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Marco Di Marco</cp:lastModifiedBy>
  <cp:revision>143</cp:revision>
  <cp:lastPrinted>2016-03-21T17:06:08Z</cp:lastPrinted>
  <dcterms:created xsi:type="dcterms:W3CDTF">2016-03-11T16:10:26Z</dcterms:created>
  <dcterms:modified xsi:type="dcterms:W3CDTF">2016-06-21T12:48:31Z</dcterms:modified>
</cp:coreProperties>
</file>