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5" r:id="rId4"/>
    <p:sldId id="267" r:id="rId5"/>
    <p:sldId id="279" r:id="rId6"/>
    <p:sldId id="266" r:id="rId7"/>
    <p:sldId id="269" r:id="rId8"/>
    <p:sldId id="270" r:id="rId9"/>
    <p:sldId id="271" r:id="rId10"/>
    <p:sldId id="272" r:id="rId11"/>
    <p:sldId id="280" r:id="rId12"/>
    <p:sldId id="275" r:id="rId13"/>
    <p:sldId id="281" r:id="rId14"/>
    <p:sldId id="277" r:id="rId15"/>
    <p:sldId id="278" r:id="rId16"/>
  </p:sldIdLst>
  <p:sldSz cx="12192000" cy="6858000"/>
  <p:notesSz cx="6669088" cy="98679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E1520"/>
    <a:srgbClr val="009190"/>
    <a:srgbClr val="484384"/>
    <a:srgbClr val="1C385A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5" autoAdjust="0"/>
    <p:restoredTop sz="75148" autoAdjust="0"/>
  </p:normalViewPr>
  <p:slideViewPr>
    <p:cSldViewPr snapToGrid="0" snapToObjects="1">
      <p:cViewPr varScale="1">
        <p:scale>
          <a:sx n="84" d="100"/>
          <a:sy n="84" d="100"/>
        </p:scale>
        <p:origin x="-1104" y="-78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892" y="630"/>
      </p:cViewPr>
      <p:guideLst>
        <p:guide orient="horz" pos="310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Modello_simulazione\2014Maastricht-2015Articolo\Stralcio%20rivista%20statistica\conferenza%20statistica%202016\comunicato-tavole_fi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'Tavola 5'!$Q$25</c:f>
              <c:strCache>
                <c:ptCount val="1"/>
                <c:pt idx="0">
                  <c:v>beneficiari (scala sx)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'Tavola 5'!$P$26:$P$30</c:f>
              <c:strCache>
                <c:ptCount val="5"/>
                <c:pt idx="0">
                  <c:v>tra 1 e 500.000</c:v>
                </c:pt>
                <c:pt idx="1">
                  <c:v>tra 500.000 e 2 milioni</c:v>
                </c:pt>
                <c:pt idx="2">
                  <c:v>tra 2 e 10 milioni</c:v>
                </c:pt>
                <c:pt idx="3">
                  <c:v>tra 10 e 50 milioni</c:v>
                </c:pt>
                <c:pt idx="4">
                  <c:v>maggiore di 50 milioni</c:v>
                </c:pt>
              </c:strCache>
            </c:strRef>
          </c:cat>
          <c:val>
            <c:numRef>
              <c:f>'Tavola 5'!$Q$26:$Q$30</c:f>
              <c:numCache>
                <c:formatCode>#,##0.0</c:formatCode>
                <c:ptCount val="5"/>
                <c:pt idx="0">
                  <c:v>29.69415633485854</c:v>
                </c:pt>
                <c:pt idx="1">
                  <c:v>46.661516388919544</c:v>
                </c:pt>
                <c:pt idx="2">
                  <c:v>57.631355296705486</c:v>
                </c:pt>
                <c:pt idx="3">
                  <c:v>61.241142366330259</c:v>
                </c:pt>
                <c:pt idx="4">
                  <c:v>59.105275954291272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902208"/>
        <c:axId val="81908096"/>
      </c:lineChart>
      <c:lineChart>
        <c:grouping val="standard"/>
        <c:varyColors val="0"/>
        <c:ser>
          <c:idx val="1"/>
          <c:order val="1"/>
          <c:tx>
            <c:strRef>
              <c:f>'Tavola 5'!$R$25</c:f>
              <c:strCache>
                <c:ptCount val="1"/>
                <c:pt idx="0">
                  <c:v>riduzione imponibile (scala dx)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'Tavola 5'!$P$26:$P$30</c:f>
              <c:strCache>
                <c:ptCount val="5"/>
                <c:pt idx="0">
                  <c:v>tra 1 e 500.000</c:v>
                </c:pt>
                <c:pt idx="1">
                  <c:v>tra 500.000 e 2 milioni</c:v>
                </c:pt>
                <c:pt idx="2">
                  <c:v>tra 2 e 10 milioni</c:v>
                </c:pt>
                <c:pt idx="3">
                  <c:v>tra 10 e 50 milioni</c:v>
                </c:pt>
                <c:pt idx="4">
                  <c:v>maggiore di 50 milioni</c:v>
                </c:pt>
              </c:strCache>
            </c:strRef>
          </c:cat>
          <c:val>
            <c:numRef>
              <c:f>'Tavola 5'!$R$26:$R$30</c:f>
              <c:numCache>
                <c:formatCode>#,##0.0</c:formatCode>
                <c:ptCount val="5"/>
                <c:pt idx="0">
                  <c:v>12.5004537876894</c:v>
                </c:pt>
                <c:pt idx="1">
                  <c:v>10.6603880417201</c:v>
                </c:pt>
                <c:pt idx="2">
                  <c:v>10.0914595302295</c:v>
                </c:pt>
                <c:pt idx="3">
                  <c:v>9.0915150010832093</c:v>
                </c:pt>
                <c:pt idx="4">
                  <c:v>4.9501882007976796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911168"/>
        <c:axId val="81909632"/>
      </c:lineChart>
      <c:catAx>
        <c:axId val="81902208"/>
        <c:scaling>
          <c:orientation val="minMax"/>
        </c:scaling>
        <c:delete val="0"/>
        <c:axPos val="b"/>
        <c:majorTickMark val="out"/>
        <c:minorTickMark val="none"/>
        <c:tickLblPos val="nextTo"/>
        <c:crossAx val="81908096"/>
        <c:crosses val="autoZero"/>
        <c:auto val="1"/>
        <c:lblAlgn val="ctr"/>
        <c:lblOffset val="100"/>
        <c:noMultiLvlLbl val="0"/>
      </c:catAx>
      <c:valAx>
        <c:axId val="819080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" sourceLinked="1"/>
        <c:majorTickMark val="out"/>
        <c:minorTickMark val="none"/>
        <c:tickLblPos val="nextTo"/>
        <c:crossAx val="81902208"/>
        <c:crosses val="autoZero"/>
        <c:crossBetween val="between"/>
      </c:valAx>
      <c:valAx>
        <c:axId val="81909632"/>
        <c:scaling>
          <c:orientation val="minMax"/>
        </c:scaling>
        <c:delete val="0"/>
        <c:axPos val="r"/>
        <c:numFmt formatCode="#,##0.0" sourceLinked="1"/>
        <c:majorTickMark val="out"/>
        <c:minorTickMark val="none"/>
        <c:tickLblPos val="nextTo"/>
        <c:crossAx val="81911168"/>
        <c:crosses val="max"/>
        <c:crossBetween val="between"/>
      </c:valAx>
      <c:catAx>
        <c:axId val="81911168"/>
        <c:scaling>
          <c:orientation val="minMax"/>
        </c:scaling>
        <c:delete val="1"/>
        <c:axPos val="b"/>
        <c:majorTickMark val="out"/>
        <c:minorTickMark val="none"/>
        <c:tickLblPos val="nextTo"/>
        <c:crossAx val="81909632"/>
        <c:crosses val="autoZero"/>
        <c:auto val="1"/>
        <c:lblAlgn val="ctr"/>
        <c:lblOffset val="100"/>
        <c:noMultiLvlLbl val="0"/>
      </c:cat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7811E-3C9A-44F3-90F7-8D8769FEF074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9BF6A40A-0897-46EE-8454-32C65BBC1F6E}">
      <dgm:prSet phldrT="[Testo]" custT="1"/>
      <dgm:spPr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</dgm:spPr>
      <dgm:t>
        <a:bodyPr/>
        <a:lstStyle/>
        <a:p>
          <a:pPr>
            <a:spcAft>
              <a:spcPts val="0"/>
            </a:spcAft>
          </a:pPr>
          <a:r>
            <a:rPr lang="it-IT" sz="1800" b="1" dirty="0"/>
            <a:t>IRES</a:t>
          </a:r>
        </a:p>
        <a:p>
          <a:pPr>
            <a:spcAft>
              <a:spcPct val="35000"/>
            </a:spcAft>
          </a:pPr>
          <a:r>
            <a:rPr lang="it-IT" sz="1200" dirty="0"/>
            <a:t>(gruppi fiscali)</a:t>
          </a:r>
        </a:p>
      </dgm:t>
    </dgm:pt>
    <dgm:pt modelId="{63E23D3D-1FAA-4ED8-992D-5AEF9222743E}" type="parTrans" cxnId="{2FEE621C-64FE-4966-BA00-E5AA9AA281D0}">
      <dgm:prSet/>
      <dgm:spPr/>
      <dgm:t>
        <a:bodyPr/>
        <a:lstStyle/>
        <a:p>
          <a:endParaRPr lang="it-IT"/>
        </a:p>
      </dgm:t>
    </dgm:pt>
    <dgm:pt modelId="{B3CEF6F8-2E69-4769-BC71-8E30F1AC1563}" type="sibTrans" cxnId="{2FEE621C-64FE-4966-BA00-E5AA9AA281D0}">
      <dgm:prSet/>
      <dgm:spPr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</dgm:spPr>
      <dgm:t>
        <a:bodyPr/>
        <a:lstStyle/>
        <a:p>
          <a:endParaRPr lang="it-IT"/>
        </a:p>
      </dgm:t>
    </dgm:pt>
    <dgm:pt modelId="{CD819FE6-5F9B-4645-B478-4D624F5C20E3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2000" b="1" dirty="0"/>
            <a:t>IRES</a:t>
          </a:r>
          <a:r>
            <a:rPr lang="it-IT" sz="2000" dirty="0"/>
            <a:t> (imprese singole)</a:t>
          </a:r>
        </a:p>
      </dgm:t>
    </dgm:pt>
    <dgm:pt modelId="{2C3C5D89-0880-46A6-8BD0-A957D9C5D1B6}" type="parTrans" cxnId="{BBFA9C02-9D0A-4CD4-BE7B-E29E844A8D58}">
      <dgm:prSet/>
      <dgm:spPr/>
      <dgm:t>
        <a:bodyPr/>
        <a:lstStyle/>
        <a:p>
          <a:endParaRPr lang="it-IT"/>
        </a:p>
      </dgm:t>
    </dgm:pt>
    <dgm:pt modelId="{B5A5E13D-AE60-4B9D-91B2-8046591BB478}" type="sibTrans" cxnId="{BBFA9C02-9D0A-4CD4-BE7B-E29E844A8D58}">
      <dgm:prSet/>
      <dgm:spPr/>
      <dgm:t>
        <a:bodyPr/>
        <a:lstStyle/>
        <a:p>
          <a:endParaRPr lang="it-IT"/>
        </a:p>
      </dgm:t>
    </dgm:pt>
    <dgm:pt modelId="{853707C6-B7FA-4C1C-B72F-E6388ED12AA2}">
      <dgm:prSet phldrT="[Testo]" custT="1"/>
      <dgm:spPr/>
      <dgm:t>
        <a:bodyPr/>
        <a:lstStyle/>
        <a:p>
          <a:r>
            <a:rPr lang="it-IT" sz="2000" b="1" dirty="0"/>
            <a:t>IRAP</a:t>
          </a:r>
        </a:p>
      </dgm:t>
    </dgm:pt>
    <dgm:pt modelId="{D5E551E3-1862-46FC-9B14-459E265E5505}" type="parTrans" cxnId="{C99DD933-8E40-4BB4-AB6D-F363FDAFB93E}">
      <dgm:prSet/>
      <dgm:spPr/>
      <dgm:t>
        <a:bodyPr/>
        <a:lstStyle/>
        <a:p>
          <a:endParaRPr lang="it-IT"/>
        </a:p>
      </dgm:t>
    </dgm:pt>
    <dgm:pt modelId="{F1294D22-5377-47B6-898D-B2296033CA7B}" type="sibTrans" cxnId="{C99DD933-8E40-4BB4-AB6D-F363FDAFB93E}">
      <dgm:prSet/>
      <dgm:spPr/>
      <dgm:t>
        <a:bodyPr/>
        <a:lstStyle/>
        <a:p>
          <a:endParaRPr lang="it-IT"/>
        </a:p>
      </dgm:t>
    </dgm:pt>
    <dgm:pt modelId="{8A7BEB3F-A00A-4ADE-8B5E-2DAF15AC208F}" type="pres">
      <dgm:prSet presAssocID="{1F17811E-3C9A-44F3-90F7-8D8769FEF07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ACC3104-3DF8-485F-B64A-70E725A5E32C}" type="pres">
      <dgm:prSet presAssocID="{9BF6A40A-0897-46EE-8454-32C65BBC1F6E}" presName="gear1" presStyleLbl="node1" presStyleIdx="0" presStyleCnt="3" custAng="20461449" custLinFactNeighborX="1808" custLinFactNeighborY="36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18ED1D-1685-454C-959A-0AE68B3D252A}" type="pres">
      <dgm:prSet presAssocID="{9BF6A40A-0897-46EE-8454-32C65BBC1F6E}" presName="gear1srcNode" presStyleLbl="node1" presStyleIdx="0" presStyleCnt="3"/>
      <dgm:spPr/>
      <dgm:t>
        <a:bodyPr/>
        <a:lstStyle/>
        <a:p>
          <a:endParaRPr lang="it-IT"/>
        </a:p>
      </dgm:t>
    </dgm:pt>
    <dgm:pt modelId="{407E67A9-7E86-4A87-A0C9-3941342D3A86}" type="pres">
      <dgm:prSet presAssocID="{9BF6A40A-0897-46EE-8454-32C65BBC1F6E}" presName="gear1dstNode" presStyleLbl="node1" presStyleIdx="0" presStyleCnt="3"/>
      <dgm:spPr/>
      <dgm:t>
        <a:bodyPr/>
        <a:lstStyle/>
        <a:p>
          <a:endParaRPr lang="it-IT"/>
        </a:p>
      </dgm:t>
    </dgm:pt>
    <dgm:pt modelId="{1559E7EF-35C6-4D3A-BA5E-01CA3046AE32}" type="pres">
      <dgm:prSet presAssocID="{CD819FE6-5F9B-4645-B478-4D624F5C20E3}" presName="gear2" presStyleLbl="node1" presStyleIdx="1" presStyleCnt="3" custAng="649999" custScaleX="131883" custScaleY="132951" custLinFactNeighborX="-7965" custLinFactNeighborY="-242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9924B58-9F1A-4EDC-B0FA-E12511F9ED21}" type="pres">
      <dgm:prSet presAssocID="{CD819FE6-5F9B-4645-B478-4D624F5C20E3}" presName="gear2srcNode" presStyleLbl="node1" presStyleIdx="1" presStyleCnt="3"/>
      <dgm:spPr/>
      <dgm:t>
        <a:bodyPr/>
        <a:lstStyle/>
        <a:p>
          <a:endParaRPr lang="it-IT"/>
        </a:p>
      </dgm:t>
    </dgm:pt>
    <dgm:pt modelId="{305C7676-0A9E-4DD0-9E2D-83684E29B1E3}" type="pres">
      <dgm:prSet presAssocID="{CD819FE6-5F9B-4645-B478-4D624F5C20E3}" presName="gear2dstNode" presStyleLbl="node1" presStyleIdx="1" presStyleCnt="3"/>
      <dgm:spPr/>
      <dgm:t>
        <a:bodyPr/>
        <a:lstStyle/>
        <a:p>
          <a:endParaRPr lang="it-IT"/>
        </a:p>
      </dgm:t>
    </dgm:pt>
    <dgm:pt modelId="{5B2C4BD1-CD45-4027-84E4-2B92342C5473}" type="pres">
      <dgm:prSet presAssocID="{853707C6-B7FA-4C1C-B72F-E6388ED12AA2}" presName="gear3" presStyleLbl="node1" presStyleIdx="2" presStyleCnt="3" custScaleX="103450" custScaleY="101457" custLinFactNeighborX="5399" custLinFactNeighborY="-5862"/>
      <dgm:spPr/>
      <dgm:t>
        <a:bodyPr/>
        <a:lstStyle/>
        <a:p>
          <a:endParaRPr lang="it-IT"/>
        </a:p>
      </dgm:t>
    </dgm:pt>
    <dgm:pt modelId="{3E4578E3-CBE9-4729-9159-CA4DCC3B3F6E}" type="pres">
      <dgm:prSet presAssocID="{853707C6-B7FA-4C1C-B72F-E6388ED12AA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237700-6260-498C-B342-C295FBB81752}" type="pres">
      <dgm:prSet presAssocID="{853707C6-B7FA-4C1C-B72F-E6388ED12AA2}" presName="gear3srcNode" presStyleLbl="node1" presStyleIdx="2" presStyleCnt="3"/>
      <dgm:spPr/>
      <dgm:t>
        <a:bodyPr/>
        <a:lstStyle/>
        <a:p>
          <a:endParaRPr lang="it-IT"/>
        </a:p>
      </dgm:t>
    </dgm:pt>
    <dgm:pt modelId="{9E3C1507-DD4B-491F-A000-346206E50513}" type="pres">
      <dgm:prSet presAssocID="{853707C6-B7FA-4C1C-B72F-E6388ED12AA2}" presName="gear3dstNode" presStyleLbl="node1" presStyleIdx="2" presStyleCnt="3"/>
      <dgm:spPr/>
      <dgm:t>
        <a:bodyPr/>
        <a:lstStyle/>
        <a:p>
          <a:endParaRPr lang="it-IT"/>
        </a:p>
      </dgm:t>
    </dgm:pt>
    <dgm:pt modelId="{F821CAFF-607C-44AE-9A44-50EEDD770565}" type="pres">
      <dgm:prSet presAssocID="{B3CEF6F8-2E69-4769-BC71-8E30F1AC1563}" presName="connector1" presStyleLbl="sibTrans2D1" presStyleIdx="0" presStyleCnt="3" custScaleX="92091" custLinFactNeighborX="-252" custLinFactNeighborY="816"/>
      <dgm:spPr/>
      <dgm:t>
        <a:bodyPr/>
        <a:lstStyle/>
        <a:p>
          <a:endParaRPr lang="it-IT"/>
        </a:p>
      </dgm:t>
    </dgm:pt>
    <dgm:pt modelId="{36557A31-D166-48A0-B405-3AD34969FF24}" type="pres">
      <dgm:prSet presAssocID="{B5A5E13D-AE60-4B9D-91B2-8046591BB478}" presName="connector2" presStyleLbl="sibTrans2D1" presStyleIdx="1" presStyleCnt="3" custLinFactNeighborX="-18092" custLinFactNeighborY="-5539"/>
      <dgm:spPr/>
      <dgm:t>
        <a:bodyPr/>
        <a:lstStyle/>
        <a:p>
          <a:endParaRPr lang="it-IT"/>
        </a:p>
      </dgm:t>
    </dgm:pt>
    <dgm:pt modelId="{757612F5-8200-4FF2-BB33-C61A0E24A779}" type="pres">
      <dgm:prSet presAssocID="{F1294D22-5377-47B6-898D-B2296033CA7B}" presName="connector3" presStyleLbl="sibTrans2D1" presStyleIdx="2" presStyleCnt="3" custAng="1250840" custLinFactNeighborX="4680" custLinFactNeighborY="4696"/>
      <dgm:spPr/>
      <dgm:t>
        <a:bodyPr/>
        <a:lstStyle/>
        <a:p>
          <a:endParaRPr lang="it-IT"/>
        </a:p>
      </dgm:t>
    </dgm:pt>
  </dgm:ptLst>
  <dgm:cxnLst>
    <dgm:cxn modelId="{A154BA5B-43DB-439A-8B25-6E6972CA509A}" type="presOf" srcId="{9BF6A40A-0897-46EE-8454-32C65BBC1F6E}" destId="{7ACC3104-3DF8-485F-B64A-70E725A5E32C}" srcOrd="0" destOrd="0" presId="urn:microsoft.com/office/officeart/2005/8/layout/gear1"/>
    <dgm:cxn modelId="{EBE0EF57-EBE2-431A-BE3B-10EEEC337BFC}" type="presOf" srcId="{853707C6-B7FA-4C1C-B72F-E6388ED12AA2}" destId="{5B2C4BD1-CD45-4027-84E4-2B92342C5473}" srcOrd="0" destOrd="0" presId="urn:microsoft.com/office/officeart/2005/8/layout/gear1"/>
    <dgm:cxn modelId="{2FEE621C-64FE-4966-BA00-E5AA9AA281D0}" srcId="{1F17811E-3C9A-44F3-90F7-8D8769FEF074}" destId="{9BF6A40A-0897-46EE-8454-32C65BBC1F6E}" srcOrd="0" destOrd="0" parTransId="{63E23D3D-1FAA-4ED8-992D-5AEF9222743E}" sibTransId="{B3CEF6F8-2E69-4769-BC71-8E30F1AC1563}"/>
    <dgm:cxn modelId="{231EF724-D999-490C-A52D-BC8D02A67523}" type="presOf" srcId="{CD819FE6-5F9B-4645-B478-4D624F5C20E3}" destId="{1559E7EF-35C6-4D3A-BA5E-01CA3046AE32}" srcOrd="0" destOrd="0" presId="urn:microsoft.com/office/officeart/2005/8/layout/gear1"/>
    <dgm:cxn modelId="{E0FCCC96-C8DF-4F40-B0D0-2DD3BD64A83D}" type="presOf" srcId="{853707C6-B7FA-4C1C-B72F-E6388ED12AA2}" destId="{3E4578E3-CBE9-4729-9159-CA4DCC3B3F6E}" srcOrd="1" destOrd="0" presId="urn:microsoft.com/office/officeart/2005/8/layout/gear1"/>
    <dgm:cxn modelId="{4ADB9528-4ADB-444B-96C0-BE5397853E0E}" type="presOf" srcId="{853707C6-B7FA-4C1C-B72F-E6388ED12AA2}" destId="{9E3C1507-DD4B-491F-A000-346206E50513}" srcOrd="3" destOrd="0" presId="urn:microsoft.com/office/officeart/2005/8/layout/gear1"/>
    <dgm:cxn modelId="{C99DD933-8E40-4BB4-AB6D-F363FDAFB93E}" srcId="{1F17811E-3C9A-44F3-90F7-8D8769FEF074}" destId="{853707C6-B7FA-4C1C-B72F-E6388ED12AA2}" srcOrd="2" destOrd="0" parTransId="{D5E551E3-1862-46FC-9B14-459E265E5505}" sibTransId="{F1294D22-5377-47B6-898D-B2296033CA7B}"/>
    <dgm:cxn modelId="{EC2A5D6E-D798-4DB0-85EE-80154115D136}" type="presOf" srcId="{9BF6A40A-0897-46EE-8454-32C65BBC1F6E}" destId="{407E67A9-7E86-4A87-A0C9-3941342D3A86}" srcOrd="2" destOrd="0" presId="urn:microsoft.com/office/officeart/2005/8/layout/gear1"/>
    <dgm:cxn modelId="{871AE970-54FF-4587-976A-97209F6FCABA}" type="presOf" srcId="{853707C6-B7FA-4C1C-B72F-E6388ED12AA2}" destId="{FA237700-6260-498C-B342-C295FBB81752}" srcOrd="2" destOrd="0" presId="urn:microsoft.com/office/officeart/2005/8/layout/gear1"/>
    <dgm:cxn modelId="{BBFA9C02-9D0A-4CD4-BE7B-E29E844A8D58}" srcId="{1F17811E-3C9A-44F3-90F7-8D8769FEF074}" destId="{CD819FE6-5F9B-4645-B478-4D624F5C20E3}" srcOrd="1" destOrd="0" parTransId="{2C3C5D89-0880-46A6-8BD0-A957D9C5D1B6}" sibTransId="{B5A5E13D-AE60-4B9D-91B2-8046591BB478}"/>
    <dgm:cxn modelId="{7F27AF85-82C4-41FC-B016-5E5E7E887B0B}" type="presOf" srcId="{F1294D22-5377-47B6-898D-B2296033CA7B}" destId="{757612F5-8200-4FF2-BB33-C61A0E24A779}" srcOrd="0" destOrd="0" presId="urn:microsoft.com/office/officeart/2005/8/layout/gear1"/>
    <dgm:cxn modelId="{EF03198D-CB03-4E9B-A258-41E73B45F08E}" type="presOf" srcId="{CD819FE6-5F9B-4645-B478-4D624F5C20E3}" destId="{305C7676-0A9E-4DD0-9E2D-83684E29B1E3}" srcOrd="2" destOrd="0" presId="urn:microsoft.com/office/officeart/2005/8/layout/gear1"/>
    <dgm:cxn modelId="{0C3F1508-A12F-4EBD-9445-721B7B00EC04}" type="presOf" srcId="{B5A5E13D-AE60-4B9D-91B2-8046591BB478}" destId="{36557A31-D166-48A0-B405-3AD34969FF24}" srcOrd="0" destOrd="0" presId="urn:microsoft.com/office/officeart/2005/8/layout/gear1"/>
    <dgm:cxn modelId="{76CD8647-72E2-42AC-B9FE-854887E9F381}" type="presOf" srcId="{CD819FE6-5F9B-4645-B478-4D624F5C20E3}" destId="{69924B58-9F1A-4EDC-B0FA-E12511F9ED21}" srcOrd="1" destOrd="0" presId="urn:microsoft.com/office/officeart/2005/8/layout/gear1"/>
    <dgm:cxn modelId="{04DEB262-396E-43C2-A153-86811B62E39B}" type="presOf" srcId="{B3CEF6F8-2E69-4769-BC71-8E30F1AC1563}" destId="{F821CAFF-607C-44AE-9A44-50EEDD770565}" srcOrd="0" destOrd="0" presId="urn:microsoft.com/office/officeart/2005/8/layout/gear1"/>
    <dgm:cxn modelId="{47978CEE-A0A7-45B8-A5D1-08EB91E19984}" type="presOf" srcId="{9BF6A40A-0897-46EE-8454-32C65BBC1F6E}" destId="{FA18ED1D-1685-454C-959A-0AE68B3D252A}" srcOrd="1" destOrd="0" presId="urn:microsoft.com/office/officeart/2005/8/layout/gear1"/>
    <dgm:cxn modelId="{BE4BAFE9-4754-4BD2-902D-DA61BC32B3B7}" type="presOf" srcId="{1F17811E-3C9A-44F3-90F7-8D8769FEF074}" destId="{8A7BEB3F-A00A-4ADE-8B5E-2DAF15AC208F}" srcOrd="0" destOrd="0" presId="urn:microsoft.com/office/officeart/2005/8/layout/gear1"/>
    <dgm:cxn modelId="{454208F5-D88E-4032-BF4C-C8AF4FF1AB25}" type="presParOf" srcId="{8A7BEB3F-A00A-4ADE-8B5E-2DAF15AC208F}" destId="{7ACC3104-3DF8-485F-B64A-70E725A5E32C}" srcOrd="0" destOrd="0" presId="urn:microsoft.com/office/officeart/2005/8/layout/gear1"/>
    <dgm:cxn modelId="{54EB6B3F-D147-4389-AF5C-E6F22C8D0E0D}" type="presParOf" srcId="{8A7BEB3F-A00A-4ADE-8B5E-2DAF15AC208F}" destId="{FA18ED1D-1685-454C-959A-0AE68B3D252A}" srcOrd="1" destOrd="0" presId="urn:microsoft.com/office/officeart/2005/8/layout/gear1"/>
    <dgm:cxn modelId="{4362D679-E457-41B8-B3F1-D571F7B5F6F4}" type="presParOf" srcId="{8A7BEB3F-A00A-4ADE-8B5E-2DAF15AC208F}" destId="{407E67A9-7E86-4A87-A0C9-3941342D3A86}" srcOrd="2" destOrd="0" presId="urn:microsoft.com/office/officeart/2005/8/layout/gear1"/>
    <dgm:cxn modelId="{FF0DAA70-78AB-4D0D-B2C0-D1C8A570C342}" type="presParOf" srcId="{8A7BEB3F-A00A-4ADE-8B5E-2DAF15AC208F}" destId="{1559E7EF-35C6-4D3A-BA5E-01CA3046AE32}" srcOrd="3" destOrd="0" presId="urn:microsoft.com/office/officeart/2005/8/layout/gear1"/>
    <dgm:cxn modelId="{91A75B0C-ED1A-4003-9FDD-164EFF492ADC}" type="presParOf" srcId="{8A7BEB3F-A00A-4ADE-8B5E-2DAF15AC208F}" destId="{69924B58-9F1A-4EDC-B0FA-E12511F9ED21}" srcOrd="4" destOrd="0" presId="urn:microsoft.com/office/officeart/2005/8/layout/gear1"/>
    <dgm:cxn modelId="{DA88338C-B4A3-419D-A99F-77F0401AACE3}" type="presParOf" srcId="{8A7BEB3F-A00A-4ADE-8B5E-2DAF15AC208F}" destId="{305C7676-0A9E-4DD0-9E2D-83684E29B1E3}" srcOrd="5" destOrd="0" presId="urn:microsoft.com/office/officeart/2005/8/layout/gear1"/>
    <dgm:cxn modelId="{8F330827-8D09-44B4-BE8D-889A2BB3A527}" type="presParOf" srcId="{8A7BEB3F-A00A-4ADE-8B5E-2DAF15AC208F}" destId="{5B2C4BD1-CD45-4027-84E4-2B92342C5473}" srcOrd="6" destOrd="0" presId="urn:microsoft.com/office/officeart/2005/8/layout/gear1"/>
    <dgm:cxn modelId="{0D174CBE-CBBB-484E-A9CF-921929DB9A44}" type="presParOf" srcId="{8A7BEB3F-A00A-4ADE-8B5E-2DAF15AC208F}" destId="{3E4578E3-CBE9-4729-9159-CA4DCC3B3F6E}" srcOrd="7" destOrd="0" presId="urn:microsoft.com/office/officeart/2005/8/layout/gear1"/>
    <dgm:cxn modelId="{4E7F615D-7A36-40F1-AFA5-5BF41A6102C6}" type="presParOf" srcId="{8A7BEB3F-A00A-4ADE-8B5E-2DAF15AC208F}" destId="{FA237700-6260-498C-B342-C295FBB81752}" srcOrd="8" destOrd="0" presId="urn:microsoft.com/office/officeart/2005/8/layout/gear1"/>
    <dgm:cxn modelId="{18484875-BF47-4D82-B211-EFBBCC1A2CFC}" type="presParOf" srcId="{8A7BEB3F-A00A-4ADE-8B5E-2DAF15AC208F}" destId="{9E3C1507-DD4B-491F-A000-346206E50513}" srcOrd="9" destOrd="0" presId="urn:microsoft.com/office/officeart/2005/8/layout/gear1"/>
    <dgm:cxn modelId="{1C183A4B-47CD-4031-90C7-04F2663ABBF1}" type="presParOf" srcId="{8A7BEB3F-A00A-4ADE-8B5E-2DAF15AC208F}" destId="{F821CAFF-607C-44AE-9A44-50EEDD770565}" srcOrd="10" destOrd="0" presId="urn:microsoft.com/office/officeart/2005/8/layout/gear1"/>
    <dgm:cxn modelId="{A409F110-DD91-4241-9A66-46C58576C6F2}" type="presParOf" srcId="{8A7BEB3F-A00A-4ADE-8B5E-2DAF15AC208F}" destId="{36557A31-D166-48A0-B405-3AD34969FF24}" srcOrd="11" destOrd="0" presId="urn:microsoft.com/office/officeart/2005/8/layout/gear1"/>
    <dgm:cxn modelId="{A9C0B044-CE2F-476A-9C42-2CF26F23B674}" type="presParOf" srcId="{8A7BEB3F-A00A-4ADE-8B5E-2DAF15AC208F}" destId="{757612F5-8200-4FF2-BB33-C61A0E24A77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17811E-3C9A-44F3-90F7-8D8769FEF074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9BF6A40A-0897-46EE-8454-32C65BBC1F6E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2000" b="1" dirty="0"/>
            <a:t>IRES</a:t>
          </a:r>
        </a:p>
        <a:p>
          <a:pPr>
            <a:spcAft>
              <a:spcPct val="35000"/>
            </a:spcAft>
          </a:pPr>
          <a:r>
            <a:rPr lang="it-IT" sz="2000" dirty="0"/>
            <a:t>(gruppi fiscali)</a:t>
          </a:r>
        </a:p>
      </dgm:t>
    </dgm:pt>
    <dgm:pt modelId="{63E23D3D-1FAA-4ED8-992D-5AEF9222743E}" type="parTrans" cxnId="{2FEE621C-64FE-4966-BA00-E5AA9AA281D0}">
      <dgm:prSet/>
      <dgm:spPr/>
      <dgm:t>
        <a:bodyPr/>
        <a:lstStyle/>
        <a:p>
          <a:endParaRPr lang="it-IT"/>
        </a:p>
      </dgm:t>
    </dgm:pt>
    <dgm:pt modelId="{B3CEF6F8-2E69-4769-BC71-8E30F1AC1563}" type="sibTrans" cxnId="{2FEE621C-64FE-4966-BA00-E5AA9AA281D0}">
      <dgm:prSet/>
      <dgm:spPr/>
      <dgm:t>
        <a:bodyPr/>
        <a:lstStyle/>
        <a:p>
          <a:endParaRPr lang="it-IT"/>
        </a:p>
      </dgm:t>
    </dgm:pt>
    <dgm:pt modelId="{CD819FE6-5F9B-4645-B478-4D624F5C20E3}">
      <dgm:prSet phldrT="[Testo]" custT="1"/>
      <dgm:spPr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</dgm:spPr>
      <dgm:t>
        <a:bodyPr/>
        <a:lstStyle/>
        <a:p>
          <a:pPr>
            <a:spcAft>
              <a:spcPts val="0"/>
            </a:spcAft>
          </a:pPr>
          <a:r>
            <a:rPr lang="it-IT" sz="1800" b="1" dirty="0"/>
            <a:t>IRES</a:t>
          </a:r>
          <a:r>
            <a:rPr lang="it-IT" sz="1100" dirty="0"/>
            <a:t> (imprese singole)</a:t>
          </a:r>
        </a:p>
      </dgm:t>
    </dgm:pt>
    <dgm:pt modelId="{2C3C5D89-0880-46A6-8BD0-A957D9C5D1B6}" type="parTrans" cxnId="{BBFA9C02-9D0A-4CD4-BE7B-E29E844A8D58}">
      <dgm:prSet/>
      <dgm:spPr/>
      <dgm:t>
        <a:bodyPr/>
        <a:lstStyle/>
        <a:p>
          <a:endParaRPr lang="it-IT"/>
        </a:p>
      </dgm:t>
    </dgm:pt>
    <dgm:pt modelId="{B5A5E13D-AE60-4B9D-91B2-8046591BB478}" type="sibTrans" cxnId="{BBFA9C02-9D0A-4CD4-BE7B-E29E844A8D58}">
      <dgm:prSet/>
      <dgm:spPr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</dgm:spPr>
      <dgm:t>
        <a:bodyPr/>
        <a:lstStyle/>
        <a:p>
          <a:endParaRPr lang="it-IT"/>
        </a:p>
      </dgm:t>
    </dgm:pt>
    <dgm:pt modelId="{853707C6-B7FA-4C1C-B72F-E6388ED12AA2}">
      <dgm:prSet phldrT="[Testo]" custT="1"/>
      <dgm:spPr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it-IT" sz="1800" b="1"/>
            <a:t>IRAP</a:t>
          </a:r>
        </a:p>
      </dgm:t>
    </dgm:pt>
    <dgm:pt modelId="{D5E551E3-1862-46FC-9B14-459E265E5505}" type="parTrans" cxnId="{C99DD933-8E40-4BB4-AB6D-F363FDAFB93E}">
      <dgm:prSet/>
      <dgm:spPr/>
      <dgm:t>
        <a:bodyPr/>
        <a:lstStyle/>
        <a:p>
          <a:endParaRPr lang="it-IT"/>
        </a:p>
      </dgm:t>
    </dgm:pt>
    <dgm:pt modelId="{F1294D22-5377-47B6-898D-B2296033CA7B}" type="sibTrans" cxnId="{C99DD933-8E40-4BB4-AB6D-F363FDAFB93E}">
      <dgm:prSet/>
      <dgm:spPr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</dgm:spPr>
      <dgm:t>
        <a:bodyPr/>
        <a:lstStyle/>
        <a:p>
          <a:endParaRPr lang="it-IT"/>
        </a:p>
      </dgm:t>
    </dgm:pt>
    <dgm:pt modelId="{8A7BEB3F-A00A-4ADE-8B5E-2DAF15AC208F}" type="pres">
      <dgm:prSet presAssocID="{1F17811E-3C9A-44F3-90F7-8D8769FEF07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ACC3104-3DF8-485F-B64A-70E725A5E32C}" type="pres">
      <dgm:prSet presAssocID="{9BF6A40A-0897-46EE-8454-32C65BBC1F6E}" presName="gear1" presStyleLbl="node1" presStyleIdx="0" presStyleCnt="3" custAng="20461449" custLinFactNeighborX="1808" custLinFactNeighborY="36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18ED1D-1685-454C-959A-0AE68B3D252A}" type="pres">
      <dgm:prSet presAssocID="{9BF6A40A-0897-46EE-8454-32C65BBC1F6E}" presName="gear1srcNode" presStyleLbl="node1" presStyleIdx="0" presStyleCnt="3"/>
      <dgm:spPr/>
      <dgm:t>
        <a:bodyPr/>
        <a:lstStyle/>
        <a:p>
          <a:endParaRPr lang="it-IT"/>
        </a:p>
      </dgm:t>
    </dgm:pt>
    <dgm:pt modelId="{407E67A9-7E86-4A87-A0C9-3941342D3A86}" type="pres">
      <dgm:prSet presAssocID="{9BF6A40A-0897-46EE-8454-32C65BBC1F6E}" presName="gear1dstNode" presStyleLbl="node1" presStyleIdx="0" presStyleCnt="3"/>
      <dgm:spPr/>
      <dgm:t>
        <a:bodyPr/>
        <a:lstStyle/>
        <a:p>
          <a:endParaRPr lang="it-IT"/>
        </a:p>
      </dgm:t>
    </dgm:pt>
    <dgm:pt modelId="{1559E7EF-35C6-4D3A-BA5E-01CA3046AE32}" type="pres">
      <dgm:prSet presAssocID="{CD819FE6-5F9B-4645-B478-4D624F5C20E3}" presName="gear2" presStyleLbl="node1" presStyleIdx="1" presStyleCnt="3" custAng="649999" custScaleX="131883" custScaleY="132951" custLinFactNeighborX="-7965" custLinFactNeighborY="-242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9924B58-9F1A-4EDC-B0FA-E12511F9ED21}" type="pres">
      <dgm:prSet presAssocID="{CD819FE6-5F9B-4645-B478-4D624F5C20E3}" presName="gear2srcNode" presStyleLbl="node1" presStyleIdx="1" presStyleCnt="3"/>
      <dgm:spPr/>
      <dgm:t>
        <a:bodyPr/>
        <a:lstStyle/>
        <a:p>
          <a:endParaRPr lang="it-IT"/>
        </a:p>
      </dgm:t>
    </dgm:pt>
    <dgm:pt modelId="{305C7676-0A9E-4DD0-9E2D-83684E29B1E3}" type="pres">
      <dgm:prSet presAssocID="{CD819FE6-5F9B-4645-B478-4D624F5C20E3}" presName="gear2dstNode" presStyleLbl="node1" presStyleIdx="1" presStyleCnt="3"/>
      <dgm:spPr/>
      <dgm:t>
        <a:bodyPr/>
        <a:lstStyle/>
        <a:p>
          <a:endParaRPr lang="it-IT"/>
        </a:p>
      </dgm:t>
    </dgm:pt>
    <dgm:pt modelId="{5B2C4BD1-CD45-4027-84E4-2B92342C5473}" type="pres">
      <dgm:prSet presAssocID="{853707C6-B7FA-4C1C-B72F-E6388ED12AA2}" presName="gear3" presStyleLbl="node1" presStyleIdx="2" presStyleCnt="3" custScaleX="103450" custScaleY="101457" custLinFactNeighborX="5399" custLinFactNeighborY="-5862"/>
      <dgm:spPr/>
      <dgm:t>
        <a:bodyPr/>
        <a:lstStyle/>
        <a:p>
          <a:endParaRPr lang="it-IT"/>
        </a:p>
      </dgm:t>
    </dgm:pt>
    <dgm:pt modelId="{3E4578E3-CBE9-4729-9159-CA4DCC3B3F6E}" type="pres">
      <dgm:prSet presAssocID="{853707C6-B7FA-4C1C-B72F-E6388ED12AA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237700-6260-498C-B342-C295FBB81752}" type="pres">
      <dgm:prSet presAssocID="{853707C6-B7FA-4C1C-B72F-E6388ED12AA2}" presName="gear3srcNode" presStyleLbl="node1" presStyleIdx="2" presStyleCnt="3"/>
      <dgm:spPr/>
      <dgm:t>
        <a:bodyPr/>
        <a:lstStyle/>
        <a:p>
          <a:endParaRPr lang="it-IT"/>
        </a:p>
      </dgm:t>
    </dgm:pt>
    <dgm:pt modelId="{9E3C1507-DD4B-491F-A000-346206E50513}" type="pres">
      <dgm:prSet presAssocID="{853707C6-B7FA-4C1C-B72F-E6388ED12AA2}" presName="gear3dstNode" presStyleLbl="node1" presStyleIdx="2" presStyleCnt="3"/>
      <dgm:spPr/>
      <dgm:t>
        <a:bodyPr/>
        <a:lstStyle/>
        <a:p>
          <a:endParaRPr lang="it-IT"/>
        </a:p>
      </dgm:t>
    </dgm:pt>
    <dgm:pt modelId="{F821CAFF-607C-44AE-9A44-50EEDD770565}" type="pres">
      <dgm:prSet presAssocID="{B3CEF6F8-2E69-4769-BC71-8E30F1AC1563}" presName="connector1" presStyleLbl="sibTrans2D1" presStyleIdx="0" presStyleCnt="3" custScaleX="92091" custLinFactNeighborX="-252" custLinFactNeighborY="816"/>
      <dgm:spPr/>
      <dgm:t>
        <a:bodyPr/>
        <a:lstStyle/>
        <a:p>
          <a:endParaRPr lang="it-IT"/>
        </a:p>
      </dgm:t>
    </dgm:pt>
    <dgm:pt modelId="{36557A31-D166-48A0-B405-3AD34969FF24}" type="pres">
      <dgm:prSet presAssocID="{B5A5E13D-AE60-4B9D-91B2-8046591BB478}" presName="connector2" presStyleLbl="sibTrans2D1" presStyleIdx="1" presStyleCnt="3" custLinFactNeighborX="-18092" custLinFactNeighborY="-5539"/>
      <dgm:spPr/>
      <dgm:t>
        <a:bodyPr/>
        <a:lstStyle/>
        <a:p>
          <a:endParaRPr lang="it-IT"/>
        </a:p>
      </dgm:t>
    </dgm:pt>
    <dgm:pt modelId="{757612F5-8200-4FF2-BB33-C61A0E24A779}" type="pres">
      <dgm:prSet presAssocID="{F1294D22-5377-47B6-898D-B2296033CA7B}" presName="connector3" presStyleLbl="sibTrans2D1" presStyleIdx="2" presStyleCnt="3" custAng="1250840" custLinFactNeighborX="4680" custLinFactNeighborY="4696"/>
      <dgm:spPr/>
      <dgm:t>
        <a:bodyPr/>
        <a:lstStyle/>
        <a:p>
          <a:endParaRPr lang="it-IT"/>
        </a:p>
      </dgm:t>
    </dgm:pt>
  </dgm:ptLst>
  <dgm:cxnLst>
    <dgm:cxn modelId="{90B90493-4CA2-474C-BCE7-B40E2D408ABF}" type="presOf" srcId="{9BF6A40A-0897-46EE-8454-32C65BBC1F6E}" destId="{7ACC3104-3DF8-485F-B64A-70E725A5E32C}" srcOrd="0" destOrd="0" presId="urn:microsoft.com/office/officeart/2005/8/layout/gear1"/>
    <dgm:cxn modelId="{2FEE621C-64FE-4966-BA00-E5AA9AA281D0}" srcId="{1F17811E-3C9A-44F3-90F7-8D8769FEF074}" destId="{9BF6A40A-0897-46EE-8454-32C65BBC1F6E}" srcOrd="0" destOrd="0" parTransId="{63E23D3D-1FAA-4ED8-992D-5AEF9222743E}" sibTransId="{B3CEF6F8-2E69-4769-BC71-8E30F1AC1563}"/>
    <dgm:cxn modelId="{BD354ED7-71C6-4B4F-9D13-65282068F138}" type="presOf" srcId="{B5A5E13D-AE60-4B9D-91B2-8046591BB478}" destId="{36557A31-D166-48A0-B405-3AD34969FF24}" srcOrd="0" destOrd="0" presId="urn:microsoft.com/office/officeart/2005/8/layout/gear1"/>
    <dgm:cxn modelId="{AB8A93B1-518C-41AC-81FB-5806DDE99FC0}" type="presOf" srcId="{853707C6-B7FA-4C1C-B72F-E6388ED12AA2}" destId="{9E3C1507-DD4B-491F-A000-346206E50513}" srcOrd="3" destOrd="0" presId="urn:microsoft.com/office/officeart/2005/8/layout/gear1"/>
    <dgm:cxn modelId="{10E4016F-5D93-4AD3-B304-4AAD5BDF2761}" type="presOf" srcId="{9BF6A40A-0897-46EE-8454-32C65BBC1F6E}" destId="{FA18ED1D-1685-454C-959A-0AE68B3D252A}" srcOrd="1" destOrd="0" presId="urn:microsoft.com/office/officeart/2005/8/layout/gear1"/>
    <dgm:cxn modelId="{C99DD933-8E40-4BB4-AB6D-F363FDAFB93E}" srcId="{1F17811E-3C9A-44F3-90F7-8D8769FEF074}" destId="{853707C6-B7FA-4C1C-B72F-E6388ED12AA2}" srcOrd="2" destOrd="0" parTransId="{D5E551E3-1862-46FC-9B14-459E265E5505}" sibTransId="{F1294D22-5377-47B6-898D-B2296033CA7B}"/>
    <dgm:cxn modelId="{04DB7799-0FC6-467B-9D77-931DBE8509D9}" type="presOf" srcId="{CD819FE6-5F9B-4645-B478-4D624F5C20E3}" destId="{1559E7EF-35C6-4D3A-BA5E-01CA3046AE32}" srcOrd="0" destOrd="0" presId="urn:microsoft.com/office/officeart/2005/8/layout/gear1"/>
    <dgm:cxn modelId="{BBFA9C02-9D0A-4CD4-BE7B-E29E844A8D58}" srcId="{1F17811E-3C9A-44F3-90F7-8D8769FEF074}" destId="{CD819FE6-5F9B-4645-B478-4D624F5C20E3}" srcOrd="1" destOrd="0" parTransId="{2C3C5D89-0880-46A6-8BD0-A957D9C5D1B6}" sibTransId="{B5A5E13D-AE60-4B9D-91B2-8046591BB478}"/>
    <dgm:cxn modelId="{E8086A49-F803-4AF5-B504-4695A0A2275E}" type="presOf" srcId="{B3CEF6F8-2E69-4769-BC71-8E30F1AC1563}" destId="{F821CAFF-607C-44AE-9A44-50EEDD770565}" srcOrd="0" destOrd="0" presId="urn:microsoft.com/office/officeart/2005/8/layout/gear1"/>
    <dgm:cxn modelId="{A7CA780D-7A4A-40BD-BE7B-F93C691E26F0}" type="presOf" srcId="{853707C6-B7FA-4C1C-B72F-E6388ED12AA2}" destId="{3E4578E3-CBE9-4729-9159-CA4DCC3B3F6E}" srcOrd="1" destOrd="0" presId="urn:microsoft.com/office/officeart/2005/8/layout/gear1"/>
    <dgm:cxn modelId="{6CF6FDA2-9F6B-47D4-A49B-CEB47BDF6E54}" type="presOf" srcId="{1F17811E-3C9A-44F3-90F7-8D8769FEF074}" destId="{8A7BEB3F-A00A-4ADE-8B5E-2DAF15AC208F}" srcOrd="0" destOrd="0" presId="urn:microsoft.com/office/officeart/2005/8/layout/gear1"/>
    <dgm:cxn modelId="{C8F2B056-4324-46BA-AC2D-1289BDBF2A5B}" type="presOf" srcId="{853707C6-B7FA-4C1C-B72F-E6388ED12AA2}" destId="{FA237700-6260-498C-B342-C295FBB81752}" srcOrd="2" destOrd="0" presId="urn:microsoft.com/office/officeart/2005/8/layout/gear1"/>
    <dgm:cxn modelId="{39B5070D-3218-41D5-A213-987586F951A2}" type="presOf" srcId="{F1294D22-5377-47B6-898D-B2296033CA7B}" destId="{757612F5-8200-4FF2-BB33-C61A0E24A779}" srcOrd="0" destOrd="0" presId="urn:microsoft.com/office/officeart/2005/8/layout/gear1"/>
    <dgm:cxn modelId="{7AD3BBDB-102C-4345-8438-B77E5DE57DAF}" type="presOf" srcId="{9BF6A40A-0897-46EE-8454-32C65BBC1F6E}" destId="{407E67A9-7E86-4A87-A0C9-3941342D3A86}" srcOrd="2" destOrd="0" presId="urn:microsoft.com/office/officeart/2005/8/layout/gear1"/>
    <dgm:cxn modelId="{33D28427-6386-462C-AE89-54C9C6B9E9B5}" type="presOf" srcId="{CD819FE6-5F9B-4645-B478-4D624F5C20E3}" destId="{305C7676-0A9E-4DD0-9E2D-83684E29B1E3}" srcOrd="2" destOrd="0" presId="urn:microsoft.com/office/officeart/2005/8/layout/gear1"/>
    <dgm:cxn modelId="{D1FAC746-FE4B-4A0B-B01C-51F64A2D05C3}" type="presOf" srcId="{853707C6-B7FA-4C1C-B72F-E6388ED12AA2}" destId="{5B2C4BD1-CD45-4027-84E4-2B92342C5473}" srcOrd="0" destOrd="0" presId="urn:microsoft.com/office/officeart/2005/8/layout/gear1"/>
    <dgm:cxn modelId="{E75C7B87-19CA-46B9-A29B-811D7B89D12E}" type="presOf" srcId="{CD819FE6-5F9B-4645-B478-4D624F5C20E3}" destId="{69924B58-9F1A-4EDC-B0FA-E12511F9ED21}" srcOrd="1" destOrd="0" presId="urn:microsoft.com/office/officeart/2005/8/layout/gear1"/>
    <dgm:cxn modelId="{9D29EEA9-C26A-4231-8185-D5A30D474C39}" type="presParOf" srcId="{8A7BEB3F-A00A-4ADE-8B5E-2DAF15AC208F}" destId="{7ACC3104-3DF8-485F-B64A-70E725A5E32C}" srcOrd="0" destOrd="0" presId="urn:microsoft.com/office/officeart/2005/8/layout/gear1"/>
    <dgm:cxn modelId="{3583B867-BB3C-474B-9E3E-016C8DB9B2EE}" type="presParOf" srcId="{8A7BEB3F-A00A-4ADE-8B5E-2DAF15AC208F}" destId="{FA18ED1D-1685-454C-959A-0AE68B3D252A}" srcOrd="1" destOrd="0" presId="urn:microsoft.com/office/officeart/2005/8/layout/gear1"/>
    <dgm:cxn modelId="{C2AA9243-EBA2-494C-BE8E-1C2F6B79855C}" type="presParOf" srcId="{8A7BEB3F-A00A-4ADE-8B5E-2DAF15AC208F}" destId="{407E67A9-7E86-4A87-A0C9-3941342D3A86}" srcOrd="2" destOrd="0" presId="urn:microsoft.com/office/officeart/2005/8/layout/gear1"/>
    <dgm:cxn modelId="{FCB5C867-7D8B-44D0-8E3A-A0B4E59B941B}" type="presParOf" srcId="{8A7BEB3F-A00A-4ADE-8B5E-2DAF15AC208F}" destId="{1559E7EF-35C6-4D3A-BA5E-01CA3046AE32}" srcOrd="3" destOrd="0" presId="urn:microsoft.com/office/officeart/2005/8/layout/gear1"/>
    <dgm:cxn modelId="{444A66C6-D6B3-4659-8C31-2AA7689AB8BE}" type="presParOf" srcId="{8A7BEB3F-A00A-4ADE-8B5E-2DAF15AC208F}" destId="{69924B58-9F1A-4EDC-B0FA-E12511F9ED21}" srcOrd="4" destOrd="0" presId="urn:microsoft.com/office/officeart/2005/8/layout/gear1"/>
    <dgm:cxn modelId="{50DAF575-7C8B-4CAA-9D37-DC36511D2321}" type="presParOf" srcId="{8A7BEB3F-A00A-4ADE-8B5E-2DAF15AC208F}" destId="{305C7676-0A9E-4DD0-9E2D-83684E29B1E3}" srcOrd="5" destOrd="0" presId="urn:microsoft.com/office/officeart/2005/8/layout/gear1"/>
    <dgm:cxn modelId="{B089B518-1F91-4EA1-A7AC-1E40FAB11EE3}" type="presParOf" srcId="{8A7BEB3F-A00A-4ADE-8B5E-2DAF15AC208F}" destId="{5B2C4BD1-CD45-4027-84E4-2B92342C5473}" srcOrd="6" destOrd="0" presId="urn:microsoft.com/office/officeart/2005/8/layout/gear1"/>
    <dgm:cxn modelId="{99A7D795-8257-4998-AE31-D8A47F3E32A3}" type="presParOf" srcId="{8A7BEB3F-A00A-4ADE-8B5E-2DAF15AC208F}" destId="{3E4578E3-CBE9-4729-9159-CA4DCC3B3F6E}" srcOrd="7" destOrd="0" presId="urn:microsoft.com/office/officeart/2005/8/layout/gear1"/>
    <dgm:cxn modelId="{CE743E82-1AA1-49E4-ACE6-44EC933EF4F2}" type="presParOf" srcId="{8A7BEB3F-A00A-4ADE-8B5E-2DAF15AC208F}" destId="{FA237700-6260-498C-B342-C295FBB81752}" srcOrd="8" destOrd="0" presId="urn:microsoft.com/office/officeart/2005/8/layout/gear1"/>
    <dgm:cxn modelId="{70000443-94F9-496E-A18F-8024445D6638}" type="presParOf" srcId="{8A7BEB3F-A00A-4ADE-8B5E-2DAF15AC208F}" destId="{9E3C1507-DD4B-491F-A000-346206E50513}" srcOrd="9" destOrd="0" presId="urn:microsoft.com/office/officeart/2005/8/layout/gear1"/>
    <dgm:cxn modelId="{E9B2F721-5B1C-4E39-9B0F-1F8528A93D5F}" type="presParOf" srcId="{8A7BEB3F-A00A-4ADE-8B5E-2DAF15AC208F}" destId="{F821CAFF-607C-44AE-9A44-50EEDD770565}" srcOrd="10" destOrd="0" presId="urn:microsoft.com/office/officeart/2005/8/layout/gear1"/>
    <dgm:cxn modelId="{A2D9BC67-22A6-4763-BFC0-424FEC45E1B1}" type="presParOf" srcId="{8A7BEB3F-A00A-4ADE-8B5E-2DAF15AC208F}" destId="{36557A31-D166-48A0-B405-3AD34969FF24}" srcOrd="11" destOrd="0" presId="urn:microsoft.com/office/officeart/2005/8/layout/gear1"/>
    <dgm:cxn modelId="{21E655FC-59AA-4265-9441-20925BE2B67B}" type="presParOf" srcId="{8A7BEB3F-A00A-4ADE-8B5E-2DAF15AC208F}" destId="{757612F5-8200-4FF2-BB33-C61A0E24A77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C3104-3DF8-485F-B64A-70E725A5E32C}">
      <dsp:nvSpPr>
        <dsp:cNvPr id="0" name=""/>
        <dsp:cNvSpPr/>
      </dsp:nvSpPr>
      <dsp:spPr>
        <a:xfrm rot="20461449">
          <a:off x="1780492" y="1806646"/>
          <a:ext cx="2176157" cy="2176157"/>
        </a:xfrm>
        <a:prstGeom prst="gear9">
          <a:avLst/>
        </a:prstGeom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dirty="0"/>
            <a:t>IRES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(gruppi fiscali)</a:t>
          </a:r>
        </a:p>
      </dsp:txBody>
      <dsp:txXfrm>
        <a:off x="2211808" y="2317434"/>
        <a:ext cx="1301149" cy="1118590"/>
      </dsp:txXfrm>
    </dsp:sp>
    <dsp:sp modelId="{1559E7EF-35C6-4D3A-BA5E-01CA3046AE32}">
      <dsp:nvSpPr>
        <dsp:cNvPr id="0" name=""/>
        <dsp:cNvSpPr/>
      </dsp:nvSpPr>
      <dsp:spPr>
        <a:xfrm rot="649999">
          <a:off x="136005" y="985208"/>
          <a:ext cx="2087259" cy="210416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b="1" kern="1200" dirty="0"/>
            <a:t>IRES</a:t>
          </a:r>
          <a:r>
            <a:rPr lang="it-IT" sz="2000" kern="1200" dirty="0"/>
            <a:t> (imprese singole)</a:t>
          </a:r>
        </a:p>
      </dsp:txBody>
      <dsp:txXfrm>
        <a:off x="661479" y="1516351"/>
        <a:ext cx="1036311" cy="1041876"/>
      </dsp:txXfrm>
    </dsp:sp>
    <dsp:sp modelId="{5B2C4BD1-CD45-4027-84E4-2B92342C5473}">
      <dsp:nvSpPr>
        <dsp:cNvPr id="0" name=""/>
        <dsp:cNvSpPr/>
      </dsp:nvSpPr>
      <dsp:spPr>
        <a:xfrm rot="20700000">
          <a:off x="1470947" y="182449"/>
          <a:ext cx="1615494" cy="156196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IRAP</a:t>
          </a:r>
        </a:p>
      </dsp:txBody>
      <dsp:txXfrm rot="-20700000">
        <a:off x="1828447" y="521858"/>
        <a:ext cx="900493" cy="883145"/>
      </dsp:txXfrm>
    </dsp:sp>
    <dsp:sp modelId="{F821CAFF-607C-44AE-9A44-50EEDD770565}">
      <dsp:nvSpPr>
        <dsp:cNvPr id="0" name=""/>
        <dsp:cNvSpPr/>
      </dsp:nvSpPr>
      <dsp:spPr>
        <a:xfrm>
          <a:off x="1713705" y="1494524"/>
          <a:ext cx="2565177" cy="2785481"/>
        </a:xfrm>
        <a:prstGeom prst="circularArrow">
          <a:avLst>
            <a:gd name="adj1" fmla="val 4688"/>
            <a:gd name="adj2" fmla="val 299029"/>
            <a:gd name="adj3" fmla="val 2510342"/>
            <a:gd name="adj4" fmla="val 15873879"/>
            <a:gd name="adj5" fmla="val 5469"/>
          </a:avLst>
        </a:prstGeom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57A31-D166-48A0-B405-3AD34969FF24}">
      <dsp:nvSpPr>
        <dsp:cNvPr id="0" name=""/>
        <dsp:cNvSpPr/>
      </dsp:nvSpPr>
      <dsp:spPr>
        <a:xfrm>
          <a:off x="-132072" y="823076"/>
          <a:ext cx="2023826" cy="202382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612F5-8200-4FF2-BB33-C61A0E24A779}">
      <dsp:nvSpPr>
        <dsp:cNvPr id="0" name=""/>
        <dsp:cNvSpPr/>
      </dsp:nvSpPr>
      <dsp:spPr>
        <a:xfrm rot="1250840">
          <a:off x="1144248" y="-43701"/>
          <a:ext cx="2182092" cy="218209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C3104-3DF8-485F-B64A-70E725A5E32C}">
      <dsp:nvSpPr>
        <dsp:cNvPr id="0" name=""/>
        <dsp:cNvSpPr/>
      </dsp:nvSpPr>
      <dsp:spPr>
        <a:xfrm rot="20461449">
          <a:off x="2398307" y="1707918"/>
          <a:ext cx="2070177" cy="2070177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b="1" kern="1200" dirty="0"/>
            <a:t>IRES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(gruppi fiscali)</a:t>
          </a:r>
        </a:p>
      </dsp:txBody>
      <dsp:txXfrm>
        <a:off x="2808619" y="2193831"/>
        <a:ext cx="1237781" cy="1064114"/>
      </dsp:txXfrm>
    </dsp:sp>
    <dsp:sp modelId="{1559E7EF-35C6-4D3A-BA5E-01CA3046AE32}">
      <dsp:nvSpPr>
        <dsp:cNvPr id="0" name=""/>
        <dsp:cNvSpPr/>
      </dsp:nvSpPr>
      <dsp:spPr>
        <a:xfrm rot="649999">
          <a:off x="796479" y="926484"/>
          <a:ext cx="1985608" cy="2001688"/>
        </a:xfrm>
        <a:prstGeom prst="gear6">
          <a:avLst/>
        </a:prstGeom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dirty="0"/>
            <a:t>IRES</a:t>
          </a:r>
          <a:r>
            <a:rPr lang="it-IT" sz="1100" kern="1200" dirty="0"/>
            <a:t> (imprese singole)</a:t>
          </a:r>
        </a:p>
      </dsp:txBody>
      <dsp:txXfrm>
        <a:off x="1296362" y="1431760"/>
        <a:ext cx="985842" cy="991136"/>
      </dsp:txXfrm>
    </dsp:sp>
    <dsp:sp modelId="{5B2C4BD1-CD45-4027-84E4-2B92342C5473}">
      <dsp:nvSpPr>
        <dsp:cNvPr id="0" name=""/>
        <dsp:cNvSpPr/>
      </dsp:nvSpPr>
      <dsp:spPr>
        <a:xfrm rot="20700000">
          <a:off x="2066409" y="166982"/>
          <a:ext cx="1536818" cy="1485896"/>
        </a:xfrm>
        <a:prstGeom prst="gear6">
          <a:avLst/>
        </a:prstGeom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/>
            <a:t>IRAP</a:t>
          </a:r>
        </a:p>
      </dsp:txBody>
      <dsp:txXfrm rot="-20700000">
        <a:off x="2406498" y="489863"/>
        <a:ext cx="856639" cy="840135"/>
      </dsp:txXfrm>
    </dsp:sp>
    <dsp:sp modelId="{F821CAFF-607C-44AE-9A44-50EEDD770565}">
      <dsp:nvSpPr>
        <dsp:cNvPr id="0" name=""/>
        <dsp:cNvSpPr/>
      </dsp:nvSpPr>
      <dsp:spPr>
        <a:xfrm>
          <a:off x="2295141" y="1412243"/>
          <a:ext cx="2440252" cy="2649827"/>
        </a:xfrm>
        <a:prstGeom prst="circularArrow">
          <a:avLst>
            <a:gd name="adj1" fmla="val 4687"/>
            <a:gd name="adj2" fmla="val 299029"/>
            <a:gd name="adj3" fmla="val 2505086"/>
            <a:gd name="adj4" fmla="val 1588535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57A31-D166-48A0-B405-3AD34969FF24}">
      <dsp:nvSpPr>
        <dsp:cNvPr id="0" name=""/>
        <dsp:cNvSpPr/>
      </dsp:nvSpPr>
      <dsp:spPr>
        <a:xfrm>
          <a:off x="541457" y="773125"/>
          <a:ext cx="1925265" cy="192526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612F5-8200-4FF2-BB33-C61A0E24A779}">
      <dsp:nvSpPr>
        <dsp:cNvPr id="0" name=""/>
        <dsp:cNvSpPr/>
      </dsp:nvSpPr>
      <dsp:spPr>
        <a:xfrm rot="1250840">
          <a:off x="1755620" y="-51440"/>
          <a:ext cx="2075823" cy="207582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pattFill prst="dkDn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1233488"/>
            <a:ext cx="591978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48927"/>
            <a:ext cx="5335270" cy="38854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2793"/>
            <a:ext cx="2889938" cy="4951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372793"/>
            <a:ext cx="2889938" cy="4951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162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162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6909" y="4748927"/>
            <a:ext cx="5335270" cy="4461748"/>
          </a:xfrm>
        </p:spPr>
        <p:txBody>
          <a:bodyPr/>
          <a:lstStyle/>
          <a:p>
            <a:endParaRPr lang="it-IT" sz="1000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5392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99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47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127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b="0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977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583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657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657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99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074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000" i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854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6909" y="4748927"/>
            <a:ext cx="5335270" cy="462386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344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22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009190"/>
                </a:solidFill>
                <a:latin typeface="+mn-lt"/>
                <a:ea typeface="Signika Light" charset="0"/>
                <a:cs typeface="Calibri"/>
              </a:rPr>
              <a:t>AREA TEMATICA 3.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INNOVAZIONI E SPERIMENTAZIONI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Istat-MATIS.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I</a:t>
            </a: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l modello di </a:t>
            </a:r>
            <a:r>
              <a:rPr lang="it-IT" sz="1200" dirty="0" err="1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microsimulazione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delle imprese dell’Istat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at.it/it/archivio/18535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stat.it/it/archivio/185356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stat.it/it/archivio/18535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at.it/it/archivio/18535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at.it/it/archivio/18535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at.it/it/archivio/185356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stat.it/it/archivio/114655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009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756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INNOVAZIONI E SPERIMENTAZIONI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Istat-MATIS</a:t>
            </a: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Il modello di </a:t>
            </a:r>
            <a:r>
              <a:rPr lang="it-IT" sz="3200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microsimulazione</a:t>
            </a:r>
            <a:r>
              <a:rPr lang="it-IT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delle </a:t>
            </a:r>
            <a:r>
              <a:rPr lang="it-IT" sz="32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imprese</a:t>
            </a: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dell’ Istat</a:t>
            </a: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22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14.30 | 16.00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Lorenzo Di Biagio 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569913" y="1890985"/>
            <a:ext cx="4065587" cy="3414793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/>
              <a:t>E’ </a:t>
            </a:r>
            <a:r>
              <a:rPr lang="it-IT" sz="1800" dirty="0" err="1" smtClean="0"/>
              <a:t>multiperiodale</a:t>
            </a:r>
            <a:r>
              <a:rPr lang="it-IT" sz="1800" dirty="0" smtClean="0"/>
              <a:t>: considera i riporti nel tempo delle agevolazioni non fruite e consente la valutazione delle riforme che entrano in vigore gradualmente</a:t>
            </a:r>
            <a:endParaRPr lang="it-IT" sz="1800" dirty="0"/>
          </a:p>
          <a:p>
            <a:pPr algn="l"/>
            <a:endParaRPr lang="it-IT" sz="1800" dirty="0" smtClean="0"/>
          </a:p>
          <a:p>
            <a:pPr algn="l"/>
            <a:r>
              <a:rPr lang="it-IT" sz="1800" dirty="0" smtClean="0"/>
              <a:t>Prevede uno specifico modulo per l’IRAP</a:t>
            </a:r>
          </a:p>
          <a:p>
            <a:pPr algn="l"/>
            <a:endParaRPr lang="it-IT" sz="1800" dirty="0"/>
          </a:p>
          <a:p>
            <a:pPr algn="l"/>
            <a:r>
              <a:rPr lang="it-IT" sz="1800" dirty="0" smtClean="0"/>
              <a:t>Per il calcolo dell’IRES si parte dall’utile ante-imposte e si considerano gli aggiustamenti fiscali (da bilancio, da modello </a:t>
            </a:r>
            <a:r>
              <a:rPr lang="it-IT" sz="1800" dirty="0" err="1" smtClean="0"/>
              <a:t>UnicoSC</a:t>
            </a:r>
            <a:r>
              <a:rPr lang="it-IT" sz="1800" dirty="0" smtClean="0"/>
              <a:t>)</a:t>
            </a:r>
            <a:endParaRPr lang="it-IT" sz="1800" dirty="0"/>
          </a:p>
          <a:p>
            <a:pPr algn="l"/>
            <a:endParaRPr lang="it-IT" sz="1800" dirty="0" smtClean="0"/>
          </a:p>
          <a:p>
            <a:pPr algn="l"/>
            <a:endParaRPr lang="it-IT" sz="18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3" y="1274239"/>
            <a:ext cx="10962180" cy="60782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Funzionamento del modello 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Istat-MATIS </a:t>
            </a:r>
            <a:endParaRPr lang="it-IT" sz="3200" dirty="0">
              <a:latin typeface="+mn-lt"/>
            </a:endParaRPr>
          </a:p>
        </p:txBody>
      </p:sp>
      <p:graphicFrame>
        <p:nvGraphicFramePr>
          <p:cNvPr id="27" name="Diagramma 26"/>
          <p:cNvGraphicFramePr/>
          <p:nvPr>
            <p:extLst>
              <p:ext uri="{D42A27DB-BD31-4B8C-83A1-F6EECF244321}">
                <p14:modId xmlns:p14="http://schemas.microsoft.com/office/powerpoint/2010/main" val="1640146530"/>
              </p:ext>
            </p:extLst>
          </p:nvPr>
        </p:nvGraphicFramePr>
        <p:xfrm>
          <a:off x="7227405" y="1882066"/>
          <a:ext cx="3956650" cy="3979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Casella di testo 293"/>
          <p:cNvSpPr txBox="1"/>
          <p:nvPr/>
        </p:nvSpPr>
        <p:spPr>
          <a:xfrm>
            <a:off x="4981135" y="3364089"/>
            <a:ext cx="2731912" cy="2686755"/>
          </a:xfrm>
          <a:prstGeom prst="callout1">
            <a:avLst>
              <a:gd name="adj1" fmla="val 10376"/>
              <a:gd name="adj2" fmla="val 45034"/>
              <a:gd name="adj3" fmla="val 16663"/>
              <a:gd name="adj4" fmla="val 98213"/>
            </a:avLst>
          </a:prstGeom>
          <a:noFill/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it-IT" sz="1400" dirty="0">
                <a:effectLst/>
                <a:ea typeface="Calibri"/>
                <a:cs typeface="Times New Roman"/>
              </a:rPr>
              <a:t>Calcolo di: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it-IT" sz="1400" dirty="0">
                <a:effectLst/>
                <a:ea typeface="Calibri"/>
                <a:cs typeface="Times New Roman"/>
              </a:rPr>
              <a:t>Deduzioni IRAP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en-US" sz="1400" dirty="0" err="1">
                <a:effectLst/>
                <a:ea typeface="Calibri"/>
                <a:cs typeface="Times New Roman"/>
              </a:rPr>
              <a:t>Indeducibilità</a:t>
            </a:r>
            <a:r>
              <a:rPr lang="en-US" sz="1400" dirty="0">
                <a:effectLst/>
                <a:ea typeface="Calibri"/>
                <a:cs typeface="Times New Roman"/>
              </a:rPr>
              <a:t> </a:t>
            </a:r>
            <a:r>
              <a:rPr lang="en-US" sz="1400" dirty="0" err="1">
                <a:effectLst/>
                <a:ea typeface="Calibri"/>
                <a:cs typeface="Times New Roman"/>
              </a:rPr>
              <a:t>interessi</a:t>
            </a:r>
            <a:r>
              <a:rPr lang="en-US" sz="1400" dirty="0">
                <a:effectLst/>
                <a:ea typeface="Calibri"/>
                <a:cs typeface="Times New Roman"/>
              </a:rPr>
              <a:t> (e </a:t>
            </a:r>
            <a:r>
              <a:rPr lang="en-US" sz="1400" dirty="0" err="1">
                <a:effectLst/>
                <a:ea typeface="Calibri"/>
                <a:cs typeface="Times New Roman"/>
              </a:rPr>
              <a:t>riporti</a:t>
            </a:r>
            <a:r>
              <a:rPr lang="en-US" sz="1400" dirty="0">
                <a:effectLst/>
                <a:ea typeface="Calibri"/>
                <a:cs typeface="Times New Roman"/>
              </a:rPr>
              <a:t>)</a:t>
            </a:r>
            <a:endParaRPr lang="it-IT" sz="1400" dirty="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it-IT" sz="1400" dirty="0">
                <a:effectLst/>
                <a:ea typeface="Calibri"/>
                <a:cs typeface="Times New Roman"/>
              </a:rPr>
              <a:t>Deduzione delle perdite pregresse (e riporti)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it-IT" sz="1400" dirty="0" smtClean="0">
                <a:effectLst/>
                <a:ea typeface="Calibri"/>
                <a:cs typeface="Times New Roman"/>
              </a:rPr>
              <a:t>Maxi-ammortamenti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it-IT" sz="1400" dirty="0" smtClean="0">
                <a:ea typeface="Calibri"/>
                <a:cs typeface="Times New Roman"/>
              </a:rPr>
              <a:t>ACE</a:t>
            </a:r>
            <a:endParaRPr lang="it-IT" sz="1400" dirty="0">
              <a:effectLst/>
              <a:ea typeface="Calibri"/>
              <a:cs typeface="Times New Roman"/>
            </a:endParaRPr>
          </a:p>
          <a:p>
            <a:pPr marL="114300" indent="-114935">
              <a:lnSpc>
                <a:spcPct val="115000"/>
              </a:lnSpc>
              <a:spcAft>
                <a:spcPts val="1000"/>
              </a:spcAft>
            </a:pPr>
            <a:r>
              <a:rPr lang="it-IT" sz="800" dirty="0">
                <a:effectLst/>
                <a:ea typeface="Calibri"/>
                <a:cs typeface="Times New Roman"/>
              </a:rPr>
              <a:t> </a:t>
            </a:r>
            <a:endParaRPr lang="it-IT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0" name="Casella di testo 292"/>
          <p:cNvSpPr txBox="1"/>
          <p:nvPr/>
        </p:nvSpPr>
        <p:spPr>
          <a:xfrm>
            <a:off x="10351361" y="1297898"/>
            <a:ext cx="1665385" cy="2020230"/>
          </a:xfrm>
          <a:prstGeom prst="callout1">
            <a:avLst>
              <a:gd name="adj1" fmla="val 13601"/>
              <a:gd name="adj2" fmla="val -1493"/>
              <a:gd name="adj3" fmla="val 47869"/>
              <a:gd name="adj4" fmla="val -46173"/>
            </a:avLst>
          </a:prstGeom>
          <a:noFill/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400" dirty="0" err="1">
                <a:effectLst/>
                <a:ea typeface="Calibri"/>
                <a:cs typeface="Times New Roman"/>
              </a:rPr>
              <a:t>Calcolo</a:t>
            </a:r>
            <a:r>
              <a:rPr lang="en-US" sz="1400" dirty="0">
                <a:effectLst/>
                <a:ea typeface="Calibri"/>
                <a:cs typeface="Times New Roman"/>
              </a:rPr>
              <a:t> di :</a:t>
            </a:r>
            <a:endParaRPr lang="it-IT" sz="1400" dirty="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it-IT" sz="1400" dirty="0">
                <a:effectLst/>
                <a:ea typeface="Calibri"/>
                <a:cs typeface="Times New Roman"/>
              </a:rPr>
              <a:t>Deduzioni per contratti  di lavoro a tempo indeterminato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en-US" sz="1400" dirty="0" err="1">
                <a:effectLst/>
                <a:ea typeface="Calibri"/>
                <a:cs typeface="Times New Roman"/>
              </a:rPr>
              <a:t>Componente</a:t>
            </a:r>
            <a:r>
              <a:rPr lang="en-US" sz="1400" dirty="0">
                <a:effectLst/>
                <a:ea typeface="Calibri"/>
                <a:cs typeface="Times New Roman"/>
              </a:rPr>
              <a:t> </a:t>
            </a:r>
            <a:r>
              <a:rPr lang="en-US" sz="1400" dirty="0" err="1">
                <a:effectLst/>
                <a:ea typeface="Calibri"/>
                <a:cs typeface="Times New Roman"/>
              </a:rPr>
              <a:t>lavoro</a:t>
            </a:r>
            <a:r>
              <a:rPr lang="en-US" sz="1400" dirty="0">
                <a:effectLst/>
                <a:ea typeface="Calibri"/>
                <a:cs typeface="Times New Roman"/>
              </a:rPr>
              <a:t> </a:t>
            </a:r>
            <a:r>
              <a:rPr lang="en-US" sz="1400" dirty="0" err="1">
                <a:effectLst/>
                <a:ea typeface="Calibri"/>
                <a:cs typeface="Times New Roman"/>
              </a:rPr>
              <a:t>dell’IRAP</a:t>
            </a:r>
            <a:endParaRPr lang="it-IT" sz="1400" dirty="0">
              <a:effectLst/>
              <a:ea typeface="Calibri"/>
              <a:cs typeface="Times New Roman"/>
            </a:endParaRPr>
          </a:p>
          <a:p>
            <a:pPr marL="114300">
              <a:lnSpc>
                <a:spcPct val="115000"/>
              </a:lnSpc>
              <a:spcAft>
                <a:spcPts val="600"/>
              </a:spcAft>
            </a:pPr>
            <a:r>
              <a:rPr lang="en-US" sz="800" dirty="0">
                <a:effectLst/>
                <a:ea typeface="Calibri"/>
                <a:cs typeface="Times New Roman"/>
              </a:rPr>
              <a:t> </a:t>
            </a:r>
            <a:endParaRPr lang="it-IT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190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569913" y="1890985"/>
            <a:ext cx="4065587" cy="426800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/>
              <a:t>Prevede </a:t>
            </a:r>
            <a:r>
              <a:rPr lang="it-IT" sz="1800" dirty="0"/>
              <a:t>uno specifico modulo per la tassazione di gruppo </a:t>
            </a:r>
          </a:p>
          <a:p>
            <a:pPr algn="l"/>
            <a:endParaRPr lang="it-IT" sz="18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3" y="1274239"/>
            <a:ext cx="10962180" cy="60782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Funzionamento del modello 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Istat-MATIS </a:t>
            </a:r>
            <a:endParaRPr lang="it-IT" sz="3200" dirty="0">
              <a:latin typeface="+mn-lt"/>
            </a:endParaRPr>
          </a:p>
        </p:txBody>
      </p:sp>
      <p:graphicFrame>
        <p:nvGraphicFramePr>
          <p:cNvPr id="27" name="Diagramma 26"/>
          <p:cNvGraphicFramePr/>
          <p:nvPr>
            <p:extLst>
              <p:ext uri="{D42A27DB-BD31-4B8C-83A1-F6EECF244321}">
                <p14:modId xmlns:p14="http://schemas.microsoft.com/office/powerpoint/2010/main" val="3662334826"/>
              </p:ext>
            </p:extLst>
          </p:nvPr>
        </p:nvGraphicFramePr>
        <p:xfrm>
          <a:off x="4768335" y="1693716"/>
          <a:ext cx="5098154" cy="3763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" name="Casella di testo 294"/>
          <p:cNvSpPr txBox="1"/>
          <p:nvPr/>
        </p:nvSpPr>
        <p:spPr>
          <a:xfrm>
            <a:off x="9466085" y="2026573"/>
            <a:ext cx="2624316" cy="1904262"/>
          </a:xfrm>
          <a:prstGeom prst="callout1">
            <a:avLst>
              <a:gd name="adj1" fmla="val 9961"/>
              <a:gd name="adj2" fmla="val -594"/>
              <a:gd name="adj3" fmla="val 84781"/>
              <a:gd name="adj4" fmla="val -49013"/>
            </a:avLst>
          </a:prstGeom>
          <a:noFill/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it-IT" sz="1400" dirty="0">
                <a:effectLst/>
                <a:ea typeface="Calibri"/>
                <a:cs typeface="Times New Roman"/>
              </a:rPr>
              <a:t>Calcolo di: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it-IT" sz="1400" dirty="0">
                <a:effectLst/>
                <a:ea typeface="Calibri"/>
                <a:cs typeface="Times New Roman"/>
              </a:rPr>
              <a:t>Base imponibile consolidata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en-US" sz="1400" dirty="0" err="1">
                <a:effectLst/>
                <a:ea typeface="Calibri"/>
                <a:cs typeface="Times New Roman"/>
              </a:rPr>
              <a:t>Deduzione</a:t>
            </a:r>
            <a:r>
              <a:rPr lang="en-US" sz="1400" dirty="0">
                <a:effectLst/>
                <a:ea typeface="Calibri"/>
                <a:cs typeface="Times New Roman"/>
              </a:rPr>
              <a:t> di </a:t>
            </a:r>
            <a:r>
              <a:rPr lang="en-US" sz="1400" dirty="0" err="1">
                <a:effectLst/>
                <a:ea typeface="Calibri"/>
                <a:cs typeface="Times New Roman"/>
              </a:rPr>
              <a:t>gruppo</a:t>
            </a:r>
            <a:r>
              <a:rPr lang="en-US" sz="1400" dirty="0">
                <a:effectLst/>
                <a:ea typeface="Calibri"/>
                <a:cs typeface="Times New Roman"/>
              </a:rPr>
              <a:t> </a:t>
            </a:r>
            <a:r>
              <a:rPr lang="en-US" sz="1400" dirty="0" err="1">
                <a:effectLst/>
                <a:ea typeface="Calibri"/>
                <a:cs typeface="Times New Roman"/>
              </a:rPr>
              <a:t>degli</a:t>
            </a:r>
            <a:r>
              <a:rPr lang="en-US" sz="1400" dirty="0">
                <a:effectLst/>
                <a:ea typeface="Calibri"/>
                <a:cs typeface="Times New Roman"/>
              </a:rPr>
              <a:t> </a:t>
            </a:r>
            <a:r>
              <a:rPr lang="en-US" sz="1400" dirty="0" err="1">
                <a:effectLst/>
                <a:ea typeface="Calibri"/>
                <a:cs typeface="Times New Roman"/>
              </a:rPr>
              <a:t>interessi</a:t>
            </a:r>
            <a:endParaRPr lang="it-IT" sz="1400" dirty="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it-IT" sz="1400" dirty="0">
                <a:effectLst/>
                <a:ea typeface="Calibri"/>
                <a:cs typeface="Times New Roman"/>
              </a:rPr>
              <a:t>Deduzione di gruppo delle perdite pregresse (e riporti)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r>
              <a:rPr lang="it-IT" sz="1400" dirty="0">
                <a:effectLst/>
                <a:ea typeface="Calibri"/>
                <a:cs typeface="Times New Roman"/>
              </a:rPr>
              <a:t>ACE di gruppo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800" dirty="0">
                <a:effectLst/>
                <a:ea typeface="Calibri"/>
                <a:cs typeface="Times New Roman"/>
              </a:rPr>
              <a:t> </a:t>
            </a:r>
            <a:endParaRPr lang="it-IT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2" name="Casella di testo 2"/>
          <p:cNvSpPr txBox="1">
            <a:spLocks noChangeArrowheads="1"/>
          </p:cNvSpPr>
          <p:nvPr/>
        </p:nvSpPr>
        <p:spPr bwMode="auto">
          <a:xfrm>
            <a:off x="4766691" y="5733919"/>
            <a:ext cx="5323932" cy="850145"/>
          </a:xfrm>
          <a:prstGeom prst="roundRect">
            <a:avLst/>
          </a:prstGeom>
          <a:ln w="57150">
            <a:solidFill>
              <a:schemeClr val="accent1">
                <a:lumMod val="75000"/>
              </a:schemeClr>
            </a:solidFill>
            <a:prstDash val="solid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effectLst/>
                <a:ea typeface="Calibri"/>
                <a:cs typeface="Times New Roman"/>
              </a:rPr>
              <a:t>	</a:t>
            </a:r>
            <a:r>
              <a:rPr lang="it-IT" sz="1400" dirty="0" smtClean="0">
                <a:effectLst/>
                <a:ea typeface="Calibri"/>
                <a:cs typeface="Times New Roman"/>
              </a:rPr>
              <a:t>Debito </a:t>
            </a:r>
            <a:r>
              <a:rPr lang="it-IT" sz="1400" dirty="0">
                <a:effectLst/>
                <a:ea typeface="Calibri"/>
                <a:cs typeface="Times New Roman"/>
              </a:rPr>
              <a:t>IRAP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effectLst/>
                <a:ea typeface="Calibri"/>
                <a:cs typeface="Times New Roman"/>
              </a:rPr>
              <a:t>Output: </a:t>
            </a:r>
            <a:r>
              <a:rPr lang="it-IT" sz="1400" dirty="0">
                <a:effectLst/>
                <a:ea typeface="Calibri"/>
                <a:cs typeface="Times New Roman"/>
              </a:rPr>
              <a:t>	Debito IRES (imprese singole)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dirty="0">
                <a:effectLst/>
                <a:ea typeface="Calibri"/>
                <a:cs typeface="Times New Roman"/>
              </a:rPr>
              <a:t>	</a:t>
            </a:r>
            <a:r>
              <a:rPr lang="en-US" sz="1400" dirty="0" err="1" smtClean="0">
                <a:effectLst/>
                <a:ea typeface="Calibri"/>
                <a:cs typeface="Times New Roman"/>
              </a:rPr>
              <a:t>Debito</a:t>
            </a:r>
            <a:r>
              <a:rPr lang="en-US" sz="1400" dirty="0" smtClean="0">
                <a:effectLst/>
                <a:ea typeface="Calibri"/>
                <a:cs typeface="Times New Roman"/>
              </a:rPr>
              <a:t> </a:t>
            </a:r>
            <a:r>
              <a:rPr lang="en-US" sz="1400" dirty="0">
                <a:effectLst/>
                <a:ea typeface="Calibri"/>
                <a:cs typeface="Times New Roman"/>
              </a:rPr>
              <a:t>IRES (</a:t>
            </a:r>
            <a:r>
              <a:rPr lang="en-US" sz="1400" dirty="0" err="1">
                <a:effectLst/>
                <a:ea typeface="Calibri"/>
                <a:cs typeface="Times New Roman"/>
              </a:rPr>
              <a:t>gruppi</a:t>
            </a:r>
            <a:r>
              <a:rPr lang="en-US" sz="1400" dirty="0">
                <a:effectLst/>
                <a:ea typeface="Calibri"/>
                <a:cs typeface="Times New Roman"/>
              </a:rPr>
              <a:t> </a:t>
            </a:r>
            <a:r>
              <a:rPr lang="en-US" sz="1400" dirty="0" err="1">
                <a:effectLst/>
                <a:ea typeface="Calibri"/>
                <a:cs typeface="Times New Roman"/>
              </a:rPr>
              <a:t>fiscali</a:t>
            </a:r>
            <a:r>
              <a:rPr lang="en-US" sz="1400" dirty="0">
                <a:effectLst/>
                <a:ea typeface="Calibri"/>
                <a:cs typeface="Times New Roman"/>
              </a:rPr>
              <a:t>)</a:t>
            </a:r>
            <a:endParaRPr lang="it-IT" sz="1400" dirty="0">
              <a:effectLst/>
              <a:ea typeface="Calibri"/>
              <a:cs typeface="Times New Roman"/>
            </a:endParaRPr>
          </a:p>
        </p:txBody>
      </p:sp>
      <p:sp>
        <p:nvSpPr>
          <p:cNvPr id="33" name="Freccia a destra 32"/>
          <p:cNvSpPr/>
          <p:nvPr/>
        </p:nvSpPr>
        <p:spPr>
          <a:xfrm rot="5400000">
            <a:off x="7330418" y="5251449"/>
            <a:ext cx="196478" cy="412455"/>
          </a:xfrm>
          <a:prstGeom prst="rightArrow">
            <a:avLst>
              <a:gd name="adj1" fmla="val 50000"/>
              <a:gd name="adj2" fmla="val 4985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3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25752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429897"/>
              </p:ext>
            </p:extLst>
          </p:nvPr>
        </p:nvGraphicFramePr>
        <p:xfrm>
          <a:off x="4120445" y="1378936"/>
          <a:ext cx="7473793" cy="37104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7280"/>
                <a:gridCol w="1091954"/>
                <a:gridCol w="772357"/>
                <a:gridCol w="736847"/>
                <a:gridCol w="798990"/>
                <a:gridCol w="994299"/>
                <a:gridCol w="949911"/>
                <a:gridCol w="932155"/>
              </a:tblGrid>
              <a:tr h="349675">
                <a:tc>
                  <a:txBody>
                    <a:bodyPr/>
                    <a:lstStyle/>
                    <a:p>
                      <a:pPr algn="ctr"/>
                      <a:endParaRPr lang="it-IT" sz="1200" b="1" i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i="0" dirty="0" smtClean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kern="1200" dirty="0" smtClean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Frequenze(%)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</a:tr>
              <a:tr h="349675">
                <a:tc>
                  <a:txBody>
                    <a:bodyPr/>
                    <a:lstStyle/>
                    <a:p>
                      <a:pPr algn="ctr"/>
                      <a:endParaRPr lang="it-IT" sz="1200" b="1" i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 smtClean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Società singole e gruppi</a:t>
                      </a:r>
                      <a:endParaRPr lang="it-IT" sz="1200" b="1" i="0" kern="1200" dirty="0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Sovra stima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Stima esatta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Sotto stima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Valori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simulati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UnicoSC</a:t>
                      </a:r>
                      <a:endParaRPr lang="it-IT" sz="1200" b="1" i="0" kern="1200" dirty="0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2014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Differenza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%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</a:tr>
              <a:tr h="349675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Totale</a:t>
                      </a:r>
                      <a:endParaRPr lang="it-IT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788.263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19,0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52,7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28,3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121.528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120.188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9675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Settore: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16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Ind</a:t>
                      </a: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it-IT" sz="14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estr</a:t>
                      </a: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e manifatturiera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123.364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28,2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41,8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30,0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277.314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272.147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1,9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9675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Energia, gas, acqua, rifiuti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12.509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24,4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41,7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33,9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953.960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942.908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9675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Costruzioni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132.692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18,2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52,9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28,9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43.820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42.339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9675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Commercio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178.130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19,5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51,9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28,6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90.011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89.399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9675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Altri servizi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341.568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15,5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57,5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27,0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77.795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77.920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-0,2</a:t>
                      </a: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Sottotitolo 2"/>
          <p:cNvSpPr txBox="1">
            <a:spLocks/>
          </p:cNvSpPr>
          <p:nvPr/>
        </p:nvSpPr>
        <p:spPr>
          <a:xfrm>
            <a:off x="569913" y="2417640"/>
            <a:ext cx="3132075" cy="2429568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 smtClean="0"/>
              <a:t>Il modello è stato validato attraverso il confronto tra le simulazioni effettuate a normativa vigente  e i dati del modello </a:t>
            </a:r>
            <a:r>
              <a:rPr lang="it-IT" sz="1200" dirty="0" err="1" smtClean="0"/>
              <a:t>UnicoSC</a:t>
            </a:r>
            <a:endParaRPr lang="it-IT" sz="1200" dirty="0" smtClean="0"/>
          </a:p>
          <a:p>
            <a:pPr algn="l"/>
            <a:r>
              <a:rPr lang="it-IT" sz="1200" dirty="0" smtClean="0"/>
              <a:t>Nella tabella sono riportati gli scostamenti dell’imponibile (valori medi in euro, anno 2013) tra le simulazioni a normativa vigente e i dati 2013 del modello </a:t>
            </a:r>
            <a:r>
              <a:rPr lang="it-IT" sz="1200" dirty="0" err="1" smtClean="0"/>
              <a:t>UnicoSC</a:t>
            </a:r>
            <a:endParaRPr lang="it-IT" sz="1200" dirty="0" smtClean="0"/>
          </a:p>
          <a:p>
            <a:pPr algn="l"/>
            <a:r>
              <a:rPr lang="it-IT" sz="1200" dirty="0" smtClean="0"/>
              <a:t>Gli scostamenti sono contenuti</a:t>
            </a:r>
          </a:p>
          <a:p>
            <a:pPr algn="l"/>
            <a:r>
              <a:rPr lang="it-IT" sz="1200" dirty="0"/>
              <a:t>Fonte: Comunicato </a:t>
            </a:r>
            <a:r>
              <a:rPr lang="it-IT" sz="1200" dirty="0" smtClean="0"/>
              <a:t>2016 «Gli </a:t>
            </a:r>
            <a:r>
              <a:rPr lang="it-IT" sz="1200" dirty="0"/>
              <a:t>effetti dei provvedimenti fiscali sulle imprese» </a:t>
            </a:r>
          </a:p>
          <a:p>
            <a:pPr algn="l"/>
            <a:r>
              <a:rPr lang="it-IT" sz="1200" dirty="0">
                <a:hlinkClick r:id="rId3"/>
              </a:rPr>
              <a:t>http://</a:t>
            </a:r>
            <a:r>
              <a:rPr lang="it-IT" sz="1200" dirty="0" smtClean="0">
                <a:hlinkClick r:id="rId3"/>
              </a:rPr>
              <a:t>www.istat.it/it/archivio/185356</a:t>
            </a:r>
            <a:endParaRPr lang="it-IT" sz="1200" dirty="0" smtClean="0"/>
          </a:p>
          <a:p>
            <a:pPr algn="l"/>
            <a:endParaRPr lang="it-IT" sz="1200" dirty="0"/>
          </a:p>
          <a:p>
            <a:pPr algn="l"/>
            <a:endParaRPr lang="it-IT" sz="1200" dirty="0" smtClean="0"/>
          </a:p>
          <a:p>
            <a:pPr algn="l"/>
            <a:endParaRPr lang="it-IT" sz="1200" dirty="0"/>
          </a:p>
          <a:p>
            <a:pPr algn="l"/>
            <a:endParaRPr lang="it-IT" sz="1200" dirty="0" smtClean="0"/>
          </a:p>
          <a:p>
            <a:pPr algn="l"/>
            <a:endParaRPr lang="it-IT" sz="1200" dirty="0"/>
          </a:p>
          <a:p>
            <a:pPr algn="l"/>
            <a:endParaRPr lang="it-IT" sz="1200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569913" y="1274239"/>
            <a:ext cx="3582511" cy="103610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Validazione del modello</a:t>
            </a:r>
            <a:endParaRPr lang="it-IT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596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4"/>
            <a:ext cx="5833730" cy="434034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In mancanza dei più recenti dati fiscali, per valutare gli effetti delle riforme si slitta all’indietro nel tempo la data di entrata in vigore dei provvedimenti</a:t>
            </a:r>
          </a:p>
          <a:p>
            <a:pPr marL="0" indent="0">
              <a:buNone/>
            </a:pPr>
            <a:endParaRPr lang="it-IT" sz="2000" dirty="0" smtClean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Quindi </a:t>
            </a:r>
            <a:r>
              <a:rPr lang="it-IT" sz="2000" dirty="0">
                <a:ea typeface="Signika Light" charset="0"/>
                <a:cs typeface="Signika Light" charset="0"/>
              </a:rPr>
              <a:t>– ad esempio – per valutare l’ACE (applicata  a partire dal 2011)  abbiamo supposto che fosse stata introdotta nel 2008</a:t>
            </a:r>
          </a:p>
          <a:p>
            <a:pPr marL="0" indent="0">
              <a:buNone/>
            </a:pPr>
            <a:endParaRPr lang="it-IT" sz="2000" dirty="0" smtClean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La </a:t>
            </a:r>
            <a:r>
              <a:rPr lang="it-IT" sz="2000" dirty="0">
                <a:ea typeface="Signika Light" charset="0"/>
                <a:cs typeface="Signika Light" charset="0"/>
              </a:rPr>
              <a:t>proiezione in avanti dei dati fiscali e di bilancio comporterebbe un grado elevatissimo di </a:t>
            </a:r>
            <a:r>
              <a:rPr lang="it-IT" sz="2000" dirty="0" smtClean="0">
                <a:ea typeface="Signika Light" charset="0"/>
                <a:cs typeface="Signika Light" charset="0"/>
              </a:rPr>
              <a:t>arbitrarietà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Procedura di simulazione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1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569913" y="2201662"/>
            <a:ext cx="4065587" cy="381741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/>
              <a:t>Possibili </a:t>
            </a:r>
            <a:r>
              <a:rPr lang="it-IT" sz="1800" dirty="0" smtClean="0"/>
              <a:t>sviluppi: tenere conto delle eventuali divergenze nel quadro macroeconomico attraverso un’integrazione con il modello macro dell’Istat</a:t>
            </a:r>
          </a:p>
          <a:p>
            <a:pPr algn="l"/>
            <a:endParaRPr lang="it-IT" sz="1800" dirty="0"/>
          </a:p>
          <a:p>
            <a:pPr algn="l"/>
            <a:r>
              <a:rPr lang="it-IT" sz="1800" dirty="0" smtClean="0"/>
              <a:t>Possibili sviluppi: incorporare le risposte comportamentali delle imprese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3" y="1274239"/>
            <a:ext cx="10107134" cy="51805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Prospettive future</a:t>
            </a:r>
            <a:endParaRPr lang="it-IT" sz="3200" dirty="0"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666" y="3061559"/>
            <a:ext cx="5343525" cy="29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ottotitolo 2"/>
          <p:cNvSpPr txBox="1">
            <a:spLocks/>
          </p:cNvSpPr>
          <p:nvPr/>
        </p:nvSpPr>
        <p:spPr>
          <a:xfrm>
            <a:off x="5770485" y="1811044"/>
            <a:ext cx="4980373" cy="1067623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smtClean="0"/>
              <a:t>Effetti dell’ACE – diminuzione percentuale dell’IRES: confronto tra la simulazione attraverso il modello Istat-MATIS e i dati fiscali da </a:t>
            </a:r>
            <a:r>
              <a:rPr lang="it-IT" sz="1400" dirty="0" err="1" smtClean="0"/>
              <a:t>UnicoSC</a:t>
            </a:r>
            <a:r>
              <a:rPr lang="it-IT" sz="1400" dirty="0"/>
              <a:t> </a:t>
            </a:r>
            <a:endParaRPr lang="it-IT" sz="1400" dirty="0" smtClean="0"/>
          </a:p>
          <a:p>
            <a:pPr algn="just"/>
            <a:r>
              <a:rPr lang="it-IT" sz="1400" dirty="0" smtClean="0"/>
              <a:t>Fonte</a:t>
            </a:r>
            <a:r>
              <a:rPr lang="it-IT" sz="1400" dirty="0"/>
              <a:t>: Comunicato </a:t>
            </a:r>
            <a:r>
              <a:rPr lang="it-IT" sz="1400" dirty="0" smtClean="0"/>
              <a:t>2016 «Gli </a:t>
            </a:r>
            <a:r>
              <a:rPr lang="it-IT" sz="1400" dirty="0"/>
              <a:t>effetti dei provvedimenti fiscali sulle imprese» </a:t>
            </a:r>
            <a:r>
              <a:rPr lang="it-IT" sz="1400" dirty="0" smtClean="0"/>
              <a:t> </a:t>
            </a:r>
            <a:r>
              <a:rPr lang="it-IT" sz="1400" dirty="0" smtClean="0">
                <a:hlinkClick r:id="rId4"/>
              </a:rPr>
              <a:t>http</a:t>
            </a:r>
            <a:r>
              <a:rPr lang="it-IT" sz="1400" dirty="0">
                <a:hlinkClick r:id="rId4"/>
              </a:rPr>
              <a:t>://</a:t>
            </a:r>
            <a:r>
              <a:rPr lang="it-IT" sz="1400" dirty="0" smtClean="0">
                <a:hlinkClick r:id="rId4"/>
              </a:rPr>
              <a:t>www.istat.it/it/archivio/185356</a:t>
            </a:r>
            <a:r>
              <a:rPr lang="it-IT" sz="1400" dirty="0" smtClean="0"/>
              <a:t> </a:t>
            </a:r>
            <a:endParaRPr lang="it-IT" sz="1400" dirty="0"/>
          </a:p>
          <a:p>
            <a:pPr algn="just"/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6083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569913" y="1957731"/>
            <a:ext cx="4065587" cy="452085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/>
              <a:t>Non è basato su dati reali: le regole fiscali vengono applicate agli utili generati da un investimento aggiuntivo di un’ipotetica impresa profittevole e matura. </a:t>
            </a:r>
          </a:p>
          <a:p>
            <a:pPr algn="l"/>
            <a:endParaRPr lang="it-IT" sz="1800" dirty="0"/>
          </a:p>
          <a:p>
            <a:pPr algn="l"/>
            <a:r>
              <a:rPr lang="it-IT" sz="1800" dirty="0" smtClean="0"/>
              <a:t>Attraverso il calcolo di indicatori (e.g. il costo del capitale) permette di </a:t>
            </a:r>
            <a:r>
              <a:rPr lang="it-IT" sz="1800" dirty="0"/>
              <a:t>evidenziare gli incentivi della tassazione sugli investimenti </a:t>
            </a:r>
            <a:r>
              <a:rPr lang="it-IT" sz="1800" dirty="0" smtClean="0"/>
              <a:t>futuri, e consente paragoni internazionali e intertemporali</a:t>
            </a:r>
          </a:p>
          <a:p>
            <a:pPr algn="l"/>
            <a:endParaRPr lang="it-IT" sz="1800" dirty="0"/>
          </a:p>
          <a:p>
            <a:pPr algn="l"/>
            <a:r>
              <a:rPr lang="it-IT" sz="1800" dirty="0" smtClean="0"/>
              <a:t>Nel caso italiano è stato necessario generalizzare il modello di </a:t>
            </a:r>
            <a:r>
              <a:rPr lang="it-IT" sz="1800" dirty="0" err="1" smtClean="0"/>
              <a:t>Devereux</a:t>
            </a:r>
            <a:r>
              <a:rPr lang="it-IT" sz="1800" dirty="0" smtClean="0"/>
              <a:t>-Griffith (1998) per considerare la non-linearità della tassazione dovuta all’indeducibilità parziale degli interessi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3" y="1274239"/>
            <a:ext cx="10107134" cy="51805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Il modello </a:t>
            </a:r>
            <a:r>
              <a:rPr lang="it-IT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forward-looking</a:t>
            </a:r>
            <a:endParaRPr lang="it-IT" sz="3200" dirty="0"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938" y="2678170"/>
            <a:ext cx="6117158" cy="3293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ottotitolo 2"/>
          <p:cNvSpPr txBox="1">
            <a:spLocks/>
          </p:cNvSpPr>
          <p:nvPr/>
        </p:nvSpPr>
        <p:spPr>
          <a:xfrm>
            <a:off x="5450890" y="1606858"/>
            <a:ext cx="5885894" cy="62143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800" dirty="0" smtClean="0"/>
          </a:p>
        </p:txBody>
      </p:sp>
      <p:sp>
        <p:nvSpPr>
          <p:cNvPr id="2" name="Rettangolo 1"/>
          <p:cNvSpPr/>
          <p:nvPr/>
        </p:nvSpPr>
        <p:spPr>
          <a:xfrm>
            <a:off x="5450889" y="1682470"/>
            <a:ext cx="58148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/>
              <a:t>Il costo del capitale in Italia per fonte di finanziamento. Valori </a:t>
            </a:r>
            <a:r>
              <a:rPr lang="it-IT" sz="1400" dirty="0" smtClean="0"/>
              <a:t>percentuali. </a:t>
            </a:r>
          </a:p>
          <a:p>
            <a:endParaRPr lang="it-IT" sz="1400" dirty="0"/>
          </a:p>
          <a:p>
            <a:r>
              <a:rPr lang="it-IT" sz="1400" dirty="0" smtClean="0"/>
              <a:t>Fonte</a:t>
            </a:r>
            <a:r>
              <a:rPr lang="it-IT" sz="1400" dirty="0"/>
              <a:t>: Comunicato 2016 «Gli effetti dei provvedimenti fiscali sulle imprese»  </a:t>
            </a:r>
            <a:r>
              <a:rPr lang="it-IT" sz="1400" dirty="0">
                <a:hlinkClick r:id="rId4"/>
              </a:rPr>
              <a:t>http://www.istat.it/it/archivio/185356</a:t>
            </a:r>
            <a:r>
              <a:rPr lang="it-IT" sz="1400" dirty="0"/>
              <a:t> </a:t>
            </a:r>
          </a:p>
          <a:p>
            <a:endParaRPr lang="it-IT" sz="14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764935" y="3381626"/>
            <a:ext cx="17232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/>
              <a:t>r</a:t>
            </a:r>
            <a:r>
              <a:rPr lang="it-IT" sz="1000" dirty="0" smtClean="0"/>
              <a:t>iduzione aliquote</a:t>
            </a:r>
          </a:p>
          <a:p>
            <a:pPr algn="ctr"/>
            <a:r>
              <a:rPr lang="it-IT" sz="1000" dirty="0" smtClean="0"/>
              <a:t>Indeducibilità </a:t>
            </a:r>
            <a:r>
              <a:rPr lang="it-IT" sz="1000" dirty="0" err="1" smtClean="0"/>
              <a:t>parz</a:t>
            </a:r>
            <a:r>
              <a:rPr lang="it-IT" sz="1000" dirty="0" smtClean="0"/>
              <a:t>. interessi</a:t>
            </a:r>
          </a:p>
        </p:txBody>
      </p:sp>
      <p:cxnSp>
        <p:nvCxnSpPr>
          <p:cNvPr id="5" name="Connettore 2 4"/>
          <p:cNvCxnSpPr/>
          <p:nvPr/>
        </p:nvCxnSpPr>
        <p:spPr>
          <a:xfrm flipV="1">
            <a:off x="6716889" y="3239912"/>
            <a:ext cx="395111" cy="141714"/>
          </a:xfrm>
          <a:prstGeom prst="straightConnector1">
            <a:avLst/>
          </a:prstGeom>
          <a:ln>
            <a:solidFill>
              <a:srgbClr val="BE15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6626578" y="3781736"/>
            <a:ext cx="485422" cy="436423"/>
          </a:xfrm>
          <a:prstGeom prst="straightConnector1">
            <a:avLst/>
          </a:prstGeom>
          <a:ln>
            <a:solidFill>
              <a:srgbClr val="BE15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8738225" y="2692562"/>
            <a:ext cx="17232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smtClean="0"/>
              <a:t>introduzione dell’ACE</a:t>
            </a:r>
          </a:p>
        </p:txBody>
      </p:sp>
      <p:cxnSp>
        <p:nvCxnSpPr>
          <p:cNvPr id="21" name="Connettore 2 20"/>
          <p:cNvCxnSpPr/>
          <p:nvPr/>
        </p:nvCxnSpPr>
        <p:spPr>
          <a:xfrm flipH="1">
            <a:off x="8624711" y="2938783"/>
            <a:ext cx="975156" cy="642898"/>
          </a:xfrm>
          <a:prstGeom prst="straightConnector1">
            <a:avLst/>
          </a:prstGeom>
          <a:ln>
            <a:solidFill>
              <a:srgbClr val="BE15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9330892" y="3271683"/>
            <a:ext cx="17232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smtClean="0"/>
              <a:t>aumento tasso nozionale ACE</a:t>
            </a:r>
          </a:p>
        </p:txBody>
      </p:sp>
      <p:cxnSp>
        <p:nvCxnSpPr>
          <p:cNvPr id="30" name="Connettore 2 29"/>
          <p:cNvCxnSpPr/>
          <p:nvPr/>
        </p:nvCxnSpPr>
        <p:spPr>
          <a:xfrm flipH="1">
            <a:off x="9885864" y="3517904"/>
            <a:ext cx="354014" cy="482043"/>
          </a:xfrm>
          <a:prstGeom prst="straightConnector1">
            <a:avLst/>
          </a:prstGeom>
          <a:ln>
            <a:solidFill>
              <a:srgbClr val="BE15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10239878" y="3517904"/>
            <a:ext cx="123322" cy="700255"/>
          </a:xfrm>
          <a:prstGeom prst="straightConnector1">
            <a:avLst/>
          </a:prstGeom>
          <a:ln>
            <a:solidFill>
              <a:srgbClr val="BE15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10239878" y="3517904"/>
            <a:ext cx="573378" cy="937415"/>
          </a:xfrm>
          <a:prstGeom prst="straightConnector1">
            <a:avLst/>
          </a:prstGeom>
          <a:ln>
            <a:solidFill>
              <a:srgbClr val="BE15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9439896" y="4823905"/>
            <a:ext cx="17232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smtClean="0"/>
              <a:t>maxi-ammortamenti</a:t>
            </a:r>
          </a:p>
        </p:txBody>
      </p:sp>
      <p:cxnSp>
        <p:nvCxnSpPr>
          <p:cNvPr id="44" name="Connettore 2 43"/>
          <p:cNvCxnSpPr>
            <a:stCxn id="37" idx="0"/>
          </p:cNvCxnSpPr>
          <p:nvPr/>
        </p:nvCxnSpPr>
        <p:spPr>
          <a:xfrm flipH="1" flipV="1">
            <a:off x="10239878" y="4324996"/>
            <a:ext cx="61661" cy="498909"/>
          </a:xfrm>
          <a:prstGeom prst="straightConnector1">
            <a:avLst/>
          </a:prstGeom>
          <a:ln>
            <a:solidFill>
              <a:srgbClr val="BE15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37" idx="0"/>
          </p:cNvCxnSpPr>
          <p:nvPr/>
        </p:nvCxnSpPr>
        <p:spPr>
          <a:xfrm flipV="1">
            <a:off x="10301539" y="4481690"/>
            <a:ext cx="311193" cy="342215"/>
          </a:xfrm>
          <a:prstGeom prst="straightConnector1">
            <a:avLst/>
          </a:prstGeom>
          <a:ln>
            <a:solidFill>
              <a:srgbClr val="BE15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68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3"/>
            <a:ext cx="5833730" cy="3615663"/>
          </a:xfrm>
          <a:prstGeom prst="rect">
            <a:avLst/>
          </a:prstGeo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I modelli di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microsimulazione</a:t>
            </a:r>
            <a:r>
              <a:rPr lang="it-IT" sz="2000" dirty="0" smtClean="0">
                <a:ea typeface="Signika Light" charset="0"/>
                <a:cs typeface="Signika Light" charset="0"/>
              </a:rPr>
              <a:t> 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Analisi distributiva con Istat-MATIS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Complessità della tassazione societaria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Il modello Istat-MATIS: cronistoria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Il database di Istat-MATIS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Funzionamento e validazione di Istat-MATIS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Procedura </a:t>
            </a:r>
            <a:r>
              <a:rPr lang="it-IT" sz="2000" dirty="0" smtClean="0">
                <a:ea typeface="Signika Light" charset="0"/>
                <a:cs typeface="Signika Light" charset="0"/>
              </a:rPr>
              <a:t>di simulazione di </a:t>
            </a:r>
            <a:r>
              <a:rPr lang="it-IT" sz="2000" dirty="0" smtClean="0">
                <a:ea typeface="Signika Light" charset="0"/>
                <a:cs typeface="Signika Light" charset="0"/>
              </a:rPr>
              <a:t>Istat-MATIS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Prospettive future</a:t>
            </a:r>
            <a:endParaRPr lang="it-IT" sz="2000" dirty="0" smtClean="0">
              <a:ea typeface="Signika Light" charset="0"/>
              <a:cs typeface="Signika Light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Il modello </a:t>
            </a:r>
            <a:r>
              <a:rPr lang="it-IT" sz="2000" dirty="0" err="1" smtClean="0">
                <a:ea typeface="Signika Light" charset="0"/>
                <a:cs typeface="Signika Light" charset="0"/>
              </a:rPr>
              <a:t>forward-looking</a:t>
            </a:r>
            <a:endParaRPr lang="it-IT" sz="2000" dirty="0" smtClean="0">
              <a:ea typeface="Signika Light" charset="0"/>
              <a:cs typeface="Signika Light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it-IT" sz="2000" dirty="0" smtClean="0">
              <a:ea typeface="Signika Light" charset="0"/>
              <a:cs typeface="Signika Light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it-IT" sz="2000" dirty="0" smtClean="0">
              <a:ea typeface="Signika Light" charset="0"/>
              <a:cs typeface="Signika Light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Indice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3"/>
            <a:ext cx="5833730" cy="38554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Un modello di </a:t>
            </a:r>
            <a:r>
              <a:rPr lang="it-IT" sz="2000" dirty="0" err="1">
                <a:ea typeface="Signika Light" charset="0"/>
                <a:cs typeface="Signika Light" charset="0"/>
              </a:rPr>
              <a:t>microsimulazione</a:t>
            </a:r>
            <a:r>
              <a:rPr lang="it-IT" sz="2000" dirty="0">
                <a:ea typeface="Signika Light" charset="0"/>
                <a:cs typeface="Signika Light" charset="0"/>
              </a:rPr>
              <a:t> è un algoritmo che permette di ricostruire il comportamento delle singole unità di analisi</a:t>
            </a:r>
          </a:p>
          <a:p>
            <a:endParaRPr lang="it-IT" sz="2000" dirty="0" smtClean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Un </a:t>
            </a:r>
            <a:r>
              <a:rPr lang="it-IT" sz="2000" dirty="0">
                <a:ea typeface="Signika Light" charset="0"/>
                <a:cs typeface="Signika Light" charset="0"/>
              </a:rPr>
              <a:t>modello di </a:t>
            </a:r>
            <a:r>
              <a:rPr lang="it-IT" sz="2000" dirty="0" err="1">
                <a:ea typeface="Signika Light" charset="0"/>
                <a:cs typeface="Signika Light" charset="0"/>
              </a:rPr>
              <a:t>microsimulazione</a:t>
            </a:r>
            <a:r>
              <a:rPr lang="it-IT" sz="2000" dirty="0">
                <a:ea typeface="Signika Light" charset="0"/>
                <a:cs typeface="Signika Light" charset="0"/>
              </a:rPr>
              <a:t> fiscale per le imprese riproduce la base imponibile e il debito di imposta per ogni società:</a:t>
            </a:r>
          </a:p>
          <a:p>
            <a:endParaRPr lang="it-IT" sz="2000" dirty="0">
              <a:ea typeface="Signika Light" charset="0"/>
              <a:cs typeface="Signika Light" charset="0"/>
            </a:endParaRPr>
          </a:p>
          <a:p>
            <a:pPr lvl="1"/>
            <a:r>
              <a:rPr lang="it-IT" sz="1600" dirty="0">
                <a:ea typeface="Signika Light" charset="0"/>
                <a:cs typeface="Signika Light" charset="0"/>
              </a:rPr>
              <a:t>tiene in considerazione le differenze individuali; </a:t>
            </a:r>
          </a:p>
          <a:p>
            <a:endParaRPr lang="it-IT" sz="1600" dirty="0">
              <a:ea typeface="Signika Light" charset="0"/>
              <a:cs typeface="Signika Light" charset="0"/>
            </a:endParaRPr>
          </a:p>
          <a:p>
            <a:pPr lvl="1"/>
            <a:r>
              <a:rPr lang="it-IT" sz="1600" dirty="0" smtClean="0">
                <a:ea typeface="Signika Light" charset="0"/>
                <a:cs typeface="Signika Light" charset="0"/>
              </a:rPr>
              <a:t>è </a:t>
            </a:r>
            <a:r>
              <a:rPr lang="it-IT" sz="1600" dirty="0">
                <a:ea typeface="Signika Light" charset="0"/>
                <a:cs typeface="Signika Light" charset="0"/>
              </a:rPr>
              <a:t>utile per valutare ex-ante gli effetti delle politiche fiscali, attraverso analisi distributive e di gettito</a:t>
            </a:r>
            <a:r>
              <a:rPr lang="it-IT" sz="1400" dirty="0">
                <a:ea typeface="Signika Light" charset="0"/>
                <a:cs typeface="Signika Light" charset="0"/>
              </a:rPr>
              <a:t>.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Modelli di </a:t>
            </a:r>
            <a:r>
              <a:rPr lang="it-IT" b="1" dirty="0" err="1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microsimulazione</a:t>
            </a:r>
            <a:r>
              <a:rPr lang="it-IT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: cosa sono, </a:t>
            </a:r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a </a:t>
            </a:r>
            <a:r>
              <a:rPr lang="it-IT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cosa servono</a:t>
            </a:r>
          </a:p>
        </p:txBody>
      </p:sp>
    </p:spTree>
    <p:extLst>
      <p:ext uri="{BB962C8B-B14F-4D97-AF65-F5344CB8AC3E}">
        <p14:creationId xmlns:p14="http://schemas.microsoft.com/office/powerpoint/2010/main" val="33174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210902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800" dirty="0" smtClean="0">
              <a:solidFill>
                <a:srgbClr val="595959"/>
              </a:solidFill>
            </a:endParaRPr>
          </a:p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Introduzione </a:t>
            </a:r>
            <a:r>
              <a:rPr lang="it-IT" sz="1800" dirty="0">
                <a:solidFill>
                  <a:srgbClr val="595959"/>
                </a:solidFill>
              </a:rPr>
              <a:t>dell’ ACE </a:t>
            </a:r>
            <a:r>
              <a:rPr lang="it-IT" sz="1800" dirty="0" smtClean="0">
                <a:solidFill>
                  <a:srgbClr val="595959"/>
                </a:solidFill>
              </a:rPr>
              <a:t>– beneficiari e riduzione dell’imponibile per </a:t>
            </a:r>
            <a:r>
              <a:rPr lang="it-IT" sz="1800" dirty="0">
                <a:solidFill>
                  <a:srgbClr val="595959"/>
                </a:solidFill>
              </a:rPr>
              <a:t>classi di fatturato</a:t>
            </a:r>
          </a:p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Punti </a:t>
            </a:r>
            <a:r>
              <a:rPr lang="it-IT" sz="1800" dirty="0">
                <a:solidFill>
                  <a:srgbClr val="595959"/>
                </a:solidFill>
              </a:rPr>
              <a:t>percentuali</a:t>
            </a:r>
          </a:p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Anno </a:t>
            </a:r>
            <a:r>
              <a:rPr lang="it-IT" sz="1800" dirty="0">
                <a:solidFill>
                  <a:srgbClr val="595959"/>
                </a:solidFill>
              </a:rPr>
              <a:t>2016</a:t>
            </a:r>
          </a:p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Fonte</a:t>
            </a:r>
            <a:r>
              <a:rPr lang="it-IT" sz="1800" dirty="0">
                <a:solidFill>
                  <a:srgbClr val="595959"/>
                </a:solidFill>
              </a:rPr>
              <a:t>: Comunicato </a:t>
            </a:r>
            <a:r>
              <a:rPr lang="it-IT" sz="1800" dirty="0" smtClean="0">
                <a:solidFill>
                  <a:srgbClr val="595959"/>
                </a:solidFill>
              </a:rPr>
              <a:t> 2016 «Gli </a:t>
            </a:r>
            <a:r>
              <a:rPr lang="it-IT" sz="1800" dirty="0">
                <a:solidFill>
                  <a:srgbClr val="595959"/>
                </a:solidFill>
              </a:rPr>
              <a:t>effetti dei provvedimenti fiscali sulle imprese» </a:t>
            </a:r>
          </a:p>
          <a:p>
            <a:pPr algn="l"/>
            <a:r>
              <a:rPr lang="it-IT" sz="1800" dirty="0" smtClean="0">
                <a:solidFill>
                  <a:srgbClr val="595959"/>
                </a:solidFill>
                <a:hlinkClick r:id="rId3"/>
              </a:rPr>
              <a:t>http</a:t>
            </a:r>
            <a:r>
              <a:rPr lang="it-IT" sz="1800" dirty="0">
                <a:solidFill>
                  <a:srgbClr val="595959"/>
                </a:solidFill>
                <a:hlinkClick r:id="rId3"/>
              </a:rPr>
              <a:t>://</a:t>
            </a:r>
            <a:r>
              <a:rPr lang="it-IT" sz="1800" dirty="0" smtClean="0">
                <a:solidFill>
                  <a:srgbClr val="595959"/>
                </a:solidFill>
                <a:hlinkClick r:id="rId3"/>
              </a:rPr>
              <a:t>www.istat.it/it/archivio/185356</a:t>
            </a:r>
            <a:endParaRPr lang="it-IT" sz="1800" dirty="0" smtClean="0">
              <a:solidFill>
                <a:srgbClr val="595959"/>
              </a:solidFill>
            </a:endParaRPr>
          </a:p>
          <a:p>
            <a:pPr algn="l"/>
            <a:endParaRPr lang="it-IT" sz="1800" dirty="0">
              <a:solidFill>
                <a:srgbClr val="595959"/>
              </a:solidFill>
            </a:endParaRPr>
          </a:p>
          <a:p>
            <a:pPr algn="l"/>
            <a:endParaRPr lang="it-IT" sz="1800" dirty="0" smtClean="0">
              <a:solidFill>
                <a:srgbClr val="595959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865278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Esempi di analisi distributiva </a:t>
            </a:r>
            <a:b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con Istat-MATIS: l’ACE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214040"/>
              </p:ext>
            </p:extLst>
          </p:nvPr>
        </p:nvGraphicFramePr>
        <p:xfrm>
          <a:off x="5384801" y="1373893"/>
          <a:ext cx="6166026" cy="3893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5439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381955"/>
            <a:ext cx="4065587" cy="3364089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800" dirty="0" smtClean="0">
              <a:solidFill>
                <a:srgbClr val="595959"/>
              </a:solidFill>
            </a:endParaRPr>
          </a:p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Possiamo calcolare le aliquote </a:t>
            </a:r>
            <a:r>
              <a:rPr lang="it-IT" sz="1800" dirty="0">
                <a:solidFill>
                  <a:srgbClr val="595959"/>
                </a:solidFill>
              </a:rPr>
              <a:t>effettive di imposta (ETR) per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595959"/>
                </a:solidFill>
              </a:rPr>
              <a:t>Settore economico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595959"/>
                </a:solidFill>
              </a:rPr>
              <a:t>Intensità tecnologica/conoscenza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595959"/>
                </a:solidFill>
              </a:rPr>
              <a:t>Dimensione (fatturato, numero di occupati)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595959"/>
                </a:solidFill>
              </a:rPr>
              <a:t>Localizzazione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595959"/>
                </a:solidFill>
              </a:rPr>
              <a:t>Struttura proprietaria / grado di internazionalizzazione</a:t>
            </a:r>
          </a:p>
          <a:p>
            <a:pPr algn="l"/>
            <a:endParaRPr lang="it-IT" sz="1800" dirty="0">
              <a:solidFill>
                <a:srgbClr val="595959"/>
              </a:solidFill>
            </a:endParaRPr>
          </a:p>
          <a:p>
            <a:pPr algn="l"/>
            <a:endParaRPr lang="it-IT" sz="1800" dirty="0" smtClean="0">
              <a:solidFill>
                <a:srgbClr val="595959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994827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Esempi di analisi distributiva</a:t>
            </a:r>
            <a:b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con Istat-MATIS: 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ETR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8839" y="1488728"/>
            <a:ext cx="4980373" cy="99482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smtClean="0"/>
              <a:t>Prelievo IRES e IRAP sui profitti ante imposte a normativa vigente: aliquote effettive; valori mediani, anno 2016, punti percentuali </a:t>
            </a:r>
          </a:p>
          <a:p>
            <a:pPr algn="just"/>
            <a:r>
              <a:rPr lang="it-IT" sz="1400" dirty="0" smtClean="0"/>
              <a:t>Fonte</a:t>
            </a:r>
            <a:r>
              <a:rPr lang="it-IT" sz="1400" dirty="0"/>
              <a:t>: Comunicato </a:t>
            </a:r>
            <a:r>
              <a:rPr lang="it-IT" sz="1400" dirty="0" smtClean="0"/>
              <a:t>2016 «Gli </a:t>
            </a:r>
            <a:r>
              <a:rPr lang="it-IT" sz="1400" dirty="0"/>
              <a:t>effetti dei provvedimenti fiscali sulle imprese» </a:t>
            </a:r>
            <a:r>
              <a:rPr lang="it-IT" sz="1400" dirty="0" smtClean="0"/>
              <a:t> </a:t>
            </a:r>
            <a:r>
              <a:rPr lang="it-IT" sz="1400" dirty="0" smtClean="0">
                <a:hlinkClick r:id="rId3"/>
              </a:rPr>
              <a:t>http</a:t>
            </a:r>
            <a:r>
              <a:rPr lang="it-IT" sz="1400" dirty="0">
                <a:hlinkClick r:id="rId3"/>
              </a:rPr>
              <a:t>://</a:t>
            </a:r>
            <a:r>
              <a:rPr lang="it-IT" sz="1400" dirty="0" smtClean="0">
                <a:hlinkClick r:id="rId3"/>
              </a:rPr>
              <a:t>www.istat.it/it/archivio/185356</a:t>
            </a:r>
            <a:r>
              <a:rPr lang="it-IT" sz="1400" dirty="0" smtClean="0"/>
              <a:t> </a:t>
            </a:r>
            <a:endParaRPr lang="it-IT" sz="1400" dirty="0"/>
          </a:p>
          <a:p>
            <a:pPr algn="just"/>
            <a:endParaRPr lang="it-IT" sz="1800" dirty="0" smtClean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20919"/>
              </p:ext>
            </p:extLst>
          </p:nvPr>
        </p:nvGraphicFramePr>
        <p:xfrm>
          <a:off x="5242597" y="2721870"/>
          <a:ext cx="6028266" cy="26842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9936"/>
                <a:gridCol w="3278330"/>
              </a:tblGrid>
              <a:tr h="547529">
                <a:tc>
                  <a:txBody>
                    <a:bodyPr/>
                    <a:lstStyle/>
                    <a:p>
                      <a:pPr algn="ctr"/>
                      <a:endParaRPr lang="it-IT" sz="1200" b="1" i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i="0" kern="1200" dirty="0" smtClean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Aliquota effettiva IRES + IRAP sui profitti</a:t>
                      </a:r>
                      <a:endParaRPr lang="it-IT" sz="1200" b="1" i="0" kern="1200" dirty="0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</a:tr>
              <a:tr h="305247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Totale</a:t>
                      </a:r>
                      <a:r>
                        <a:rPr lang="it-IT" sz="1400" b="1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40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31,0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5247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Struttura proprietaria: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247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Impresa singola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5247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Impresa in gruppo </a:t>
                      </a: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nazionale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30,2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247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Consolidato nazionale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24,8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5247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Controllata estera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31,5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247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Multinazionale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29,8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4"/>
            <a:ext cx="5833730" cy="434034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Pluralità di soggetti in termini di forma societaria, presenza di regimi speciali di tassazione che richiedono una trattazione specifica</a:t>
            </a:r>
          </a:p>
          <a:p>
            <a:endParaRPr lang="it-IT" sz="20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Criteri per la determinazione della base imponibile: </a:t>
            </a:r>
          </a:p>
          <a:p>
            <a:pPr lvl="1"/>
            <a:r>
              <a:rPr lang="it-IT" sz="1600" dirty="0" smtClean="0">
                <a:ea typeface="Signika Light" charset="0"/>
                <a:cs typeface="Signika Light" charset="0"/>
              </a:rPr>
              <a:t> </a:t>
            </a:r>
            <a:r>
              <a:rPr lang="it-IT" sz="1600" dirty="0">
                <a:ea typeface="Signika Light" charset="0"/>
                <a:cs typeface="Signika Light" charset="0"/>
              </a:rPr>
              <a:t>carattere pluriennale di alcune componenti</a:t>
            </a:r>
          </a:p>
          <a:p>
            <a:pPr lvl="1"/>
            <a:r>
              <a:rPr lang="it-IT" sz="1600" dirty="0" smtClean="0">
                <a:ea typeface="Signika Light" charset="0"/>
                <a:cs typeface="Signika Light" charset="0"/>
              </a:rPr>
              <a:t> </a:t>
            </a:r>
            <a:r>
              <a:rPr lang="it-IT" sz="1600" dirty="0">
                <a:ea typeface="Signika Light" charset="0"/>
                <a:cs typeface="Signika Light" charset="0"/>
              </a:rPr>
              <a:t>regole fiscali che si differenziano dalle regole civilistiche</a:t>
            </a:r>
          </a:p>
          <a:p>
            <a:endParaRPr lang="it-IT" sz="20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Oggetto di numerosi interventi di stimolo per l’economia</a:t>
            </a:r>
          </a:p>
          <a:p>
            <a:endParaRPr lang="it-IT" sz="20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Percorso accidentato delle riforme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Complessità della tassazione societaria</a:t>
            </a:r>
          </a:p>
        </p:txBody>
      </p:sp>
    </p:spTree>
    <p:extLst>
      <p:ext uri="{BB962C8B-B14F-4D97-AF65-F5344CB8AC3E}">
        <p14:creationId xmlns:p14="http://schemas.microsoft.com/office/powerpoint/2010/main" val="33174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274239"/>
            <a:ext cx="11071754" cy="1036107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rgbClr val="7F7F7F"/>
                </a:solidFill>
                <a:latin typeface="+mn-lt"/>
              </a:rPr>
              <a:t>Il percorso delle riforme</a:t>
            </a:r>
            <a:endParaRPr lang="it-IT" sz="3200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593442"/>
              </p:ext>
            </p:extLst>
          </p:nvPr>
        </p:nvGraphicFramePr>
        <p:xfrm>
          <a:off x="601663" y="1816579"/>
          <a:ext cx="10815019" cy="41400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2025"/>
                <a:gridCol w="3583638"/>
                <a:gridCol w="2439356"/>
              </a:tblGrid>
              <a:tr h="416603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Provvedimenti principali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kern="1200" dirty="0" smtClean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Riferimenti normativi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b="1" i="0" kern="1200" dirty="0" smtClean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Anno di prima applicazione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abolizione della DIT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D.Lgs.</a:t>
                      </a: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344/2003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2004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introduzione dell'IRES con aliquota al 33% e del CNM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D.Lgs.</a:t>
                      </a: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344/2003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2004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aliquota IRES al 27,5%, aliquota IRAP al 3,9%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Finanziaria 2008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abolizione degli ammortamenti anticipati e accelerati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Finanziaria 2008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indeducibilità parziale degli  interessi </a:t>
                      </a: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passivi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Finanziaria 2008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nuova disciplina sul riporto e l’utilizzo delle perdite fiscali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D.L. 98/2011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introduzione dell'Aiuto alla Crescita Economica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D.L. </a:t>
                      </a: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201/2011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deduzione dell’IRAP sul costo del lavoro dall’IRES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D.L. </a:t>
                      </a: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201/2011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IRAP: esclusione del costo del lavoro a tempo indeterminato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Stabilità 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maxi-ammortamenti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Stabilità 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2015-2016</a:t>
                      </a:r>
                      <a:endParaRPr lang="it-IT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8491"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aliquota IRES al 24%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Stabilità 2016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7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Istat-MATIS: cronistoria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200" dirty="0"/>
              <a:t>in generale i modelli di </a:t>
            </a:r>
            <a:r>
              <a:rPr lang="it-IT" sz="1200" dirty="0" err="1"/>
              <a:t>microsimulazione</a:t>
            </a:r>
            <a:r>
              <a:rPr lang="it-IT" sz="1200" dirty="0"/>
              <a:t> per le imprese sono meno diffusi e meno conosciuti rispetto ai modelli per le famiglie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200" dirty="0"/>
              <a:t>Istat-MATIS è ispirato ad altri modelli di </a:t>
            </a:r>
            <a:r>
              <a:rPr lang="it-IT" sz="1200" dirty="0" err="1"/>
              <a:t>microsimulazione</a:t>
            </a:r>
            <a:r>
              <a:rPr lang="it-IT" sz="1200" dirty="0"/>
              <a:t> italiani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200" dirty="0"/>
              <a:t>Bontempi, Giannini, Guerra, </a:t>
            </a:r>
            <a:r>
              <a:rPr lang="it-IT" sz="1200" dirty="0" err="1"/>
              <a:t>Tiraferri</a:t>
            </a:r>
            <a:r>
              <a:rPr lang="it-IT" sz="1200" dirty="0"/>
              <a:t> (2001) sviluppano il modello MATIS : modello </a:t>
            </a:r>
            <a:r>
              <a:rPr lang="it-IT" sz="1200" dirty="0" err="1"/>
              <a:t>multiperiodale</a:t>
            </a:r>
            <a:r>
              <a:rPr lang="it-IT" sz="1200" dirty="0"/>
              <a:t> basato su un campione di grandi imprese manifatturiere, utilizza dati di bilancio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200" dirty="0" err="1"/>
              <a:t>Caiumi</a:t>
            </a:r>
            <a:r>
              <a:rPr lang="it-IT" sz="1200" dirty="0"/>
              <a:t> (2006) sviluppa un modello </a:t>
            </a:r>
            <a:r>
              <a:rPr lang="it-IT" sz="1200" dirty="0" err="1"/>
              <a:t>uniperiodale</a:t>
            </a:r>
            <a:r>
              <a:rPr lang="it-IT" sz="1200" dirty="0"/>
              <a:t> basato sull’universo delle dichiarazioni dei redditi delle società di capitali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200" dirty="0"/>
              <a:t>Balzano, Oropallo, Parisi (2011) sviluppano un modello </a:t>
            </a:r>
            <a:r>
              <a:rPr lang="it-IT" sz="1200" dirty="0" err="1"/>
              <a:t>multiperiodale</a:t>
            </a:r>
            <a:r>
              <a:rPr lang="it-IT" sz="1200" dirty="0"/>
              <a:t>  che integra dati di bilancio, indagini sulle imprese, dati fiscali riservati per un campione di società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 smtClean="0"/>
          </a:p>
          <a:p>
            <a:pPr marL="0" indent="0">
              <a:buNone/>
            </a:pPr>
            <a:endParaRPr lang="it-IT" sz="12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200" dirty="0"/>
              <a:t>Istat-MATIS viene sviluppato a partire dal 2013 all’interno del servizio studi econometrici </a:t>
            </a:r>
            <a:r>
              <a:rPr lang="it-IT" sz="1200" dirty="0" smtClean="0"/>
              <a:t>dell’Istat </a:t>
            </a:r>
            <a:r>
              <a:rPr lang="it-IT" sz="1200" dirty="0" smtClean="0"/>
              <a:t>, sotto </a:t>
            </a:r>
            <a:r>
              <a:rPr lang="it-IT" sz="1200" dirty="0"/>
              <a:t>la supervisione di </a:t>
            </a:r>
            <a:r>
              <a:rPr lang="it-IT" sz="1200" dirty="0" err="1"/>
              <a:t>Caiumi</a:t>
            </a: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200" dirty="0" smtClean="0"/>
              <a:t>Viene </a:t>
            </a:r>
            <a:r>
              <a:rPr lang="it-IT" sz="1200" dirty="0"/>
              <a:t>utilizzato per comunicati ufficiali sugli effetti dei provvedimenti fiscali sulle imprese e per le audizioni parlamentari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200" dirty="0"/>
              <a:t> </a:t>
            </a:r>
            <a:r>
              <a:rPr lang="it-IT" sz="1200" dirty="0">
                <a:hlinkClick r:id="rId3"/>
              </a:rPr>
              <a:t>http://</a:t>
            </a:r>
            <a:r>
              <a:rPr lang="it-IT" sz="1200" dirty="0" smtClean="0">
                <a:hlinkClick r:id="rId3"/>
              </a:rPr>
              <a:t>www.istat.it/it/archivio/185356</a:t>
            </a:r>
            <a:endParaRPr lang="it-IT" sz="12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200" dirty="0"/>
              <a:t> </a:t>
            </a:r>
            <a:r>
              <a:rPr lang="it-IT" sz="1200" dirty="0">
                <a:hlinkClick r:id="rId4"/>
              </a:rPr>
              <a:t>http://</a:t>
            </a:r>
            <a:r>
              <a:rPr lang="it-IT" sz="1200" dirty="0" smtClean="0">
                <a:hlinkClick r:id="rId4"/>
              </a:rPr>
              <a:t>www.istat.it/it/archivio/114655</a:t>
            </a:r>
            <a:endParaRPr lang="it-IT" sz="12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 smtClean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6079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569913" y="1890985"/>
            <a:ext cx="4065587" cy="426800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/>
              <a:t>Si basa su un database integrato in cui confluiscono dati fiscali, amministrativi e di indagini </a:t>
            </a:r>
            <a:r>
              <a:rPr lang="it-IT" sz="1800" dirty="0" smtClean="0"/>
              <a:t>statistiche</a:t>
            </a:r>
          </a:p>
          <a:p>
            <a:pPr algn="l"/>
            <a:endParaRPr lang="it-IT" sz="1800" dirty="0"/>
          </a:p>
          <a:p>
            <a:pPr algn="l"/>
            <a:r>
              <a:rPr lang="it-IT" sz="1800" dirty="0" smtClean="0"/>
              <a:t>Considera </a:t>
            </a:r>
            <a:r>
              <a:rPr lang="it-IT" sz="1800" dirty="0"/>
              <a:t>tutte le società di capitali</a:t>
            </a:r>
          </a:p>
          <a:p>
            <a:pPr algn="l"/>
            <a:endParaRPr lang="it-IT" sz="1800" dirty="0" smtClean="0"/>
          </a:p>
          <a:p>
            <a:pPr algn="l"/>
            <a:r>
              <a:rPr lang="it-IT" sz="1800" dirty="0" smtClean="0"/>
              <a:t>Il </a:t>
            </a:r>
            <a:r>
              <a:rPr lang="it-IT" sz="1800" dirty="0"/>
              <a:t>panel non è bilanciato</a:t>
            </a:r>
          </a:p>
          <a:p>
            <a:pPr algn="l"/>
            <a:endParaRPr lang="it-IT" sz="1800" dirty="0" smtClean="0"/>
          </a:p>
          <a:p>
            <a:pPr algn="l"/>
            <a:r>
              <a:rPr lang="it-IT" sz="1800" dirty="0" smtClean="0"/>
              <a:t>Copre </a:t>
            </a:r>
            <a:r>
              <a:rPr lang="it-IT" sz="1800" dirty="0"/>
              <a:t>un lungo intervallo temporale (2008-2014)</a:t>
            </a:r>
          </a:p>
          <a:p>
            <a:pPr algn="l"/>
            <a:endParaRPr lang="it-IT" sz="1800" dirty="0" smtClean="0"/>
          </a:p>
          <a:p>
            <a:pPr algn="l"/>
            <a:endParaRPr lang="it-IT" sz="18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569913" y="1274239"/>
            <a:ext cx="10962180" cy="60782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Principali caratteristiche del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database del modello 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Istat-MATIS </a:t>
            </a:r>
            <a:endParaRPr lang="it-IT" sz="3200" dirty="0">
              <a:latin typeface="+mn-lt"/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5011212" y="2031193"/>
            <a:ext cx="6658253" cy="3787599"/>
            <a:chOff x="1601470" y="1717357"/>
            <a:chExt cx="5941060" cy="3423285"/>
          </a:xfrm>
        </p:grpSpPr>
        <p:sp>
          <p:nvSpPr>
            <p:cNvPr id="10" name="Casella di testo 2"/>
            <p:cNvSpPr txBox="1">
              <a:spLocks noChangeArrowheads="1"/>
            </p:cNvSpPr>
            <p:nvPr/>
          </p:nvSpPr>
          <p:spPr bwMode="auto">
            <a:xfrm>
              <a:off x="1601470" y="1717357"/>
              <a:ext cx="1826260" cy="2306241"/>
            </a:xfrm>
            <a:prstGeom prst="can">
              <a:avLst/>
            </a:prstGeom>
            <a:ln w="57150">
              <a:solidFill>
                <a:schemeClr val="tx2">
                  <a:lumMod val="20000"/>
                  <a:lumOff val="80000"/>
                </a:schemeClr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it-IT" sz="1400" b="1" dirty="0">
                  <a:effectLst/>
                  <a:ea typeface="Calibri"/>
                  <a:cs typeface="Times New Roman"/>
                </a:rPr>
                <a:t>Bilanci</a:t>
              </a:r>
              <a:endParaRPr lang="it-IT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it-IT" sz="1200" dirty="0">
                  <a:effectLst/>
                  <a:ea typeface="Calibri"/>
                  <a:cs typeface="Times New Roman"/>
                </a:rPr>
                <a:t>Stato patrimoniale 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1000"/>
                </a:spcAft>
                <a:buFont typeface="Symbol"/>
                <a:buChar char=""/>
              </a:pPr>
              <a:r>
                <a:rPr lang="en-US" sz="1200" dirty="0" err="1">
                  <a:effectLst/>
                  <a:ea typeface="Calibri"/>
                  <a:cs typeface="Times New Roman"/>
                </a:rPr>
                <a:t>Conto</a:t>
              </a:r>
              <a:r>
                <a:rPr lang="en-US" sz="1200" dirty="0">
                  <a:effectLst/>
                  <a:ea typeface="Calibri"/>
                  <a:cs typeface="Times New Roman"/>
                </a:rPr>
                <a:t> </a:t>
              </a:r>
              <a:r>
                <a:rPr lang="en-US" sz="1200" dirty="0" err="1">
                  <a:effectLst/>
                  <a:ea typeface="Calibri"/>
                  <a:cs typeface="Times New Roman"/>
                </a:rPr>
                <a:t>economico</a:t>
              </a:r>
              <a:endParaRPr lang="it-IT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sz="1200" b="1" dirty="0">
                  <a:effectLst/>
                  <a:ea typeface="Calibri"/>
                  <a:cs typeface="Times New Roman"/>
                </a:rPr>
                <a:t> </a:t>
              </a:r>
              <a:endParaRPr lang="it-IT" sz="1100" dirty="0">
                <a:effectLst/>
                <a:ea typeface="Calibri"/>
                <a:cs typeface="Times New Roman"/>
              </a:endParaRPr>
            </a:p>
            <a:p>
              <a:pPr algn="just">
                <a:lnSpc>
                  <a:spcPct val="115000"/>
                </a:lnSpc>
                <a:spcAft>
                  <a:spcPts val="1000"/>
                </a:spcAft>
              </a:pPr>
              <a:r>
                <a:rPr lang="en-US" sz="1000" b="1" dirty="0">
                  <a:effectLst/>
                  <a:ea typeface="Calibri"/>
                  <a:cs typeface="Times New Roman"/>
                </a:rPr>
                <a:t> </a:t>
              </a:r>
              <a:endParaRPr lang="it-IT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Casella di testo 2"/>
            <p:cNvSpPr txBox="1">
              <a:spLocks noChangeArrowheads="1"/>
            </p:cNvSpPr>
            <p:nvPr/>
          </p:nvSpPr>
          <p:spPr bwMode="auto">
            <a:xfrm>
              <a:off x="3658870" y="1717357"/>
              <a:ext cx="1826260" cy="2306241"/>
            </a:xfrm>
            <a:prstGeom prst="can">
              <a:avLst/>
            </a:prstGeom>
            <a:ln w="57150">
              <a:solidFill>
                <a:schemeClr val="tx2">
                  <a:lumMod val="20000"/>
                  <a:lumOff val="80000"/>
                </a:schemeClr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it-IT" sz="1400" b="1" dirty="0">
                  <a:effectLst/>
                  <a:ea typeface="Calibri"/>
                  <a:cs typeface="Times New Roman"/>
                </a:rPr>
                <a:t>Dichiarazioni dei redditi</a:t>
              </a:r>
              <a:endParaRPr lang="it-IT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it-IT" sz="1200" dirty="0" err="1">
                  <a:effectLst/>
                  <a:ea typeface="Calibri"/>
                  <a:cs typeface="Times New Roman"/>
                </a:rPr>
                <a:t>UnicoSC</a:t>
              </a:r>
              <a:r>
                <a:rPr lang="it-IT" sz="1200" dirty="0">
                  <a:effectLst/>
                  <a:ea typeface="Calibri"/>
                  <a:cs typeface="Times New Roman"/>
                </a:rPr>
                <a:t> 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it-IT" sz="1200" dirty="0">
                  <a:effectLst/>
                  <a:ea typeface="Calibri"/>
                  <a:cs typeface="Times New Roman"/>
                </a:rPr>
                <a:t>CNM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it-IT" sz="1200" dirty="0">
                  <a:effectLst/>
                  <a:ea typeface="Calibri"/>
                  <a:cs typeface="Times New Roman"/>
                </a:rPr>
                <a:t>IRAP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en-US" sz="1200" dirty="0" err="1">
                  <a:effectLst/>
                  <a:ea typeface="Calibri"/>
                  <a:cs typeface="Times New Roman"/>
                </a:rPr>
                <a:t>Comunicazione</a:t>
              </a:r>
              <a:r>
                <a:rPr lang="en-US" sz="1200" dirty="0">
                  <a:effectLst/>
                  <a:ea typeface="Calibri"/>
                  <a:cs typeface="Times New Roman"/>
                </a:rPr>
                <a:t> di </a:t>
              </a:r>
              <a:r>
                <a:rPr lang="en-US" sz="1200" dirty="0" err="1">
                  <a:effectLst/>
                  <a:ea typeface="Calibri"/>
                  <a:cs typeface="Times New Roman"/>
                </a:rPr>
                <a:t>adesione</a:t>
              </a:r>
              <a:r>
                <a:rPr lang="en-US" sz="1200" dirty="0">
                  <a:effectLst/>
                  <a:ea typeface="Calibri"/>
                  <a:cs typeface="Times New Roman"/>
                </a:rPr>
                <a:t> al </a:t>
              </a:r>
              <a:r>
                <a:rPr lang="en-US" sz="1200" dirty="0" err="1">
                  <a:effectLst/>
                  <a:ea typeface="Calibri"/>
                  <a:cs typeface="Times New Roman"/>
                </a:rPr>
                <a:t>consolidato</a:t>
              </a:r>
              <a:endParaRPr lang="it-IT" sz="1200" dirty="0">
                <a:effectLst/>
                <a:ea typeface="Calibri"/>
                <a:cs typeface="Times New Roman"/>
              </a:endParaRPr>
            </a:p>
            <a:p>
              <a:pPr marL="11430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200" dirty="0">
                  <a:effectLst/>
                  <a:ea typeface="Calibri"/>
                  <a:cs typeface="Times New Roman"/>
                </a:rPr>
                <a:t> </a:t>
              </a:r>
              <a:endParaRPr lang="it-IT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Casella di testo 2"/>
            <p:cNvSpPr txBox="1">
              <a:spLocks noChangeArrowheads="1"/>
            </p:cNvSpPr>
            <p:nvPr/>
          </p:nvSpPr>
          <p:spPr bwMode="auto">
            <a:xfrm>
              <a:off x="5716270" y="1717357"/>
              <a:ext cx="1826260" cy="2306241"/>
            </a:xfrm>
            <a:prstGeom prst="can">
              <a:avLst/>
            </a:prstGeom>
            <a:ln w="57150">
              <a:solidFill>
                <a:schemeClr val="tx2">
                  <a:lumMod val="20000"/>
                  <a:lumOff val="80000"/>
                </a:schemeClr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it-IT" sz="1400" b="1" dirty="0">
                  <a:effectLst/>
                  <a:ea typeface="Calibri"/>
                  <a:cs typeface="Times New Roman"/>
                </a:rPr>
                <a:t>Archivi statistici ISTAT</a:t>
              </a:r>
              <a:endParaRPr lang="it-IT" sz="1400" dirty="0">
                <a:effectLst/>
                <a:ea typeface="Calibri"/>
                <a:cs typeface="Times New Roman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it-IT" sz="1200" dirty="0">
                  <a:effectLst/>
                  <a:ea typeface="Calibri"/>
                  <a:cs typeface="Times New Roman"/>
                </a:rPr>
                <a:t>Gruppi nazionali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it-IT" sz="1200" dirty="0">
                  <a:effectLst/>
                  <a:ea typeface="Calibri"/>
                  <a:cs typeface="Times New Roman"/>
                </a:rPr>
                <a:t>ASIA 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it-IT" sz="1200" dirty="0">
                  <a:effectLst/>
                  <a:ea typeface="Calibri"/>
                  <a:cs typeface="Times New Roman"/>
                </a:rPr>
                <a:t>Eventi di trasformazione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it-IT" sz="1200" dirty="0">
                  <a:effectLst/>
                  <a:ea typeface="Calibri"/>
                  <a:cs typeface="Times New Roman"/>
                </a:rPr>
                <a:t>Rilevazioni COE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0"/>
                </a:spcAft>
                <a:buFont typeface="Symbol"/>
                <a:buChar char=""/>
              </a:pPr>
              <a:r>
                <a:rPr lang="it-IT" sz="1200" dirty="0">
                  <a:effectLst/>
                  <a:ea typeface="Calibri"/>
                  <a:cs typeface="Times New Roman"/>
                </a:rPr>
                <a:t>Rilevazione </a:t>
              </a:r>
              <a:r>
                <a:rPr lang="it-IT" sz="1200" dirty="0" err="1">
                  <a:effectLst/>
                  <a:ea typeface="Calibri"/>
                  <a:cs typeface="Times New Roman"/>
                </a:rPr>
                <a:t>inward</a:t>
              </a:r>
              <a:r>
                <a:rPr lang="it-IT" sz="1200" dirty="0">
                  <a:effectLst/>
                  <a:ea typeface="Calibri"/>
                  <a:cs typeface="Times New Roman"/>
                </a:rPr>
                <a:t>-FATS</a:t>
              </a:r>
            </a:p>
            <a:p>
              <a:pPr marL="342900" lvl="0" indent="-342900">
                <a:lnSpc>
                  <a:spcPct val="115000"/>
                </a:lnSpc>
                <a:spcAft>
                  <a:spcPts val="1000"/>
                </a:spcAft>
                <a:buFont typeface="Symbol"/>
                <a:buChar char=""/>
              </a:pPr>
              <a:r>
                <a:rPr lang="it-IT" sz="1200" dirty="0">
                  <a:effectLst/>
                  <a:ea typeface="Calibri"/>
                  <a:cs typeface="Times New Roman"/>
                </a:rPr>
                <a:t>Rilevazione </a:t>
              </a:r>
              <a:r>
                <a:rPr lang="it-IT" sz="1200" dirty="0" err="1">
                  <a:effectLst/>
                  <a:ea typeface="Calibri"/>
                  <a:cs typeface="Times New Roman"/>
                </a:rPr>
                <a:t>outward</a:t>
              </a:r>
              <a:r>
                <a:rPr lang="it-IT" sz="1200" dirty="0">
                  <a:effectLst/>
                  <a:ea typeface="Calibri"/>
                  <a:cs typeface="Times New Roman"/>
                </a:rPr>
                <a:t>-FATS</a:t>
              </a:r>
            </a:p>
          </p:txBody>
        </p:sp>
        <p:sp>
          <p:nvSpPr>
            <p:cNvPr id="13" name="Freccia a destra 12"/>
            <p:cNvSpPr/>
            <p:nvPr/>
          </p:nvSpPr>
          <p:spPr>
            <a:xfrm rot="2708007">
              <a:off x="2343468" y="4157979"/>
              <a:ext cx="570230" cy="474345"/>
            </a:xfrm>
            <a:prstGeom prst="rightArrow">
              <a:avLst>
                <a:gd name="adj1" fmla="val 50000"/>
                <a:gd name="adj2" fmla="val 58004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it-IT"/>
            </a:p>
          </p:txBody>
        </p:sp>
        <p:sp>
          <p:nvSpPr>
            <p:cNvPr id="14" name="Casella di testo 2"/>
            <p:cNvSpPr txBox="1">
              <a:spLocks noChangeArrowheads="1"/>
            </p:cNvSpPr>
            <p:nvPr/>
          </p:nvSpPr>
          <p:spPr bwMode="auto">
            <a:xfrm>
              <a:off x="2167255" y="4685982"/>
              <a:ext cx="4686300" cy="454660"/>
            </a:xfrm>
            <a:prstGeom prst="roundRect">
              <a:avLst/>
            </a:prstGeom>
            <a:ln w="57150">
              <a:solidFill>
                <a:schemeClr val="accent1">
                  <a:lumMod val="75000"/>
                </a:schemeClr>
              </a:solidFill>
              <a:prstDash val="solid"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it-IT" sz="1700" b="1">
                  <a:effectLst/>
                  <a:ea typeface="Calibri"/>
                  <a:cs typeface="Times New Roman"/>
                </a:rPr>
                <a:t>Database integrato</a:t>
              </a:r>
              <a:endParaRPr lang="it-IT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Freccia a destra 14"/>
            <p:cNvSpPr/>
            <p:nvPr/>
          </p:nvSpPr>
          <p:spPr>
            <a:xfrm rot="5400000">
              <a:off x="4346258" y="4108449"/>
              <a:ext cx="454660" cy="474345"/>
            </a:xfrm>
            <a:prstGeom prst="rightArrow">
              <a:avLst>
                <a:gd name="adj1" fmla="val 50000"/>
                <a:gd name="adj2" fmla="val 498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it-IT"/>
            </a:p>
          </p:txBody>
        </p:sp>
        <p:sp>
          <p:nvSpPr>
            <p:cNvPr id="16" name="Freccia a destra 15"/>
            <p:cNvSpPr/>
            <p:nvPr/>
          </p:nvSpPr>
          <p:spPr>
            <a:xfrm rot="8103912">
              <a:off x="6335395" y="4158297"/>
              <a:ext cx="570230" cy="474345"/>
            </a:xfrm>
            <a:prstGeom prst="rightArrow">
              <a:avLst>
                <a:gd name="adj1" fmla="val 50000"/>
                <a:gd name="adj2" fmla="val 58004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2940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</TotalTime>
  <Words>1279</Words>
  <Application>Microsoft Office PowerPoint</Application>
  <PresentationFormat>Personalizzato</PresentationFormat>
  <Paragraphs>324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Personalizza struttura</vt:lpstr>
      <vt:lpstr>COMPORTAMENTI INDIVIDUALI  E RELAZIONI SOCIALI  IN TRASFORMAZIONE  UNA SFIDA PER LA  STATISTICA UFFICIALE </vt:lpstr>
      <vt:lpstr>Indice</vt:lpstr>
      <vt:lpstr>Modelli di microsimulazione: cosa sono,  a cosa servono</vt:lpstr>
      <vt:lpstr>Esempi di analisi distributiva  con Istat-MATIS: l’ACE</vt:lpstr>
      <vt:lpstr>Esempi di analisi distributiva con Istat-MATIS:  ETR</vt:lpstr>
      <vt:lpstr>Complessità della tassazione societaria</vt:lpstr>
      <vt:lpstr>Il percorso delle riforme</vt:lpstr>
      <vt:lpstr>Istat-MATIS: cronistoria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Procedura di simulazione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Lorenzo Di Biagio</cp:lastModifiedBy>
  <cp:revision>135</cp:revision>
  <cp:lastPrinted>2016-06-20T07:38:20Z</cp:lastPrinted>
  <dcterms:created xsi:type="dcterms:W3CDTF">2016-03-11T16:10:26Z</dcterms:created>
  <dcterms:modified xsi:type="dcterms:W3CDTF">2016-06-21T08:43:11Z</dcterms:modified>
</cp:coreProperties>
</file>