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68" r:id="rId3"/>
    <p:sldId id="257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0"/>
    <a:srgbClr val="484384"/>
    <a:srgbClr val="1C385A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391" autoAdjust="0"/>
  </p:normalViewPr>
  <p:slideViewPr>
    <p:cSldViewPr snapToGrid="0" snapToObjects="1">
      <p:cViewPr varScale="1">
        <p:scale>
          <a:sx n="97" d="100"/>
          <a:sy n="97" d="100"/>
        </p:scale>
        <p:origin x="-144" y="-72"/>
      </p:cViewPr>
      <p:guideLst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22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009190"/>
                </a:solidFill>
                <a:latin typeface="+mn-lt"/>
                <a:ea typeface="Signika Light" charset="0"/>
                <a:cs typeface="Calibri"/>
              </a:rPr>
              <a:t>AREA TEMATICA 3. 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INNOVAZIONI E SPERIMENTAZIONI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Il modello di </a:t>
            </a:r>
            <a:r>
              <a:rPr lang="it-IT" sz="1200" dirty="0" err="1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microsimulazione</a:t>
            </a: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delle famiglie dell’ISTAT - Discussione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009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INNOVAZIONI E SPERIMENTAZIONI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>
                <a:solidFill>
                  <a:schemeClr val="bg1"/>
                </a:solidFill>
              </a:rPr>
              <a:t>Il modello di </a:t>
            </a:r>
            <a:r>
              <a:rPr lang="it-IT" sz="3200" dirty="0" err="1">
                <a:solidFill>
                  <a:schemeClr val="bg1"/>
                </a:solidFill>
              </a:rPr>
              <a:t>microsimulazione</a:t>
            </a:r>
            <a:r>
              <a:rPr lang="it-IT" sz="3200" dirty="0">
                <a:solidFill>
                  <a:schemeClr val="bg1"/>
                </a:solidFill>
              </a:rPr>
              <a:t> delle famiglie dell’Istat </a:t>
            </a:r>
            <a:endParaRPr lang="it-IT" sz="3200" dirty="0" smtClean="0">
              <a:solidFill>
                <a:schemeClr val="bg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596"/>
          <a:stretch/>
        </p:blipFill>
        <p:spPr>
          <a:xfrm>
            <a:off x="323742" y="214878"/>
            <a:ext cx="7588421" cy="289577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22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14:30 | 16:00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2" name="Immagine 11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3" name="Immagine 12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375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err="1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Discussant</a:t>
            </a: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: </a:t>
            </a:r>
            <a:r>
              <a:rPr lang="it-IT" sz="20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Nicola Curci | Banca d’Italia </a:t>
            </a:r>
            <a:endParaRPr lang="it-IT" sz="2000" b="1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4"/>
            <a:ext cx="5833730" cy="4185420"/>
          </a:xfrm>
          <a:prstGeom prst="rect">
            <a:avLst/>
          </a:prstGeom>
        </p:spPr>
        <p:txBody>
          <a:bodyPr/>
          <a:lstStyle/>
          <a:p>
            <a:r>
              <a:rPr lang="it-IT" sz="2000" dirty="0" smtClean="0">
                <a:ea typeface="Signika Light" charset="0"/>
                <a:cs typeface="Signika Light" charset="0"/>
              </a:rPr>
              <a:t>Le principali caratteristiche di </a:t>
            </a:r>
            <a:r>
              <a:rPr lang="it-IT" sz="2000" dirty="0" err="1" smtClean="0">
                <a:ea typeface="Signika Light" charset="0"/>
                <a:cs typeface="Signika Light" charset="0"/>
              </a:rPr>
              <a:t>FaMiMod</a:t>
            </a:r>
            <a:endParaRPr lang="it-IT" sz="2000" dirty="0" smtClean="0">
              <a:ea typeface="Signika Light" charset="0"/>
              <a:cs typeface="Signika Light" charset="0"/>
            </a:endParaRPr>
          </a:p>
          <a:p>
            <a:endParaRPr lang="it-IT" sz="2000" dirty="0" smtClean="0">
              <a:ea typeface="Signika Light" charset="0"/>
              <a:cs typeface="Signika Light" charset="0"/>
            </a:endParaRPr>
          </a:p>
          <a:p>
            <a:r>
              <a:rPr lang="it-IT" sz="2000" dirty="0" smtClean="0">
                <a:ea typeface="Signika Light" charset="0"/>
                <a:cs typeface="Signika Light" charset="0"/>
              </a:rPr>
              <a:t>La base dati EU-SILC (vs l’alternativa possibile SHIW)</a:t>
            </a:r>
          </a:p>
          <a:p>
            <a:endParaRPr lang="it-IT" sz="2000" dirty="0" smtClean="0">
              <a:ea typeface="Signika Light" charset="0"/>
              <a:cs typeface="Signika Light" charset="0"/>
            </a:endParaRPr>
          </a:p>
          <a:p>
            <a:r>
              <a:rPr lang="it-IT" sz="2000" dirty="0" smtClean="0">
                <a:ea typeface="Signika Light" charset="0"/>
                <a:cs typeface="Signika Light" charset="0"/>
              </a:rPr>
              <a:t>I punti forti di </a:t>
            </a:r>
            <a:r>
              <a:rPr lang="it-IT" sz="2000" dirty="0" err="1" smtClean="0">
                <a:ea typeface="Signika Light" charset="0"/>
                <a:cs typeface="Signika Light" charset="0"/>
              </a:rPr>
              <a:t>FaMiMod</a:t>
            </a:r>
            <a:r>
              <a:rPr lang="it-IT" sz="2000" dirty="0" smtClean="0">
                <a:ea typeface="Signika Light" charset="0"/>
                <a:cs typeface="Signika Light" charset="0"/>
              </a:rPr>
              <a:t> rispetto ad altri modelli</a:t>
            </a:r>
          </a:p>
          <a:p>
            <a:endParaRPr lang="it-IT" sz="2000" dirty="0" smtClean="0">
              <a:ea typeface="Signika Light" charset="0"/>
              <a:cs typeface="Signika Light" charset="0"/>
            </a:endParaRPr>
          </a:p>
          <a:p>
            <a:r>
              <a:rPr lang="it-IT" sz="2000" dirty="0" smtClean="0">
                <a:ea typeface="Signika Light" charset="0"/>
                <a:cs typeface="Signika Light" charset="0"/>
              </a:rPr>
              <a:t>Cosa (ancora) manca a </a:t>
            </a:r>
            <a:r>
              <a:rPr lang="it-IT" sz="2000" dirty="0" err="1" smtClean="0">
                <a:ea typeface="Signika Light" charset="0"/>
                <a:cs typeface="Signika Light" charset="0"/>
              </a:rPr>
              <a:t>FaMiMod</a:t>
            </a:r>
            <a:endParaRPr lang="it-IT" sz="2000" dirty="0" smtClean="0">
              <a:ea typeface="Signika Light" charset="0"/>
              <a:cs typeface="Signika Light" charset="0"/>
            </a:endParaRPr>
          </a:p>
          <a:p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I punti discussi</a:t>
            </a:r>
            <a:endParaRPr lang="it-IT" b="1" dirty="0">
              <a:solidFill>
                <a:srgbClr val="009190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42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4"/>
            <a:ext cx="5833730" cy="4185420"/>
          </a:xfrm>
          <a:prstGeom prst="rect">
            <a:avLst/>
          </a:prstGeom>
        </p:spPr>
        <p:txBody>
          <a:bodyPr/>
          <a:lstStyle/>
          <a:p>
            <a:r>
              <a:rPr lang="it-IT" sz="2000" dirty="0" smtClean="0">
                <a:ea typeface="Signika Light" charset="0"/>
                <a:cs typeface="Signika Light" charset="0"/>
              </a:rPr>
              <a:t>È un modello di </a:t>
            </a:r>
            <a:r>
              <a:rPr lang="it-IT" sz="2000" dirty="0" err="1" smtClean="0">
                <a:ea typeface="Signika Light" charset="0"/>
                <a:cs typeface="Signika Light" charset="0"/>
              </a:rPr>
              <a:t>microsimulazione</a:t>
            </a:r>
            <a:r>
              <a:rPr lang="it-IT" sz="2000" dirty="0" smtClean="0">
                <a:ea typeface="Signika Light" charset="0"/>
                <a:cs typeface="Signika Light" charset="0"/>
              </a:rPr>
              <a:t> statico e non-comportamentale</a:t>
            </a:r>
          </a:p>
          <a:p>
            <a:r>
              <a:rPr lang="it-IT" sz="2000" dirty="0" smtClean="0">
                <a:ea typeface="Signika Light" charset="0"/>
                <a:cs typeface="Signika Light" charset="0"/>
              </a:rPr>
              <a:t>Simula i contributi sociali, l’imposta sui redditi delle persone fisiche, i principali benefici sociali.</a:t>
            </a:r>
          </a:p>
          <a:p>
            <a:r>
              <a:rPr lang="it-IT" sz="2000" dirty="0" smtClean="0">
                <a:ea typeface="Signika Light" charset="0"/>
                <a:cs typeface="Signika Light" charset="0"/>
              </a:rPr>
              <a:t>Struttura modulare: </a:t>
            </a:r>
            <a:r>
              <a:rPr lang="it-IT" sz="2000" dirty="0" smtClean="0">
                <a:ea typeface="Signika Light" charset="0"/>
                <a:cs typeface="Signika Light" charset="0"/>
              </a:rPr>
              <a:t>consente </a:t>
            </a:r>
            <a:r>
              <a:rPr lang="it-IT" sz="2000" dirty="0" smtClean="0">
                <a:ea typeface="Signika Light" charset="0"/>
                <a:cs typeface="Signika Light" charset="0"/>
              </a:rPr>
              <a:t>di attivare o disattivare il modulo di interesse (ad es. stima dell’evasione, introduzione del take-up rate per alcune detrazioni )</a:t>
            </a:r>
          </a:p>
          <a:p>
            <a:r>
              <a:rPr lang="it-IT" sz="2000" dirty="0" smtClean="0">
                <a:ea typeface="Signika Light" charset="0"/>
                <a:cs typeface="Signika Light" charset="0"/>
              </a:rPr>
              <a:t>Utilizzo efficiente di EU-SILC e delle sue proprietà: </a:t>
            </a:r>
            <a:r>
              <a:rPr lang="it-IT" sz="2000" dirty="0" smtClean="0">
                <a:ea typeface="Signika Light" charset="0"/>
                <a:cs typeface="Signika Light" charset="0"/>
              </a:rPr>
              <a:t>mira a una maggiore rispondenza ai reali carichi fiscali e contributivi rispetto </a:t>
            </a:r>
            <a:r>
              <a:rPr lang="it-IT" sz="2000" dirty="0" smtClean="0">
                <a:ea typeface="Signika Light" charset="0"/>
                <a:cs typeface="Signika Light" charset="0"/>
              </a:rPr>
              <a:t>ai modelli che utilizzavano SHIW</a:t>
            </a:r>
          </a:p>
          <a:p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err="1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FaMiMod</a:t>
            </a:r>
            <a:endParaRPr lang="it-IT" b="1" dirty="0">
              <a:solidFill>
                <a:srgbClr val="009190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EU-SILC vs SHIW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A304A"/>
              </a:buClr>
              <a:buSzPct val="160000"/>
              <a:buNone/>
            </a:pPr>
            <a:r>
              <a:rPr lang="it-IT" sz="1800" b="1" dirty="0" smtClean="0"/>
              <a:t>EU-SILC</a:t>
            </a:r>
          </a:p>
          <a:p>
            <a:pPr>
              <a:buClr>
                <a:srgbClr val="DA304A"/>
              </a:buClr>
              <a:buSzPct val="160000"/>
            </a:pPr>
            <a:r>
              <a:rPr lang="it-IT" sz="1800" dirty="0"/>
              <a:t>Il campione è molto grande: circa 26 mila famiglie e 70 mila individui.</a:t>
            </a:r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EU-SILC integra i dati </a:t>
            </a:r>
            <a:r>
              <a:rPr lang="it-IT" sz="1800" dirty="0" smtClean="0"/>
              <a:t>campionari </a:t>
            </a:r>
            <a:r>
              <a:rPr lang="it-IT" sz="1800" dirty="0" smtClean="0"/>
              <a:t>con i dati fiscali e contributivi ufficiali a livello individuale.</a:t>
            </a:r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Questo consente </a:t>
            </a:r>
            <a:r>
              <a:rPr lang="it-IT" sz="1800" dirty="0" smtClean="0"/>
              <a:t>di evitare la stima dei redditi lordi a partire dai </a:t>
            </a:r>
            <a:r>
              <a:rPr lang="it-IT" sz="1800" dirty="0" smtClean="0"/>
              <a:t>netti.</a:t>
            </a:r>
            <a:endParaRPr lang="it-IT" sz="1800" dirty="0" smtClean="0"/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Il confronto tra i redditi netti dichiarati nell’Indagine e quelli riportati nelle dichiarazioni fiscali permette una stima congiunta di evasione fiscale e under-reporting.</a:t>
            </a:r>
          </a:p>
          <a:p>
            <a:pPr>
              <a:buClr>
                <a:srgbClr val="DA304A"/>
              </a:buClr>
              <a:buSzPct val="160000"/>
            </a:pPr>
            <a:endParaRPr lang="it-IT" sz="1200" dirty="0" smtClean="0"/>
          </a:p>
          <a:p>
            <a:pPr marL="0" indent="0">
              <a:buNone/>
            </a:pPr>
            <a:endParaRPr lang="it-IT" sz="12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508633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A304A"/>
              </a:buClr>
              <a:buSzPct val="160000"/>
              <a:buNone/>
            </a:pPr>
            <a:r>
              <a:rPr lang="it-IT" sz="1800" b="1" dirty="0" smtClean="0"/>
              <a:t>SHIW</a:t>
            </a:r>
            <a:endParaRPr lang="it-IT" sz="1800" b="1" dirty="0"/>
          </a:p>
          <a:p>
            <a:pPr>
              <a:buClr>
                <a:srgbClr val="DA304A"/>
              </a:buClr>
              <a:buSzPct val="160000"/>
            </a:pPr>
            <a:r>
              <a:rPr lang="it-IT" sz="1800" dirty="0"/>
              <a:t>Il campione è più </a:t>
            </a:r>
            <a:r>
              <a:rPr lang="it-IT" sz="1800" dirty="0" smtClean="0"/>
              <a:t>limitato: circa 8 mila famiglie e 20 mila individui.</a:t>
            </a:r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Non </a:t>
            </a:r>
            <a:r>
              <a:rPr lang="it-IT" sz="1800" dirty="0" smtClean="0"/>
              <a:t>fornisce un </a:t>
            </a:r>
            <a:r>
              <a:rPr lang="it-IT" sz="1800" dirty="0" err="1" smtClean="0"/>
              <a:t>matching</a:t>
            </a:r>
            <a:r>
              <a:rPr lang="it-IT" sz="1800" dirty="0" smtClean="0"/>
              <a:t> </a:t>
            </a:r>
            <a:r>
              <a:rPr lang="it-IT" sz="1800" dirty="0" smtClean="0"/>
              <a:t>esatto </a:t>
            </a:r>
            <a:r>
              <a:rPr lang="it-IT" sz="1800" dirty="0" smtClean="0"/>
              <a:t>con informazioni fiscali e contributive.</a:t>
            </a:r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Rappresenta tuttora la migliore indagine in Italia sulla </a:t>
            </a:r>
            <a:r>
              <a:rPr lang="it-IT" sz="1800" u="sng" dirty="0" smtClean="0"/>
              <a:t>ricchezza </a:t>
            </a:r>
            <a:r>
              <a:rPr lang="it-IT" sz="1800" dirty="0" smtClean="0"/>
              <a:t>delle famiglie. Molti dettagli su ricchezza finanziaria e ricchezza immobiliare.</a:t>
            </a:r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Analisi storica di lungo periodo</a:t>
            </a:r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Flessibilità nella costruzione del questionario e nell’inserimento di nuove domande su temi ad-hoc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800" dirty="0"/>
          </a:p>
          <a:p>
            <a:pPr>
              <a:buClr>
                <a:srgbClr val="DA304A"/>
              </a:buClr>
              <a:buSzPct val="160000"/>
            </a:pPr>
            <a:endParaRPr lang="it-IT" sz="1800" dirty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 punti forti di </a:t>
            </a:r>
            <a:r>
              <a:rPr lang="it-IT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FaMiMod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A304A"/>
              </a:buClr>
              <a:buSzPct val="160000"/>
              <a:buNone/>
            </a:pPr>
            <a:r>
              <a:rPr lang="it-IT" sz="1800" b="1" dirty="0" smtClean="0"/>
              <a:t>Stima dell’evasione</a:t>
            </a:r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Stima dell’evasione e dell’under-reporting:</a:t>
            </a:r>
          </a:p>
          <a:p>
            <a:pPr lvl="1">
              <a:buClr>
                <a:srgbClr val="DA304A"/>
              </a:buClr>
              <a:buSzPct val="160000"/>
            </a:pPr>
            <a:r>
              <a:rPr lang="it-IT" sz="1600" dirty="0" smtClean="0"/>
              <a:t>È possibile un approccio micro, individuo per individuo</a:t>
            </a:r>
          </a:p>
          <a:p>
            <a:pPr lvl="1">
              <a:buClr>
                <a:srgbClr val="DA304A"/>
              </a:buClr>
              <a:buSzPct val="160000"/>
            </a:pPr>
            <a:r>
              <a:rPr lang="it-IT" sz="1600" dirty="0" smtClean="0"/>
              <a:t>Ciò consente in teoria di distinguere tra under-reporting e evasione</a:t>
            </a:r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Problemi e dubbi per </a:t>
            </a:r>
            <a:r>
              <a:rPr lang="it-IT" sz="1800" dirty="0" smtClean="0"/>
              <a:t>la stima dell’evasione:  </a:t>
            </a:r>
          </a:p>
          <a:p>
            <a:pPr lvl="1">
              <a:buClr>
                <a:srgbClr val="DA304A"/>
              </a:buClr>
              <a:buSzPct val="160000"/>
            </a:pPr>
            <a:r>
              <a:rPr lang="it-IT" sz="1600" dirty="0" smtClean="0"/>
              <a:t>Il tasso di evasione è calcolato a partire dai redditi </a:t>
            </a:r>
            <a:r>
              <a:rPr lang="it-IT" sz="1600" dirty="0" smtClean="0"/>
              <a:t>netti. </a:t>
            </a:r>
            <a:r>
              <a:rPr lang="it-IT" sz="1600" dirty="0" smtClean="0"/>
              <a:t>Essendo l’evasione un abbattimento di imponibile (reddito lordo), questo implica che si sta stimando in realtà il limite inferiore dell’evasione.</a:t>
            </a:r>
            <a:endParaRPr lang="it-IT" sz="1600" dirty="0"/>
          </a:p>
          <a:p>
            <a:pPr lvl="1">
              <a:buClr>
                <a:srgbClr val="DA304A"/>
              </a:buClr>
              <a:buSzPct val="160000"/>
            </a:pPr>
            <a:r>
              <a:rPr lang="it-IT" sz="1600" dirty="0" smtClean="0"/>
              <a:t>I redditi netti di EU-SILC sono al netto di quali imposte? Come si tiene conto dell’IRAP per i redditi da lavoro autonomo nella stima dell’evasione?</a:t>
            </a:r>
            <a:endParaRPr lang="it-IT" sz="2000" dirty="0" smtClean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 smtClean="0"/>
          </a:p>
          <a:p>
            <a:pPr marL="0" indent="0">
              <a:buNone/>
            </a:pPr>
            <a:endParaRPr lang="it-IT" sz="12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508633" y="2015595"/>
            <a:ext cx="5143499" cy="1588217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A304A"/>
              </a:buClr>
              <a:buSzPct val="160000"/>
              <a:buNone/>
            </a:pPr>
            <a:r>
              <a:rPr lang="it-IT" sz="1800" b="1" dirty="0" smtClean="0"/>
              <a:t>Imputazione delle detrazioni</a:t>
            </a:r>
            <a:endParaRPr lang="it-IT" sz="1800" b="1" dirty="0"/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L’utilizzo di dati fiscali consente di imputare correttamente le detrazioni che dipendono dalla spesa delle famiglie (es. spese sanitarie, ristrutturazioni edilizie, risparmio energetico)</a:t>
            </a:r>
          </a:p>
          <a:p>
            <a:pPr>
              <a:buClr>
                <a:srgbClr val="DA304A"/>
              </a:buClr>
              <a:buSzPct val="160000"/>
            </a:pPr>
            <a:endParaRPr lang="it-IT" sz="1800" dirty="0" smtClean="0"/>
          </a:p>
          <a:p>
            <a:pPr>
              <a:buClr>
                <a:srgbClr val="DA304A"/>
              </a:buClr>
              <a:buSzPct val="160000"/>
            </a:pPr>
            <a:endParaRPr lang="it-IT" sz="1800" dirty="0"/>
          </a:p>
          <a:p>
            <a:pPr>
              <a:buClr>
                <a:srgbClr val="DA304A"/>
              </a:buClr>
              <a:buSzPct val="160000"/>
            </a:pPr>
            <a:endParaRPr lang="it-IT" sz="1800" dirty="0"/>
          </a:p>
          <a:p>
            <a:pPr marL="0" indent="0">
              <a:buNone/>
            </a:pPr>
            <a:endParaRPr lang="it-IT" sz="1200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661032" y="4042039"/>
            <a:ext cx="5143499" cy="1588217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A304A"/>
              </a:buClr>
              <a:buSzPct val="160000"/>
              <a:buNone/>
            </a:pPr>
            <a:r>
              <a:rPr lang="it-IT" sz="1800" b="1" dirty="0" smtClean="0"/>
              <a:t>Contributi previdenziali e assistenziali</a:t>
            </a:r>
            <a:endParaRPr lang="it-IT" sz="1800" b="1" dirty="0"/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Alto livello di dettaglio nel calcolo dei contributi sociali sia per i lavoratori dipendenti sia per i lavoratori autonomi e liberi professionisti.</a:t>
            </a:r>
          </a:p>
          <a:p>
            <a:pPr>
              <a:buClr>
                <a:srgbClr val="DA304A"/>
              </a:buClr>
              <a:buSzPct val="160000"/>
            </a:pPr>
            <a:endParaRPr lang="it-IT" sz="1800" dirty="0" smtClean="0"/>
          </a:p>
          <a:p>
            <a:pPr>
              <a:buClr>
                <a:srgbClr val="DA304A"/>
              </a:buClr>
              <a:buSzPct val="160000"/>
            </a:pPr>
            <a:endParaRPr lang="it-IT" sz="1800" dirty="0"/>
          </a:p>
          <a:p>
            <a:pPr>
              <a:buClr>
                <a:srgbClr val="DA304A"/>
              </a:buClr>
              <a:buSzPct val="160000"/>
            </a:pPr>
            <a:endParaRPr lang="it-IT" sz="1800" dirty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26488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Cosa (ancora) manca in </a:t>
            </a:r>
            <a:r>
              <a:rPr lang="it-IT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FaMiMod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A304A"/>
              </a:buClr>
              <a:buSzPct val="160000"/>
              <a:buNone/>
            </a:pPr>
            <a:r>
              <a:rPr lang="it-IT" sz="1800" b="1" dirty="0" smtClean="0"/>
              <a:t>Maggior dettaglio sulla ricchezza (presente in SHIW)</a:t>
            </a:r>
          </a:p>
          <a:p>
            <a:pPr>
              <a:buClr>
                <a:srgbClr val="DA304A"/>
              </a:buClr>
              <a:buSzPct val="160000"/>
            </a:pPr>
            <a:r>
              <a:rPr lang="it-IT" sz="2000" dirty="0" smtClean="0"/>
              <a:t>Perché la ricchezza è importante?</a:t>
            </a:r>
          </a:p>
          <a:p>
            <a:pPr marL="914400" lvl="1" indent="-457200">
              <a:buClr>
                <a:srgbClr val="DA304A"/>
              </a:buClr>
              <a:buSzPct val="160000"/>
              <a:buFont typeface="+mj-lt"/>
              <a:buAutoNum type="arabicPeriod"/>
            </a:pPr>
            <a:r>
              <a:rPr lang="it-IT" sz="1800" dirty="0" smtClean="0"/>
              <a:t>La prova dei mezzi su cui si basa l’erogazione di molti </a:t>
            </a:r>
            <a:r>
              <a:rPr lang="it-IT" sz="1800" i="1" dirty="0" smtClean="0"/>
              <a:t>benefits</a:t>
            </a:r>
            <a:r>
              <a:rPr lang="it-IT" sz="1800" dirty="0" smtClean="0"/>
              <a:t> tiene conto della ricchezza finanziaria e immobiliare (cfr. ISEE).</a:t>
            </a:r>
          </a:p>
          <a:p>
            <a:pPr marL="914400" lvl="1" indent="-457200">
              <a:buClr>
                <a:srgbClr val="DA304A"/>
              </a:buClr>
              <a:buSzPct val="160000"/>
              <a:buFont typeface="+mj-lt"/>
              <a:buAutoNum type="arabicPeriod"/>
            </a:pPr>
            <a:r>
              <a:rPr lang="it-IT" sz="1800" dirty="0" smtClean="0"/>
              <a:t>La ricchezza e il suo rendimento sono sempre più importanti in una società che invecchia.</a:t>
            </a:r>
          </a:p>
          <a:p>
            <a:pPr marL="914400" lvl="1" indent="-457200">
              <a:buClr>
                <a:srgbClr val="DA304A"/>
              </a:buClr>
              <a:buSzPct val="160000"/>
              <a:buFont typeface="+mj-lt"/>
              <a:buAutoNum type="arabicPeriod"/>
            </a:pPr>
            <a:r>
              <a:rPr lang="it-IT" sz="1800" dirty="0" smtClean="0"/>
              <a:t>L’aumento del carico fiscale sulla ricchezza è da molte parti indicato come uno strumento per alleggerire quello sui fattori produttivi.</a:t>
            </a:r>
          </a:p>
          <a:p>
            <a:pPr marL="914400" lvl="1" indent="-457200">
              <a:buClr>
                <a:srgbClr val="DA304A"/>
              </a:buClr>
              <a:buSzPct val="160000"/>
              <a:buFont typeface="+mj-lt"/>
              <a:buAutoNum type="arabicPeriod"/>
            </a:pPr>
            <a:r>
              <a:rPr lang="it-IT" sz="1800" dirty="0" smtClean="0"/>
              <a:t>Anche la propensione marginale al consumo è influenzata dalla ricchezza: è bassa per i poveri ma anche per i «ricchi illiquidi».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 smtClean="0"/>
          </a:p>
          <a:p>
            <a:pPr marL="0" indent="0">
              <a:buNone/>
            </a:pPr>
            <a:endParaRPr lang="it-IT" sz="12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508633" y="2015594"/>
            <a:ext cx="5143499" cy="2878823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A304A"/>
              </a:buClr>
              <a:buSzPct val="160000"/>
              <a:buNone/>
            </a:pPr>
            <a:r>
              <a:rPr lang="it-IT" sz="1800" b="1" dirty="0" smtClean="0"/>
              <a:t>Reazioni comportamentali e dinamica demografica</a:t>
            </a:r>
            <a:endParaRPr lang="it-IT" sz="1800" b="1" dirty="0"/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Se per alcune </a:t>
            </a:r>
            <a:r>
              <a:rPr lang="it-IT" sz="1800" i="1" dirty="0" err="1" smtClean="0"/>
              <a:t>policies</a:t>
            </a:r>
            <a:r>
              <a:rPr lang="it-IT" sz="1800" i="1" dirty="0" smtClean="0"/>
              <a:t> </a:t>
            </a:r>
            <a:r>
              <a:rPr lang="it-IT" sz="1800" dirty="0" smtClean="0"/>
              <a:t>l’invarianza delle scelte di lavoro può non essere un problema, per altre una stima delle scelte comportamentali in reazione ai cambiamenti istituzionali è fondamentale (ad esempio, maggiore o minore progressività dell’imposta sui </a:t>
            </a:r>
            <a:r>
              <a:rPr lang="it-IT" sz="1800" dirty="0" smtClean="0"/>
              <a:t>redditi).</a:t>
            </a:r>
            <a:endParaRPr lang="it-IT" sz="1800" dirty="0" smtClean="0"/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La dinamica demografica arricchirebbe le potenzialità del modello in termini di </a:t>
            </a:r>
            <a:r>
              <a:rPr lang="it-IT" sz="1800" i="1" dirty="0" smtClean="0"/>
              <a:t>policy </a:t>
            </a:r>
            <a:r>
              <a:rPr lang="it-IT" sz="1800" i="1" dirty="0" err="1" smtClean="0"/>
              <a:t>evaluation</a:t>
            </a:r>
            <a:r>
              <a:rPr lang="it-IT" sz="1800" dirty="0" smtClean="0"/>
              <a:t>.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800" i="1" dirty="0" smtClean="0"/>
          </a:p>
          <a:p>
            <a:pPr>
              <a:buClr>
                <a:srgbClr val="DA304A"/>
              </a:buClr>
              <a:buSzPct val="160000"/>
            </a:pPr>
            <a:endParaRPr lang="it-IT" sz="1800" dirty="0" smtClean="0"/>
          </a:p>
          <a:p>
            <a:pPr>
              <a:buClr>
                <a:srgbClr val="DA304A"/>
              </a:buClr>
              <a:buSzPct val="160000"/>
            </a:pPr>
            <a:endParaRPr lang="it-IT" sz="1800" dirty="0"/>
          </a:p>
          <a:p>
            <a:pPr>
              <a:buClr>
                <a:srgbClr val="DA304A"/>
              </a:buClr>
              <a:buSzPct val="160000"/>
            </a:pPr>
            <a:endParaRPr lang="it-IT" sz="1800" dirty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78320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Cosa (ancora) manca in </a:t>
            </a:r>
            <a:r>
              <a:rPr lang="it-IT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FaMiMod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5"/>
            <a:ext cx="5143499" cy="2026444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A304A"/>
              </a:buClr>
              <a:buSzPct val="160000"/>
              <a:buNone/>
            </a:pPr>
            <a:r>
              <a:rPr lang="it-IT" sz="1800" b="1" dirty="0" smtClean="0"/>
              <a:t>Integrazione con i dati sui consumi (vedi SHIW)</a:t>
            </a:r>
          </a:p>
          <a:p>
            <a:pPr>
              <a:buClr>
                <a:srgbClr val="DA304A"/>
              </a:buClr>
              <a:buSzPct val="160000"/>
            </a:pPr>
            <a:r>
              <a:rPr lang="it-IT" sz="2000" dirty="0"/>
              <a:t>Allo stato attuale, </a:t>
            </a:r>
            <a:r>
              <a:rPr lang="it-IT" sz="2000" dirty="0" err="1"/>
              <a:t>FaMiMod</a:t>
            </a:r>
            <a:r>
              <a:rPr lang="it-IT" sz="2000" dirty="0"/>
              <a:t> non </a:t>
            </a:r>
            <a:r>
              <a:rPr lang="it-IT" sz="2000" dirty="0" smtClean="0"/>
              <a:t>contiene </a:t>
            </a:r>
            <a:r>
              <a:rPr lang="it-IT" sz="2000" dirty="0"/>
              <a:t>una integrazione con i dati sui consumi delle famiglie. Quindi risulterebbe difficile valutare gli effetti redistributivi di manovre che spostino il carico fiscale dai fattori produttivi ai consumi</a:t>
            </a:r>
            <a:r>
              <a:rPr lang="it-IT" sz="2000" dirty="0" smtClean="0"/>
              <a:t>.</a:t>
            </a:r>
            <a:endParaRPr lang="it-IT" sz="1200" dirty="0" smtClean="0"/>
          </a:p>
          <a:p>
            <a:pPr marL="0" indent="0">
              <a:buNone/>
            </a:pPr>
            <a:endParaRPr lang="it-IT" sz="12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508633" y="2015594"/>
            <a:ext cx="5143499" cy="2878823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A304A"/>
              </a:buClr>
              <a:buSzPct val="160000"/>
              <a:buNone/>
            </a:pPr>
            <a:r>
              <a:rPr lang="it-IT" sz="1800" b="1" dirty="0" smtClean="0"/>
              <a:t>Maggiore utilizzo dei dati amministrativi</a:t>
            </a:r>
            <a:endParaRPr lang="it-IT" sz="1800" b="1" dirty="0"/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Si potrebbe migliorare la stima dell’evasione e dell’under-reporting, allo stato attuale molto «meccanica» </a:t>
            </a:r>
          </a:p>
          <a:p>
            <a:pPr>
              <a:buClr>
                <a:srgbClr val="DA304A"/>
              </a:buClr>
              <a:buSzPct val="160000"/>
            </a:pPr>
            <a:r>
              <a:rPr lang="it-IT" sz="1800" dirty="0" smtClean="0"/>
              <a:t>Una ricalibratura dei pesi per tenere conto dei totali dei redditi dichiarati al fisco consentirebbe una valutazione adeguata della rappresentatività statistica del campione EU-SILC quando il totale di riferimento è la popolazione dei contribuenti.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800" i="1" dirty="0" smtClean="0"/>
          </a:p>
          <a:p>
            <a:pPr>
              <a:buClr>
                <a:srgbClr val="DA304A"/>
              </a:buClr>
              <a:buSzPct val="160000"/>
            </a:pPr>
            <a:endParaRPr lang="it-IT" sz="1800" dirty="0" smtClean="0"/>
          </a:p>
          <a:p>
            <a:pPr>
              <a:buClr>
                <a:srgbClr val="DA304A"/>
              </a:buClr>
              <a:buSzPct val="160000"/>
            </a:pPr>
            <a:endParaRPr lang="it-IT" sz="1800" dirty="0"/>
          </a:p>
          <a:p>
            <a:pPr>
              <a:buClr>
                <a:srgbClr val="DA304A"/>
              </a:buClr>
              <a:buSzPct val="160000"/>
            </a:pPr>
            <a:endParaRPr lang="it-IT" sz="1800" dirty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96439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</TotalTime>
  <Words>721</Words>
  <Application>Microsoft Office PowerPoint</Application>
  <PresentationFormat>Personalizzato</PresentationFormat>
  <Paragraphs>79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Personalizza struttura</vt:lpstr>
      <vt:lpstr>COMPORTAMENTI INDIVIDUALI  E RELAZIONI SOCIALI  IN TRASFORMAZIONE  UNA SFIDA PER LA  STATISTICA UFFICIALE </vt:lpstr>
      <vt:lpstr>I punti discussi</vt:lpstr>
      <vt:lpstr>FaMiMod</vt:lpstr>
      <vt:lpstr>EU-SILC vs SHIW</vt:lpstr>
      <vt:lpstr>I punti forti di FaMiMod</vt:lpstr>
      <vt:lpstr>Cosa (ancora) manca in FaMiMod</vt:lpstr>
      <vt:lpstr>Cosa (ancora) manca in FaMiMod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Nicola Curci</cp:lastModifiedBy>
  <cp:revision>81</cp:revision>
  <cp:lastPrinted>2016-03-21T17:06:08Z</cp:lastPrinted>
  <dcterms:created xsi:type="dcterms:W3CDTF">2016-03-11T16:10:26Z</dcterms:created>
  <dcterms:modified xsi:type="dcterms:W3CDTF">2016-06-22T10:32:59Z</dcterms:modified>
</cp:coreProperties>
</file>