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3" r:id="rId2"/>
    <p:sldId id="290" r:id="rId3"/>
    <p:sldId id="267" r:id="rId4"/>
    <p:sldId id="269" r:id="rId5"/>
    <p:sldId id="270" r:id="rId6"/>
    <p:sldId id="274" r:id="rId7"/>
    <p:sldId id="268" r:id="rId8"/>
    <p:sldId id="265" r:id="rId9"/>
    <p:sldId id="282" r:id="rId10"/>
    <p:sldId id="283" r:id="rId11"/>
    <p:sldId id="284" r:id="rId12"/>
    <p:sldId id="275" r:id="rId13"/>
    <p:sldId id="276" r:id="rId14"/>
    <p:sldId id="278" r:id="rId15"/>
    <p:sldId id="279" r:id="rId16"/>
    <p:sldId id="266" r:id="rId17"/>
    <p:sldId id="281" r:id="rId18"/>
    <p:sldId id="280" r:id="rId19"/>
    <p:sldId id="285" r:id="rId20"/>
    <p:sldId id="288" r:id="rId21"/>
    <p:sldId id="289" r:id="rId22"/>
    <p:sldId id="263" r:id="rId23"/>
    <p:sldId id="286" r:id="rId24"/>
  </p:sldIdLst>
  <p:sldSz cx="12192000" cy="6858000"/>
  <p:notesSz cx="6864350" cy="99964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384"/>
    <a:srgbClr val="1C385A"/>
    <a:srgbClr val="BE1520"/>
    <a:srgbClr val="CF1E24"/>
    <a:srgbClr val="C72A31"/>
    <a:srgbClr val="DA3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19" autoAdjust="0"/>
  </p:normalViewPr>
  <p:slideViewPr>
    <p:cSldViewPr snapToGrid="0" snapToObjects="1">
      <p:cViewPr varScale="1">
        <p:scale>
          <a:sx n="107" d="100"/>
          <a:sy n="107" d="100"/>
        </p:scale>
        <p:origin x="-588" y="-78"/>
      </p:cViewPr>
      <p:guideLst>
        <p:guide orient="horz" pos="907"/>
        <p:guide pos="1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43426905-7DE1-4060-A80A-2E438B14BCB9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E2E97FF0-3FCC-4085-A090-8F5A39AA96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698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4347B1F3-FB2D-A247-9676-97B3C010A75B}" type="datetimeFigureOut">
              <a:rPr lang="it-IT" smtClean="0"/>
              <a:t>23/06/2016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A5BAA04C-CF00-2442-8489-B17C223CBB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65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62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772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612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065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892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93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443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519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55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505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430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691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297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614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35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3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80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80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06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430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64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15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 flipH="1">
            <a:off x="601664" y="968418"/>
            <a:ext cx="10997669" cy="0"/>
          </a:xfrm>
          <a:prstGeom prst="line">
            <a:avLst/>
          </a:prstGeom>
          <a:ln w="25400" cap="rnd">
            <a:solidFill>
              <a:srgbClr val="C72A3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4" r="74033" b="37508"/>
          <a:stretch/>
        </p:blipFill>
        <p:spPr>
          <a:xfrm>
            <a:off x="10647499" y="5776731"/>
            <a:ext cx="1544501" cy="108127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15" y="179460"/>
            <a:ext cx="1975884" cy="788958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601662" y="353490"/>
            <a:ext cx="7627989" cy="5055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080"/>
              </a:lnSpc>
              <a:spcBef>
                <a:spcPts val="300"/>
              </a:spcBef>
              <a:spcAft>
                <a:spcPts val="0"/>
              </a:spcAft>
            </a:pP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ROMA 23</a:t>
            </a:r>
            <a:r>
              <a:rPr lang="it-IT" sz="11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 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GIUGNO 2016 </a:t>
            </a:r>
          </a:p>
          <a:p>
            <a:pPr>
              <a:lnSpc>
                <a:spcPts val="1080"/>
              </a:lnSpc>
              <a:spcBef>
                <a:spcPts val="300"/>
              </a:spcBef>
              <a:spcAft>
                <a:spcPts val="0"/>
              </a:spcAft>
            </a:pPr>
            <a:r>
              <a:rPr lang="it-IT" sz="1100" b="1" dirty="0" smtClean="0">
                <a:solidFill>
                  <a:srgbClr val="484384"/>
                </a:solidFill>
                <a:latin typeface="+mn-lt"/>
                <a:ea typeface="Signika Light" charset="0"/>
                <a:cs typeface="Calibri"/>
              </a:rPr>
              <a:t>AREA TEMATICA 2. </a:t>
            </a:r>
            <a:r>
              <a:rPr lang="it-IT" sz="1100" b="1" dirty="0" smtClean="0">
                <a:solidFill>
                  <a:schemeClr val="tx1"/>
                </a:solidFill>
                <a:latin typeface="+mn-lt"/>
                <a:ea typeface="Signika Light" charset="0"/>
                <a:cs typeface="Calibri"/>
              </a:rPr>
              <a:t>TEMI EMERGENTI</a:t>
            </a:r>
          </a:p>
          <a:p>
            <a:pPr>
              <a:lnSpc>
                <a:spcPts val="1080"/>
              </a:lnSpc>
              <a:spcBef>
                <a:spcPts val="300"/>
              </a:spcBef>
              <a:spcAft>
                <a:spcPts val="0"/>
              </a:spcAft>
            </a:pPr>
            <a:r>
              <a:rPr lang="it-IT" sz="120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Le città e i luoghi del vivere oggi</a:t>
            </a:r>
            <a:endParaRPr lang="it-IT" sz="1200" dirty="0">
              <a:solidFill>
                <a:schemeClr val="tx1"/>
              </a:solidFill>
              <a:latin typeface="+mn-lt"/>
              <a:ea typeface="Signika Light" charset="0"/>
              <a:cs typeface="Arial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2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dact@istat.it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://www.istat.it/it/strumenti/territorio-e-cartografi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3376083"/>
            <a:ext cx="12192000" cy="3481918"/>
          </a:xfrm>
          <a:prstGeom prst="rect">
            <a:avLst/>
          </a:prstGeom>
          <a:solidFill>
            <a:srgbClr val="484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DA304A"/>
                </a:solidFill>
              </a:rPr>
              <a:t> </a:t>
            </a:r>
            <a:endParaRPr lang="it-IT" dirty="0">
              <a:solidFill>
                <a:srgbClr val="DA304A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173412" y="3916730"/>
            <a:ext cx="8221860" cy="1590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80"/>
              </a:lnSpc>
            </a:pPr>
            <a:r>
              <a:rPr lang="it-IT" sz="28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TEMI EMERGENTI</a:t>
            </a:r>
          </a:p>
          <a:p>
            <a:pPr>
              <a:lnSpc>
                <a:spcPts val="1880"/>
              </a:lnSpc>
            </a:pPr>
            <a:endParaRPr lang="it-IT" sz="1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2160"/>
              </a:lnSpc>
            </a:pPr>
            <a:endParaRPr lang="it-IT" sz="28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3200"/>
              </a:lnSpc>
            </a:pPr>
            <a:r>
              <a:rPr lang="it-IT" sz="3600" b="1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Le città e i luoghi del vivere oggi</a:t>
            </a:r>
          </a:p>
          <a:p>
            <a:pPr>
              <a:lnSpc>
                <a:spcPts val="3200"/>
              </a:lnSpc>
            </a:pPr>
            <a:endParaRPr lang="it-IT" sz="3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11254" y="384211"/>
            <a:ext cx="5050820" cy="161112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COMPORTAMENTI INDIVIDUALI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 RELAZIONI SOCIALI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IN TRASFORMAZIONE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UNA SFIDA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PER </a:t>
            </a: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LA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/>
            </a:r>
            <a:b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STATISTICA UFFICIALE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5412" y="4357526"/>
            <a:ext cx="2772274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23 GIUGNO 2016 </a:t>
            </a:r>
          </a:p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14.00 | 16.30</a:t>
            </a:r>
            <a:endParaRPr lang="it-IT" dirty="0">
              <a:solidFill>
                <a:schemeClr val="bg1"/>
              </a:solidFill>
              <a:ea typeface="Signika Light" charset="0"/>
              <a:cs typeface="Arial"/>
            </a:endParaRPr>
          </a:p>
        </p:txBody>
      </p:sp>
      <p:pic>
        <p:nvPicPr>
          <p:cNvPr id="12" name="Immagine 11" descr="Logo12esimaOk-2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14" y="5859742"/>
            <a:ext cx="480972" cy="625265"/>
          </a:xfrm>
          <a:prstGeom prst="rect">
            <a:avLst/>
          </a:prstGeom>
        </p:spPr>
      </p:pic>
      <p:pic>
        <p:nvPicPr>
          <p:cNvPr id="13" name="Immagine 12" descr="Logo12esimaOk-2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86" y="3683343"/>
            <a:ext cx="571500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173412" y="6056410"/>
            <a:ext cx="8221860" cy="375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it-IT" sz="2000" dirty="0">
                <a:solidFill>
                  <a:schemeClr val="bg1"/>
                </a:solidFill>
                <a:ea typeface="Signika Light" charset="0"/>
                <a:cs typeface="Arial"/>
              </a:rPr>
              <a:t>Sandro Cruciani| Istituto Nazionale di Statistica</a:t>
            </a:r>
          </a:p>
        </p:txBody>
      </p:sp>
      <p:cxnSp>
        <p:nvCxnSpPr>
          <p:cNvPr id="19" name="Connettore 1 18"/>
          <p:cNvCxnSpPr/>
          <p:nvPr/>
        </p:nvCxnSpPr>
        <p:spPr>
          <a:xfrm>
            <a:off x="2998756" y="3811955"/>
            <a:ext cx="0" cy="2580211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42" y="214878"/>
            <a:ext cx="11427622" cy="2895775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9798761" y="2267571"/>
            <a:ext cx="219511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it-IT" sz="1600" dirty="0" smtClean="0">
                <a:solidFill>
                  <a:srgbClr val="FF0000"/>
                </a:solidFill>
              </a:rPr>
              <a:t>Evento del ciclo</a:t>
            </a:r>
            <a:endParaRPr lang="it-IT" sz="1600" dirty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</a:pPr>
            <a:r>
              <a:rPr lang="it-IT" sz="1600" b="1" dirty="0">
                <a:solidFill>
                  <a:srgbClr val="FF0000"/>
                </a:solidFill>
              </a:rPr>
              <a:t>LE TRASFORMAZIONI 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DEL PAESE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22" name="Connettore 1 21"/>
          <p:cNvCxnSpPr/>
          <p:nvPr/>
        </p:nvCxnSpPr>
        <p:spPr>
          <a:xfrm>
            <a:off x="9889642" y="2249210"/>
            <a:ext cx="900000" cy="0"/>
          </a:xfrm>
          <a:prstGeom prst="line">
            <a:avLst/>
          </a:prstGeom>
          <a:ln w="28575" cmpd="sng">
            <a:solidFill>
              <a:srgbClr val="DA30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9079437" y="1173480"/>
            <a:ext cx="29637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21" name="710D1BEF-24B7-4C46-97FB-4C1AD860C859" descr="7A41E2B5-8E06-4AB5-9693-F973C7B639EA@p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338" y="654419"/>
            <a:ext cx="1521635" cy="14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23" y="5976407"/>
            <a:ext cx="1287500" cy="3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967879" y="1855941"/>
            <a:ext cx="5507480" cy="4052888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sz="3100" b="1" dirty="0" smtClean="0">
                <a:solidFill>
                  <a:schemeClr val="bg1">
                    <a:lumMod val="50000"/>
                  </a:schemeClr>
                </a:solidFill>
              </a:rPr>
              <a:t>Approccio misto (Morfologico + Funzionale</a:t>
            </a:r>
            <a:r>
              <a:rPr lang="it-IT" sz="25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it-IT" sz="25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61950" indent="-36195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i="1" dirty="0" smtClean="0"/>
              <a:t>Core </a:t>
            </a:r>
            <a:r>
              <a:rPr lang="it-IT" sz="2500" i="1" dirty="0" err="1" smtClean="0"/>
              <a:t>areas</a:t>
            </a:r>
            <a:r>
              <a:rPr lang="it-IT" sz="2500" i="1" dirty="0" smtClean="0"/>
              <a:t> </a:t>
            </a:r>
            <a:r>
              <a:rPr lang="it-IT" sz="2500" dirty="0" smtClean="0"/>
              <a:t>individuate sulla base della densità dell’insediamento su GRID </a:t>
            </a:r>
          </a:p>
          <a:p>
            <a:pPr marL="742950" lvl="1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000" dirty="0" smtClean="0"/>
              <a:t>aggregati con densità &gt; 1.500 abitanti/km2</a:t>
            </a:r>
          </a:p>
          <a:p>
            <a:pPr marL="742950" lvl="1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000" dirty="0" smtClean="0"/>
              <a:t>&gt; 50.000 abitanti</a:t>
            </a:r>
          </a:p>
          <a:p>
            <a:pPr marL="363538" lvl="1" indent="-363538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 smtClean="0"/>
              <a:t>Area gravitazionale individuata sulla base dei flussi di pendolarismo in ingresso </a:t>
            </a:r>
          </a:p>
          <a:p>
            <a:pPr marL="820738" lvl="2" indent="-276225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dirty="0" smtClean="0"/>
              <a:t>&gt; 15% dei flussi in uscita di ciascun comune verso il </a:t>
            </a:r>
            <a:r>
              <a:rPr lang="it-IT" i="1" dirty="0" smtClean="0"/>
              <a:t>core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05539" y="1128713"/>
            <a:ext cx="11014960" cy="6991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A304A"/>
              </a:buClr>
              <a:buSzPct val="160000"/>
            </a:pP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Functional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 </a:t>
            </a: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urban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 </a:t>
            </a: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areas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 (FUA </a:t>
            </a: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Eurostat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-Ocse)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21905" r="52380" b="13684"/>
          <a:stretch/>
        </p:blipFill>
        <p:spPr bwMode="auto">
          <a:xfrm>
            <a:off x="638616" y="1678897"/>
            <a:ext cx="5040000" cy="507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7" t="61953" r="7500" b="15381"/>
          <a:stretch/>
        </p:blipFill>
        <p:spPr bwMode="auto">
          <a:xfrm>
            <a:off x="3251194" y="5024125"/>
            <a:ext cx="239485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1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979886" y="1725315"/>
            <a:ext cx="5859689" cy="4052888"/>
          </a:xfrm>
          <a:prstGeom prst="rect">
            <a:avLst/>
          </a:prstGeom>
        </p:spPr>
        <p:txBody>
          <a:bodyPr lIns="0" tIns="0" rIns="0" bIns="0"/>
          <a:lstStyle/>
          <a:p>
            <a:pPr marL="285750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2500" dirty="0" smtClean="0"/>
          </a:p>
          <a:p>
            <a:pPr marL="285750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 err="1" smtClean="0"/>
              <a:t>Eurostat</a:t>
            </a:r>
            <a:r>
              <a:rPr lang="it-IT" sz="2500" dirty="0" smtClean="0"/>
              <a:t> privilegia la scelta della corrispondenza univoca tra </a:t>
            </a:r>
            <a:r>
              <a:rPr lang="it-IT" sz="2500" i="1" dirty="0" err="1" smtClean="0"/>
              <a:t>urban</a:t>
            </a:r>
            <a:r>
              <a:rPr lang="it-IT" sz="2500" i="1" dirty="0" smtClean="0"/>
              <a:t> center </a:t>
            </a:r>
            <a:r>
              <a:rPr lang="it-IT" sz="2500" dirty="0" smtClean="0"/>
              <a:t>e una sola entità amministrativa (city = LAU2) rispetto alla quale misurare l’area di attrazione</a:t>
            </a:r>
          </a:p>
          <a:p>
            <a:pPr marL="285750" indent="-28575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 smtClean="0"/>
              <a:t>Ocse modella </a:t>
            </a:r>
            <a:r>
              <a:rPr lang="it-IT" sz="2500" dirty="0" err="1" smtClean="0"/>
              <a:t>l’</a:t>
            </a:r>
            <a:r>
              <a:rPr lang="it-IT" sz="2500" i="1" dirty="0" err="1" smtClean="0"/>
              <a:t>urban</a:t>
            </a:r>
            <a:r>
              <a:rPr lang="it-IT" sz="2500" i="1" dirty="0" smtClean="0"/>
              <a:t> core a</a:t>
            </a:r>
            <a:r>
              <a:rPr lang="it-IT" sz="2500" dirty="0" smtClean="0"/>
              <a:t>mministrativo sulla effettiva articolazione della città morfologicamente densa.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05539" y="1128713"/>
            <a:ext cx="11014960" cy="69912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DA304A"/>
              </a:buClr>
              <a:buSzPct val="160000"/>
            </a:pP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Functional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 </a:t>
            </a: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urban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 </a:t>
            </a: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areas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 (FUA </a:t>
            </a:r>
            <a:r>
              <a:rPr lang="it-IT" b="1" dirty="0" err="1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Eurostat</a:t>
            </a:r>
            <a:r>
              <a:rPr lang="it-IT" b="1" dirty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-Ocse)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2152" r="52620" b="13564"/>
          <a:stretch/>
        </p:blipFill>
        <p:spPr bwMode="auto">
          <a:xfrm>
            <a:off x="605539" y="2299971"/>
            <a:ext cx="2520000" cy="253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22334" r="52767" b="14352"/>
          <a:stretch/>
        </p:blipFill>
        <p:spPr bwMode="auto">
          <a:xfrm>
            <a:off x="3186578" y="2321317"/>
            <a:ext cx="2520000" cy="249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7" t="75779" r="13062" b="16763"/>
          <a:stretch/>
        </p:blipFill>
        <p:spPr bwMode="auto">
          <a:xfrm>
            <a:off x="605539" y="5241911"/>
            <a:ext cx="1716747" cy="5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7" t="74905" r="9901" b="17256"/>
          <a:stretch/>
        </p:blipFill>
        <p:spPr bwMode="auto">
          <a:xfrm>
            <a:off x="3210158" y="5241912"/>
            <a:ext cx="2102072" cy="59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32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4438835" y="1251751"/>
            <a:ext cx="7172301" cy="456312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SzPct val="150000"/>
              <a:buNone/>
            </a:pPr>
            <a:r>
              <a:rPr lang="it-IT" sz="4000" dirty="0" smtClean="0">
                <a:ea typeface="Signika Light" charset="0"/>
                <a:cs typeface="Signika Light" charset="0"/>
              </a:rPr>
              <a:t>Assunzione</a:t>
            </a:r>
            <a:r>
              <a:rPr lang="it-IT" sz="4000" dirty="0">
                <a:ea typeface="Signika Light" charset="0"/>
                <a:cs typeface="Signika Light" charset="0"/>
              </a:rPr>
              <a:t>, da parte delle città, di un ruolo più attivo nell’utilizzo di tali </a:t>
            </a:r>
            <a:r>
              <a:rPr lang="it-IT" sz="4000" dirty="0" smtClean="0">
                <a:ea typeface="Signika Light" charset="0"/>
                <a:cs typeface="Signika Light" charset="0"/>
              </a:rPr>
              <a:t>fondi (F. Barca, 2012</a:t>
            </a:r>
            <a:r>
              <a:rPr lang="it-IT" sz="4000" baseline="30000" dirty="0" smtClean="0">
                <a:ea typeface="Signika Light" charset="0"/>
                <a:cs typeface="Signika Light" charset="0"/>
              </a:rPr>
              <a:t>(a)</a:t>
            </a:r>
            <a:r>
              <a:rPr lang="it-IT" sz="4000" dirty="0" smtClean="0">
                <a:ea typeface="Signika Light" charset="0"/>
                <a:cs typeface="Signika Light" charset="0"/>
              </a:rPr>
              <a:t>)</a:t>
            </a:r>
            <a:endParaRPr lang="it-IT" sz="4000" dirty="0">
              <a:ea typeface="Signika Light" charset="0"/>
              <a:cs typeface="Signika Light" charset="0"/>
            </a:endParaRPr>
          </a:p>
          <a:p>
            <a:pPr marL="895350" lvl="1" indent="-352425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it-IT" sz="3200" dirty="0" smtClean="0">
                <a:ea typeface="Signika Light" charset="0"/>
                <a:cs typeface="Signika Light" charset="0"/>
              </a:rPr>
              <a:t>Considerare </a:t>
            </a:r>
            <a:r>
              <a:rPr lang="it-IT" sz="3200" dirty="0">
                <a:ea typeface="Signika Light" charset="0"/>
                <a:cs typeface="Signika Light" charset="0"/>
              </a:rPr>
              <a:t>le città come “</a:t>
            </a:r>
            <a:r>
              <a:rPr lang="it-IT" sz="32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città </a:t>
            </a:r>
            <a:r>
              <a:rPr lang="it-IT" sz="32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funzionali</a:t>
            </a:r>
            <a:r>
              <a:rPr lang="it-IT" sz="3200" dirty="0" smtClean="0">
                <a:ea typeface="Signika Light" charset="0"/>
                <a:cs typeface="Signika Light" charset="0"/>
              </a:rPr>
              <a:t>”</a:t>
            </a:r>
          </a:p>
          <a:p>
            <a:pPr marL="895350" lvl="1" indent="-352425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it-IT" sz="3200" dirty="0">
                <a:ea typeface="Signika Light" charset="0"/>
                <a:cs typeface="Signika Light" charset="0"/>
              </a:rPr>
              <a:t>D</a:t>
            </a:r>
            <a:r>
              <a:rPr lang="it-IT" sz="3200" dirty="0" smtClean="0">
                <a:ea typeface="Signika Light" charset="0"/>
                <a:cs typeface="Signika Light" charset="0"/>
              </a:rPr>
              <a:t>istinguere </a:t>
            </a:r>
            <a:r>
              <a:rPr lang="it-IT" sz="3200" dirty="0">
                <a:ea typeface="Signika Light" charset="0"/>
                <a:cs typeface="Signika Light" charset="0"/>
              </a:rPr>
              <a:t>tra grandi città/aree  metropolitane, città medie e sistemi di piccoli </a:t>
            </a:r>
            <a:r>
              <a:rPr lang="it-IT" sz="3200" dirty="0" smtClean="0">
                <a:ea typeface="Signika Light" charset="0"/>
                <a:cs typeface="Signika Light" charset="0"/>
              </a:rPr>
              <a:t>comuni</a:t>
            </a:r>
          </a:p>
          <a:p>
            <a:pPr marL="895350" lvl="1" indent="-352425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it-IT" sz="3200" dirty="0" smtClean="0">
                <a:ea typeface="Signika Light" charset="0"/>
                <a:cs typeface="Signika Light" charset="0"/>
              </a:rPr>
              <a:t>Puntare </a:t>
            </a:r>
            <a:r>
              <a:rPr lang="it-IT" sz="3200" dirty="0">
                <a:ea typeface="Signika Light" charset="0"/>
                <a:cs typeface="Signika Light" charset="0"/>
              </a:rPr>
              <a:t>sulla “Rete delle grandi città metropolitane” per rafforzare la competitività </a:t>
            </a:r>
            <a:r>
              <a:rPr lang="it-IT" sz="3200" dirty="0" smtClean="0">
                <a:ea typeface="Signika Light" charset="0"/>
                <a:cs typeface="Signika Light" charset="0"/>
              </a:rPr>
              <a:t>dell’Europa</a:t>
            </a:r>
          </a:p>
          <a:p>
            <a:pPr marL="895350" lvl="1" indent="-352425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it-IT" sz="3200" dirty="0" smtClean="0">
                <a:ea typeface="Signika Light" charset="0"/>
                <a:cs typeface="Signika Light" charset="0"/>
              </a:rPr>
              <a:t>Rafforzare </a:t>
            </a:r>
            <a:r>
              <a:rPr lang="it-IT" sz="3200" dirty="0">
                <a:ea typeface="Signika Light" charset="0"/>
                <a:cs typeface="Signika Light" charset="0"/>
              </a:rPr>
              <a:t>la cooperazione e co-decisione tra diversi livelli di </a:t>
            </a:r>
            <a:r>
              <a:rPr lang="it-IT" sz="3200" dirty="0" smtClean="0">
                <a:ea typeface="Signika Light" charset="0"/>
                <a:cs typeface="Signika Light" charset="0"/>
              </a:rPr>
              <a:t>governo</a:t>
            </a: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512225"/>
            <a:ext cx="3762390" cy="3130789"/>
          </a:xfrm>
          <a:prstGeom prst="rect">
            <a:avLst/>
          </a:prstGeom>
        </p:spPr>
        <p:txBody>
          <a:bodyPr lIns="36000" tIns="36000" rIns="36000" bIns="36000" anchor="t" anchorCtr="0">
            <a:normAutofit/>
          </a:bodyPr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Un aiuto dalle policy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9" y="4157569"/>
            <a:ext cx="4206274" cy="203368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844072" y="6371880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050" dirty="0" smtClean="0"/>
              <a:t>(a) «</a:t>
            </a:r>
            <a:r>
              <a:rPr lang="it-IT" sz="1050" i="1" dirty="0" smtClean="0"/>
              <a:t>Metodi </a:t>
            </a:r>
            <a:r>
              <a:rPr lang="it-IT" sz="1050" i="1" dirty="0"/>
              <a:t>e </a:t>
            </a:r>
            <a:r>
              <a:rPr lang="it-IT" sz="1050" i="1" dirty="0" smtClean="0"/>
              <a:t>obiettivi per </a:t>
            </a:r>
            <a:r>
              <a:rPr lang="it-IT" sz="1050" i="1" dirty="0"/>
              <a:t>un uso efficace dei fondi </a:t>
            </a:r>
            <a:r>
              <a:rPr lang="it-IT" sz="1050" i="1" dirty="0" smtClean="0"/>
              <a:t>comunitari 2014-2020</a:t>
            </a:r>
            <a:r>
              <a:rPr lang="it-IT" sz="1050" dirty="0" smtClean="0"/>
              <a:t>», F. Barca, Dicembre 2012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8161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4438835" y="1251751"/>
            <a:ext cx="7172301" cy="456312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SzPct val="150000"/>
              <a:buNone/>
            </a:pP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La nuova </a:t>
            </a:r>
            <a:r>
              <a:rPr lang="it-IT" sz="40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p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rogrammazione 2014-2020</a:t>
            </a:r>
          </a:p>
          <a:p>
            <a:pPr marL="0" indent="0">
              <a:buSzPct val="150000"/>
              <a:buNone/>
            </a:pPr>
            <a:endParaRPr lang="it-IT" sz="4000" b="1" dirty="0" smtClean="0">
              <a:solidFill>
                <a:srgbClr val="FF0000"/>
              </a:solidFill>
              <a:ea typeface="Signika Light" charset="0"/>
              <a:cs typeface="Signika Light" charset="0"/>
            </a:endParaRPr>
          </a:p>
          <a:p>
            <a:pPr marL="542925" indent="-542925">
              <a:buSzPct val="150000"/>
              <a:buBlip>
                <a:blip r:embed="rId3"/>
              </a:buBlip>
            </a:pPr>
            <a:r>
              <a:rPr lang="it-IT" sz="4000" dirty="0" smtClean="0">
                <a:ea typeface="Signika Light" charset="0"/>
                <a:cs typeface="Signika Light" charset="0"/>
              </a:rPr>
              <a:t>L’Accordo </a:t>
            </a:r>
            <a:r>
              <a:rPr lang="it-IT" sz="4000" dirty="0">
                <a:ea typeface="Signika Light" charset="0"/>
                <a:cs typeface="Signika Light" charset="0"/>
              </a:rPr>
              <a:t>di Partenariato (</a:t>
            </a:r>
            <a:r>
              <a:rPr lang="it-IT" sz="4000" dirty="0" err="1">
                <a:ea typeface="Signika Light" charset="0"/>
                <a:cs typeface="Signika Light" charset="0"/>
              </a:rPr>
              <a:t>AdP</a:t>
            </a:r>
            <a:r>
              <a:rPr lang="it-IT" sz="4000" dirty="0" smtClean="0">
                <a:ea typeface="Signika Light" charset="0"/>
                <a:cs typeface="Signika Light" charset="0"/>
              </a:rPr>
              <a:t>) individua due tipologie di territori:</a:t>
            </a:r>
          </a:p>
          <a:p>
            <a:pPr marL="895350" lvl="1" indent="-352425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it-IT" sz="3600" dirty="0" smtClean="0">
                <a:ea typeface="Signika Light" charset="0"/>
                <a:cs typeface="Signika Light" charset="0"/>
              </a:rPr>
              <a:t>Le </a:t>
            </a:r>
            <a:r>
              <a:rPr lang="it-IT" sz="36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aree metropolitane</a:t>
            </a:r>
            <a:r>
              <a:rPr lang="it-IT" sz="3600" dirty="0" smtClean="0">
                <a:ea typeface="Signika Light" charset="0"/>
                <a:cs typeface="Signika Light" charset="0"/>
              </a:rPr>
              <a:t> nazionali, ambito di intervento del </a:t>
            </a:r>
            <a:r>
              <a:rPr lang="it-IT" sz="3600" dirty="0">
                <a:ea typeface="Signika Light" charset="0"/>
                <a:cs typeface="Signika Light" charset="0"/>
              </a:rPr>
              <a:t>PON Metro (892 </a:t>
            </a:r>
            <a:r>
              <a:rPr lang="it-IT" sz="3600" dirty="0" err="1" smtClean="0">
                <a:ea typeface="Signika Light" charset="0"/>
                <a:cs typeface="Signika Light" charset="0"/>
              </a:rPr>
              <a:t>Meuro</a:t>
            </a:r>
            <a:r>
              <a:rPr lang="it-IT" sz="3600" dirty="0" smtClean="0">
                <a:ea typeface="Signika Light" charset="0"/>
                <a:cs typeface="Signika Light" charset="0"/>
              </a:rPr>
              <a:t>)</a:t>
            </a:r>
          </a:p>
          <a:p>
            <a:pPr marL="895350" lvl="1" indent="-352425"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it-IT" sz="3600" dirty="0" smtClean="0">
                <a:ea typeface="Signika Light" charset="0"/>
                <a:cs typeface="Signika Light" charset="0"/>
              </a:rPr>
              <a:t>Le </a:t>
            </a:r>
            <a:r>
              <a:rPr lang="it-IT" sz="36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città medie e i poli urbani regionali</a:t>
            </a:r>
            <a:r>
              <a:rPr lang="it-IT" sz="3600" dirty="0">
                <a:ea typeface="Signika Light" charset="0"/>
                <a:cs typeface="Signika Light" charset="0"/>
              </a:rPr>
              <a:t>, ovvero le aree urbane </a:t>
            </a:r>
            <a:r>
              <a:rPr lang="it-IT" sz="3600" dirty="0" smtClean="0">
                <a:ea typeface="Signika Light" charset="0"/>
                <a:cs typeface="Signika Light" charset="0"/>
              </a:rPr>
              <a:t>densamente popolate. In </a:t>
            </a:r>
            <a:r>
              <a:rPr lang="it-IT" sz="3600" dirty="0">
                <a:ea typeface="Signika Light" charset="0"/>
                <a:cs typeface="Signika Light" charset="0"/>
              </a:rPr>
              <a:t>questi territori </a:t>
            </a:r>
            <a:r>
              <a:rPr lang="it-IT" sz="3600" dirty="0" smtClean="0">
                <a:ea typeface="Signika Light" charset="0"/>
                <a:cs typeface="Signika Light" charset="0"/>
              </a:rPr>
              <a:t>interverranno i </a:t>
            </a:r>
            <a:r>
              <a:rPr lang="it-IT" sz="3600" dirty="0">
                <a:ea typeface="Signika Light" charset="0"/>
                <a:cs typeface="Signika Light" charset="0"/>
              </a:rPr>
              <a:t>Programmi Operativi </a:t>
            </a:r>
            <a:r>
              <a:rPr lang="it-IT" sz="3600" dirty="0" smtClean="0">
                <a:ea typeface="Signika Light" charset="0"/>
                <a:cs typeface="Signika Light" charset="0"/>
              </a:rPr>
              <a:t>Regionali (vedi lista città medie proposta da </a:t>
            </a:r>
            <a:r>
              <a:rPr lang="it-IT" sz="3600" dirty="0" err="1" smtClean="0">
                <a:ea typeface="Signika Light" charset="0"/>
                <a:cs typeface="Signika Light" charset="0"/>
              </a:rPr>
              <a:t>Ifel</a:t>
            </a:r>
            <a:r>
              <a:rPr lang="it-IT" sz="3600" dirty="0" smtClean="0">
                <a:ea typeface="Signika Light" charset="0"/>
                <a:cs typeface="Signika Light" charset="0"/>
              </a:rPr>
              <a:t>)</a:t>
            </a:r>
          </a:p>
          <a:p>
            <a:pPr marL="542925" indent="-542925">
              <a:buClr>
                <a:srgbClr val="FF0000"/>
              </a:buClr>
              <a:buSzPct val="150000"/>
              <a:buBlip>
                <a:blip r:embed="rId4"/>
              </a:buBlip>
            </a:pPr>
            <a:r>
              <a:rPr lang="it-IT" sz="4000" dirty="0">
                <a:ea typeface="Signika Light" charset="0"/>
                <a:cs typeface="Signika Light" charset="0"/>
              </a:rPr>
              <a:t>L’</a:t>
            </a:r>
            <a:r>
              <a:rPr lang="it-IT" sz="4000" dirty="0" err="1">
                <a:ea typeface="Signika Light" charset="0"/>
                <a:cs typeface="Signika Light" charset="0"/>
              </a:rPr>
              <a:t>AdP</a:t>
            </a:r>
            <a:r>
              <a:rPr lang="it-IT" sz="4000" dirty="0">
                <a:ea typeface="Signika Light" charset="0"/>
                <a:cs typeface="Signika Light" charset="0"/>
              </a:rPr>
              <a:t> prevede che per l’attuazione delle politiche siano individuate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Autorità urbane </a:t>
            </a:r>
            <a:r>
              <a:rPr lang="it-IT" sz="4000" dirty="0">
                <a:ea typeface="Signika Light" charset="0"/>
                <a:cs typeface="Signika Light" charset="0"/>
              </a:rPr>
              <a:t>(AU) che saranno titolari di progetti dell’Agenda </a:t>
            </a:r>
            <a:r>
              <a:rPr lang="it-IT" sz="4000" dirty="0" smtClean="0">
                <a:ea typeface="Signika Light" charset="0"/>
                <a:cs typeface="Signika Light" charset="0"/>
              </a:rPr>
              <a:t>urbana</a:t>
            </a:r>
            <a:endParaRPr lang="it-IT" sz="4000" dirty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211839" y="1512226"/>
            <a:ext cx="4120464" cy="1950066"/>
          </a:xfrm>
          <a:prstGeom prst="rect">
            <a:avLst/>
          </a:prstGeom>
        </p:spPr>
        <p:txBody>
          <a:bodyPr lIns="36000" tIns="36000" rIns="36000" bIns="36000" anchor="t" anchorCtr="0">
            <a:normAutofit/>
          </a:bodyPr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Ancora dalle policy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9" y="3666478"/>
            <a:ext cx="3818623" cy="27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643431" y="2352675"/>
            <a:ext cx="6726354" cy="396239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Clr>
                <a:srgbClr val="FF0000"/>
              </a:buClr>
              <a:buSzPct val="110000"/>
              <a:buNone/>
            </a:pPr>
            <a:r>
              <a:rPr lang="it-IT" sz="2000" dirty="0" smtClean="0">
                <a:ea typeface="Signika Light" charset="0"/>
                <a:cs typeface="Signika Light" charset="0"/>
              </a:rPr>
              <a:t>Dare una definizione di città è comunque difficile, ma ….</a:t>
            </a:r>
          </a:p>
          <a:p>
            <a:pPr marL="0" indent="0">
              <a:lnSpc>
                <a:spcPct val="120000"/>
              </a:lnSpc>
              <a:buClr>
                <a:srgbClr val="FF0000"/>
              </a:buClr>
              <a:buSzPct val="110000"/>
              <a:buNone/>
            </a:pPr>
            <a:r>
              <a:rPr lang="it-IT" sz="2000" dirty="0" smtClean="0">
                <a:ea typeface="Signika Light" charset="0"/>
                <a:cs typeface="Signika Light" charset="0"/>
              </a:rPr>
              <a:t>….</a:t>
            </a:r>
            <a:r>
              <a:rPr lang="it-IT" sz="2000" smtClean="0">
                <a:ea typeface="Signika Light" charset="0"/>
                <a:cs typeface="Signika Light" charset="0"/>
              </a:rPr>
              <a:t>sposando un approccio </a:t>
            </a:r>
            <a:r>
              <a:rPr lang="it-IT" sz="2000" dirty="0" smtClean="0">
                <a:ea typeface="Signika Light" charset="0"/>
                <a:cs typeface="Signika Light" charset="0"/>
              </a:rPr>
              <a:t>funzionale puro (basato sul tema delle relazioni</a:t>
            </a:r>
            <a:r>
              <a:rPr lang="it-IT" sz="1800" dirty="0" smtClean="0">
                <a:ea typeface="Signika Light" charset="0"/>
                <a:cs typeface="Signika Light" charset="0"/>
              </a:rPr>
              <a:t>) </a:t>
            </a:r>
            <a:r>
              <a:rPr lang="it-IT" sz="2000" dirty="0" smtClean="0">
                <a:ea typeface="Signika Light" charset="0"/>
                <a:cs typeface="Signika Light" charset="0"/>
              </a:rPr>
              <a:t>una scelta naturale è rappresentata dai Sistemi Locali, perché:</a:t>
            </a:r>
          </a:p>
          <a:p>
            <a:pPr marL="361950" lvl="1" indent="-36195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1800" dirty="0" smtClean="0">
                <a:ea typeface="Signika Light" charset="0"/>
                <a:cs typeface="Signika Light" charset="0"/>
              </a:rPr>
              <a:t>Non sono vincolati a delimitazioni amministrative (ad eccezione del comune utilizzato come «</a:t>
            </a:r>
            <a:r>
              <a:rPr lang="it-IT" sz="1800" b="1" i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building </a:t>
            </a:r>
            <a:r>
              <a:rPr lang="it-IT" sz="1800" b="1" i="1" dirty="0" err="1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block</a:t>
            </a:r>
            <a:r>
              <a:rPr lang="it-IT" sz="1800" dirty="0" smtClean="0">
                <a:ea typeface="Signika Light" charset="0"/>
                <a:cs typeface="Signika Light" charset="0"/>
              </a:rPr>
              <a:t>»)</a:t>
            </a:r>
          </a:p>
          <a:p>
            <a:pPr marL="361950" lvl="1" indent="-36195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1800" dirty="0" smtClean="0">
                <a:ea typeface="Signika Light" charset="0"/>
                <a:cs typeface="Signika Light" charset="0"/>
              </a:rPr>
              <a:t>Sono definiti </a:t>
            </a:r>
            <a:r>
              <a:rPr lang="it-IT" sz="1800" dirty="0">
                <a:ea typeface="Signika Light" charset="0"/>
                <a:cs typeface="Signika Light" charset="0"/>
              </a:rPr>
              <a:t>sulla base dell’organizzazione (</a:t>
            </a:r>
            <a:r>
              <a:rPr lang="it-IT" sz="1800" dirty="0" smtClean="0">
                <a:ea typeface="Signika Light" charset="0"/>
                <a:cs typeface="Signika Light" charset="0"/>
              </a:rPr>
              <a:t>o meglio </a:t>
            </a:r>
            <a:r>
              <a:rPr lang="it-IT" sz="18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auto-organizzazione</a:t>
            </a:r>
            <a:r>
              <a:rPr lang="it-IT" sz="1800" dirty="0">
                <a:ea typeface="Signika Light" charset="0"/>
                <a:cs typeface="Signika Light" charset="0"/>
              </a:rPr>
              <a:t>) dei rapporti sociali, lavorativi ed </a:t>
            </a:r>
            <a:r>
              <a:rPr lang="it-IT" sz="1800" dirty="0" smtClean="0">
                <a:ea typeface="Signika Light" charset="0"/>
                <a:cs typeface="Signika Light" charset="0"/>
              </a:rPr>
              <a:t>economici delle persone e delle imprese </a:t>
            </a:r>
            <a:r>
              <a:rPr lang="it-IT" sz="1800" dirty="0" smtClean="0">
                <a:ea typeface="Signika Light" charset="0"/>
                <a:cs typeface="Signika Light" charset="0"/>
                <a:sym typeface="Wingdings" pitchFamily="2" charset="2"/>
              </a:rPr>
              <a:t> </a:t>
            </a:r>
            <a:r>
              <a:rPr lang="it-IT" sz="18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interdipendenza funzionale tra i territori</a:t>
            </a:r>
            <a:endParaRPr lang="it-IT" sz="1800" dirty="0" smtClean="0">
              <a:ea typeface="Signika Light" charset="0"/>
              <a:cs typeface="Signika Light" charset="0"/>
            </a:endParaRPr>
          </a:p>
          <a:p>
            <a:pPr marL="361950" lvl="1" indent="-36195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1800" dirty="0" smtClean="0">
                <a:ea typeface="Signika Light" charset="0"/>
                <a:cs typeface="Signika Light" charset="0"/>
              </a:rPr>
              <a:t>Approssimano (secondo noi anche al meglio) uno </a:t>
            </a:r>
            <a:r>
              <a:rPr lang="it-IT" sz="18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spazio urbano funzionale</a:t>
            </a:r>
            <a:endParaRPr lang="it-IT" sz="1800" b="1" dirty="0">
              <a:solidFill>
                <a:srgbClr val="FF0000"/>
              </a:solidFill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605539" y="1128713"/>
            <a:ext cx="6764245" cy="139825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…quindi quali sono le nostre «città»?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30" y="1042986"/>
            <a:ext cx="4365795" cy="57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777406" y="1803003"/>
            <a:ext cx="5833730" cy="413107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Le </a:t>
            </a:r>
            <a:r>
              <a:rPr lang="it-IT" sz="4000" dirty="0" smtClean="0">
                <a:ea typeface="Signika Light" charset="0"/>
                <a:cs typeface="Signika Light" charset="0"/>
              </a:rPr>
              <a:t>città italiane e le aree urbane si caratterizzano per diversa </a:t>
            </a:r>
            <a:r>
              <a:rPr lang="it-IT" sz="4000" dirty="0">
                <a:ea typeface="Signika Light" charset="0"/>
                <a:cs typeface="Signika Light" charset="0"/>
              </a:rPr>
              <a:t>ampiezza e </a:t>
            </a:r>
            <a:r>
              <a:rPr lang="it-IT" sz="4000" dirty="0" smtClean="0">
                <a:ea typeface="Signika Light" charset="0"/>
                <a:cs typeface="Signika Light" charset="0"/>
              </a:rPr>
              <a:t>dimensione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Questo può essere un vantaggio o uno svantaggio per le policy?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Un passaggio di scala dimensionale cosa implica? </a:t>
            </a:r>
            <a:endParaRPr lang="it-IT" sz="4000" dirty="0">
              <a:ea typeface="Signika Light" charset="0"/>
              <a:cs typeface="Signika Light" charset="0"/>
            </a:endParaRP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Definizioni diverse (che non sono gerarchiche) implicano anche territori diversi</a:t>
            </a:r>
            <a:endParaRPr lang="it-IT" sz="4000" dirty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811712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Un secondo tema, le dimensioni e l’omogeneità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79" y="1023517"/>
            <a:ext cx="6857371" cy="562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191130" y="1219200"/>
            <a:ext cx="5038095" cy="5259388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A304A"/>
              </a:buClr>
              <a:buSzPct val="130000"/>
              <a:buNone/>
            </a:pPr>
            <a:r>
              <a:rPr lang="it-IT" sz="4000" dirty="0" smtClean="0"/>
              <a:t>Combinando superficie (ascisse) e popolazione (ordinate):</a:t>
            </a:r>
          </a:p>
          <a:p>
            <a:pPr marL="0" indent="0">
              <a:buClr>
                <a:srgbClr val="DA304A"/>
              </a:buClr>
              <a:buSzPct val="130000"/>
              <a:buNone/>
            </a:pPr>
            <a:endParaRPr lang="it-IT" sz="4000" dirty="0" smtClean="0"/>
          </a:p>
          <a:p>
            <a:pPr marL="361950" indent="-361950">
              <a:buClr>
                <a:srgbClr val="DA304A"/>
              </a:buClr>
              <a:buSzPct val="130000"/>
              <a:buFont typeface="Wingdings" charset="2"/>
              <a:buChar char="§"/>
              <a:tabLst>
                <a:tab pos="361950" algn="l"/>
              </a:tabLst>
            </a:pPr>
            <a:r>
              <a:rPr lang="it-IT" sz="4000" dirty="0" smtClean="0"/>
              <a:t>L’insieme dei comuni capoluogo delle Città metropolitane risulta meno disperso (ad eccezione di Roma)</a:t>
            </a:r>
          </a:p>
          <a:p>
            <a:pPr marL="361950" indent="-361950">
              <a:buClr>
                <a:srgbClr val="DA304A"/>
              </a:buClr>
              <a:buSzPct val="130000"/>
              <a:buFont typeface="Wingdings" charset="2"/>
              <a:buChar char="§"/>
              <a:tabLst>
                <a:tab pos="361950" algn="l"/>
              </a:tabLst>
            </a:pPr>
            <a:r>
              <a:rPr lang="it-IT" sz="4000" dirty="0" smtClean="0"/>
              <a:t>Passando alla geografia delle CM emerge l’effetto «amministrativo» </a:t>
            </a:r>
          </a:p>
          <a:p>
            <a:pPr marL="361950" indent="-361950">
              <a:buClr>
                <a:srgbClr val="DA304A"/>
              </a:buClr>
              <a:buSzPct val="130000"/>
              <a:buFont typeface="Wingdings" charset="2"/>
              <a:buChar char="§"/>
              <a:tabLst>
                <a:tab pos="361950" algn="l"/>
              </a:tabLst>
            </a:pPr>
            <a:r>
              <a:rPr lang="it-IT" sz="4000" dirty="0" smtClean="0"/>
              <a:t>Le FUA favoriscono il sovra-dimensionamento delle grandi città</a:t>
            </a:r>
          </a:p>
          <a:p>
            <a:pPr marL="361950" indent="-361950">
              <a:buClr>
                <a:srgbClr val="DA304A"/>
              </a:buClr>
              <a:buSzPct val="130000"/>
              <a:buFont typeface="Wingdings" charset="2"/>
              <a:buChar char="§"/>
              <a:tabLst>
                <a:tab pos="361950" algn="l"/>
              </a:tabLst>
            </a:pPr>
            <a:r>
              <a:rPr lang="it-IT" sz="4000" dirty="0" smtClean="0"/>
              <a:t>La dimensione territoriale più «</a:t>
            </a:r>
            <a:r>
              <a:rPr lang="it-IT" sz="4000" b="1" dirty="0" smtClean="0">
                <a:solidFill>
                  <a:srgbClr val="FF0000"/>
                </a:solidFill>
              </a:rPr>
              <a:t>equilibrata</a:t>
            </a:r>
            <a:r>
              <a:rPr lang="it-IT" sz="4000" dirty="0" smtClean="0"/>
              <a:t>» sembra quella dei Sistemi Locali</a:t>
            </a:r>
          </a:p>
        </p:txBody>
      </p:sp>
    </p:spTree>
    <p:extLst>
      <p:ext uri="{BB962C8B-B14F-4D97-AF65-F5344CB8AC3E}">
        <p14:creationId xmlns:p14="http://schemas.microsoft.com/office/powerpoint/2010/main" val="13531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324480" y="1223543"/>
            <a:ext cx="5409570" cy="1176758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b="1" dirty="0" smtClean="0">
                <a:solidFill>
                  <a:srgbClr val="484384"/>
                </a:solidFill>
              </a:rPr>
              <a:t>Non solo numeri e dimensioni diverse ma anche territori con perimetri e gerarchie non sempre coerenti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4" y="1358869"/>
            <a:ext cx="5770269" cy="407990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2695575"/>
            <a:ext cx="5819621" cy="4114800"/>
          </a:xfrm>
          <a:prstGeom prst="rect">
            <a:avLst/>
          </a:prstGeom>
        </p:spPr>
      </p:pic>
      <p:sp>
        <p:nvSpPr>
          <p:cNvPr id="6" name="Sottotitolo 2"/>
          <p:cNvSpPr txBox="1">
            <a:spLocks/>
          </p:cNvSpPr>
          <p:nvPr/>
        </p:nvSpPr>
        <p:spPr>
          <a:xfrm>
            <a:off x="6143348" y="5734975"/>
            <a:ext cx="4819143" cy="884900"/>
          </a:xfrm>
          <a:prstGeom prst="rect">
            <a:avLst/>
          </a:prstGeom>
        </p:spPr>
        <p:txBody>
          <a:bodyPr lIns="0" tIns="0" rIns="0" bIns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A304A"/>
              </a:buClr>
              <a:buSzPct val="130000"/>
              <a:buNone/>
            </a:pPr>
            <a:r>
              <a:rPr lang="it-IT" sz="4000" b="1" dirty="0" smtClean="0">
                <a:solidFill>
                  <a:srgbClr val="FF0000"/>
                </a:solidFill>
              </a:rPr>
              <a:t>Il caso di Milano è ancor più emblematico: la Città  metropolitana risulta molto meno estesa e rilevante delle aree funzionali (SL, FUR, ecc.)</a:t>
            </a:r>
          </a:p>
        </p:txBody>
      </p:sp>
    </p:spTree>
    <p:extLst>
      <p:ext uri="{BB962C8B-B14F-4D97-AF65-F5344CB8AC3E}">
        <p14:creationId xmlns:p14="http://schemas.microsoft.com/office/powerpoint/2010/main" val="15829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308032"/>
            <a:ext cx="4811712" cy="1861296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L’ultimo tema, alcune evidenze dai dati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43" y="1308032"/>
            <a:ext cx="5389162" cy="45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219984" y="2574510"/>
            <a:ext cx="5408459" cy="1961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SzPct val="110000"/>
              <a:buNone/>
            </a:pPr>
            <a:endParaRPr lang="it-IT" sz="4000" dirty="0" smtClean="0">
              <a:ea typeface="Signika Light" charset="0"/>
              <a:cs typeface="Signika Light" charset="0"/>
            </a:endParaRPr>
          </a:p>
          <a:p>
            <a:pPr marL="0" indent="0">
              <a:buClr>
                <a:srgbClr val="FF0000"/>
              </a:buClr>
              <a:buSzPct val="110000"/>
              <a:buNone/>
            </a:pPr>
            <a:r>
              <a:rPr lang="it-IT" sz="4000" dirty="0" smtClean="0">
                <a:ea typeface="Signika Light" charset="0"/>
                <a:cs typeface="Signika Light" charset="0"/>
              </a:rPr>
              <a:t>I profili sono molto diversificati</a:t>
            </a:r>
          </a:p>
        </p:txBody>
      </p:sp>
    </p:spTree>
    <p:extLst>
      <p:ext uri="{BB962C8B-B14F-4D97-AF65-F5344CB8AC3E}">
        <p14:creationId xmlns:p14="http://schemas.microsoft.com/office/powerpoint/2010/main" val="9350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3906620"/>
            <a:ext cx="4895850" cy="289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1013717"/>
            <a:ext cx="4899634" cy="28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ottotitolo 2"/>
          <p:cNvSpPr txBox="1">
            <a:spLocks/>
          </p:cNvSpPr>
          <p:nvPr/>
        </p:nvSpPr>
        <p:spPr>
          <a:xfrm>
            <a:off x="5777406" y="1180731"/>
            <a:ext cx="5833730" cy="475334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SzPct val="110000"/>
              <a:buNone/>
            </a:pPr>
            <a:r>
              <a:rPr lang="it-IT" sz="4000" dirty="0" smtClean="0">
                <a:ea typeface="Signika Light" charset="0"/>
                <a:cs typeface="Signika Light" charset="0"/>
              </a:rPr>
              <a:t>Nel dettaglio:</a:t>
            </a:r>
          </a:p>
          <a:p>
            <a:pPr marL="0" indent="0">
              <a:buClr>
                <a:srgbClr val="FF0000"/>
              </a:buClr>
              <a:buSzPct val="110000"/>
              <a:buNone/>
            </a:pPr>
            <a:endParaRPr lang="it-IT" sz="4000" dirty="0" smtClean="0">
              <a:ea typeface="Signika Light" charset="0"/>
              <a:cs typeface="Signika Light" charset="0"/>
            </a:endParaRP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L’intensità dell’edificato (località abitate) è particolarmente elevata anche nelle altre realtà </a:t>
            </a:r>
            <a:r>
              <a:rPr lang="it-IT" sz="4000" dirty="0">
                <a:ea typeface="Signika Light" charset="0"/>
                <a:cs typeface="Signika Light" charset="0"/>
              </a:rPr>
              <a:t>urbane (Busto Arsizio, </a:t>
            </a:r>
            <a:r>
              <a:rPr lang="it-IT" sz="4000" dirty="0" smtClean="0">
                <a:ea typeface="Signika Light" charset="0"/>
                <a:cs typeface="Signika Light" charset="0"/>
              </a:rPr>
              <a:t>Como </a:t>
            </a:r>
            <a:r>
              <a:rPr lang="it-IT" sz="4000" dirty="0">
                <a:ea typeface="Signika Light" charset="0"/>
                <a:cs typeface="Signika Light" charset="0"/>
              </a:rPr>
              <a:t>e Padova </a:t>
            </a:r>
            <a:r>
              <a:rPr lang="it-IT" sz="4000" dirty="0" smtClean="0">
                <a:ea typeface="Signika Light" charset="0"/>
                <a:cs typeface="Signika Light" charset="0"/>
              </a:rPr>
              <a:t>in particolare)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Molto più debole e rarefatta l’urbanizzazione in alcune realtà (Cagliari, Bari, Bologna, ecc.)</a:t>
            </a:r>
            <a:endParaRPr lang="it-IT" sz="4000" dirty="0">
              <a:ea typeface="Signika Light" charset="0"/>
              <a:cs typeface="Signik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7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777406" y="1803003"/>
            <a:ext cx="5833730" cy="413107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Il contesto internazionale</a:t>
            </a:r>
            <a:endParaRPr lang="it-IT" sz="4000" dirty="0">
              <a:ea typeface="Signika Light" charset="0"/>
              <a:cs typeface="Signika Light" charset="0"/>
            </a:endParaRP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Un primo tema: quali città, quante </a:t>
            </a:r>
            <a:r>
              <a:rPr lang="it-IT" sz="4000" dirty="0" smtClean="0">
                <a:ea typeface="Signika Light" charset="0"/>
                <a:cs typeface="Signika Light" charset="0"/>
              </a:rPr>
              <a:t>città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Un secondo tema, le dimensioni e </a:t>
            </a:r>
            <a:r>
              <a:rPr lang="it-IT" sz="4000" dirty="0" smtClean="0">
                <a:ea typeface="Signika Light" charset="0"/>
                <a:cs typeface="Signika Light" charset="0"/>
              </a:rPr>
              <a:t>l’omogeneità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L’ultimo tema, alcune </a:t>
            </a:r>
            <a:r>
              <a:rPr lang="it-IT" sz="4000" dirty="0" smtClean="0">
                <a:ea typeface="Signika Light" charset="0"/>
                <a:cs typeface="Signika Light" charset="0"/>
              </a:rPr>
              <a:t>evidenze dai dati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Alcune conclusioni</a:t>
            </a:r>
            <a:endParaRPr lang="it-IT" sz="4000" dirty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811712" cy="171923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b="1" i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Sommario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38" y="3626297"/>
            <a:ext cx="2349253" cy="26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5777406" y="1803003"/>
            <a:ext cx="5833730" cy="413107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5560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Nel campo prettamente socio-economico (redditi e occupazione) emerge invece con forza il differenziale tra Centro-nord e Mezzogiorno</a:t>
            </a:r>
          </a:p>
          <a:p>
            <a:pPr marL="360000" indent="-35560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I sistemi locali dell’area lombarda (</a:t>
            </a:r>
            <a:r>
              <a:rPr lang="it-IT" sz="4000" dirty="0">
                <a:ea typeface="Signika Light" charset="0"/>
                <a:cs typeface="Signika Light" charset="0"/>
              </a:rPr>
              <a:t>M</a:t>
            </a:r>
            <a:r>
              <a:rPr lang="it-IT" sz="4000" dirty="0" smtClean="0">
                <a:ea typeface="Signika Light" charset="0"/>
                <a:cs typeface="Signika Light" charset="0"/>
              </a:rPr>
              <a:t>ilano, Busto Arsizio, Como e Bergamo) si confermano come aree di eccellenza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8" y="1138327"/>
            <a:ext cx="4742880" cy="27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8" y="3933825"/>
            <a:ext cx="474288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569913" y="1716419"/>
            <a:ext cx="4811712" cy="255712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La nuova domanda: sfide informative a scala urbana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sp>
        <p:nvSpPr>
          <p:cNvPr id="10" name="Sottotitolo 2"/>
          <p:cNvSpPr txBox="1">
            <a:spLocks/>
          </p:cNvSpPr>
          <p:nvPr/>
        </p:nvSpPr>
        <p:spPr>
          <a:xfrm>
            <a:off x="5381625" y="1803003"/>
            <a:ext cx="6229511" cy="41310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dirty="0" smtClean="0">
                <a:ea typeface="Signika Light" charset="0"/>
                <a:cs typeface="Signika Light" charset="0"/>
              </a:rPr>
              <a:t>Dati e analisi utili alla lettura di contesti locali urbani, anche  sub-comunali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dirty="0" smtClean="0">
                <a:ea typeface="Signika Light" charset="0"/>
                <a:cs typeface="Signika Light" charset="0"/>
              </a:rPr>
              <a:t>Le città nelle reti globali: misurare i link </a:t>
            </a:r>
            <a:r>
              <a:rPr lang="it-IT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materiali</a:t>
            </a:r>
            <a:r>
              <a:rPr lang="it-IT" dirty="0" smtClean="0">
                <a:ea typeface="Signika Light" charset="0"/>
                <a:cs typeface="Signika Light" charset="0"/>
              </a:rPr>
              <a:t> (infrastrutture) e </a:t>
            </a:r>
            <a:r>
              <a:rPr lang="it-IT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immateriali</a:t>
            </a:r>
            <a:r>
              <a:rPr lang="it-IT" dirty="0" smtClean="0">
                <a:ea typeface="Signika Light" charset="0"/>
                <a:cs typeface="Signika Light" charset="0"/>
              </a:rPr>
              <a:t> (specializzazioni e complementarietà)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dirty="0" smtClean="0">
                <a:ea typeface="Signika Light" charset="0"/>
                <a:cs typeface="Signika Light" charset="0"/>
              </a:rPr>
              <a:t>Città organismo vivo: come  «maneggiare» una geografia dinamica, soprattutto al suo interno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dirty="0" smtClean="0">
                <a:ea typeface="Signika Light" charset="0"/>
                <a:cs typeface="Signika Light" charset="0"/>
              </a:rPr>
              <a:t>L’integrazione delle dimensioni sociale, economica ed ambientale per la lettura del benessere degli ecosistemi urbani</a:t>
            </a:r>
            <a:endParaRPr lang="it-IT" dirty="0">
              <a:ea typeface="Signika Light" charset="0"/>
              <a:cs typeface="Signik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569913" y="2068497"/>
            <a:ext cx="5484658" cy="4625266"/>
          </a:xfrm>
          <a:prstGeom prst="rect">
            <a:avLst/>
          </a:prstGeom>
        </p:spPr>
        <p:txBody>
          <a:bodyPr lIns="0" tIns="0" rIns="7200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5024438" algn="l"/>
              </a:tabLst>
            </a:pPr>
            <a:r>
              <a:rPr lang="it-IT" sz="1800" dirty="0" smtClean="0">
                <a:solidFill>
                  <a:srgbClr val="595959"/>
                </a:solidFill>
              </a:rPr>
              <a:t>La dimensione del Sistema locale sembra intercetti con più precisione il concetto di area urbana</a:t>
            </a:r>
          </a:p>
          <a:p>
            <a:pPr algn="l">
              <a:tabLst>
                <a:tab pos="5024438" algn="l"/>
              </a:tabLst>
            </a:pPr>
            <a:r>
              <a:rPr lang="it-IT" sz="1800" dirty="0" smtClean="0">
                <a:solidFill>
                  <a:srgbClr val="595959"/>
                </a:solidFill>
              </a:rPr>
              <a:t>L’estrema variabilità nelle dimensioni e nelle salienti caratteristiche </a:t>
            </a:r>
            <a:r>
              <a:rPr lang="it-IT" sz="1800" smtClean="0">
                <a:solidFill>
                  <a:srgbClr val="595959"/>
                </a:solidFill>
              </a:rPr>
              <a:t>socio-economiche </a:t>
            </a:r>
            <a:r>
              <a:rPr lang="it-IT" sz="1800" smtClean="0">
                <a:solidFill>
                  <a:srgbClr val="595959"/>
                </a:solidFill>
              </a:rPr>
              <a:t>e </a:t>
            </a:r>
            <a:r>
              <a:rPr lang="it-IT" sz="1800" dirty="0" smtClean="0">
                <a:solidFill>
                  <a:srgbClr val="595959"/>
                </a:solidFill>
              </a:rPr>
              <a:t>ambientali delle aree urbane suggeriscono anche differenti approcci di intervento</a:t>
            </a:r>
          </a:p>
          <a:p>
            <a:pPr algn="l"/>
            <a:r>
              <a:rPr lang="it-IT" sz="1800" dirty="0" smtClean="0">
                <a:solidFill>
                  <a:srgbClr val="595959"/>
                </a:solidFill>
              </a:rPr>
              <a:t>Maggiori approfondimenti ed analisi saranno contenuti </a:t>
            </a:r>
            <a:r>
              <a:rPr lang="it-IT" sz="1800" dirty="0">
                <a:solidFill>
                  <a:srgbClr val="595959"/>
                </a:solidFill>
              </a:rPr>
              <a:t>nel volume </a:t>
            </a:r>
            <a:r>
              <a:rPr lang="it-IT" sz="1800" dirty="0" smtClean="0">
                <a:solidFill>
                  <a:srgbClr val="595959"/>
                </a:solidFill>
              </a:rPr>
              <a:t>Istat «</a:t>
            </a:r>
            <a:r>
              <a:rPr lang="it-IT" sz="1800" b="1" dirty="0" smtClean="0">
                <a:solidFill>
                  <a:srgbClr val="FF0000"/>
                </a:solidFill>
              </a:rPr>
              <a:t>Forme</a:t>
            </a:r>
            <a:r>
              <a:rPr lang="it-IT" sz="1800" b="1" dirty="0">
                <a:solidFill>
                  <a:srgbClr val="FF0000"/>
                </a:solidFill>
              </a:rPr>
              <a:t>, livelli e dinamiche dell’urbanizzazione in </a:t>
            </a:r>
            <a:r>
              <a:rPr lang="it-IT" sz="1800" b="1" dirty="0" smtClean="0">
                <a:solidFill>
                  <a:srgbClr val="FF0000"/>
                </a:solidFill>
              </a:rPr>
              <a:t>Italia</a:t>
            </a:r>
            <a:r>
              <a:rPr lang="it-IT" sz="1800" dirty="0" smtClean="0">
                <a:solidFill>
                  <a:srgbClr val="595959"/>
                </a:solidFill>
              </a:rPr>
              <a:t>» che sarà pubblicato entro l’anno</a:t>
            </a:r>
          </a:p>
          <a:p>
            <a:pPr algn="l">
              <a:tabLst>
                <a:tab pos="5024438" algn="l"/>
              </a:tabLst>
            </a:pPr>
            <a:endParaRPr lang="it-IT" sz="1800" dirty="0" smtClean="0">
              <a:solidFill>
                <a:srgbClr val="595959"/>
              </a:solidFill>
            </a:endParaRPr>
          </a:p>
          <a:p>
            <a:pPr algn="l">
              <a:tabLst>
                <a:tab pos="5024438" algn="l"/>
              </a:tabLst>
            </a:pPr>
            <a:r>
              <a:rPr lang="it-IT" sz="1800" b="1" dirty="0" smtClean="0">
                <a:solidFill>
                  <a:srgbClr val="484384"/>
                </a:solidFill>
              </a:rPr>
              <a:t>Infine, la modernizzazione del nuovo modello di produzione recentemente adottato  (integrazione di dati e registri statistici) arricchirà l’offerta e la qualità delle informazioni statistiche, soprattutto per il territorio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571" y="1458896"/>
            <a:ext cx="5672964" cy="4136596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571655" y="1279291"/>
            <a:ext cx="4811712" cy="63323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Alcune conclusioni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274240"/>
            <a:ext cx="35052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50" y="4049900"/>
            <a:ext cx="633598" cy="46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01640" y="4093977"/>
            <a:ext cx="36869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marL="0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1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81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9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64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45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43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933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928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it-IT" sz="1600" b="1" dirty="0" smtClean="0"/>
              <a:t>+39 064673 4715</a:t>
            </a:r>
            <a:endParaRPr lang="en-US" altLang="it-IT" sz="1600" b="1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21" y="4690676"/>
            <a:ext cx="633593" cy="46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53" y="5332644"/>
            <a:ext cx="633593" cy="46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1065778" y="4727963"/>
            <a:ext cx="5368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1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81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9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64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45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43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933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928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it-IT" sz="1600" b="1" dirty="0">
                <a:solidFill>
                  <a:schemeClr val="bg1">
                    <a:lumMod val="50000"/>
                  </a:schemeClr>
                </a:solidFill>
                <a:hlinkClick r:id="rId7"/>
              </a:rPr>
              <a:t>http://</a:t>
            </a:r>
            <a:r>
              <a:rPr lang="en-US" altLang="it-IT" sz="1600" b="1" dirty="0" smtClean="0">
                <a:solidFill>
                  <a:schemeClr val="bg1">
                    <a:lumMod val="50000"/>
                  </a:schemeClr>
                </a:solidFill>
                <a:hlinkClick r:id="rId7"/>
              </a:rPr>
              <a:t>www.istat.it/it/strumenti/territorio-e-cartografia</a:t>
            </a:r>
            <a:r>
              <a:rPr lang="en-US" altLang="it-IT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it-IT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1104653" y="5373360"/>
            <a:ext cx="45078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81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81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9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64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45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43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933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928" algn="l" defTabSz="45698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it-IT" sz="1600" b="1" dirty="0" smtClean="0">
                <a:solidFill>
                  <a:schemeClr val="bg1">
                    <a:lumMod val="50000"/>
                  </a:schemeClr>
                </a:solidFill>
                <a:hlinkClick r:id="rId8"/>
              </a:rPr>
              <a:t>sacrucia@istat.it</a:t>
            </a:r>
            <a:endParaRPr lang="en-US" altLang="it-IT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0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643431" y="3076574"/>
            <a:ext cx="4461969" cy="3238499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A partire dal </a:t>
            </a:r>
            <a:r>
              <a:rPr lang="it-IT" sz="4000" dirty="0" smtClean="0">
                <a:ea typeface="Signika Light" charset="0"/>
                <a:cs typeface="Signika Light" charset="0"/>
              </a:rPr>
              <a:t>2007, </a:t>
            </a:r>
            <a:r>
              <a:rPr lang="it-IT" sz="40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più della metà</a:t>
            </a:r>
            <a:r>
              <a:rPr lang="it-IT" sz="4000" dirty="0">
                <a:ea typeface="Signika Light" charset="0"/>
                <a:cs typeface="Signika Light" charset="0"/>
              </a:rPr>
              <a:t> </a:t>
            </a:r>
            <a:r>
              <a:rPr lang="it-IT" sz="4000" dirty="0" smtClean="0">
                <a:ea typeface="Signika Light" charset="0"/>
                <a:cs typeface="Signika Light" charset="0"/>
              </a:rPr>
              <a:t>della </a:t>
            </a:r>
            <a:r>
              <a:rPr lang="it-IT" sz="4000" dirty="0">
                <a:ea typeface="Signika Light" charset="0"/>
                <a:cs typeface="Signika Light" charset="0"/>
              </a:rPr>
              <a:t>popolazione mondiale vive in aree urbane; era </a:t>
            </a:r>
            <a:r>
              <a:rPr lang="it-IT" sz="4000" dirty="0" smtClean="0">
                <a:ea typeface="Signika Light" charset="0"/>
                <a:cs typeface="Signika Light" charset="0"/>
              </a:rPr>
              <a:t>meno </a:t>
            </a:r>
            <a:r>
              <a:rPr lang="it-IT" sz="4000" dirty="0">
                <a:ea typeface="Signika Light" charset="0"/>
                <a:cs typeface="Signika Light" charset="0"/>
              </a:rPr>
              <a:t>del 30% agli inizi degli anni ‘50.</a:t>
            </a:r>
          </a:p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UN stima che questa quota raggiungerà il </a:t>
            </a:r>
            <a:r>
              <a:rPr lang="it-IT" sz="40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66,4%  </a:t>
            </a:r>
            <a:r>
              <a:rPr lang="it-IT" sz="4000" dirty="0">
                <a:ea typeface="Signika Light" charset="0"/>
                <a:cs typeface="Signika Light" charset="0"/>
              </a:rPr>
              <a:t>nel 2050 e ben </a:t>
            </a:r>
            <a:r>
              <a:rPr lang="it-IT" sz="4000" b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l’85,4% </a:t>
            </a:r>
            <a:r>
              <a:rPr lang="it-IT" sz="4000" dirty="0">
                <a:ea typeface="Signika Light" charset="0"/>
                <a:cs typeface="Signika Light" charset="0"/>
              </a:rPr>
              <a:t>nei Paesi più sviluppati</a:t>
            </a:r>
          </a:p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Le dinamiche di crescita saranno però più rapide nei Paesi meno sviluppati dove in 35 anni la quota crescerà di </a:t>
            </a:r>
            <a:r>
              <a:rPr lang="it-IT" sz="4000" dirty="0" smtClean="0">
                <a:ea typeface="Signika Light" charset="0"/>
                <a:cs typeface="Signika Light" charset="0"/>
              </a:rPr>
              <a:t>circa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mezzo punto percentuale</a:t>
            </a:r>
            <a:r>
              <a:rPr lang="it-IT" sz="4000" dirty="0" smtClean="0">
                <a:ea typeface="Signika Light" charset="0"/>
                <a:cs typeface="Signika Light" charset="0"/>
              </a:rPr>
              <a:t> </a:t>
            </a:r>
            <a:r>
              <a:rPr lang="it-IT" sz="4000" dirty="0">
                <a:ea typeface="Signika Light" charset="0"/>
                <a:cs typeface="Signika Light" charset="0"/>
              </a:rPr>
              <a:t>all’anno</a:t>
            </a: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605540" y="1385888"/>
            <a:ext cx="4380614" cy="139825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Un mondo sempre più «urbanizzato»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385888"/>
            <a:ext cx="63531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5272088" y="5427277"/>
            <a:ext cx="6353175" cy="44012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F0000"/>
              </a:buClr>
              <a:buSzPct val="110000"/>
              <a:buNone/>
            </a:pPr>
            <a:r>
              <a:rPr lang="en-US" sz="4000" b="1" dirty="0">
                <a:ea typeface="Signika Light" charset="0"/>
                <a:cs typeface="Signika Light" charset="0"/>
              </a:rPr>
              <a:t>United Nations, Department of Economic and Social Affairs, Population Division (2014). World Urbanization Prospects: The 2014 </a:t>
            </a:r>
            <a:r>
              <a:rPr lang="en-US" sz="4000" b="1" dirty="0" smtClean="0">
                <a:ea typeface="Signika Light" charset="0"/>
                <a:cs typeface="Signika Light" charset="0"/>
              </a:rPr>
              <a:t>Revision</a:t>
            </a:r>
            <a:endParaRPr lang="it-IT" sz="4000" b="1" dirty="0">
              <a:ea typeface="Signika Light" charset="0"/>
              <a:cs typeface="Signik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3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146051" y="6617934"/>
            <a:ext cx="6353175" cy="240066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F0000"/>
              </a:buClr>
              <a:buSzPct val="110000"/>
              <a:buNone/>
            </a:pPr>
            <a:r>
              <a:rPr lang="en-US" sz="800" b="1" dirty="0">
                <a:ea typeface="Signika Light" charset="0"/>
                <a:cs typeface="Signika Light" charset="0"/>
              </a:rPr>
              <a:t>United Nations, Department of Economic and Social Affairs, Population Division (2014). World Urbanization Prospects: The 2014 </a:t>
            </a:r>
            <a:r>
              <a:rPr lang="en-US" sz="800" b="1" dirty="0" smtClean="0">
                <a:ea typeface="Signika Light" charset="0"/>
                <a:cs typeface="Signika Light" charset="0"/>
              </a:rPr>
              <a:t>Revision</a:t>
            </a:r>
            <a:endParaRPr lang="it-IT" sz="800" b="1" dirty="0">
              <a:ea typeface="Signika Light" charset="0"/>
              <a:cs typeface="Signika Light" charset="0"/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6057901" y="2408839"/>
            <a:ext cx="5583940" cy="361096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Nel 2015 sono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29</a:t>
            </a:r>
            <a:r>
              <a:rPr lang="it-IT" sz="4000" dirty="0" smtClean="0">
                <a:ea typeface="Signika Light" charset="0"/>
                <a:cs typeface="Signika Light" charset="0"/>
              </a:rPr>
              <a:t> le megalopoli nel mondo (Tokio con circa 38 milioni di abitanti), saranno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41</a:t>
            </a:r>
            <a:r>
              <a:rPr lang="it-IT" sz="4000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 </a:t>
            </a:r>
            <a:r>
              <a:rPr lang="it-IT" sz="4000" dirty="0" smtClean="0">
                <a:ea typeface="Signika Light" charset="0"/>
                <a:cs typeface="Signika Light" charset="0"/>
              </a:rPr>
              <a:t>nel 2030 con una popolazione stimata di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730 milioni di persone</a:t>
            </a:r>
          </a:p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Le 41 megalopoli avranno una dimensione media di oltre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17 milioni di abitanti</a:t>
            </a:r>
            <a:r>
              <a:rPr lang="it-IT" sz="4000" dirty="0" smtClean="0">
                <a:ea typeface="Signika Light" charset="0"/>
                <a:cs typeface="Signika Light" charset="0"/>
              </a:rPr>
              <a:t>, la maggior parte concentrata in Cina e India</a:t>
            </a:r>
          </a:p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La dimensione media delle città del mondo è aumentata del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32,4%</a:t>
            </a:r>
            <a:r>
              <a:rPr lang="it-IT" sz="4000" dirty="0" smtClean="0">
                <a:ea typeface="Signika Light" charset="0"/>
                <a:cs typeface="Signika Light" charset="0"/>
              </a:rPr>
              <a:t> rispetto al 1950 e del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2,7%</a:t>
            </a:r>
            <a:r>
              <a:rPr lang="it-IT" sz="4000" dirty="0" smtClean="0">
                <a:ea typeface="Signika Light" charset="0"/>
                <a:cs typeface="Signika Light" charset="0"/>
              </a:rPr>
              <a:t> rispetto al 2010</a:t>
            </a:r>
          </a:p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endParaRPr lang="it-IT" sz="4000" dirty="0" smtClean="0">
              <a:ea typeface="Signika Light" charset="0"/>
              <a:cs typeface="Signika Light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057900" y="1201085"/>
            <a:ext cx="5429067" cy="139825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Dalle città alle megalopoli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1088638"/>
            <a:ext cx="5248167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7400925" y="1201085"/>
            <a:ext cx="4086042" cy="139825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Due immagini che chiariscono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2" y="1288698"/>
            <a:ext cx="5486412" cy="26212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3348984"/>
            <a:ext cx="5486412" cy="262128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257172" y="3908353"/>
            <a:ext cx="1060901" cy="5693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100" b="1" dirty="0" smtClean="0"/>
              <a:t>2014</a:t>
            </a:r>
            <a:endParaRPr lang="it-IT" sz="31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321498" y="2779596"/>
            <a:ext cx="1060901" cy="5693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100" b="1" dirty="0" smtClean="0"/>
              <a:t>2030</a:t>
            </a:r>
            <a:endParaRPr lang="it-IT" sz="3100" b="1" dirty="0"/>
          </a:p>
        </p:txBody>
      </p:sp>
    </p:spTree>
    <p:extLst>
      <p:ext uri="{BB962C8B-B14F-4D97-AF65-F5344CB8AC3E}">
        <p14:creationId xmlns:p14="http://schemas.microsoft.com/office/powerpoint/2010/main" val="3486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643431" y="1970843"/>
            <a:ext cx="6726354" cy="434423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61950" indent="-36195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Le aree edificate, definite come “</a:t>
            </a:r>
            <a:r>
              <a:rPr lang="it-IT" sz="4000" b="1" dirty="0" err="1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cities</a:t>
            </a:r>
            <a:r>
              <a:rPr lang="it-IT" sz="4000" dirty="0" smtClean="0">
                <a:ea typeface="Signika Light" charset="0"/>
                <a:cs typeface="Signika Light" charset="0"/>
              </a:rPr>
              <a:t>”, “</a:t>
            </a:r>
            <a:r>
              <a:rPr lang="it-IT" sz="4000" b="1" dirty="0" err="1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towns</a:t>
            </a:r>
            <a:r>
              <a:rPr lang="it-IT" sz="4000" dirty="0" smtClean="0">
                <a:ea typeface="Signika Light" charset="0"/>
                <a:cs typeface="Signika Light" charset="0"/>
              </a:rPr>
              <a:t>” e “</a:t>
            </a:r>
            <a:r>
              <a:rPr lang="it-IT" sz="4000" b="1" dirty="0" err="1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suburbs</a:t>
            </a:r>
            <a:r>
              <a:rPr lang="it-IT" sz="4000" dirty="0" smtClean="0">
                <a:ea typeface="Signika Light" charset="0"/>
                <a:cs typeface="Signika Light" charset="0"/>
              </a:rPr>
              <a:t>”, sono il luogo di residenza per circa tre quarti della popolazione europea (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72,4%</a:t>
            </a:r>
            <a:r>
              <a:rPr lang="it-IT" sz="4000" dirty="0" smtClean="0">
                <a:ea typeface="Signika Light" charset="0"/>
                <a:cs typeface="Signika Light" charset="0"/>
              </a:rPr>
              <a:t> </a:t>
            </a:r>
            <a:r>
              <a:rPr lang="it-IT" sz="4000" dirty="0">
                <a:ea typeface="Signika Light" charset="0"/>
                <a:cs typeface="Signika Light" charset="0"/>
              </a:rPr>
              <a:t>di </a:t>
            </a:r>
            <a:r>
              <a:rPr lang="it-IT" sz="4000" dirty="0" smtClean="0">
                <a:ea typeface="Signika Light" charset="0"/>
                <a:cs typeface="Signika Light" charset="0"/>
              </a:rPr>
              <a:t>EU‑28)</a:t>
            </a:r>
          </a:p>
          <a:p>
            <a:pPr marL="361950" indent="-36195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Il territorio artificiale è il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4,3% </a:t>
            </a:r>
            <a:r>
              <a:rPr lang="it-IT" sz="4000" dirty="0" smtClean="0">
                <a:ea typeface="Signika Light" charset="0"/>
                <a:cs typeface="Signika Light" charset="0"/>
              </a:rPr>
              <a:t>del totale con punte superiori al 10% in Belgio, Olanda e Lussemburgo. L’Italia si colloca la </a:t>
            </a:r>
            <a:r>
              <a:rPr lang="it-IT" sz="4000" b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7%</a:t>
            </a:r>
            <a:r>
              <a:rPr lang="it-IT" sz="4000" dirty="0" smtClean="0">
                <a:ea typeface="Signika Light" charset="0"/>
                <a:cs typeface="Signika Light" charset="0"/>
              </a:rPr>
              <a:t>  </a:t>
            </a:r>
          </a:p>
          <a:p>
            <a:pPr marL="361950" indent="-36195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In alcuni paesi le città sono molto vicine tra loro (Olanda, Belgio, sud Gran Bretagna, nord Italia) mentre in altri (Francia, Spagna, Centro-sud Italia) la concentrazione territoriale è minore</a:t>
            </a:r>
          </a:p>
          <a:p>
            <a:pPr marL="819150" lvl="1" indent="-457200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3600" i="1" dirty="0" smtClean="0">
                <a:ea typeface="Signika Light" charset="0"/>
                <a:cs typeface="Signika Light" charset="0"/>
              </a:rPr>
              <a:t>Diversi livelli di concentrazione spaziale </a:t>
            </a:r>
            <a:r>
              <a:rPr lang="it-IT" sz="3600" i="1" dirty="0" smtClean="0">
                <a:ea typeface="Signika Light" charset="0"/>
                <a:cs typeface="Signika Light" charset="0"/>
                <a:sym typeface="Wingdings" pitchFamily="2" charset="2"/>
              </a:rPr>
              <a:t>possono presupporre modelli insediativi prevalentemente monocentrici (Parigi) e modelli prevalentemente policentrici (Germania)?</a:t>
            </a:r>
            <a:endParaRPr lang="it-IT" sz="3600" i="1" dirty="0" smtClean="0">
              <a:ea typeface="Signika Light" charset="0"/>
              <a:cs typeface="Signika Light" charset="0"/>
            </a:endParaRPr>
          </a:p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endParaRPr lang="it-IT" sz="4000" dirty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605539" y="1128713"/>
            <a:ext cx="6185785" cy="84213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L’Europa delle città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85" y="1039199"/>
            <a:ext cx="4823101" cy="581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3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777406" y="1803003"/>
            <a:ext cx="5833730" cy="413107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542925" indent="-542925">
              <a:lnSpc>
                <a:spcPct val="120000"/>
              </a:lnSpc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Cos’è una città oggi?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Esiste una definizione condivisa a livello nazionale o </a:t>
            </a:r>
            <a:r>
              <a:rPr lang="it-IT" sz="4000" dirty="0" smtClean="0">
                <a:ea typeface="Signika Light" charset="0"/>
                <a:cs typeface="Signika Light" charset="0"/>
              </a:rPr>
              <a:t>internazionale?</a:t>
            </a: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 smtClean="0">
                <a:ea typeface="Signika Light" charset="0"/>
                <a:cs typeface="Signika Light" charset="0"/>
              </a:rPr>
              <a:t>Città e area urbana possono coincidere?</a:t>
            </a:r>
            <a:endParaRPr lang="it-IT" sz="4000" dirty="0">
              <a:ea typeface="Signika Light" charset="0"/>
              <a:cs typeface="Signika Light" charset="0"/>
            </a:endParaRPr>
          </a:p>
          <a:p>
            <a:pPr marL="542925" indent="-542925">
              <a:buClr>
                <a:srgbClr val="FF0000"/>
              </a:buClr>
              <a:buSzPct val="110000"/>
              <a:buFont typeface="Wingdings" pitchFamily="2" charset="2"/>
              <a:buChar char="§"/>
            </a:pPr>
            <a:r>
              <a:rPr lang="it-IT" sz="4000" dirty="0">
                <a:ea typeface="Signika Light" charset="0"/>
                <a:cs typeface="Signika Light" charset="0"/>
              </a:rPr>
              <a:t>Come si misura il livello di urbanizzazione di </a:t>
            </a:r>
            <a:r>
              <a:rPr lang="it-IT" sz="4000" dirty="0" smtClean="0">
                <a:ea typeface="Signika Light" charset="0"/>
                <a:cs typeface="Signika Light" charset="0"/>
              </a:rPr>
              <a:t>un’area?</a:t>
            </a:r>
            <a:endParaRPr lang="it-IT" sz="4000" dirty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811712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Un primo tema: quali città, quante città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37380"/>
            <a:ext cx="3609975" cy="216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4438835" y="1251751"/>
            <a:ext cx="7172301" cy="524708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SzPct val="150000"/>
              <a:buNone/>
            </a:pPr>
            <a:r>
              <a:rPr lang="it-IT" sz="2000" dirty="0" smtClean="0">
                <a:ea typeface="Signika Light" charset="0"/>
                <a:cs typeface="Signika Light" charset="0"/>
              </a:rPr>
              <a:t>Nel 2009 </a:t>
            </a:r>
            <a:r>
              <a:rPr lang="it-IT" sz="2000" dirty="0">
                <a:ea typeface="Signika Light" charset="0"/>
                <a:cs typeface="Signika Light" charset="0"/>
              </a:rPr>
              <a:t>l’EEA (</a:t>
            </a:r>
            <a:r>
              <a:rPr lang="it-IT" sz="2000" dirty="0" err="1">
                <a:ea typeface="Signika Light" charset="0"/>
                <a:cs typeface="Signika Light" charset="0"/>
              </a:rPr>
              <a:t>European</a:t>
            </a:r>
            <a:r>
              <a:rPr lang="it-IT" sz="2000" dirty="0">
                <a:ea typeface="Signika Light" charset="0"/>
                <a:cs typeface="Signika Light" charset="0"/>
              </a:rPr>
              <a:t> Environment </a:t>
            </a:r>
            <a:r>
              <a:rPr lang="it-IT" sz="2000" dirty="0" smtClean="0">
                <a:ea typeface="Signika Light" charset="0"/>
                <a:cs typeface="Signika Light" charset="0"/>
              </a:rPr>
              <a:t>Agency) ha proposto alcune </a:t>
            </a:r>
            <a:r>
              <a:rPr lang="it-IT" sz="2000" dirty="0">
                <a:ea typeface="Signika Light" charset="0"/>
                <a:cs typeface="Signika Light" charset="0"/>
              </a:rPr>
              <a:t>definizioni di </a:t>
            </a:r>
            <a:r>
              <a:rPr lang="it-IT" sz="2000" dirty="0" smtClean="0">
                <a:ea typeface="Signika Light" charset="0"/>
                <a:cs typeface="Signika Light" charset="0"/>
              </a:rPr>
              <a:t>«</a:t>
            </a:r>
            <a:r>
              <a:rPr lang="it-IT" sz="2000" dirty="0">
                <a:ea typeface="Signika Light" charset="0"/>
                <a:cs typeface="Signika Light" charset="0"/>
              </a:rPr>
              <a:t>ambiti urbani» :</a:t>
            </a:r>
            <a:endParaRPr lang="it-IT" sz="2000" dirty="0" smtClean="0">
              <a:ea typeface="Signika Light" charset="0"/>
              <a:cs typeface="Signika Light" charset="0"/>
            </a:endParaRPr>
          </a:p>
          <a:p>
            <a:pPr>
              <a:buSzPct val="150000"/>
              <a:buBlip>
                <a:blip r:embed="rId3"/>
              </a:buBlip>
            </a:pPr>
            <a:endParaRPr lang="it-IT" sz="2000" dirty="0">
              <a:ea typeface="Signika Light" charset="0"/>
              <a:cs typeface="Signika Light" charset="0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it-IT" sz="2000" dirty="0" smtClean="0">
                <a:ea typeface="Signika Light" charset="0"/>
                <a:cs typeface="Signika Light" charset="0"/>
              </a:rPr>
              <a:t>Un’area </a:t>
            </a:r>
            <a:r>
              <a:rPr lang="it-IT" sz="2000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amministrativa</a:t>
            </a:r>
            <a:r>
              <a:rPr lang="it-IT" sz="2000" dirty="0">
                <a:ea typeface="Signika Light" charset="0"/>
                <a:cs typeface="Signika Light" charset="0"/>
              </a:rPr>
              <a:t>, che costituisce l’espressione territoriale della struttura politica e rappresenta la base di applicazione delle politiche relative alla qualità della vita e allo sviluppo </a:t>
            </a:r>
            <a:r>
              <a:rPr lang="it-IT" sz="2000" dirty="0" smtClean="0">
                <a:ea typeface="Signika Light" charset="0"/>
                <a:cs typeface="Signika Light" charset="0"/>
              </a:rPr>
              <a:t>sostenibile</a:t>
            </a:r>
            <a:endParaRPr lang="it-IT" sz="2000" dirty="0">
              <a:ea typeface="Signika Light" charset="0"/>
              <a:cs typeface="Signika Light" charset="0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it-IT" sz="2000" dirty="0" smtClean="0">
                <a:ea typeface="Signika Light" charset="0"/>
                <a:cs typeface="Signika Light" charset="0"/>
              </a:rPr>
              <a:t>Un’area </a:t>
            </a:r>
            <a:r>
              <a:rPr lang="it-IT" sz="2000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morfologicamente</a:t>
            </a:r>
            <a:r>
              <a:rPr lang="it-IT" sz="2000" dirty="0" smtClean="0">
                <a:ea typeface="Signika Light" charset="0"/>
                <a:cs typeface="Signika Light" charset="0"/>
              </a:rPr>
              <a:t> delimitata che costituisce la </a:t>
            </a:r>
            <a:r>
              <a:rPr lang="it-IT" sz="2000" dirty="0">
                <a:ea typeface="Signika Light" charset="0"/>
                <a:cs typeface="Signika Light" charset="0"/>
              </a:rPr>
              <a:t>forma delle città </a:t>
            </a:r>
            <a:r>
              <a:rPr lang="it-IT" sz="2000" dirty="0" smtClean="0">
                <a:ea typeface="Signika Light" charset="0"/>
                <a:cs typeface="Signika Light" charset="0"/>
              </a:rPr>
              <a:t>in </a:t>
            </a:r>
            <a:r>
              <a:rPr lang="it-IT" sz="2000" dirty="0">
                <a:ea typeface="Signika Light" charset="0"/>
                <a:cs typeface="Signika Light" charset="0"/>
              </a:rPr>
              <a:t>termini </a:t>
            </a:r>
            <a:r>
              <a:rPr lang="it-IT" sz="2000" dirty="0" smtClean="0">
                <a:ea typeface="Signika Light" charset="0"/>
                <a:cs typeface="Signika Light" charset="0"/>
              </a:rPr>
              <a:t>esclusivamente fisici (edifici</a:t>
            </a:r>
            <a:r>
              <a:rPr lang="it-IT" sz="2000" dirty="0">
                <a:ea typeface="Signika Light" charset="0"/>
                <a:cs typeface="Signika Light" charset="0"/>
              </a:rPr>
              <a:t>, </a:t>
            </a:r>
            <a:r>
              <a:rPr lang="it-IT" sz="2000" dirty="0" smtClean="0">
                <a:ea typeface="Signika Light" charset="0"/>
                <a:cs typeface="Signika Light" charset="0"/>
              </a:rPr>
              <a:t>strade, zone industriali </a:t>
            </a:r>
            <a:r>
              <a:rPr lang="it-IT" sz="2000" dirty="0">
                <a:ea typeface="Signika Light" charset="0"/>
                <a:cs typeface="Signika Light" charset="0"/>
              </a:rPr>
              <a:t>e </a:t>
            </a:r>
            <a:r>
              <a:rPr lang="it-IT" sz="2000" dirty="0" smtClean="0">
                <a:ea typeface="Signika Light" charset="0"/>
                <a:cs typeface="Signika Light" charset="0"/>
              </a:rPr>
              <a:t>commerciali, infrastrutture, strutture per il tempo libero e anche aree </a:t>
            </a:r>
            <a:r>
              <a:rPr lang="it-IT" sz="2000" dirty="0">
                <a:ea typeface="Signika Light" charset="0"/>
                <a:cs typeface="Signika Light" charset="0"/>
              </a:rPr>
              <a:t>urbane verdi all'interno del tessuto </a:t>
            </a:r>
            <a:r>
              <a:rPr lang="it-IT" sz="2000" dirty="0" smtClean="0">
                <a:ea typeface="Signika Light" charset="0"/>
                <a:cs typeface="Signika Light" charset="0"/>
              </a:rPr>
              <a:t>urbano) </a:t>
            </a:r>
          </a:p>
          <a:p>
            <a:pPr>
              <a:buSzPct val="150000"/>
              <a:buBlip>
                <a:blip r:embed="rId3"/>
              </a:buBlip>
            </a:pPr>
            <a:r>
              <a:rPr lang="it-IT" sz="2000" dirty="0" smtClean="0">
                <a:ea typeface="Signika Light" charset="0"/>
                <a:cs typeface="Signika Light" charset="0"/>
              </a:rPr>
              <a:t>Un’area </a:t>
            </a:r>
            <a:r>
              <a:rPr lang="it-IT" sz="2000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funzionale</a:t>
            </a:r>
            <a:r>
              <a:rPr lang="it-IT" sz="2000" dirty="0" smtClean="0">
                <a:ea typeface="Signika Light" charset="0"/>
                <a:cs typeface="Signika Light" charset="0"/>
              </a:rPr>
              <a:t>, ossia un’area che si delinea attraverso l’influenza che la città esercita sul territorio circostante in termini socio-economici, produttivi, di erogazioni di servizi, ecc. Generalmente si sviluppa superando sia la delimitazione amministrativa che morfologica</a:t>
            </a:r>
          </a:p>
          <a:p>
            <a:pPr marL="0" indent="0">
              <a:buSzPct val="150000"/>
              <a:buNone/>
            </a:pPr>
            <a:endParaRPr lang="it-IT" sz="2000" dirty="0" smtClean="0">
              <a:ea typeface="Signika Light" charset="0"/>
              <a:cs typeface="Signika Light" charset="0"/>
            </a:endParaRPr>
          </a:p>
          <a:p>
            <a:pPr marL="0" indent="0" algn="ctr">
              <a:buSzPct val="150000"/>
              <a:buNone/>
            </a:pPr>
            <a:r>
              <a:rPr lang="it-IT" sz="2000" b="1" i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La valutazione delle relazioni </a:t>
            </a:r>
            <a:r>
              <a:rPr lang="it-IT" sz="2000" b="1" i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tra </a:t>
            </a:r>
            <a:r>
              <a:rPr lang="it-IT" sz="2000" b="1" i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le tre tipologie è </a:t>
            </a:r>
            <a:r>
              <a:rPr lang="it-IT" sz="2000" b="1" i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fondamentale per </a:t>
            </a:r>
            <a:r>
              <a:rPr lang="it-IT" sz="2000" b="1" i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un efficace governo delle sfide </a:t>
            </a:r>
            <a:r>
              <a:rPr lang="it-IT" sz="2000" b="1" i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sociali, economiche e ambientali poste dalle </a:t>
            </a:r>
            <a:r>
              <a:rPr lang="it-IT" sz="2000" b="1" i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città</a:t>
            </a:r>
            <a:endParaRPr lang="it-IT" sz="2000" b="1" i="1" dirty="0">
              <a:solidFill>
                <a:srgbClr val="FF0000"/>
              </a:solidFill>
              <a:ea typeface="Signika Light" charset="0"/>
              <a:cs typeface="Signika Light" charset="0"/>
            </a:endParaRPr>
          </a:p>
          <a:p>
            <a:pPr marL="0" indent="0">
              <a:buSzPct val="150000"/>
              <a:buNone/>
            </a:pPr>
            <a:endParaRPr lang="it-IT" sz="2000" dirty="0" smtClean="0">
              <a:ea typeface="Signika Light" charset="0"/>
              <a:cs typeface="Signika Light" charset="0"/>
            </a:endParaRPr>
          </a:p>
          <a:p>
            <a:pPr marL="0" indent="0">
              <a:buSzPct val="150000"/>
              <a:buNone/>
            </a:pPr>
            <a:r>
              <a:rPr lang="it-IT" sz="2000" dirty="0">
                <a:ea typeface="Signika Light" charset="0"/>
                <a:cs typeface="Signika Light" charset="0"/>
              </a:rPr>
              <a:t>Uno sguardo sul passato (citazione</a:t>
            </a:r>
            <a:r>
              <a:rPr lang="it-IT" sz="2000" dirty="0" smtClean="0">
                <a:ea typeface="Signika Light" charset="0"/>
                <a:cs typeface="Signika Light" charset="0"/>
              </a:rPr>
              <a:t>)</a:t>
            </a:r>
            <a:endParaRPr lang="it-IT" sz="2000" dirty="0">
              <a:ea typeface="Signika Light" charset="0"/>
              <a:cs typeface="Signika Light" charset="0"/>
            </a:endParaRPr>
          </a:p>
          <a:p>
            <a:pPr marL="0" indent="0" algn="just">
              <a:buSzPct val="150000"/>
              <a:buNone/>
            </a:pPr>
            <a:r>
              <a:rPr lang="it-IT" sz="1600" i="1" dirty="0" smtClean="0">
                <a:ea typeface="Signika Light" charset="0"/>
                <a:cs typeface="Signika Light" charset="0"/>
              </a:rPr>
              <a:t>Del </a:t>
            </a:r>
            <a:r>
              <a:rPr lang="it-IT" sz="1600" b="1" i="1" dirty="0">
                <a:solidFill>
                  <a:srgbClr val="FF0000"/>
                </a:solidFill>
                <a:ea typeface="Signika Light" charset="0"/>
                <a:cs typeface="Signika Light" charset="0"/>
              </a:rPr>
              <a:t>titolo di </a:t>
            </a:r>
            <a:r>
              <a:rPr lang="it-IT" sz="1600" b="1" i="1" dirty="0" smtClean="0">
                <a:solidFill>
                  <a:srgbClr val="FF0000"/>
                </a:solidFill>
                <a:ea typeface="Signika Light" charset="0"/>
                <a:cs typeface="Signika Light" charset="0"/>
              </a:rPr>
              <a:t>città </a:t>
            </a:r>
            <a:r>
              <a:rPr lang="it-IT" sz="1600" i="1" dirty="0">
                <a:ea typeface="Signika Light" charset="0"/>
                <a:cs typeface="Signika Light" charset="0"/>
              </a:rPr>
              <a:t>si possono fregiare quei comuni che ne siano stati insigniti con decreto del capo dello Stato (il re sino al 1946, poi capo provvisorio dello Stato e presidente della Repubblica) in virtù della loro importanza storica, artistica, civica o demografica.</a:t>
            </a: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512225"/>
            <a:ext cx="3762390" cy="3130789"/>
          </a:xfrm>
          <a:prstGeom prst="rect">
            <a:avLst/>
          </a:prstGeom>
        </p:spPr>
        <p:txBody>
          <a:bodyPr lIns="36000" tIns="36000" rIns="36000" bIns="36000" anchor="t" anchorCtr="0"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La definizione condiziona la misura che a sua volta influenza le policy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76" y="4394447"/>
            <a:ext cx="3088458" cy="21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123543" y="1739829"/>
            <a:ext cx="6496957" cy="3862692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/>
          <a:p>
            <a:pPr marL="0" indent="0">
              <a:buClr>
                <a:srgbClr val="DA304A"/>
              </a:buClr>
              <a:buSzPct val="160000"/>
              <a:buNone/>
            </a:pPr>
            <a:r>
              <a:rPr lang="it-IT" dirty="0" smtClean="0"/>
              <a:t>Una lunga storia cominciata nel 1990 e approdata alla riforma </a:t>
            </a:r>
            <a:r>
              <a:rPr lang="it-IT" dirty="0" err="1" smtClean="0"/>
              <a:t>Delrio</a:t>
            </a:r>
            <a:r>
              <a:rPr lang="it-IT" dirty="0"/>
              <a:t> </a:t>
            </a:r>
            <a:r>
              <a:rPr lang="it-IT" sz="2500" dirty="0" smtClean="0"/>
              <a:t>(legge 56/2014)</a:t>
            </a:r>
          </a:p>
          <a:p>
            <a:pPr marL="355600" indent="-3556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/>
              <a:t>S</a:t>
            </a:r>
            <a:r>
              <a:rPr lang="it-IT" sz="2500" dirty="0" smtClean="0"/>
              <a:t>ostituzione di 14 province nei confini e parzialmente nelle funzioni </a:t>
            </a:r>
          </a:p>
          <a:p>
            <a:pPr marL="355600" indent="-3556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 smtClean="0"/>
              <a:t>La recente «</a:t>
            </a:r>
            <a:r>
              <a:rPr lang="it-IT" sz="2500" b="1" dirty="0" smtClean="0">
                <a:solidFill>
                  <a:srgbClr val="FF0000"/>
                </a:solidFill>
              </a:rPr>
              <a:t>eccezione</a:t>
            </a:r>
            <a:r>
              <a:rPr lang="it-IT" sz="2500" dirty="0" smtClean="0"/>
              <a:t>» di Cagliari</a:t>
            </a:r>
          </a:p>
          <a:p>
            <a:pPr marL="355600" indent="-3556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 smtClean="0"/>
              <a:t>Le funzioni (cura </a:t>
            </a:r>
            <a:r>
              <a:rPr lang="it-IT" sz="2500" dirty="0"/>
              <a:t>dello sviluppo strategico; promozione e gestione integrata dei servizi, delle infrastrutture e delle reti di comunicazione</a:t>
            </a:r>
            <a:r>
              <a:rPr lang="it-IT" sz="2500" dirty="0" smtClean="0"/>
              <a:t>…) rischiano di rimanere slegate dall’organizzazione reale delle relazioni tra territori.</a:t>
            </a:r>
          </a:p>
          <a:p>
            <a:pPr marL="355600" indent="-355600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2500" dirty="0"/>
          </a:p>
          <a:p>
            <a:pPr marL="355600" indent="-3556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500" dirty="0" smtClean="0"/>
              <a:t>Un </a:t>
            </a:r>
            <a:r>
              <a:rPr lang="it-IT" sz="2400" dirty="0" smtClean="0"/>
              <a:t>possibile ostacolo al successo delle </a:t>
            </a:r>
            <a:r>
              <a:rPr lang="it-IT" sz="2500" dirty="0" smtClean="0"/>
              <a:t>CM potrebbe essere la «</a:t>
            </a:r>
            <a:r>
              <a:rPr lang="it-IT" sz="2500" dirty="0" smtClean="0">
                <a:solidFill>
                  <a:srgbClr val="FF0000"/>
                </a:solidFill>
              </a:rPr>
              <a:t>densità</a:t>
            </a:r>
            <a:r>
              <a:rPr lang="it-IT" sz="2500" dirty="0" smtClean="0"/>
              <a:t>» amministrativa:</a:t>
            </a:r>
          </a:p>
          <a:p>
            <a:pPr marL="812800" lvl="1" indent="-4572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100" dirty="0" smtClean="0"/>
              <a:t>Torino è composta da ben 315 comuni</a:t>
            </a:r>
          </a:p>
          <a:p>
            <a:pPr marL="812800" lvl="1" indent="-4572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100" dirty="0" smtClean="0"/>
              <a:t>Milano, Roma e Messina superano i 100 comuni (134, 121 e 108)</a:t>
            </a:r>
          </a:p>
          <a:p>
            <a:pPr marL="812800" lvl="1" indent="-457200">
              <a:buClr>
                <a:srgbClr val="DA304A"/>
              </a:buClr>
              <a:buSzPct val="160000"/>
              <a:buFont typeface="Wingdings" charset="2"/>
              <a:buChar char="§"/>
            </a:pPr>
            <a:r>
              <a:rPr lang="it-IT" sz="2100" dirty="0" smtClean="0"/>
              <a:t>Cagliari è invece composta da soli 17 comuni</a:t>
            </a:r>
            <a:endParaRPr lang="it-IT" sz="21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05539" y="1128713"/>
            <a:ext cx="11014960" cy="699128"/>
          </a:xfrm>
          <a:prstGeom prst="rect">
            <a:avLst/>
          </a:prstGeom>
        </p:spPr>
        <p:txBody>
          <a:bodyPr lIns="0" tIns="0" rIns="0" bIns="0" anchor="t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b="1" dirty="0" smtClean="0">
                <a:solidFill>
                  <a:srgbClr val="484384"/>
                </a:solidFill>
                <a:latin typeface="+mn-lt"/>
                <a:ea typeface="Signika Semibold" charset="0"/>
                <a:cs typeface="Signika Semibold" charset="0"/>
              </a:rPr>
              <a:t>Le Città metropolitane, un approccio amministrativo puro</a:t>
            </a:r>
            <a:endParaRPr lang="it-IT" b="1" dirty="0">
              <a:solidFill>
                <a:srgbClr val="484384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9947" r="6298" b="18307"/>
          <a:stretch/>
        </p:blipFill>
        <p:spPr>
          <a:xfrm>
            <a:off x="591025" y="1726243"/>
            <a:ext cx="4267200" cy="49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</TotalTime>
  <Words>1631</Words>
  <Application>Microsoft Office PowerPoint</Application>
  <PresentationFormat>Personalizzato</PresentationFormat>
  <Paragraphs>175</Paragraphs>
  <Slides>23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Personalizza struttura</vt:lpstr>
      <vt:lpstr>COMPORTAMENTI INDIVIDUALI  E RELAZIONI SOCIALI  IN TRASFORMAZIONE  UNA SFIDA PER LA  STATISTICA UFFICIALE </vt:lpstr>
      <vt:lpstr>Sommario</vt:lpstr>
      <vt:lpstr>Un mondo sempre più «urbanizzato»</vt:lpstr>
      <vt:lpstr>Presentazione standard di PowerPoint</vt:lpstr>
      <vt:lpstr>Presentazione standard di PowerPoint</vt:lpstr>
      <vt:lpstr>L’Europa delle città</vt:lpstr>
      <vt:lpstr>Un primo tema: quali città, quante città</vt:lpstr>
      <vt:lpstr>La definizione condiziona la misura che a sua volta influenza le policy</vt:lpstr>
      <vt:lpstr>Presentazione standard di PowerPoint</vt:lpstr>
      <vt:lpstr>Presentazione standard di PowerPoint</vt:lpstr>
      <vt:lpstr>Presentazione standard di PowerPoint</vt:lpstr>
      <vt:lpstr>Un aiuto dalle policy</vt:lpstr>
      <vt:lpstr>Ancora dalle policy</vt:lpstr>
      <vt:lpstr>…quindi quali sono le nostre «città»?</vt:lpstr>
      <vt:lpstr>Un secondo tema, le dimensioni e l’omogeneità</vt:lpstr>
      <vt:lpstr>Presentazione standard di PowerPoint</vt:lpstr>
      <vt:lpstr>Presentazione standard di PowerPoint</vt:lpstr>
      <vt:lpstr>L’ultimo tema, alcune evidenze dai dati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Sandro Cruciani</cp:lastModifiedBy>
  <cp:revision>185</cp:revision>
  <cp:lastPrinted>2016-06-23T08:59:10Z</cp:lastPrinted>
  <dcterms:created xsi:type="dcterms:W3CDTF">2016-03-11T16:10:26Z</dcterms:created>
  <dcterms:modified xsi:type="dcterms:W3CDTF">2016-06-23T09:28:30Z</dcterms:modified>
</cp:coreProperties>
</file>