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4" r:id="rId4"/>
    <p:sldId id="273" r:id="rId5"/>
    <p:sldId id="259" r:id="rId6"/>
    <p:sldId id="267" r:id="rId7"/>
    <p:sldId id="265" r:id="rId8"/>
    <p:sldId id="268" r:id="rId9"/>
    <p:sldId id="269" r:id="rId10"/>
    <p:sldId id="271" r:id="rId11"/>
    <p:sldId id="272" r:id="rId12"/>
    <p:sldId id="260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7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706" autoAdjust="0"/>
    <p:restoredTop sz="94619" autoAdjust="0"/>
  </p:normalViewPr>
  <p:slideViewPr>
    <p:cSldViewPr snapToGrid="0" snapToObjects="1">
      <p:cViewPr>
        <p:scale>
          <a:sx n="90" d="100"/>
          <a:sy n="90" d="100"/>
        </p:scale>
        <p:origin x="-1336" y="-680"/>
      </p:cViewPr>
      <p:guideLst>
        <p:guide orient="horz" pos="2160"/>
        <p:guide orient="horz" pos="907"/>
        <p:guide pos="3840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6/23/16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  <a:endParaRPr lang="it-IT" sz="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Signika" charset="0"/>
              <a:cs typeface="Calibri"/>
            </a:endParaRP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800" b="1" dirty="0" smtClean="0">
                <a:solidFill>
                  <a:srgbClr val="009190"/>
                </a:solidFill>
                <a:latin typeface="+mj-lt"/>
                <a:ea typeface="Signika Light" charset="0"/>
                <a:cs typeface="Calibri"/>
              </a:rPr>
              <a:t>AREA TEMATICA 3. </a:t>
            </a:r>
            <a:r>
              <a:rPr lang="it-IT" sz="800" b="1" dirty="0" smtClean="0">
                <a:solidFill>
                  <a:schemeClr val="tx1"/>
                </a:solidFill>
                <a:latin typeface="+mj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Gli effetti distorsivi degli errori di localizzazione nella misurazione e nelle analisi econometriche di fenomeni spazialmente distribuiti</a:t>
            </a:r>
            <a:endParaRPr lang="it-IT" sz="1000" dirty="0">
              <a:solidFill>
                <a:schemeClr val="tx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756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/>
              <a:t>Gli effetti distorsivi degli errori di localizzazione nella misurazione e nelle analisi econometriche di fenomeni spazialmente distribuiti</a:t>
            </a: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96"/>
          <a:stretch/>
        </p:blipFill>
        <p:spPr>
          <a:xfrm>
            <a:off x="323742" y="231656"/>
            <a:ext cx="7588421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11.15 | 12.45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99622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32468" y="6097354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Simonetta Cozzi, Danila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Filipponi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| Istat, Roma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716419"/>
            <a:ext cx="0" cy="3082456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107446" y="5813026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Giuseppe Arbia | Università Cattolica del Sacro Cuore, Roma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109723" y="6388506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Maria Michela Dickson, Giuseppe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Espa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, Diego Giuliani | Università di Trento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912690" y="983148"/>
            <a:ext cx="8825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Dati spaziali </a:t>
            </a:r>
            <a:r>
              <a:rPr lang="it-IT" sz="32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missing</a:t>
            </a:r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: alcuni risultati per il metodo b)</a:t>
            </a: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27982" y="2060366"/>
            <a:ext cx="5670146" cy="189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445853" y="1649648"/>
            <a:ext cx="1416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>
                <a:latin typeface="Times New Roman"/>
                <a:ea typeface="Times New Roman"/>
              </a:rPr>
              <a:t>(c) </a:t>
            </a:r>
            <a:r>
              <a:rPr lang="it-IT" i="1" dirty="0" smtClean="0">
                <a:latin typeface="Times New Roman"/>
                <a:ea typeface="Times New Roman"/>
              </a:rPr>
              <a:t>d</a:t>
            </a:r>
            <a:r>
              <a:rPr lang="it-IT" dirty="0" smtClean="0">
                <a:latin typeface="Times New Roman"/>
                <a:ea typeface="Times New Roman"/>
              </a:rPr>
              <a:t>* = 0.25</a:t>
            </a:r>
            <a:endParaRPr lang="en-GB" dirty="0">
              <a:latin typeface="Times New Roman"/>
              <a:ea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75" y="2060366"/>
            <a:ext cx="5017425" cy="4508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93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48249" y="983148"/>
            <a:ext cx="82463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Geo-</a:t>
            </a:r>
            <a:r>
              <a:rPr lang="it-IT" sz="32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masking</a:t>
            </a:r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: alcuni risultati</a:t>
            </a: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27982" y="2060366"/>
            <a:ext cx="5670146" cy="189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603" y="1632351"/>
            <a:ext cx="6093244" cy="5045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046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4800726" y="1233296"/>
            <a:ext cx="2186935" cy="63644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r>
              <a:rPr lang="it-IT" sz="3200" dirty="0" smtClean="0">
                <a:solidFill>
                  <a:srgbClr val="7F7F7F"/>
                </a:solidFill>
                <a:latin typeface="+mn-lt"/>
              </a:rPr>
              <a:t>Conclusioni</a:t>
            </a:r>
            <a:endParaRPr lang="it-IT" sz="32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73207" y="2024969"/>
            <a:ext cx="10419496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campionamento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spaziale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conducono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più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anche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presenza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proporzioni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considerevoli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statistiche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attribuite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erroneamente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centroide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dell’area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L’efficienza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reduce al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crescere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localizzate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veritiera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mantenendo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comunque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performaces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migliori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rispetto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campionamento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spazio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geografico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selezione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risultati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strettamente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struttura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popolazione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specialmente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riguarda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distribuzione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variabile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oggetto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presenza di dati spaziali mancanti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riduce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precisione delle stime dei parametri dei modelli di econometria spaziale, e questa riduzione in efficienza è amplificata dalla presenza di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elevata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correlazione spaziale. Inoltre, gli effetti sono più rilevanti quando i dati spaziali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mancanti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concentrati in porzioni ristrette delle spazio, dove le caratteristiche geografiche, quali gli </a:t>
            </a:r>
            <a:r>
              <a:rPr lang="it-IT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spillover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spaziali, tendono a scomparire. Anche la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pratica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g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eo-</a:t>
            </a:r>
            <a:r>
              <a:rPr lang="it-IT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masking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protezione della privacy ha un effetto rilevante sulla stima e l’inferenza. Questi effetti dipendono direttamente dall’entità del perturbamento indotto e dal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grado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correlazione spaziale nei dati. Come utile indicazione pratica, si osserva la presenza di una forte riduzione dell’efficienza degli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stimatori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parametri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distanza di perturbamento pari al 15% della lunghezza del lato del quadrato rappresentante l’area di studio. Allo stesso modo, se il perturbamento è maggiore di questa distanza, il test di significatività del parametro spaziale diventa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altamente inaffidabile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24148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25882" y="2013724"/>
            <a:ext cx="5833730" cy="1892279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ambito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errori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localizzazione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e/o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locali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indotti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imperfezioni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cattura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mediante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tecnologie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GPS, in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particolare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zone non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perfettamente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coperte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connessioni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satellitari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isolate o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montagnose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In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è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localizzare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correttamente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territorio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vengono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imputate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centroide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sotto-area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tali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Zimmermann 2008; Jacquez 2012).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locational error,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Arbia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al,2016)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t-IT" sz="1800" dirty="0">
              <a:latin typeface="Times New Roman" panose="02020603050405020304" pitchFamily="18" charset="0"/>
              <a:ea typeface="Signika Light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ambito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medico,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forestale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invece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protezione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privacy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statistiche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è un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proteggerne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informazioni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confidenziali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dal cd. </a:t>
            </a:r>
            <a:r>
              <a:rPr lang="en-GB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Hunderpool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2010).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riduzione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tale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rischio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resa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tecniche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geo-masking, in cui la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dislocata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maniera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casual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territorio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interessato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Allshouse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2010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locational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Archivi geo-referenziati ed errori di localizzazione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L’implementazione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l’utilizzo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Informativi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Geografici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(GIS)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assunto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rilevanza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studio 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ricerca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grazie al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territoriali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crescente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disponibilità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geo-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referenziati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Dotare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statistiche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informazioni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circa la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esatta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collocazione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geografica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territorio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può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soffre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due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2609126"/>
            <a:ext cx="4380614" cy="1575421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Archivi di imprese 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789126" y="1153545"/>
            <a:ext cx="5833730" cy="31686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procedure di geo-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codifica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basano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procedimenti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record linkage,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possono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deterministico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probabilitisco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primo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eographic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odels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 cui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un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poligono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centroide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poligono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può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un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codice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postale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provincia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circoscrizione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posizione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all’interno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dell’unità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 è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secondo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ddress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odels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 cui la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geo-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codifica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assegna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street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geo-coding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oppure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codici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points geo-coding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in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luogo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indirizzi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42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2051" name="Immagin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9" t="13637" r="12524" b="16841"/>
          <a:stretch>
            <a:fillRect/>
          </a:stretch>
        </p:blipFill>
        <p:spPr bwMode="auto">
          <a:xfrm>
            <a:off x="3258766" y="1823705"/>
            <a:ext cx="2630970" cy="25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magin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9" t="13562" r="12674" b="16841"/>
          <a:stretch>
            <a:fillRect/>
          </a:stretch>
        </p:blipFill>
        <p:spPr bwMode="auto">
          <a:xfrm>
            <a:off x="274967" y="1806927"/>
            <a:ext cx="2618175" cy="25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Immagin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84" t="13637" r="12599" b="16841"/>
          <a:stretch>
            <a:fillRect/>
          </a:stretch>
        </p:blipFill>
        <p:spPr bwMode="auto">
          <a:xfrm>
            <a:off x="6285945" y="1827086"/>
            <a:ext cx="2623496" cy="25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Immagin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9" t="13637" r="12599" b="16914"/>
          <a:stretch>
            <a:fillRect/>
          </a:stretch>
        </p:blipFill>
        <p:spPr bwMode="auto">
          <a:xfrm>
            <a:off x="9250024" y="1847246"/>
            <a:ext cx="2542186" cy="2542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973586" y="1304240"/>
            <a:ext cx="10235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/>
              <a:t>Caso 1</a:t>
            </a:r>
            <a:endParaRPr lang="it-IT" sz="15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91596" y="1299293"/>
            <a:ext cx="19331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/>
              <a:t>Popolazione base</a:t>
            </a:r>
            <a:endParaRPr lang="it-IT" sz="150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7016952" y="1295057"/>
            <a:ext cx="10235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/>
              <a:t>Caso 2</a:t>
            </a:r>
            <a:endParaRPr lang="it-IT" sz="15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009326" y="1304240"/>
            <a:ext cx="10235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 smtClean="0"/>
              <a:t>Caso 3</a:t>
            </a:r>
            <a:endParaRPr lang="it-IT" sz="15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627796" y="4872248"/>
                <a:ext cx="10740788" cy="1968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popolazione mostrata è composta da 1500 unità, localizzate nello spazio sulla base di una coppia di coordinate (x, y). Le unità sono state generate indipendentemente e casualmente su una unità quadratica. I valori della variabile oggetto di stima sono stati generati seguendo una funzione log-Gaussiana con media zero e varianza uno, e funzione di covarianza esponenziale pari a</a:t>
                </a:r>
                <a:r>
                  <a:rPr lang="it-IT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 xmlns="">
                    <m:r>
                      <a:rPr lang="en-US" sz="1600" i="1">
                        <a:latin typeface="Cambria Math"/>
                        <a:ea typeface="Cambria Math"/>
                      </a:rPr>
                      <m:t>𝜌</m:t>
                    </m:r>
                    <m:d>
                      <m:dPr>
                        <m:ctrlPr>
                          <a:rPr lang="it-IT" sz="16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it-IT" sz="1600" i="1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</m:d>
                    <m:r>
                      <a:rPr lang="it-IT" sz="1600" i="1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it-IT" sz="16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t-IT" sz="1600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it-IT" sz="16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it-IT" sz="16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it-IT" sz="16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it-IT" sz="1600" i="1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it-IT" sz="1600" i="1">
                                    <a:latin typeface="Cambria Math"/>
                                    <a:ea typeface="Cambria Math"/>
                                  </a:rPr>
                                  <m:t>0.75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dove </a:t>
                </a:r>
                <a:r>
                  <a:rPr lang="en-US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è la </a:t>
                </a:r>
                <a:r>
                  <a:rPr lang="en-US" sz="1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distanza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Euclidea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it-IT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valori maggiori della variabile oggetto di stima corrispondono punti di dimensioni maggiori, e viceversa. La proporzione di unità collassate in una sola localizzazione è pari al 10% del totale delle unità mostrate.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96" y="4872248"/>
                <a:ext cx="10740788" cy="1968937"/>
              </a:xfrm>
              <a:prstGeom prst="rect">
                <a:avLst/>
              </a:prstGeom>
              <a:blipFill rotWithShape="0">
                <a:blip r:embed="rId6"/>
                <a:stretch>
                  <a:fillRect l="-341" t="-929" r="-56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58766" y="4614333"/>
            <a:ext cx="8533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Alto                                                    Basso                                                A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3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25752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55095" y="2986854"/>
            <a:ext cx="8993874" cy="2090111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 di campionamento spaziale</a:t>
            </a:r>
          </a:p>
          <a:p>
            <a:pPr algn="l"/>
            <a:endParaRPr lang="it-IT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Pivotal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(LPM1 e LPM2,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Grafstro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̈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 2011)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Spatially Correlated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Poisson Sampling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(SCPS,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Grafstro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̈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2012)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Spatial Balanced Sampling (SBS, Deville 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Tillé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2004)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Doubly Balanced Spatial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Sanpling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(DBSS,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Grafstro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̈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Tillé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2013)</a:t>
            </a:r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2590204" y="1194451"/>
            <a:ext cx="7099709" cy="62726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Errori di localizzazione e campionamento:</a:t>
            </a:r>
          </a:p>
          <a:p>
            <a:pPr algn="ctr"/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ffetti in fase di disegno</a:t>
            </a:r>
            <a:endParaRPr lang="it-IT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587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25752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779356"/>
              </p:ext>
            </p:extLst>
          </p:nvPr>
        </p:nvGraphicFramePr>
        <p:xfrm>
          <a:off x="7656394" y="1397903"/>
          <a:ext cx="3125337" cy="2318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6159"/>
                <a:gridCol w="1051823"/>
                <a:gridCol w="1187355"/>
              </a:tblGrid>
              <a:tr h="386838">
                <a:tc>
                  <a:txBody>
                    <a:bodyPr/>
                    <a:lstStyle/>
                    <a:p>
                      <a:pPr algn="ctr"/>
                      <a:r>
                        <a:rPr lang="it-IT" sz="1300" b="1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Disegno</a:t>
                      </a:r>
                      <a:endParaRPr lang="it-IT" sz="13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rRMSE</a:t>
                      </a:r>
                      <a:endParaRPr lang="it-IT" sz="1300" b="1" i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Guadagn</a:t>
                      </a:r>
                      <a:r>
                        <a:rPr lang="it-IT" sz="1300" b="1" i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%</a:t>
                      </a:r>
                      <a:endParaRPr lang="it-IT" sz="13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</a:tr>
              <a:tr h="386838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CCS</a:t>
                      </a:r>
                      <a:endParaRPr lang="it-IT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20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LPM1</a:t>
                      </a:r>
                      <a:endParaRPr lang="it-IT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62.85%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6838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LPM2</a:t>
                      </a:r>
                      <a:endParaRPr lang="it-IT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62.41%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946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SCPS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63.65%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5374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SBS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23.24%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8946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DBSS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0.021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60.82%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ottotitolo 2"/>
          <p:cNvSpPr txBox="1">
            <a:spLocks/>
          </p:cNvSpPr>
          <p:nvPr/>
        </p:nvSpPr>
        <p:spPr>
          <a:xfrm>
            <a:off x="559562" y="2236234"/>
            <a:ext cx="5950420" cy="154419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Dimensione popolazione 	   	   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=1500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Numerosità campionaria		   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=150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Simulazioni Monte Carlo		   </a:t>
            </a:r>
            <a:r>
              <a:rPr lang="it-IT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=10000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Proporzione di localizzazione imputate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10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%, 30%, 50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algn="just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                                                        Stima del totale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56685" y="1276339"/>
            <a:ext cx="7099709" cy="62726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Uno studio di simulazione: alcuni risultati</a:t>
            </a:r>
            <a:endParaRPr lang="it-IT" sz="3200" dirty="0">
              <a:latin typeface="+mn-lt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45939"/>
              </p:ext>
            </p:extLst>
          </p:nvPr>
        </p:nvGraphicFramePr>
        <p:xfrm>
          <a:off x="611276" y="4244457"/>
          <a:ext cx="10047630" cy="2037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132"/>
                <a:gridCol w="982110"/>
                <a:gridCol w="982111"/>
                <a:gridCol w="996344"/>
                <a:gridCol w="939410"/>
                <a:gridCol w="896710"/>
                <a:gridCol w="1053279"/>
                <a:gridCol w="1039044"/>
                <a:gridCol w="1053279"/>
                <a:gridCol w="1110211"/>
              </a:tblGrid>
              <a:tr h="418136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Disegno</a:t>
                      </a:r>
                      <a:endParaRPr lang="it-IT" sz="12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2A31"/>
                    </a:solidFill>
                  </a:tcPr>
                </a:tc>
              </a:tr>
              <a:tr h="311323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LPM1</a:t>
                      </a:r>
                      <a:endParaRPr lang="it-IT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62.13%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35.91%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31.40%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62.13%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60.96%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52.52%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58.38%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43.54%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21.96%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8136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LPM2</a:t>
                      </a:r>
                      <a:endParaRPr lang="it-IT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53.00%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35.78%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29.85%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61.95%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61.46%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52.58%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58.96%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44.58%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21.33%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651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SCPS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51.16%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35.04%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29.56%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63.51%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61.89%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52.20%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59.76%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44.13%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21.32%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51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SBS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23.66%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23.79%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22.40%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24.33%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22.87%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21.29%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18.12%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10.95%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6515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DBSS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62.13%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35.34%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30.96%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60.83%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59.91%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51.24%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58.38%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42.58%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21.52%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679934" y="3962802"/>
            <a:ext cx="1023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Caso 1</a:t>
            </a:r>
            <a:endParaRPr lang="it-IT" sz="12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477733" y="3949156"/>
            <a:ext cx="1023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Caso 2</a:t>
            </a:r>
            <a:endParaRPr lang="it-IT" sz="12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8562136" y="3962803"/>
            <a:ext cx="1023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Caso 3</a:t>
            </a: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41118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48249" y="983148"/>
            <a:ext cx="82463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Errori di localizzazione </a:t>
            </a:r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ed econometria spaziale:</a:t>
            </a:r>
            <a:endParaRPr lang="it-IT" sz="32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 algn="ctr"/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gli effetti sulla stima dei parametri</a:t>
            </a: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27982" y="2060366"/>
            <a:ext cx="5670146" cy="189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800" dirty="0" smtClean="0">
                <a:latin typeface="Times New Roman"/>
                <a:ea typeface="Times New Roman"/>
              </a:rPr>
              <a:t>L’econometria spaziale è una branca specifica dell’econometria dedicata all’analisi e alla modellizzazione di dati economici caratterizzati dalla presenza di interazione spaziale tra le osservazioni.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Una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specificazione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classica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modello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econometrico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spaziale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è lo Spatial Lag:</a:t>
            </a:r>
            <a:endParaRPr lang="en-GB" sz="1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GB" sz="1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GB" sz="1800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GB" sz="1800" dirty="0" smtClean="0">
                <a:latin typeface="Times New Roman"/>
                <a:ea typeface="Times New Roman"/>
              </a:rPr>
              <a:t>dove </a:t>
            </a:r>
            <a:r>
              <a:rPr lang="en-US" sz="1800" i="1" dirty="0">
                <a:latin typeface="Times New Roman"/>
                <a:ea typeface="Times New Roman"/>
              </a:rPr>
              <a:t>W </a:t>
            </a:r>
            <a:r>
              <a:rPr lang="en-US" sz="1800" dirty="0" smtClean="0">
                <a:latin typeface="Times New Roman"/>
                <a:ea typeface="Times New Roman"/>
              </a:rPr>
              <a:t>è </a:t>
            </a:r>
            <a:r>
              <a:rPr lang="en-US" sz="1800" dirty="0" err="1" smtClean="0">
                <a:latin typeface="Times New Roman"/>
                <a:ea typeface="Times New Roman"/>
              </a:rPr>
              <a:t>una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matrice</a:t>
            </a:r>
            <a:r>
              <a:rPr lang="en-US" sz="1800" dirty="0">
                <a:latin typeface="Times New Roman"/>
                <a:ea typeface="Times New Roman"/>
              </a:rPr>
              <a:t> </a:t>
            </a:r>
            <a:r>
              <a:rPr lang="en-US" sz="1800" i="1" dirty="0" smtClean="0">
                <a:latin typeface="Times New Roman"/>
                <a:ea typeface="Times New Roman"/>
              </a:rPr>
              <a:t>n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>
                <a:latin typeface="Times New Roman"/>
                <a:ea typeface="Times New Roman"/>
              </a:rPr>
              <a:t>× </a:t>
            </a:r>
            <a:r>
              <a:rPr lang="en-US" sz="1800" i="1" dirty="0">
                <a:latin typeface="Times New Roman"/>
                <a:ea typeface="Times New Roman"/>
              </a:rPr>
              <a:t>n</a:t>
            </a:r>
            <a:r>
              <a:rPr lang="en-US" sz="1800" dirty="0">
                <a:latin typeface="Times New Roman"/>
                <a:ea typeface="Times New Roman"/>
              </a:rPr>
              <a:t> </a:t>
            </a:r>
            <a:r>
              <a:rPr lang="it-IT" sz="1800" dirty="0" smtClean="0">
                <a:latin typeface="Times New Roman"/>
                <a:ea typeface="Times New Roman"/>
              </a:rPr>
              <a:t>di pesi spaziali e </a:t>
            </a:r>
            <a:r>
              <a:rPr lang="el-GR" sz="1800" i="1" dirty="0" smtClean="0">
                <a:latin typeface="Times New Roman"/>
                <a:ea typeface="Times New Roman"/>
              </a:rPr>
              <a:t>λ</a:t>
            </a:r>
            <a:r>
              <a:rPr lang="it-IT" sz="1800" dirty="0" smtClean="0">
                <a:latin typeface="Times New Roman"/>
                <a:ea typeface="Times New Roman"/>
              </a:rPr>
              <a:t> il parametro di </a:t>
            </a:r>
            <a:r>
              <a:rPr lang="it-IT" sz="1800" dirty="0" err="1" smtClean="0">
                <a:latin typeface="Times New Roman"/>
                <a:ea typeface="Times New Roman"/>
              </a:rPr>
              <a:t>autoregressione</a:t>
            </a:r>
            <a:r>
              <a:rPr lang="it-IT" sz="1800" dirty="0" smtClean="0">
                <a:latin typeface="Times New Roman"/>
                <a:ea typeface="Times New Roman"/>
              </a:rPr>
              <a:t> spaziale.</a:t>
            </a:r>
            <a:endParaRPr lang="it-IT" sz="1600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en-US" sz="1800" dirty="0" smtClean="0">
                <a:latin typeface="Times New Roman"/>
                <a:ea typeface="Times New Roman"/>
              </a:rPr>
              <a:t>La </a:t>
            </a:r>
            <a:r>
              <a:rPr lang="en-US" sz="1800" dirty="0" err="1" smtClean="0">
                <a:latin typeface="Times New Roman"/>
                <a:ea typeface="Times New Roman"/>
              </a:rPr>
              <a:t>matrice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i="1" dirty="0">
                <a:latin typeface="Times New Roman"/>
                <a:ea typeface="Times New Roman"/>
              </a:rPr>
              <a:t>W</a:t>
            </a:r>
            <a:r>
              <a:rPr lang="en-US" sz="1800" dirty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contiene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informazioni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sulla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relazione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spaziale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tra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tutte</a:t>
            </a:r>
            <a:r>
              <a:rPr lang="en-US" sz="1800" dirty="0" smtClean="0">
                <a:latin typeface="Times New Roman"/>
                <a:ea typeface="Times New Roman"/>
              </a:rPr>
              <a:t> le </a:t>
            </a:r>
            <a:r>
              <a:rPr lang="en-US" sz="1800" dirty="0" err="1" smtClean="0">
                <a:latin typeface="Times New Roman"/>
                <a:ea typeface="Times New Roman"/>
              </a:rPr>
              <a:t>coppie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delle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i="1" dirty="0" smtClean="0">
                <a:latin typeface="Times New Roman"/>
                <a:ea typeface="Times New Roman"/>
              </a:rPr>
              <a:t>n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osservazioni</a:t>
            </a:r>
            <a:r>
              <a:rPr lang="en-US" sz="1800" dirty="0" smtClean="0">
                <a:latin typeface="Times New Roman"/>
                <a:ea typeface="Times New Roman"/>
              </a:rPr>
              <a:t>. </a:t>
            </a:r>
            <a:r>
              <a:rPr lang="en-US" sz="1800" dirty="0" err="1" smtClean="0">
                <a:latin typeface="Times New Roman"/>
                <a:ea typeface="Times New Roman"/>
              </a:rPr>
              <a:t>L’elemento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i="1" dirty="0" err="1" smtClean="0">
                <a:latin typeface="Times New Roman"/>
                <a:ea typeface="Times New Roman"/>
              </a:rPr>
              <a:t>w</a:t>
            </a:r>
            <a:r>
              <a:rPr lang="en-US" sz="1800" i="1" baseline="-25000" dirty="0" err="1" smtClean="0">
                <a:latin typeface="Times New Roman"/>
                <a:ea typeface="Times New Roman"/>
              </a:rPr>
              <a:t>ij</a:t>
            </a:r>
            <a:r>
              <a:rPr lang="en-US" sz="1800" dirty="0" smtClean="0">
                <a:latin typeface="Times New Roman"/>
                <a:ea typeface="Times New Roman"/>
              </a:rPr>
              <a:t> di </a:t>
            </a:r>
            <a:r>
              <a:rPr lang="en-US" sz="1800" i="1" dirty="0" smtClean="0">
                <a:latin typeface="Times New Roman"/>
                <a:ea typeface="Times New Roman"/>
              </a:rPr>
              <a:t>W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rappresenta</a:t>
            </a:r>
            <a:r>
              <a:rPr lang="en-US" sz="1800" dirty="0" smtClean="0">
                <a:latin typeface="Times New Roman"/>
                <a:ea typeface="Times New Roman"/>
              </a:rPr>
              <a:t> la </a:t>
            </a:r>
            <a:r>
              <a:rPr lang="en-US" sz="1800" dirty="0" err="1" smtClean="0">
                <a:latin typeface="Times New Roman"/>
                <a:ea typeface="Times New Roman"/>
              </a:rPr>
              <a:t>dipendenza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spaziale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potenziale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 err="1" smtClean="0">
                <a:latin typeface="Times New Roman"/>
                <a:ea typeface="Times New Roman"/>
              </a:rPr>
              <a:t>tra</a:t>
            </a:r>
            <a:r>
              <a:rPr lang="en-US" sz="1800" dirty="0" smtClean="0">
                <a:latin typeface="Times New Roman"/>
                <a:ea typeface="Times New Roman"/>
              </a:rPr>
              <a:t> le </a:t>
            </a:r>
            <a:r>
              <a:rPr lang="en-US" sz="1800" dirty="0" err="1" smtClean="0">
                <a:latin typeface="Times New Roman"/>
                <a:ea typeface="Times New Roman"/>
              </a:rPr>
              <a:t>osservazioni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i="1" dirty="0" err="1" smtClean="0">
                <a:latin typeface="Times New Roman"/>
                <a:ea typeface="Times New Roman"/>
              </a:rPr>
              <a:t>i</a:t>
            </a:r>
            <a:r>
              <a:rPr lang="en-US" sz="1800" dirty="0" err="1" smtClean="0">
                <a:latin typeface="Times New Roman"/>
                <a:ea typeface="Times New Roman"/>
              </a:rPr>
              <a:t>-esima</a:t>
            </a:r>
            <a:r>
              <a:rPr lang="en-US" sz="1800" dirty="0" smtClean="0">
                <a:latin typeface="Times New Roman"/>
                <a:ea typeface="Times New Roman"/>
              </a:rPr>
              <a:t> e </a:t>
            </a:r>
            <a:r>
              <a:rPr lang="en-US" sz="1800" i="1" dirty="0" smtClean="0">
                <a:latin typeface="Times New Roman"/>
                <a:ea typeface="Times New Roman"/>
              </a:rPr>
              <a:t>j</a:t>
            </a:r>
            <a:r>
              <a:rPr lang="en-US" sz="1800" dirty="0" smtClean="0">
                <a:latin typeface="Times New Roman"/>
                <a:ea typeface="Times New Roman"/>
              </a:rPr>
              <a:t>-</a:t>
            </a:r>
            <a:r>
              <a:rPr lang="en-US" sz="1800" dirty="0" err="1" smtClean="0">
                <a:latin typeface="Times New Roman"/>
                <a:ea typeface="Times New Roman"/>
              </a:rPr>
              <a:t>esima</a:t>
            </a:r>
            <a:r>
              <a:rPr lang="en-US" sz="1800" dirty="0" smtClean="0">
                <a:latin typeface="Times New Roman"/>
                <a:ea typeface="Times New Roman"/>
              </a:rPr>
              <a:t>, dove </a:t>
            </a:r>
            <a:r>
              <a:rPr lang="en-US" sz="1800" i="1" dirty="0" err="1" smtClean="0">
                <a:latin typeface="Times New Roman"/>
                <a:ea typeface="Times New Roman"/>
              </a:rPr>
              <a:t>w</a:t>
            </a:r>
            <a:r>
              <a:rPr lang="en-US" sz="1800" i="1" baseline="-25000" dirty="0" err="1" smtClean="0">
                <a:latin typeface="Times New Roman"/>
                <a:ea typeface="Times New Roman"/>
              </a:rPr>
              <a:t>ij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>
                <a:latin typeface="Times New Roman"/>
                <a:ea typeface="Times New Roman"/>
              </a:rPr>
              <a:t>= 0 </a:t>
            </a:r>
            <a:r>
              <a:rPr lang="en-US" sz="1800" dirty="0" smtClean="0">
                <a:latin typeface="Times New Roman"/>
                <a:ea typeface="Times New Roman"/>
              </a:rPr>
              <a:t>per </a:t>
            </a:r>
            <a:r>
              <a:rPr lang="en-US" sz="1800" i="1" dirty="0" err="1" smtClean="0">
                <a:latin typeface="Times New Roman"/>
                <a:ea typeface="Times New Roman"/>
              </a:rPr>
              <a:t>i</a:t>
            </a:r>
            <a:r>
              <a:rPr lang="en-US" sz="1800" dirty="0" smtClean="0">
                <a:latin typeface="Times New Roman"/>
                <a:ea typeface="Times New Roman"/>
              </a:rPr>
              <a:t> </a:t>
            </a:r>
            <a:r>
              <a:rPr lang="en-US" sz="1800" dirty="0">
                <a:latin typeface="Times New Roman"/>
                <a:ea typeface="Times New Roman"/>
              </a:rPr>
              <a:t>= </a:t>
            </a:r>
            <a:r>
              <a:rPr lang="en-US" sz="1800" i="1" dirty="0">
                <a:latin typeface="Times New Roman"/>
                <a:ea typeface="Times New Roman"/>
              </a:rPr>
              <a:t>j </a:t>
            </a:r>
            <a:r>
              <a:rPr lang="en-GB" sz="1800" dirty="0" smtClean="0">
                <a:latin typeface="Times New Roman"/>
                <a:ea typeface="Times New Roman"/>
              </a:rPr>
              <a:t>(Arbia</a:t>
            </a:r>
            <a:r>
              <a:rPr lang="en-GB" sz="1800" dirty="0">
                <a:latin typeface="Times New Roman"/>
                <a:ea typeface="Times New Roman"/>
              </a:rPr>
              <a:t>, 2014). </a:t>
            </a:r>
          </a:p>
          <a:p>
            <a:pPr marL="0" indent="0" algn="just">
              <a:buFont typeface="Arial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371436" y="2061764"/>
            <a:ext cx="5378747" cy="189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La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presenza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errori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localizzazione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porta a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un’errata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specificazione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della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vera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matrice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i="1" dirty="0" smtClean="0">
                <a:latin typeface="Times New Roman"/>
                <a:cs typeface="Times New Roman" panose="02020603050405020304" pitchFamily="18" charset="0"/>
              </a:rPr>
              <a:t>W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, per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effetto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dell’incertezza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sulla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misura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delle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distanze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tra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le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osservazioni</a:t>
            </a:r>
            <a:r>
              <a:rPr lang="en-US" sz="1800" dirty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dovuta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ai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fenomeni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imperfetta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geocodifica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o al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geomasking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1800" dirty="0">
              <a:latin typeface="Times New Roman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Diviene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perciò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rilevante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determinare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quali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sono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le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conseguenze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sulla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stima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dei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/>
                <a:cs typeface="Times New Roman" panose="02020603050405020304" pitchFamily="18" charset="0"/>
              </a:rPr>
              <a:t>parametri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l-GR" sz="1800" i="1" dirty="0" smtClean="0">
                <a:latin typeface="Times New Roman"/>
                <a:cs typeface="Times New Roman" panose="02020603050405020304" pitchFamily="18" charset="0"/>
              </a:rPr>
              <a:t>β</a:t>
            </a:r>
            <a:r>
              <a:rPr lang="it-IT" sz="1800" dirty="0" smtClean="0">
                <a:latin typeface="Times New Roman"/>
                <a:cs typeface="Times New Roman" panose="02020603050405020304" pitchFamily="18" charset="0"/>
              </a:rPr>
              <a:t> e </a:t>
            </a:r>
            <a:r>
              <a:rPr lang="el-GR" sz="1800" i="1" dirty="0" smtClean="0">
                <a:latin typeface="Times New Roman"/>
                <a:ea typeface="Times New Roman"/>
              </a:rPr>
              <a:t>λ</a:t>
            </a:r>
            <a:r>
              <a:rPr lang="it-IT" sz="1800" i="1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Times New Roman"/>
                <a:cs typeface="Times New Roman" panose="02020603050405020304" pitchFamily="18" charset="0"/>
              </a:rPr>
              <a:t>È qui proposto uno studio di simulazione. </a:t>
            </a:r>
            <a:r>
              <a:rPr lang="en-US" sz="1800" dirty="0" smtClean="0">
                <a:latin typeface="Times New Roman"/>
                <a:cs typeface="Times New Roman" panose="02020603050405020304" pitchFamily="18" charset="0"/>
              </a:rPr>
              <a:t>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597673"/>
              </p:ext>
            </p:extLst>
          </p:nvPr>
        </p:nvGraphicFramePr>
        <p:xfrm>
          <a:off x="3847127" y="3970614"/>
          <a:ext cx="5381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3" imgW="533160" imgH="317160" progId="Equation.3">
                  <p:embed/>
                </p:oleObj>
              </mc:Choice>
              <mc:Fallback>
                <p:oleObj name="Equation" r:id="rId3" imgW="533160" imgH="317160" progId="Equation.3">
                  <p:embed/>
                  <p:pic>
                    <p:nvPicPr>
                      <p:cNvPr id="0" name="Ogget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7127" y="3970614"/>
                        <a:ext cx="538162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437537"/>
              </p:ext>
            </p:extLst>
          </p:nvPr>
        </p:nvGraphicFramePr>
        <p:xfrm>
          <a:off x="2013067" y="3997602"/>
          <a:ext cx="173355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5" imgW="1726920" imgH="266400" progId="Equation.3">
                  <p:embed/>
                </p:oleObj>
              </mc:Choice>
              <mc:Fallback>
                <p:oleObj name="Equation" r:id="rId5" imgW="1726920" imgH="266400" progId="Equation.3">
                  <p:embed/>
                  <p:pic>
                    <p:nvPicPr>
                      <p:cNvPr id="0" name="Ogget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3067" y="3997602"/>
                        <a:ext cx="173355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26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48249" y="983148"/>
            <a:ext cx="82463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Dati spaziali </a:t>
            </a:r>
            <a:r>
              <a:rPr lang="it-IT" sz="32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missing</a:t>
            </a: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27982" y="2060366"/>
            <a:ext cx="5670146" cy="189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393659" y="1692432"/>
            <a:ext cx="74466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>
                <a:latin typeface="Times New Roman"/>
                <a:ea typeface="Times New Roman"/>
              </a:rPr>
              <a:t>Due diversi metodi di generazione dei dati </a:t>
            </a:r>
            <a:r>
              <a:rPr lang="it-IT" dirty="0" err="1" smtClean="0">
                <a:latin typeface="Times New Roman"/>
                <a:ea typeface="Times New Roman"/>
              </a:rPr>
              <a:t>missing</a:t>
            </a:r>
            <a:r>
              <a:rPr lang="it-IT" dirty="0" smtClean="0">
                <a:latin typeface="Times New Roman"/>
                <a:ea typeface="Times New Roman"/>
              </a:rPr>
              <a:t>. Metodo a) e metodo b)</a:t>
            </a:r>
            <a:endParaRPr lang="en-GB" dirty="0">
              <a:latin typeface="Times New Roman"/>
              <a:ea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939" y="2061764"/>
            <a:ext cx="9102055" cy="445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166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912690" y="983148"/>
            <a:ext cx="8825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Dati spaziali </a:t>
            </a:r>
            <a:r>
              <a:rPr lang="it-IT" sz="32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missing</a:t>
            </a:r>
            <a:r>
              <a:rPr lang="it-IT" sz="3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: alcuni risultati per il metodo b)</a:t>
            </a: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27982" y="2060366"/>
            <a:ext cx="5670146" cy="18922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81787" y="1649648"/>
            <a:ext cx="2715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>
                <a:latin typeface="Times New Roman"/>
                <a:ea typeface="Times New Roman"/>
              </a:rPr>
              <a:t>(a) </a:t>
            </a:r>
            <a:r>
              <a:rPr lang="it-IT" i="1" dirty="0" smtClean="0">
                <a:latin typeface="Times New Roman"/>
                <a:ea typeface="Times New Roman"/>
              </a:rPr>
              <a:t>d</a:t>
            </a:r>
            <a:r>
              <a:rPr lang="it-IT" dirty="0" smtClean="0">
                <a:latin typeface="Times New Roman"/>
                <a:ea typeface="Times New Roman"/>
              </a:rPr>
              <a:t>* = 0.05, (b) </a:t>
            </a:r>
            <a:r>
              <a:rPr lang="it-IT" i="1" dirty="0" smtClean="0">
                <a:latin typeface="Times New Roman"/>
                <a:ea typeface="Times New Roman"/>
              </a:rPr>
              <a:t>d</a:t>
            </a:r>
            <a:r>
              <a:rPr lang="it-IT" dirty="0">
                <a:latin typeface="Times New Roman"/>
                <a:ea typeface="Times New Roman"/>
              </a:rPr>
              <a:t>* = </a:t>
            </a:r>
            <a:r>
              <a:rPr lang="it-IT" dirty="0" smtClean="0">
                <a:latin typeface="Times New Roman"/>
                <a:ea typeface="Times New Roman"/>
              </a:rPr>
              <a:t>0.15</a:t>
            </a:r>
            <a:endParaRPr lang="en-GB" dirty="0">
              <a:latin typeface="Times New Roman"/>
              <a:ea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63" y="2061764"/>
            <a:ext cx="9764784" cy="4325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49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</TotalTime>
  <Words>1318</Words>
  <Application>Microsoft Macintosh PowerPoint</Application>
  <PresentationFormat>Custom</PresentationFormat>
  <Paragraphs>162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Personalizza struttura</vt:lpstr>
      <vt:lpstr>Equation</vt:lpstr>
      <vt:lpstr>COMPORTAMENTI INDIVIDUALI  E RELAZIONI SOCIALI  IN TRASFORMAZIONE  UNA SFIDA PER LA  STATISTICA UFFICIALE </vt:lpstr>
      <vt:lpstr>PowerPoint Presentation</vt:lpstr>
      <vt:lpstr>Archivi di imprese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usi</cp:lastModifiedBy>
  <cp:revision>96</cp:revision>
  <cp:lastPrinted>2016-03-21T17:06:08Z</cp:lastPrinted>
  <dcterms:created xsi:type="dcterms:W3CDTF">2016-03-11T16:10:26Z</dcterms:created>
  <dcterms:modified xsi:type="dcterms:W3CDTF">2016-06-23T06:44:13Z</dcterms:modified>
</cp:coreProperties>
</file>