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57" r:id="rId3"/>
    <p:sldId id="266" r:id="rId4"/>
    <p:sldId id="261" r:id="rId5"/>
    <p:sldId id="283" r:id="rId6"/>
    <p:sldId id="263" r:id="rId7"/>
    <p:sldId id="267" r:id="rId8"/>
    <p:sldId id="259" r:id="rId9"/>
    <p:sldId id="282" r:id="rId10"/>
    <p:sldId id="268" r:id="rId11"/>
    <p:sldId id="291" r:id="rId12"/>
    <p:sldId id="292" r:id="rId13"/>
    <p:sldId id="269" r:id="rId14"/>
    <p:sldId id="270" r:id="rId15"/>
    <p:sldId id="273" r:id="rId16"/>
    <p:sldId id="277" r:id="rId17"/>
    <p:sldId id="274" r:id="rId18"/>
    <p:sldId id="276" r:id="rId19"/>
    <p:sldId id="278" r:id="rId20"/>
    <p:sldId id="286" r:id="rId21"/>
    <p:sldId id="275" r:id="rId22"/>
    <p:sldId id="287" r:id="rId23"/>
    <p:sldId id="279" r:id="rId24"/>
    <p:sldId id="280" r:id="rId25"/>
    <p:sldId id="284" r:id="rId26"/>
    <p:sldId id="285" r:id="rId27"/>
    <p:sldId id="288" r:id="rId28"/>
    <p:sldId id="289" r:id="rId29"/>
    <p:sldId id="281" r:id="rId30"/>
    <p:sldId id="290" r:id="rId31"/>
    <p:sldId id="293"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F31"/>
    <a:srgbClr val="E26F37"/>
    <a:srgbClr val="D43D25"/>
    <a:srgbClr val="DA713A"/>
    <a:srgbClr val="E16F36"/>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19" autoAdjust="0"/>
  </p:normalViewPr>
  <p:slideViewPr>
    <p:cSldViewPr snapToGrid="0" snapToObjects="1">
      <p:cViewPr>
        <p:scale>
          <a:sx n="90" d="100"/>
          <a:sy n="90" d="100"/>
        </p:scale>
        <p:origin x="-799" y="-217"/>
      </p:cViewPr>
      <p:guideLst>
        <p:guide orient="horz" pos="2386"/>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21/06/2016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2</a:t>
            </a:fld>
            <a:endParaRPr lang="it-IT"/>
          </a:p>
        </p:txBody>
      </p:sp>
    </p:spTree>
    <p:extLst>
      <p:ext uri="{BB962C8B-B14F-4D97-AF65-F5344CB8AC3E}">
        <p14:creationId xmlns:p14="http://schemas.microsoft.com/office/powerpoint/2010/main" val="83852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3</a:t>
            </a:fld>
            <a:endParaRPr lang="it-IT"/>
          </a:p>
        </p:txBody>
      </p:sp>
    </p:spTree>
    <p:extLst>
      <p:ext uri="{BB962C8B-B14F-4D97-AF65-F5344CB8AC3E}">
        <p14:creationId xmlns:p14="http://schemas.microsoft.com/office/powerpoint/2010/main" val="83852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29</a:t>
            </a:fld>
            <a:endParaRPr lang="it-IT"/>
          </a:p>
        </p:txBody>
      </p:sp>
    </p:spTree>
    <p:extLst>
      <p:ext uri="{BB962C8B-B14F-4D97-AF65-F5344CB8AC3E}">
        <p14:creationId xmlns:p14="http://schemas.microsoft.com/office/powerpoint/2010/main" val="83852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30</a:t>
            </a:fld>
            <a:endParaRPr lang="it-IT"/>
          </a:p>
        </p:txBody>
      </p:sp>
    </p:spTree>
    <p:extLst>
      <p:ext uri="{BB962C8B-B14F-4D97-AF65-F5344CB8AC3E}">
        <p14:creationId xmlns:p14="http://schemas.microsoft.com/office/powerpoint/2010/main" val="83852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BAA04C-CF00-2442-8489-B17C223CBBD3}" type="slidenum">
              <a:rPr lang="it-IT" smtClean="0"/>
              <a:t>31</a:t>
            </a:fld>
            <a:endParaRPr lang="it-IT"/>
          </a:p>
        </p:txBody>
      </p:sp>
    </p:spTree>
    <p:extLst>
      <p:ext uri="{BB962C8B-B14F-4D97-AF65-F5344CB8AC3E}">
        <p14:creationId xmlns:p14="http://schemas.microsoft.com/office/powerpoint/2010/main" val="83852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36915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4">
            <a:extLst>
              <a:ext uri="{28A0092B-C50C-407E-A947-70E740481C1C}">
                <a14:useLocalDpi xmlns:a14="http://schemas.microsoft.com/office/drawing/2010/main" val="0"/>
              </a:ext>
            </a:extLst>
          </a:blip>
          <a:srcRect t="13814" r="74033" b="37508"/>
          <a:stretch/>
        </p:blipFill>
        <p:spPr>
          <a:xfrm>
            <a:off x="10647499" y="5776731"/>
            <a:ext cx="1544501" cy="1081270"/>
          </a:xfrm>
          <a:prstGeom prst="rect">
            <a:avLst/>
          </a:prstGeom>
        </p:spPr>
      </p:pic>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
        <p:nvSpPr>
          <p:cNvPr id="10" name="Titolo 1"/>
          <p:cNvSpPr txBox="1">
            <a:spLocks/>
          </p:cNvSpPr>
          <p:nvPr userDrawn="1"/>
        </p:nvSpPr>
        <p:spPr>
          <a:xfrm>
            <a:off x="617160" y="306996"/>
            <a:ext cx="8233580" cy="641201"/>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a:t>
            </a:r>
            <a:r>
              <a:rPr lang="it-IT" sz="1100" b="1" baseline="0" dirty="0" smtClean="0">
                <a:solidFill>
                  <a:schemeClr val="tx1">
                    <a:lumMod val="65000"/>
                    <a:lumOff val="35000"/>
                  </a:schemeClr>
                </a:solidFill>
                <a:latin typeface="Calibri"/>
                <a:ea typeface="Signika" charset="0"/>
                <a:cs typeface="Calibri"/>
              </a:rPr>
              <a:t> 22 </a:t>
            </a:r>
            <a:r>
              <a:rPr lang="it-IT" sz="1100" b="1" dirty="0" smtClean="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smtClean="0">
                <a:solidFill>
                  <a:srgbClr val="E26F31"/>
                </a:solidFill>
                <a:latin typeface="+mn-lt"/>
                <a:ea typeface="Signika Light" charset="0"/>
                <a:cs typeface="Calibri"/>
              </a:rPr>
              <a:t>OFFICINA MODERNIZZAZIONE</a:t>
            </a:r>
            <a:r>
              <a:rPr lang="it-IT" sz="1100" b="1" baseline="0" dirty="0" smtClean="0">
                <a:solidFill>
                  <a:srgbClr val="E26F31"/>
                </a:solidFill>
                <a:latin typeface="+mn-lt"/>
                <a:ea typeface="Signika Light" charset="0"/>
                <a:cs typeface="Calibri"/>
              </a:rPr>
              <a:t> - </a:t>
            </a:r>
            <a:r>
              <a:rPr lang="it-IT" sz="1100" b="1" i="1" dirty="0" smtClean="0">
                <a:solidFill>
                  <a:srgbClr val="E26F31"/>
                </a:solidFill>
                <a:latin typeface="+mn-lt"/>
                <a:ea typeface="Signika Light" charset="0"/>
                <a:cs typeface="Calibri"/>
              </a:rPr>
              <a:t>SINERGIE, OPPORTUNITÀ E CRITICITÀ PER LO SVILUPPO DEL PROGRAMMA DI MODERNIZZAZIONE</a:t>
            </a:r>
            <a:r>
              <a:rPr lang="it-IT" sz="1100" b="1" i="1" baseline="0" dirty="0" smtClean="0">
                <a:solidFill>
                  <a:srgbClr val="E26F31"/>
                </a:solidFill>
                <a:latin typeface="+mn-lt"/>
                <a:ea typeface="Signika Light" charset="0"/>
                <a:cs typeface="Calibri"/>
              </a:rPr>
              <a:t> </a:t>
            </a:r>
            <a:r>
              <a:rPr lang="it-IT" sz="1100" b="1" i="1" dirty="0" smtClean="0">
                <a:solidFill>
                  <a:srgbClr val="E26F31"/>
                </a:solidFill>
                <a:latin typeface="+mn-lt"/>
                <a:ea typeface="Signika Light" charset="0"/>
                <a:cs typeface="Calibri"/>
              </a:rPr>
              <a:t>DELL’ISTAT</a:t>
            </a:r>
          </a:p>
          <a:p>
            <a:pPr>
              <a:lnSpc>
                <a:spcPts val="1080"/>
              </a:lnSpc>
              <a:spcAft>
                <a:spcPts val="0"/>
              </a:spcAft>
            </a:pPr>
            <a:endParaRPr lang="it-IT" sz="1200" b="1" dirty="0" smtClean="0">
              <a:solidFill>
                <a:schemeClr val="tx1"/>
              </a:solidFill>
              <a:latin typeface="+mn-lt"/>
              <a:ea typeface="Signika Light" charset="0"/>
              <a:cs typeface="Arial"/>
            </a:endParaRPr>
          </a:p>
          <a:p>
            <a:pPr>
              <a:lnSpc>
                <a:spcPts val="1080"/>
              </a:lnSpc>
              <a:spcAft>
                <a:spcPts val="0"/>
              </a:spcAft>
            </a:pPr>
            <a:r>
              <a:rPr lang="it-IT" sz="1200" b="1" dirty="0" smtClean="0">
                <a:solidFill>
                  <a:schemeClr val="tx1"/>
                </a:solidFill>
                <a:latin typeface="+mn-lt"/>
                <a:ea typeface="Signika Light" charset="0"/>
                <a:cs typeface="Arial"/>
              </a:rPr>
              <a:t>Inserire</a:t>
            </a:r>
            <a:r>
              <a:rPr lang="it-IT" sz="1200" b="1" baseline="0" dirty="0" smtClean="0">
                <a:solidFill>
                  <a:schemeClr val="tx1"/>
                </a:solidFill>
                <a:latin typeface="+mn-lt"/>
                <a:ea typeface="Signika Light" charset="0"/>
                <a:cs typeface="Arial"/>
              </a:rPr>
              <a:t> il </a:t>
            </a:r>
            <a:r>
              <a:rPr lang="it-IT" sz="1200" b="1" dirty="0" smtClean="0">
                <a:solidFill>
                  <a:schemeClr val="tx1"/>
                </a:solidFill>
                <a:latin typeface="+mn-lt"/>
                <a:ea typeface="Signika Light" charset="0"/>
                <a:cs typeface="Arial"/>
              </a:rPr>
              <a:t>Titolo</a:t>
            </a:r>
            <a:r>
              <a:rPr lang="it-IT" sz="1200" b="1" baseline="0" dirty="0" smtClean="0">
                <a:solidFill>
                  <a:schemeClr val="tx1"/>
                </a:solidFill>
                <a:latin typeface="+mn-lt"/>
                <a:ea typeface="Signika Light" charset="0"/>
                <a:cs typeface="Arial"/>
              </a:rPr>
              <a:t> della presentazione</a:t>
            </a:r>
            <a:endParaRPr lang="it-IT" sz="1200" b="1" dirty="0">
              <a:solidFill>
                <a:schemeClr val="tx1"/>
              </a:solidFill>
              <a:latin typeface="+mn-lt"/>
              <a:ea typeface="Signika Light" charset="0"/>
              <a:cs typeface="Arial"/>
            </a:endParaRPr>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r="33961"/>
          <a:stretch/>
        </p:blipFill>
        <p:spPr>
          <a:xfrm>
            <a:off x="323742" y="214878"/>
            <a:ext cx="7546646" cy="2895775"/>
          </a:xfrm>
          <a:prstGeom prst="rect">
            <a:avLst/>
          </a:prstGeom>
        </p:spPr>
      </p:pic>
      <p:pic>
        <p:nvPicPr>
          <p:cNvPr id="13" name="Immagine 12" descr="Logo12esimaOk-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14" y="5859742"/>
            <a:ext cx="480972" cy="625265"/>
          </a:xfrm>
          <a:prstGeom prst="rect">
            <a:avLst/>
          </a:prstGeom>
        </p:spPr>
      </p:pic>
      <p:pic>
        <p:nvPicPr>
          <p:cNvPr id="17" name="Immagine 16" descr="Logo12esimaOk-2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86" y="3683343"/>
            <a:ext cx="571500" cy="609600"/>
          </a:xfrm>
          <a:prstGeom prst="rect">
            <a:avLst/>
          </a:prstGeom>
        </p:spPr>
      </p:pic>
      <p:sp>
        <p:nvSpPr>
          <p:cNvPr id="19" name="CasellaDiTesto 18"/>
          <p:cNvSpPr txBox="1"/>
          <p:nvPr/>
        </p:nvSpPr>
        <p:spPr>
          <a:xfrm>
            <a:off x="3173412" y="6056410"/>
            <a:ext cx="8221860" cy="410369"/>
          </a:xfrm>
          <a:prstGeom prst="rect">
            <a:avLst/>
          </a:prstGeom>
          <a:noFill/>
        </p:spPr>
        <p:txBody>
          <a:bodyPr wrap="square" lIns="0" tIns="0" rIns="0" bIns="0" rtlCol="0">
            <a:spAutoFit/>
          </a:bodyPr>
          <a:lstStyle/>
          <a:p>
            <a:pPr>
              <a:lnSpc>
                <a:spcPts val="3200"/>
              </a:lnSpc>
            </a:pPr>
            <a:r>
              <a:rPr lang="it-IT" sz="2400" b="1" smtClean="0">
                <a:solidFill>
                  <a:schemeClr val="bg1"/>
                </a:solidFill>
                <a:latin typeface="+mj-lt"/>
                <a:ea typeface="Signika Light" charset="0"/>
                <a:cs typeface="Arial"/>
              </a:rPr>
              <a:t>Marco Centra| Isfol</a:t>
            </a:r>
            <a:endParaRPr lang="it-IT" sz="2400" b="1" dirty="0">
              <a:solidFill>
                <a:schemeClr val="bg1"/>
              </a:solidFill>
              <a:latin typeface="+mj-lt"/>
              <a:ea typeface="Signika Light" charset="0"/>
              <a:cs typeface="Arial"/>
            </a:endParaRPr>
          </a:p>
        </p:txBody>
      </p:sp>
      <p:cxnSp>
        <p:nvCxnSpPr>
          <p:cNvPr id="20" name="Connettore 1 19"/>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3034381" y="3811955"/>
            <a:ext cx="9102200" cy="1833835"/>
          </a:xfrm>
          <a:prstGeom prst="rect">
            <a:avLst/>
          </a:prstGeom>
          <a:noFill/>
        </p:spPr>
        <p:txBody>
          <a:bodyPr wrap="square" lIns="0" tIns="0" rIns="0" bIns="0" rtlCol="0">
            <a:spAutoFit/>
          </a:bodyPr>
          <a:lstStyle/>
          <a:p>
            <a:pPr>
              <a:lnSpc>
                <a:spcPts val="1880"/>
              </a:lnSpc>
            </a:pPr>
            <a:r>
              <a:rPr lang="it-IT" sz="2800" b="1" dirty="0" smtClean="0">
                <a:solidFill>
                  <a:schemeClr val="bg1"/>
                </a:solidFill>
                <a:latin typeface="+mj-lt"/>
                <a:ea typeface="Signika Light" charset="0"/>
                <a:cs typeface="Arial"/>
              </a:rPr>
              <a:t>OFFICINA </a:t>
            </a:r>
            <a:r>
              <a:rPr lang="it-IT" sz="2800" b="1" dirty="0">
                <a:solidFill>
                  <a:schemeClr val="bg1"/>
                </a:solidFill>
                <a:latin typeface="+mj-lt"/>
                <a:ea typeface="Signika Light" charset="0"/>
                <a:cs typeface="Arial"/>
              </a:rPr>
              <a:t>MODERNIZZAZIONE </a:t>
            </a:r>
            <a:r>
              <a:rPr lang="it-IT" sz="2800" dirty="0">
                <a:solidFill>
                  <a:schemeClr val="bg1"/>
                </a:solidFill>
                <a:latin typeface="+mj-lt"/>
                <a:ea typeface="Signika Light" charset="0"/>
                <a:cs typeface="Arial"/>
              </a:rPr>
              <a:t>- </a:t>
            </a:r>
            <a:r>
              <a:rPr lang="it-IT" sz="2600" b="1" i="1" dirty="0">
                <a:solidFill>
                  <a:schemeClr val="bg1"/>
                </a:solidFill>
                <a:latin typeface="+mj-lt"/>
                <a:ea typeface="Signika Light" charset="0"/>
                <a:cs typeface="Arial"/>
              </a:rPr>
              <a:t>Sinergie, opportunità e </a:t>
            </a:r>
            <a:endParaRPr lang="it-IT" sz="2600" b="1" i="1" dirty="0" smtClean="0">
              <a:solidFill>
                <a:schemeClr val="bg1"/>
              </a:solidFill>
              <a:latin typeface="+mj-lt"/>
              <a:ea typeface="Signika Light" charset="0"/>
              <a:cs typeface="Arial"/>
            </a:endParaRPr>
          </a:p>
          <a:p>
            <a:pPr>
              <a:lnSpc>
                <a:spcPts val="1880"/>
              </a:lnSpc>
            </a:pPr>
            <a:endParaRPr lang="it-IT" sz="2600" b="1" i="1" dirty="0">
              <a:solidFill>
                <a:schemeClr val="bg1"/>
              </a:solidFill>
              <a:latin typeface="+mj-lt"/>
              <a:ea typeface="Signika Light" charset="0"/>
              <a:cs typeface="Arial"/>
            </a:endParaRPr>
          </a:p>
          <a:p>
            <a:pPr>
              <a:lnSpc>
                <a:spcPts val="1880"/>
              </a:lnSpc>
            </a:pPr>
            <a:r>
              <a:rPr lang="it-IT" sz="2600" b="1" i="1" dirty="0" smtClean="0">
                <a:solidFill>
                  <a:schemeClr val="bg1"/>
                </a:solidFill>
                <a:latin typeface="+mj-lt"/>
                <a:ea typeface="Signika Light" charset="0"/>
                <a:cs typeface="Arial"/>
              </a:rPr>
              <a:t>criticità </a:t>
            </a:r>
            <a:r>
              <a:rPr lang="it-IT" sz="2600" b="1" i="1" dirty="0">
                <a:solidFill>
                  <a:schemeClr val="bg1"/>
                </a:solidFill>
                <a:latin typeface="+mj-lt"/>
                <a:ea typeface="Signika Light" charset="0"/>
                <a:cs typeface="Arial"/>
              </a:rPr>
              <a:t>per lo sviluppo del Programma </a:t>
            </a:r>
            <a:r>
              <a:rPr lang="it-IT" sz="2600" b="1" i="1" dirty="0" smtClean="0">
                <a:solidFill>
                  <a:schemeClr val="bg1"/>
                </a:solidFill>
                <a:latin typeface="+mj-lt"/>
                <a:ea typeface="Signika Light" charset="0"/>
                <a:cs typeface="Arial"/>
              </a:rPr>
              <a:t>di Modernizzazione dell’Istat</a:t>
            </a:r>
            <a:endParaRPr lang="it-IT" sz="2600" b="1" i="1"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3200">
                <a:solidFill>
                  <a:schemeClr val="bg1"/>
                </a:solidFill>
                <a:ea typeface="Signika Light" charset="0"/>
                <a:cs typeface="Arial"/>
              </a:rPr>
              <a:t>CONFRONTO TRA ARCHIVI E RILEVAZIONI NELL’AMBITO DEL MERCATO DEL LAVORO </a:t>
            </a:r>
            <a:endParaRPr lang="it-IT" sz="3200" dirty="0">
              <a:solidFill>
                <a:schemeClr val="bg1"/>
              </a:solidFill>
              <a:ea typeface="Signika Light" charset="0"/>
              <a:cs typeface="Arial"/>
            </a:endParaRPr>
          </a:p>
        </p:txBody>
      </p:sp>
    </p:spTree>
    <p:extLst>
      <p:ext uri="{BB962C8B-B14F-4D97-AF65-F5344CB8AC3E}">
        <p14:creationId xmlns:p14="http://schemas.microsoft.com/office/powerpoint/2010/main" val="134705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10</a:t>
            </a:fld>
            <a:endParaRPr lang="it-IT" dirty="0"/>
          </a:p>
        </p:txBody>
      </p:sp>
      <p:sp>
        <p:nvSpPr>
          <p:cNvPr id="9" name="Sottotitolo 2"/>
          <p:cNvSpPr txBox="1">
            <a:spLocks/>
          </p:cNvSpPr>
          <p:nvPr/>
        </p:nvSpPr>
        <p:spPr>
          <a:xfrm>
            <a:off x="569914" y="1638144"/>
            <a:ext cx="3520823" cy="4632037"/>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lIns="72000" tIns="72000" rIns="72000" bIns="7200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1800"/>
              </a:lnSpc>
            </a:pPr>
            <a:r>
              <a:rPr lang="it-IT" sz="1650" dirty="0" smtClean="0"/>
              <a:t>In modo analogo si ricava la procedura per il calcolo degli stock di occupati a tempo determinato, con l’accortezza di sottrarre il numero di trasformazioni nel periodo, mentre nel calcolo degli stock di occupati a tempo indeterminato le trasformazioni sono sommate.</a:t>
            </a:r>
          </a:p>
          <a:p>
            <a:pPr algn="just">
              <a:lnSpc>
                <a:spcPts val="1800"/>
              </a:lnSpc>
            </a:pPr>
            <a:r>
              <a:rPr lang="it-IT" sz="1650" dirty="0" smtClean="0"/>
              <a:t>Questa procedura </a:t>
            </a:r>
            <a:r>
              <a:rPr lang="it-IT" sz="1650" dirty="0" smtClean="0"/>
              <a:t>(sperimentata per intervalli </a:t>
            </a:r>
            <a:r>
              <a:rPr lang="it-IT" sz="1650" dirty="0" smtClean="0"/>
              <a:t>annuali, trimestrali, mensili e giornalieri) </a:t>
            </a:r>
            <a:r>
              <a:rPr lang="it-IT" sz="1650" dirty="0" smtClean="0"/>
              <a:t>è </a:t>
            </a:r>
            <a:r>
              <a:rPr lang="it-IT" sz="1650" dirty="0" smtClean="0"/>
              <a:t>usualmente utilizzata da </a:t>
            </a:r>
            <a:r>
              <a:rPr lang="it-IT" sz="1650" dirty="0" err="1" smtClean="0"/>
              <a:t>VenetoLavoro</a:t>
            </a:r>
            <a:r>
              <a:rPr lang="it-IT" sz="1650" dirty="0" smtClean="0"/>
              <a:t> per le analisi dell’occupazione regionale in Veneto e nelle regioni che aderiscono al Consorzio </a:t>
            </a:r>
            <a:r>
              <a:rPr lang="it-IT" sz="1650" dirty="0" err="1" smtClean="0"/>
              <a:t>SeCO</a:t>
            </a:r>
            <a:r>
              <a:rPr lang="it-IT" sz="1650" dirty="0" smtClean="0"/>
              <a:t>.</a:t>
            </a:r>
          </a:p>
          <a:p>
            <a:pPr algn="just">
              <a:lnSpc>
                <a:spcPts val="1800"/>
              </a:lnSpc>
            </a:pPr>
            <a:r>
              <a:rPr lang="it-IT" sz="1650" dirty="0" smtClean="0"/>
              <a:t>L’assenza delle proroghe pone problemi: cambia l’ammontare delle cessazioni alterando i saldi cumulati. </a:t>
            </a:r>
            <a:endParaRPr lang="it-IT" sz="1650" dirty="0" smtClean="0"/>
          </a:p>
        </p:txBody>
      </p:sp>
      <p:sp>
        <p:nvSpPr>
          <p:cNvPr id="11" name="Titolo 1"/>
          <p:cNvSpPr txBox="1">
            <a:spLocks/>
          </p:cNvSpPr>
          <p:nvPr/>
        </p:nvSpPr>
        <p:spPr>
          <a:xfrm>
            <a:off x="569913" y="1054711"/>
            <a:ext cx="10710895" cy="43905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La ricostruzione degli stock da dati di flusso: i saldi cumulati </a:t>
            </a:r>
            <a:endParaRPr lang="it-IT" sz="3200" dirty="0">
              <a:latin typeface="+mn-lt"/>
            </a:endParaRPr>
          </a:p>
        </p:txBody>
      </p:sp>
      <mc:AlternateContent xmlns:mc="http://schemas.openxmlformats.org/markup-compatibility/2006" xmlns:a14="http://schemas.microsoft.com/office/drawing/2010/main">
        <mc:Choice Requires="a14">
          <p:sp>
            <p:nvSpPr>
              <p:cNvPr id="2" name="Rettangolo 1"/>
              <p:cNvSpPr/>
              <p:nvPr/>
            </p:nvSpPr>
            <p:spPr>
              <a:xfrm>
                <a:off x="4206241" y="1638144"/>
                <a:ext cx="7488454" cy="4632037"/>
              </a:xfrm>
              <a:prstGeom prst="rect">
                <a:avLst/>
              </a:prstGeom>
              <a:solidFill>
                <a:schemeClr val="accent4">
                  <a:lumMod val="40000"/>
                  <a:lumOff val="60000"/>
                  <a:alpha val="62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r>
                  <a:rPr lang="it-IT" sz="2000" b="1" dirty="0" smtClean="0"/>
                  <a:t>Stock di posizioni di lavoro dipendente a tempo determinato</a:t>
                </a:r>
              </a:p>
              <a:p>
                <a:pPr>
                  <a:lnSpc>
                    <a:spcPts val="1000"/>
                  </a:lnSpc>
                </a:pPr>
                <a:endParaRPr lang="it-IT" sz="2000" b="1" dirty="0" smtClean="0"/>
              </a:p>
              <a:p>
                <a:pPr/>
                <a14:m>
                  <m:oMathPara xmlns:m="http://schemas.openxmlformats.org/officeDocument/2006/math">
                    <m:oMathParaPr>
                      <m:jc m:val="left"/>
                    </m:oMathParaPr>
                    <m:oMath xmlns:m="http://schemas.openxmlformats.org/officeDocument/2006/math">
                      <m:r>
                        <a:rPr lang="it-IT" sz="2000" b="0" i="1" smtClean="0">
                          <a:latin typeface="Cambria Math"/>
                        </a:rPr>
                        <m:t>𝑃𝑜𝑠𝑡𝑜</m:t>
                      </m:r>
                      <m:r>
                        <a:rPr lang="it-IT" sz="2000" b="0" i="1" smtClean="0">
                          <a:latin typeface="Cambria Math"/>
                        </a:rPr>
                        <m:t>: </m:t>
                      </m:r>
                      <m:r>
                        <a:rPr lang="it-IT" sz="2000" i="1">
                          <a:latin typeface="Cambria Math"/>
                        </a:rPr>
                        <m:t>𝑖</m:t>
                      </m:r>
                      <m:r>
                        <a:rPr lang="it-IT" sz="2000" i="1">
                          <a:latin typeface="Cambria Math"/>
                        </a:rPr>
                        <m:t>=</m:t>
                      </m:r>
                      <m:r>
                        <a:rPr lang="it-IT" sz="2000" i="1">
                          <a:latin typeface="Cambria Math"/>
                        </a:rPr>
                        <m:t>𝑚𝑒𝑠𝑒</m:t>
                      </m:r>
                      <m:r>
                        <a:rPr lang="it-IT" sz="2000" i="1">
                          <a:latin typeface="Cambria Math"/>
                        </a:rPr>
                        <m:t>, </m:t>
                      </m:r>
                      <m:r>
                        <a:rPr lang="it-IT" sz="2000" i="1">
                          <a:latin typeface="Cambria Math"/>
                        </a:rPr>
                        <m:t>𝑖</m:t>
                      </m:r>
                      <m:r>
                        <a:rPr lang="it-IT" sz="2000" i="1">
                          <a:latin typeface="Cambria Math"/>
                        </a:rPr>
                        <m:t>=1,…, 72 [1/2010 −12/2015]</m:t>
                      </m:r>
                    </m:oMath>
                  </m:oMathPara>
                </a14:m>
                <a:endParaRPr lang="it-IT" sz="2000" dirty="0"/>
              </a:p>
              <a:p>
                <a:pPr>
                  <a:spcBef>
                    <a:spcPts val="1600"/>
                  </a:spcBef>
                  <a:spcAft>
                    <a:spcPts val="400"/>
                  </a:spcAft>
                </a:pPr>
                <a:r>
                  <a:rPr lang="it-IT" sz="2000" dirty="0"/>
                  <a:t> </a:t>
                </a:r>
                <a:r>
                  <a:rPr lang="it-IT" sz="2000" u="sng" dirty="0" smtClean="0"/>
                  <a:t>Con </a:t>
                </a:r>
                <a:r>
                  <a:rPr lang="it-IT" sz="2000" u="sng" dirty="0"/>
                  <a:t>riferimento alle stime mensili degli occupati diffuse da Istat </a:t>
                </a:r>
                <a:r>
                  <a:rPr lang="it-IT" sz="2000" u="sng" dirty="0" smtClean="0"/>
                  <a:t>(FDL</a:t>
                </a:r>
                <a:r>
                  <a:rPr lang="it-IT" sz="2000" u="sng" dirty="0"/>
                  <a:t>)</a:t>
                </a:r>
              </a:p>
              <a:p>
                <a:pPr marL="182563"/>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b="0" i="1" smtClean="0">
                                <a:latin typeface="Cambria Math"/>
                              </a:rPr>
                              <m:t>𝑑𝑒𝑡</m:t>
                            </m:r>
                          </m:sub>
                          <m:sup>
                            <m:r>
                              <a:rPr lang="it-IT" sz="2000" i="1">
                                <a:latin typeface="Cambria Math"/>
                              </a:rPr>
                              <m:t> </m:t>
                            </m:r>
                          </m:sup>
                          <m:e>
                            <m:r>
                              <a:rPr lang="it-IT" sz="2000" i="1">
                                <a:latin typeface="Cambria Math"/>
                              </a:rPr>
                              <m:t>𝑆</m:t>
                            </m:r>
                          </m:e>
                        </m:sPre>
                      </m:e>
                      <m:sub>
                        <m:r>
                          <a:rPr lang="it-IT" sz="2000" i="1">
                            <a:latin typeface="Cambria Math"/>
                          </a:rPr>
                          <m:t>𝑖</m:t>
                        </m:r>
                      </m:sub>
                    </m:sSub>
                    <m:r>
                      <a:rPr lang="it-IT" sz="2000" i="1">
                        <a:latin typeface="Cambria Math"/>
                      </a:rPr>
                      <m:t>=</m:t>
                    </m:r>
                  </m:oMath>
                </a14:m>
                <a:r>
                  <a:rPr lang="it-IT" sz="2000" dirty="0"/>
                  <a:t> stock di occupati e tempo indeterminato al mese </a:t>
                </a:r>
                <a:r>
                  <a:rPr lang="it-IT" sz="2000" i="1" dirty="0"/>
                  <a:t>i</a:t>
                </a:r>
                <a:endParaRPr lang="it-IT" sz="2000" dirty="0"/>
              </a:p>
              <a:p>
                <a:pPr>
                  <a:spcBef>
                    <a:spcPts val="1600"/>
                  </a:spcBef>
                  <a:spcAft>
                    <a:spcPts val="400"/>
                  </a:spcAft>
                </a:pPr>
                <a:r>
                  <a:rPr lang="it-IT" sz="2000" dirty="0"/>
                  <a:t> </a:t>
                </a:r>
                <a:r>
                  <a:rPr lang="it-IT" sz="2000" u="sng" dirty="0" smtClean="0"/>
                  <a:t>Con </a:t>
                </a:r>
                <a:r>
                  <a:rPr lang="it-IT" sz="2000" u="sng" dirty="0"/>
                  <a:t>riferimento agli eventi (flussi) contenuti in </a:t>
                </a:r>
                <a:r>
                  <a:rPr lang="it-IT" sz="2000" u="sng" dirty="0" err="1"/>
                  <a:t>SISCO</a:t>
                </a:r>
                <a:endParaRPr lang="it-IT" sz="2000" u="sng" dirty="0"/>
              </a:p>
              <a:p>
                <a:pPr marL="182563">
                  <a:lnSpc>
                    <a:spcPts val="2200"/>
                  </a:lnSpc>
                </a:pPr>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𝑎</m:t>
                            </m:r>
                          </m:e>
                        </m:sPre>
                      </m:e>
                      <m:sub>
                        <m:r>
                          <a:rPr lang="it-IT" sz="2000" i="1">
                            <a:latin typeface="Cambria Math"/>
                          </a:rPr>
                          <m:t>𝑖</m:t>
                        </m:r>
                      </m:sub>
                    </m:sSub>
                    <m:r>
                      <a:rPr lang="it-IT" sz="2000" i="1">
                        <a:latin typeface="Cambria Math"/>
                      </a:rPr>
                      <m:t>=</m:t>
                    </m:r>
                  </m:oMath>
                </a14:m>
                <a:r>
                  <a:rPr lang="it-IT" sz="2000" dirty="0"/>
                  <a:t> avviamenti a tempo indeterminato nel mese </a:t>
                </a:r>
                <a:r>
                  <a:rPr lang="it-IT" sz="2000" i="1" dirty="0"/>
                  <a:t>i</a:t>
                </a:r>
                <a:endParaRPr lang="it-IT" sz="2000" dirty="0"/>
              </a:p>
              <a:p>
                <a:pPr marL="182563">
                  <a:lnSpc>
                    <a:spcPts val="2200"/>
                  </a:lnSpc>
                </a:pP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𝑐</m:t>
                            </m:r>
                          </m:e>
                        </m:sPre>
                      </m:e>
                      <m:sub>
                        <m:r>
                          <a:rPr lang="it-IT" sz="2000" i="1">
                            <a:latin typeface="Cambria Math"/>
                          </a:rPr>
                          <m:t>𝑖</m:t>
                        </m:r>
                      </m:sub>
                    </m:sSub>
                    <m:r>
                      <a:rPr lang="it-IT" sz="2000" i="1">
                        <a:latin typeface="Cambria Math"/>
                      </a:rPr>
                      <m:t>=</m:t>
                    </m:r>
                  </m:oMath>
                </a14:m>
                <a:r>
                  <a:rPr lang="it-IT" sz="2000" dirty="0"/>
                  <a:t> cessazioni a tempo indeterminato nel mese </a:t>
                </a:r>
                <a:r>
                  <a:rPr lang="it-IT" sz="2000" i="1" dirty="0"/>
                  <a:t>i</a:t>
                </a:r>
                <a:endParaRPr lang="it-IT" sz="2000" dirty="0"/>
              </a:p>
              <a:p>
                <a:pPr marL="182563">
                  <a:lnSpc>
                    <a:spcPts val="2200"/>
                  </a:lnSpc>
                </a:pP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𝑡</m:t>
                            </m:r>
                          </m:e>
                        </m:sPre>
                      </m:e>
                      <m:sub>
                        <m:r>
                          <a:rPr lang="it-IT" sz="2000" i="1">
                            <a:latin typeface="Cambria Math"/>
                          </a:rPr>
                          <m:t>𝑖</m:t>
                        </m:r>
                      </m:sub>
                    </m:sSub>
                    <m:r>
                      <a:rPr lang="it-IT" sz="2000" i="1">
                        <a:latin typeface="Cambria Math"/>
                      </a:rPr>
                      <m:t>=</m:t>
                    </m:r>
                  </m:oMath>
                </a14:m>
                <a:r>
                  <a:rPr lang="it-IT" sz="2000" dirty="0"/>
                  <a:t> trasformazioni a tempo indeterminato nel mese </a:t>
                </a:r>
                <a:r>
                  <a:rPr lang="it-IT" sz="2000" i="1" dirty="0"/>
                  <a:t>i</a:t>
                </a:r>
                <a:endParaRPr lang="it-IT" sz="2000" dirty="0"/>
              </a:p>
              <a:p>
                <a:pPr>
                  <a:spcBef>
                    <a:spcPts val="1600"/>
                  </a:spcBef>
                  <a:spcAft>
                    <a:spcPts val="400"/>
                  </a:spcAft>
                </a:pPr>
                <a:r>
                  <a:rPr lang="it-IT" sz="2000" dirty="0"/>
                  <a:t> </a:t>
                </a:r>
                <a:r>
                  <a:rPr lang="it-IT" u="sng" dirty="0" smtClean="0"/>
                  <a:t>La </a:t>
                </a:r>
                <a:r>
                  <a:rPr lang="it-IT" u="sng" dirty="0"/>
                  <a:t>stima degli stock mensili di occupati ricavate dai </a:t>
                </a:r>
                <a:r>
                  <a:rPr lang="it-IT" u="sng" dirty="0" smtClean="0"/>
                  <a:t>flussi                 </a:t>
                </a:r>
                <a:r>
                  <a:rPr lang="it-IT" u="sng" dirty="0"/>
                  <a:t>è data da:</a:t>
                </a:r>
              </a:p>
              <a:p>
                <a:pPr marL="182563"/>
                <a:r>
                  <a:rPr lang="it-IT" sz="2000" dirty="0"/>
                  <a:t> </a:t>
                </a: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r>
                          <a:rPr lang="it-IT" sz="2000" i="1">
                            <a:latin typeface="Cambria Math"/>
                          </a:rPr>
                          <m:t>−1</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𝑎</m:t>
                            </m:r>
                          </m:e>
                        </m:sPre>
                      </m:e>
                      <m:sub>
                        <m:r>
                          <a:rPr lang="it-IT" sz="2000" i="1">
                            <a:latin typeface="Cambria Math"/>
                          </a:rPr>
                          <m:t>𝑖</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𝑐</m:t>
                            </m:r>
                          </m:e>
                        </m:sPre>
                      </m:e>
                      <m:sub>
                        <m:r>
                          <a:rPr lang="it-IT" sz="2000" i="1">
                            <a:latin typeface="Cambria Math"/>
                          </a:rPr>
                          <m:t>𝑖</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𝑡</m:t>
                            </m:r>
                          </m:e>
                        </m:sPre>
                      </m:e>
                      <m:sub>
                        <m:r>
                          <a:rPr lang="it-IT" sz="2000" i="1">
                            <a:latin typeface="Cambria Math"/>
                          </a:rPr>
                          <m:t>𝑖</m:t>
                        </m:r>
                      </m:sub>
                    </m:sSub>
                  </m:oMath>
                </a14:m>
                <a:endParaRPr lang="it-IT" sz="2000" dirty="0"/>
              </a:p>
              <a:p>
                <a:pPr>
                  <a:spcBef>
                    <a:spcPts val="1600"/>
                  </a:spcBef>
                </a:pPr>
                <a:r>
                  <a:rPr lang="it-IT" sz="2000" dirty="0"/>
                  <a:t> </a:t>
                </a:r>
                <a:r>
                  <a:rPr lang="it-IT" sz="2000" dirty="0" smtClean="0"/>
                  <a:t>Posto</a:t>
                </a:r>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1</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𝑆</m:t>
                            </m:r>
                          </m:e>
                        </m:sPre>
                      </m:e>
                      <m:sub>
                        <m:r>
                          <a:rPr lang="it-IT" sz="2000" i="1">
                            <a:latin typeface="Cambria Math"/>
                          </a:rPr>
                          <m:t>1</m:t>
                        </m:r>
                      </m:sub>
                    </m:sSub>
                  </m:oMath>
                </a14:m>
                <a:r>
                  <a:rPr lang="it-IT" sz="2000" dirty="0" smtClean="0"/>
                  <a:t>, risulta determinata la serie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𝑑𝑒𝑡</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sub>
                    </m:sSub>
                  </m:oMath>
                </a14:m>
                <a:endParaRPr lang="it-IT" sz="2000" dirty="0" smtClean="0"/>
              </a:p>
              <a:p>
                <a:pPr>
                  <a:lnSpc>
                    <a:spcPts val="1000"/>
                  </a:lnSpc>
                </a:pPr>
                <a:r>
                  <a:rPr lang="it-IT" sz="2000" dirty="0"/>
                  <a:t> </a:t>
                </a:r>
              </a:p>
            </p:txBody>
          </p:sp>
        </mc:Choice>
        <mc:Fallback xmlns="">
          <p:sp>
            <p:nvSpPr>
              <p:cNvPr id="2" name="Rettangolo 1"/>
              <p:cNvSpPr>
                <a:spLocks noRot="1" noChangeAspect="1" noMove="1" noResize="1" noEditPoints="1" noAdjustHandles="1" noChangeArrowheads="1" noChangeShapeType="1" noTextEdit="1"/>
              </p:cNvSpPr>
              <p:nvPr/>
            </p:nvSpPr>
            <p:spPr>
              <a:xfrm>
                <a:off x="4206241" y="1638144"/>
                <a:ext cx="7488454" cy="4632037"/>
              </a:xfrm>
              <a:prstGeom prst="rect">
                <a:avLst/>
              </a:prstGeom>
              <a:blipFill rotWithShape="1">
                <a:blip r:embed="rId2"/>
                <a:stretch>
                  <a:fillRect/>
                </a:stretch>
              </a:blipFill>
              <a:ln>
                <a:solidFill>
                  <a:schemeClr val="bg1">
                    <a:lumMod val="75000"/>
                  </a:schemeClr>
                </a:solidFill>
              </a:ln>
              <a:effectLst>
                <a:outerShdw blurRad="50800" dist="38100" dir="2700000" algn="tl" rotWithShape="0">
                  <a:prstClr val="black">
                    <a:alpha val="40000"/>
                  </a:prstClr>
                </a:outerShdw>
              </a:effectLst>
            </p:spPr>
            <p:txBody>
              <a:bodyPr/>
              <a:lstStyle/>
              <a:p>
                <a:r>
                  <a:rPr lang="it-IT">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109" y="4826568"/>
            <a:ext cx="7016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4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11</a:t>
            </a:fld>
            <a:endParaRPr lang="it-IT" dirty="0"/>
          </a:p>
        </p:txBody>
      </p:sp>
      <p:sp>
        <p:nvSpPr>
          <p:cNvPr id="11" name="Titolo 1"/>
          <p:cNvSpPr txBox="1">
            <a:spLocks/>
          </p:cNvSpPr>
          <p:nvPr/>
        </p:nvSpPr>
        <p:spPr>
          <a:xfrm>
            <a:off x="569913" y="1054711"/>
            <a:ext cx="10710895" cy="43905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La ricostruzione degli stock da dati di flusso: </a:t>
            </a:r>
            <a:r>
              <a:rPr lang="it-IT" sz="3200" dirty="0" smtClean="0">
                <a:solidFill>
                  <a:schemeClr val="tx1">
                    <a:lumMod val="50000"/>
                    <a:lumOff val="50000"/>
                  </a:schemeClr>
                </a:solidFill>
                <a:latin typeface="+mn-lt"/>
              </a:rPr>
              <a:t>esempi</a:t>
            </a:r>
            <a:endParaRPr lang="it-IT" sz="3200"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500" y="1759436"/>
            <a:ext cx="7595637" cy="454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olo 1"/>
          <p:cNvSpPr txBox="1">
            <a:spLocks/>
          </p:cNvSpPr>
          <p:nvPr/>
        </p:nvSpPr>
        <p:spPr>
          <a:xfrm>
            <a:off x="922721" y="1513942"/>
            <a:ext cx="10589094" cy="32632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latin typeface="+mn-lt"/>
              </a:rPr>
              <a:t>Veneto. Posizioni di lavoro dipendente. Variazioni </a:t>
            </a:r>
            <a:r>
              <a:rPr lang="it-IT" sz="1800" b="1" dirty="0">
                <a:latin typeface="+mn-lt"/>
              </a:rPr>
              <a:t>cumulate rispetto al 30 giugno 2008. Dati giornalieri</a:t>
            </a:r>
            <a:endParaRPr lang="it-IT" sz="1800" b="1" dirty="0">
              <a:solidFill>
                <a:schemeClr val="tx1">
                  <a:lumMod val="95000"/>
                  <a:lumOff val="5000"/>
                </a:schemeClr>
              </a:solidFill>
              <a:latin typeface="+mn-lt"/>
            </a:endParaRPr>
          </a:p>
        </p:txBody>
      </p:sp>
      <p:sp>
        <p:nvSpPr>
          <p:cNvPr id="10" name="Titolo 1"/>
          <p:cNvSpPr txBox="1">
            <a:spLocks/>
          </p:cNvSpPr>
          <p:nvPr/>
        </p:nvSpPr>
        <p:spPr>
          <a:xfrm>
            <a:off x="810538" y="6396374"/>
            <a:ext cx="9613865" cy="32632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smtClean="0">
                <a:latin typeface="+mn-lt"/>
              </a:rPr>
              <a:t>Fonte: </a:t>
            </a:r>
            <a:r>
              <a:rPr lang="it-IT" sz="1800" dirty="0">
                <a:ea typeface="Signika Light" charset="0"/>
                <a:cs typeface="Signika Light" charset="0"/>
              </a:rPr>
              <a:t>I</a:t>
            </a:r>
            <a:r>
              <a:rPr lang="it-IT" sz="1800" dirty="0"/>
              <a:t>l mercato del lavoro veneto nel primo trimestre 2016, </a:t>
            </a:r>
            <a:r>
              <a:rPr lang="it-IT" sz="1800" dirty="0">
                <a:ea typeface="Signika Light" charset="0"/>
                <a:cs typeface="Signika Light" charset="0"/>
              </a:rPr>
              <a:t>La Bussola, Veneto Lavoro, </a:t>
            </a:r>
            <a:r>
              <a:rPr lang="it-IT" sz="1800" dirty="0"/>
              <a:t>Maggio 2016</a:t>
            </a:r>
            <a:endParaRPr lang="it-IT" sz="1800" dirty="0">
              <a:ea typeface="Signika Light" charset="0"/>
              <a:cs typeface="Signika Light" charset="0"/>
            </a:endParaRPr>
          </a:p>
          <a:p>
            <a:r>
              <a:rPr lang="it-IT" sz="1800" dirty="0" smtClean="0">
                <a:latin typeface="+mn-lt"/>
              </a:rPr>
              <a:t> </a:t>
            </a:r>
            <a:endParaRPr lang="it-IT" sz="1800" dirty="0">
              <a:solidFill>
                <a:schemeClr val="tx1">
                  <a:lumMod val="95000"/>
                  <a:lumOff val="5000"/>
                </a:schemeClr>
              </a:solidFill>
              <a:latin typeface="+mn-lt"/>
            </a:endParaRPr>
          </a:p>
        </p:txBody>
      </p:sp>
    </p:spTree>
    <p:extLst>
      <p:ext uri="{BB962C8B-B14F-4D97-AF65-F5344CB8AC3E}">
        <p14:creationId xmlns:p14="http://schemas.microsoft.com/office/powerpoint/2010/main" val="2733945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12</a:t>
            </a:fld>
            <a:endParaRPr lang="it-IT" dirty="0"/>
          </a:p>
        </p:txBody>
      </p:sp>
      <p:sp>
        <p:nvSpPr>
          <p:cNvPr id="11" name="Titolo 1"/>
          <p:cNvSpPr txBox="1">
            <a:spLocks/>
          </p:cNvSpPr>
          <p:nvPr/>
        </p:nvSpPr>
        <p:spPr>
          <a:xfrm>
            <a:off x="569913" y="1054711"/>
            <a:ext cx="10710895" cy="43905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La ricostruzione degli stock da dati di flusso: </a:t>
            </a:r>
            <a:r>
              <a:rPr lang="it-IT" sz="3200" dirty="0" smtClean="0">
                <a:solidFill>
                  <a:schemeClr val="tx1">
                    <a:lumMod val="50000"/>
                    <a:lumOff val="50000"/>
                  </a:schemeClr>
                </a:solidFill>
                <a:latin typeface="+mn-lt"/>
              </a:rPr>
              <a:t>esempi</a:t>
            </a:r>
            <a:endParaRPr lang="it-IT" sz="3200" dirty="0">
              <a:latin typeface="+mn-lt"/>
            </a:endParaRPr>
          </a:p>
        </p:txBody>
      </p:sp>
      <p:sp>
        <p:nvSpPr>
          <p:cNvPr id="8" name="Titolo 1"/>
          <p:cNvSpPr txBox="1">
            <a:spLocks/>
          </p:cNvSpPr>
          <p:nvPr/>
        </p:nvSpPr>
        <p:spPr>
          <a:xfrm>
            <a:off x="1846721" y="1513942"/>
            <a:ext cx="8615915" cy="32632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smtClean="0">
                <a:latin typeface="+mn-lt"/>
              </a:rPr>
              <a:t>Veneto. Posizioni di lavoro dipendente. Variazioni tendenziali a 12 mesi. </a:t>
            </a:r>
            <a:r>
              <a:rPr lang="it-IT" sz="1800" b="1" dirty="0">
                <a:latin typeface="+mn-lt"/>
              </a:rPr>
              <a:t>Dati giornalieri</a:t>
            </a:r>
            <a:endParaRPr lang="it-IT" sz="1800" b="1" dirty="0">
              <a:solidFill>
                <a:schemeClr val="tx1">
                  <a:lumMod val="95000"/>
                  <a:lumOff val="5000"/>
                </a:schemeClr>
              </a:solidFill>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50" y="1824025"/>
            <a:ext cx="9469438"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olo 1"/>
          <p:cNvSpPr txBox="1">
            <a:spLocks/>
          </p:cNvSpPr>
          <p:nvPr/>
        </p:nvSpPr>
        <p:spPr>
          <a:xfrm>
            <a:off x="750771" y="6396374"/>
            <a:ext cx="9613865" cy="32632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smtClean="0">
                <a:latin typeface="+mn-lt"/>
              </a:rPr>
              <a:t>Fonte: </a:t>
            </a:r>
            <a:r>
              <a:rPr lang="it-IT" sz="1800" dirty="0">
                <a:ea typeface="Signika Light" charset="0"/>
                <a:cs typeface="Signika Light" charset="0"/>
              </a:rPr>
              <a:t>I</a:t>
            </a:r>
            <a:r>
              <a:rPr lang="it-IT" sz="1800" dirty="0"/>
              <a:t>l mercato del lavoro veneto nel primo trimestre 2016, </a:t>
            </a:r>
            <a:r>
              <a:rPr lang="it-IT" sz="1800" dirty="0">
                <a:ea typeface="Signika Light" charset="0"/>
                <a:cs typeface="Signika Light" charset="0"/>
              </a:rPr>
              <a:t>La Bussola, Veneto Lavoro, </a:t>
            </a:r>
            <a:r>
              <a:rPr lang="it-IT" sz="1800" dirty="0"/>
              <a:t>Maggio 2016</a:t>
            </a:r>
            <a:endParaRPr lang="it-IT" sz="1800" dirty="0">
              <a:ea typeface="Signika Light" charset="0"/>
              <a:cs typeface="Signika Light" charset="0"/>
            </a:endParaRPr>
          </a:p>
          <a:p>
            <a:r>
              <a:rPr lang="it-IT" sz="1800" dirty="0" smtClean="0">
                <a:latin typeface="+mn-lt"/>
              </a:rPr>
              <a:t> </a:t>
            </a:r>
            <a:endParaRPr lang="it-IT" sz="1800" dirty="0">
              <a:solidFill>
                <a:schemeClr val="tx1">
                  <a:lumMod val="95000"/>
                  <a:lumOff val="5000"/>
                </a:schemeClr>
              </a:solidFill>
              <a:latin typeface="+mn-lt"/>
            </a:endParaRPr>
          </a:p>
        </p:txBody>
      </p:sp>
    </p:spTree>
    <p:extLst>
      <p:ext uri="{BB962C8B-B14F-4D97-AF65-F5344CB8AC3E}">
        <p14:creationId xmlns:p14="http://schemas.microsoft.com/office/powerpoint/2010/main" val="209949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13</a:t>
            </a:fld>
            <a:endParaRPr lang="it-IT" dirty="0"/>
          </a:p>
        </p:txBody>
      </p:sp>
      <p:sp>
        <p:nvSpPr>
          <p:cNvPr id="6" name="Sottotitolo 2"/>
          <p:cNvSpPr txBox="1">
            <a:spLocks/>
          </p:cNvSpPr>
          <p:nvPr/>
        </p:nvSpPr>
        <p:spPr>
          <a:xfrm>
            <a:off x="569911" y="1722924"/>
            <a:ext cx="3049185" cy="42832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endParaRPr lang="it-IT" sz="1800" dirty="0" smtClean="0">
              <a:solidFill>
                <a:srgbClr val="595959"/>
              </a:solidFill>
            </a:endParaRPr>
          </a:p>
          <a:p>
            <a:pPr algn="just">
              <a:spcBef>
                <a:spcPts val="600"/>
              </a:spcBef>
            </a:pPr>
            <a:r>
              <a:rPr lang="it-IT" sz="1700" dirty="0" smtClean="0">
                <a:solidFill>
                  <a:srgbClr val="595959"/>
                </a:solidFill>
              </a:rPr>
              <a:t>Le serie storiche relative all’occupazione dipendente a tempo determinato ricavate dalle due fonti evidenziano periodi di allineamento e altri di scostamento.</a:t>
            </a:r>
          </a:p>
          <a:p>
            <a:pPr algn="just">
              <a:spcBef>
                <a:spcPts val="600"/>
              </a:spcBef>
            </a:pPr>
            <a:r>
              <a:rPr lang="it-IT" sz="1700" dirty="0" smtClean="0">
                <a:solidFill>
                  <a:srgbClr val="595959"/>
                </a:solidFill>
              </a:rPr>
              <a:t>Nel calcolo degli stock tramite i saldi cumulati è opportuno considerare che un piccolo scostamento tra le due fonti (copertura della popolazione di riferimento, modifiche normative, ecc.) può generare distanze elevate tra le due quantità che peraltro si cumulano nel tempo.</a:t>
            </a:r>
          </a:p>
          <a:p>
            <a:pPr algn="just">
              <a:spcBef>
                <a:spcPts val="600"/>
              </a:spcBef>
            </a:pPr>
            <a:r>
              <a:rPr lang="it-IT" sz="1700" dirty="0" smtClean="0">
                <a:solidFill>
                  <a:srgbClr val="595959"/>
                </a:solidFill>
              </a:rPr>
              <a:t>Es. Apprendistato</a:t>
            </a:r>
          </a:p>
        </p:txBody>
      </p:sp>
      <p:sp>
        <p:nvSpPr>
          <p:cNvPr id="9" name="Titolo 1"/>
          <p:cNvSpPr>
            <a:spLocks noGrp="1"/>
          </p:cNvSpPr>
          <p:nvPr>
            <p:ph type="ctrTitle" idx="4294967295"/>
          </p:nvPr>
        </p:nvSpPr>
        <p:spPr>
          <a:xfrm>
            <a:off x="598487" y="1064690"/>
            <a:ext cx="3020611" cy="908490"/>
          </a:xfrm>
          <a:prstGeom prst="rect">
            <a:avLst/>
          </a:prstGeom>
        </p:spPr>
        <p:txBody>
          <a:bodyPr lIns="0" tIns="0" rIns="0" bIns="0" anchor="t" anchorCtr="0"/>
          <a:lstStyle/>
          <a:p>
            <a:pPr algn="ctr"/>
            <a:r>
              <a:rPr lang="it-IT" sz="3200" dirty="0">
                <a:solidFill>
                  <a:schemeClr val="tx1">
                    <a:lumMod val="50000"/>
                    <a:lumOff val="50000"/>
                  </a:schemeClr>
                </a:solidFill>
              </a:rPr>
              <a:t>Confronto stock </a:t>
            </a:r>
            <a:r>
              <a:rPr lang="it-IT" sz="3200" dirty="0" err="1">
                <a:solidFill>
                  <a:schemeClr val="tx1">
                    <a:lumMod val="50000"/>
                    <a:lumOff val="50000"/>
                  </a:schemeClr>
                </a:solidFill>
              </a:rPr>
              <a:t>SISCO</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259" y="1038597"/>
            <a:ext cx="7707537"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49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14</a:t>
            </a:fld>
            <a:endParaRPr lang="it-IT" dirty="0"/>
          </a:p>
        </p:txBody>
      </p:sp>
      <p:sp>
        <p:nvSpPr>
          <p:cNvPr id="6" name="Sottotitolo 2"/>
          <p:cNvSpPr txBox="1">
            <a:spLocks/>
          </p:cNvSpPr>
          <p:nvPr/>
        </p:nvSpPr>
        <p:spPr>
          <a:xfrm>
            <a:off x="569912" y="1973180"/>
            <a:ext cx="3280193" cy="369610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solidFill>
                  <a:srgbClr val="595959"/>
                </a:solidFill>
              </a:rPr>
              <a:t>Anche </a:t>
            </a:r>
            <a:r>
              <a:rPr lang="it-IT" sz="1800" dirty="0" smtClean="0">
                <a:solidFill>
                  <a:srgbClr val="595959"/>
                </a:solidFill>
              </a:rPr>
              <a:t>le serie relative all’occupazione dipendente a tempo indeterminato evidenziano scostamenti </a:t>
            </a:r>
            <a:r>
              <a:rPr lang="it-IT" sz="1800" dirty="0" smtClean="0">
                <a:solidFill>
                  <a:srgbClr val="595959"/>
                </a:solidFill>
              </a:rPr>
              <a:t>variabili </a:t>
            </a:r>
            <a:r>
              <a:rPr lang="it-IT" sz="1800" dirty="0" smtClean="0">
                <a:solidFill>
                  <a:srgbClr val="595959"/>
                </a:solidFill>
              </a:rPr>
              <a:t>nel tempo.</a:t>
            </a:r>
          </a:p>
          <a:p>
            <a:pPr algn="just"/>
            <a:r>
              <a:rPr lang="it-IT" sz="1800" dirty="0" smtClean="0">
                <a:solidFill>
                  <a:srgbClr val="595959"/>
                </a:solidFill>
              </a:rPr>
              <a:t>Si osservi come il dato </a:t>
            </a:r>
            <a:r>
              <a:rPr lang="it-IT" sz="1800" dirty="0" err="1" smtClean="0">
                <a:solidFill>
                  <a:srgbClr val="595959"/>
                </a:solidFill>
              </a:rPr>
              <a:t>SISCO</a:t>
            </a:r>
            <a:r>
              <a:rPr lang="it-IT" sz="1800" dirty="0" smtClean="0">
                <a:solidFill>
                  <a:srgbClr val="595959"/>
                </a:solidFill>
              </a:rPr>
              <a:t> colga in misura diversa l’incremento dell’occupazione permanente del 2015, in particolare dell’ultimo trimestre, dovuta agli incentivi alle assunzioni a tempo indeterminato (lg. 190/2014) e alle modifiche al regime del licenziamento (</a:t>
            </a:r>
            <a:r>
              <a:rPr lang="it-IT" sz="1800" dirty="0" err="1" smtClean="0">
                <a:solidFill>
                  <a:srgbClr val="595959"/>
                </a:solidFill>
              </a:rPr>
              <a:t>dlgs</a:t>
            </a:r>
            <a:r>
              <a:rPr lang="it-IT" sz="1800" dirty="0" smtClean="0">
                <a:solidFill>
                  <a:srgbClr val="595959"/>
                </a:solidFill>
              </a:rPr>
              <a:t>. 23/2015</a:t>
            </a:r>
            <a:r>
              <a:rPr lang="it-IT" sz="1800" dirty="0" smtClean="0">
                <a:solidFill>
                  <a:srgbClr val="595959"/>
                </a:solidFill>
              </a:rPr>
              <a:t>): FDL coglie parte dell’incremento a gennaio 2016.</a:t>
            </a:r>
            <a:endParaRPr lang="it-IT" sz="1800" dirty="0" smtClean="0">
              <a:solidFill>
                <a:srgbClr val="595959"/>
              </a:solidFill>
            </a:endParaRPr>
          </a:p>
        </p:txBody>
      </p:sp>
      <p:sp>
        <p:nvSpPr>
          <p:cNvPr id="9" name="Titolo 1"/>
          <p:cNvSpPr>
            <a:spLocks noGrp="1"/>
          </p:cNvSpPr>
          <p:nvPr>
            <p:ph type="ctrTitle" idx="4294967295"/>
          </p:nvPr>
        </p:nvSpPr>
        <p:spPr>
          <a:xfrm>
            <a:off x="598487" y="1064690"/>
            <a:ext cx="3020611" cy="908490"/>
          </a:xfrm>
          <a:prstGeom prst="rect">
            <a:avLst/>
          </a:prstGeom>
        </p:spPr>
        <p:txBody>
          <a:bodyPr lIns="0" tIns="0" rIns="0" bIns="0" anchor="t" anchorCtr="0"/>
          <a:lstStyle/>
          <a:p>
            <a:pPr algn="ctr"/>
            <a:r>
              <a:rPr lang="it-IT" sz="3200" dirty="0">
                <a:solidFill>
                  <a:schemeClr val="tx1">
                    <a:lumMod val="50000"/>
                    <a:lumOff val="50000"/>
                  </a:schemeClr>
                </a:solidFill>
              </a:rPr>
              <a:t>Confronto stock </a:t>
            </a:r>
            <a:r>
              <a:rPr lang="it-IT" sz="3200" dirty="0" err="1">
                <a:solidFill>
                  <a:schemeClr val="tx1">
                    <a:lumMod val="50000"/>
                    <a:lumOff val="50000"/>
                  </a:schemeClr>
                </a:solidFill>
              </a:rPr>
              <a:t>SISCO</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65" y="1074314"/>
            <a:ext cx="723461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8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15</a:t>
            </a:fld>
            <a:endParaRPr lang="it-IT" dirty="0"/>
          </a:p>
        </p:txBody>
      </p:sp>
      <p:sp>
        <p:nvSpPr>
          <p:cNvPr id="6" name="Sottotitolo 2"/>
          <p:cNvSpPr txBox="1">
            <a:spLocks/>
          </p:cNvSpPr>
          <p:nvPr/>
        </p:nvSpPr>
        <p:spPr>
          <a:xfrm>
            <a:off x="569912" y="1973182"/>
            <a:ext cx="3049185" cy="351322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solidFill>
                  <a:srgbClr val="595959"/>
                </a:solidFill>
              </a:rPr>
              <a:t>Le stime sul lavoro dipendente</a:t>
            </a:r>
          </a:p>
          <a:p>
            <a:pPr algn="just"/>
            <a:endParaRPr lang="it-IT" sz="1800" dirty="0" smtClean="0">
              <a:solidFill>
                <a:srgbClr val="595959"/>
              </a:solidFill>
            </a:endParaRPr>
          </a:p>
        </p:txBody>
      </p:sp>
      <p:sp>
        <p:nvSpPr>
          <p:cNvPr id="9" name="Titolo 1"/>
          <p:cNvSpPr>
            <a:spLocks noGrp="1"/>
          </p:cNvSpPr>
          <p:nvPr>
            <p:ph type="ctrTitle" idx="4294967295"/>
          </p:nvPr>
        </p:nvSpPr>
        <p:spPr>
          <a:xfrm>
            <a:off x="598487" y="1064690"/>
            <a:ext cx="3020611" cy="908490"/>
          </a:xfrm>
          <a:prstGeom prst="rect">
            <a:avLst/>
          </a:prstGeom>
        </p:spPr>
        <p:txBody>
          <a:bodyPr lIns="0" tIns="0" rIns="0" bIns="0" anchor="t" anchorCtr="0"/>
          <a:lstStyle/>
          <a:p>
            <a:pPr algn="ctr"/>
            <a:r>
              <a:rPr lang="it-IT" sz="3200" dirty="0">
                <a:solidFill>
                  <a:schemeClr val="tx1">
                    <a:lumMod val="50000"/>
                    <a:lumOff val="50000"/>
                  </a:schemeClr>
                </a:solidFill>
              </a:rPr>
              <a:t>Confronto stock </a:t>
            </a:r>
            <a:r>
              <a:rPr lang="it-IT" sz="3200" dirty="0" err="1">
                <a:solidFill>
                  <a:schemeClr val="tx1">
                    <a:lumMod val="50000"/>
                    <a:lumOff val="50000"/>
                  </a:schemeClr>
                </a:solidFill>
              </a:rPr>
              <a:t>SISCO</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58" y="1016565"/>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3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16</a:t>
            </a:fld>
            <a:endParaRPr lang="it-IT" dirty="0"/>
          </a:p>
        </p:txBody>
      </p:sp>
      <p:sp>
        <p:nvSpPr>
          <p:cNvPr id="9" name="Titolo 1"/>
          <p:cNvSpPr>
            <a:spLocks noGrp="1"/>
          </p:cNvSpPr>
          <p:nvPr>
            <p:ph type="ctrTitle" idx="4294967295"/>
          </p:nvPr>
        </p:nvSpPr>
        <p:spPr>
          <a:xfrm>
            <a:off x="598487" y="1064691"/>
            <a:ext cx="11096207" cy="504228"/>
          </a:xfrm>
          <a:prstGeom prst="rect">
            <a:avLst/>
          </a:prstGeom>
        </p:spPr>
        <p:txBody>
          <a:bodyPr lIns="0" tIns="0" rIns="0" bIns="0" anchor="t" anchorCtr="0"/>
          <a:lstStyle/>
          <a:p>
            <a:pPr algn="ctr"/>
            <a:r>
              <a:rPr lang="it-IT" sz="3200" dirty="0">
                <a:solidFill>
                  <a:schemeClr val="tx1">
                    <a:lumMod val="50000"/>
                    <a:lumOff val="50000"/>
                  </a:schemeClr>
                </a:solidFill>
              </a:rPr>
              <a:t>Confronto stock </a:t>
            </a:r>
            <a:r>
              <a:rPr lang="it-IT" sz="3200" dirty="0" err="1">
                <a:solidFill>
                  <a:schemeClr val="tx1">
                    <a:lumMod val="50000"/>
                    <a:lumOff val="50000"/>
                  </a:schemeClr>
                </a:solidFill>
              </a:rPr>
              <a:t>SISCO</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2987" y="1530418"/>
            <a:ext cx="6834787" cy="446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ottotitolo 2"/>
          <p:cNvSpPr txBox="1">
            <a:spLocks/>
          </p:cNvSpPr>
          <p:nvPr/>
        </p:nvSpPr>
        <p:spPr>
          <a:xfrm>
            <a:off x="598488" y="6306778"/>
            <a:ext cx="9690919" cy="389824"/>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solidFill>
                  <a:srgbClr val="595959"/>
                </a:solidFill>
              </a:rPr>
              <a:t>Il confronto trimestrale permette una verifica sull’intervallo di confidenza. </a:t>
            </a:r>
            <a:endParaRPr lang="it-IT" sz="1800" dirty="0" smtClean="0">
              <a:solidFill>
                <a:srgbClr val="595959"/>
              </a:solidFill>
            </a:endParaRPr>
          </a:p>
        </p:txBody>
      </p:sp>
    </p:spTree>
    <p:extLst>
      <p:ext uri="{BB962C8B-B14F-4D97-AF65-F5344CB8AC3E}">
        <p14:creationId xmlns:p14="http://schemas.microsoft.com/office/powerpoint/2010/main" val="3567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17</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a:solidFill>
                  <a:schemeClr val="tx1">
                    <a:lumMod val="50000"/>
                    <a:lumOff val="50000"/>
                  </a:schemeClr>
                </a:solidFill>
              </a:rPr>
              <a:t>Confronto stock </a:t>
            </a:r>
            <a:r>
              <a:rPr lang="it-IT" sz="3200" dirty="0" err="1">
                <a:solidFill>
                  <a:schemeClr val="tx1">
                    <a:lumMod val="50000"/>
                    <a:lumOff val="50000"/>
                  </a:schemeClr>
                </a:solidFill>
              </a:rPr>
              <a:t>SISCO</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813" y="1530417"/>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64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18</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a:t>
            </a:r>
            <a:r>
              <a:rPr lang="it-IT" sz="3200" dirty="0" err="1" smtClean="0">
                <a:solidFill>
                  <a:schemeClr val="tx1">
                    <a:lumMod val="50000"/>
                    <a:lumOff val="50000"/>
                  </a:schemeClr>
                </a:solidFill>
                <a:latin typeface="+mn-lt"/>
              </a:rPr>
              <a:t>SISCO</a:t>
            </a:r>
            <a:r>
              <a:rPr lang="it-IT" sz="3200" dirty="0" smtClean="0">
                <a:solidFill>
                  <a:schemeClr val="tx1">
                    <a:lumMod val="50000"/>
                    <a:lumOff val="50000"/>
                  </a:schemeClr>
                </a:solidFill>
                <a:latin typeface="+mn-lt"/>
              </a:rPr>
              <a:t>-</a:t>
            </a:r>
            <a:r>
              <a:rPr lang="it-IT" sz="3200" dirty="0">
                <a:solidFill>
                  <a:schemeClr val="tx1">
                    <a:lumMod val="50000"/>
                    <a:lumOff val="50000"/>
                  </a:schemeClr>
                </a:solidFill>
              </a:rPr>
              <a:t>FDL</a:t>
            </a:r>
            <a:endParaRPr lang="it-IT" sz="3200" dirty="0">
              <a:solidFill>
                <a:schemeClr val="tx1">
                  <a:lumMod val="50000"/>
                  <a:lumOff val="50000"/>
                </a:schemeClr>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094" y="1569572"/>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9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19</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588" y="1574801"/>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2</a:t>
            </a:fld>
            <a:endParaRPr lang="it-IT" dirty="0"/>
          </a:p>
        </p:txBody>
      </p:sp>
      <p:sp>
        <p:nvSpPr>
          <p:cNvPr id="12" name="Sottotitolo 2"/>
          <p:cNvSpPr>
            <a:spLocks noGrp="1"/>
          </p:cNvSpPr>
          <p:nvPr>
            <p:ph type="subTitle" idx="4294967295"/>
          </p:nvPr>
        </p:nvSpPr>
        <p:spPr>
          <a:xfrm>
            <a:off x="5178393" y="1276350"/>
            <a:ext cx="6699282" cy="4800600"/>
          </a:xfrm>
          <a:prstGeom prst="rect">
            <a:avLst/>
          </a:prstGeom>
        </p:spPr>
        <p:txBody>
          <a:bodyPr/>
          <a:lstStyle/>
          <a:p>
            <a:pPr marL="0" indent="0">
              <a:buNone/>
            </a:pPr>
            <a:r>
              <a:rPr lang="it-IT" sz="2600" dirty="0" smtClean="0">
                <a:ea typeface="Signika Light" charset="0"/>
                <a:cs typeface="Signika Light" charset="0"/>
              </a:rPr>
              <a:t>Negli </a:t>
            </a:r>
            <a:r>
              <a:rPr lang="it-IT" sz="2600" dirty="0">
                <a:ea typeface="Signika Light" charset="0"/>
                <a:cs typeface="Signika Light" charset="0"/>
              </a:rPr>
              <a:t>ultimi anni </a:t>
            </a:r>
            <a:r>
              <a:rPr lang="it-IT" sz="2600" dirty="0" smtClean="0">
                <a:ea typeface="Signika Light" charset="0"/>
                <a:cs typeface="Signika Light" charset="0"/>
              </a:rPr>
              <a:t>ai dati statistici sul mercato del lavoro prevenienti da </a:t>
            </a:r>
            <a:r>
              <a:rPr lang="it-IT" sz="2600" b="1" dirty="0" err="1" smtClean="0">
                <a:ea typeface="Signika Light" charset="0"/>
                <a:cs typeface="Signika Light" charset="0"/>
              </a:rPr>
              <a:t>survey</a:t>
            </a:r>
            <a:r>
              <a:rPr lang="it-IT" sz="2600" dirty="0" smtClean="0">
                <a:ea typeface="Signika Light" charset="0"/>
                <a:cs typeface="Signika Light" charset="0"/>
              </a:rPr>
              <a:t> (generalmente campionarie) si sono aggiunti  informazioni ricavate da </a:t>
            </a:r>
            <a:r>
              <a:rPr lang="it-IT" sz="2600" b="1" dirty="0" smtClean="0">
                <a:ea typeface="Signika Light" charset="0"/>
                <a:cs typeface="Signika Light" charset="0"/>
              </a:rPr>
              <a:t>registri amministrativi</a:t>
            </a:r>
            <a:r>
              <a:rPr lang="it-IT" sz="2600" dirty="0" smtClean="0">
                <a:ea typeface="Signika Light" charset="0"/>
                <a:cs typeface="Signika Light" charset="0"/>
              </a:rPr>
              <a:t>.</a:t>
            </a:r>
          </a:p>
          <a:p>
            <a:pPr marL="0" indent="0" algn="l">
              <a:buNone/>
            </a:pPr>
            <a:r>
              <a:rPr lang="it-IT" sz="2600" dirty="0" smtClean="0">
                <a:ea typeface="Signika Light" charset="0"/>
                <a:cs typeface="Signika Light" charset="0"/>
              </a:rPr>
              <a:t>Le due tipologie di fonti sono molto differenti:</a:t>
            </a:r>
          </a:p>
          <a:p>
            <a:pPr marL="542925" indent="-361950" algn="l">
              <a:buFont typeface="Wingdings" panose="05000000000000000000" pitchFamily="2" charset="2"/>
              <a:buChar char="§"/>
            </a:pPr>
            <a:r>
              <a:rPr lang="it-IT" sz="2600" dirty="0" smtClean="0">
                <a:ea typeface="Signika Light" charset="0"/>
                <a:cs typeface="Signika Light" charset="0"/>
              </a:rPr>
              <a:t>copertura delle popolazioni di riferimento</a:t>
            </a:r>
          </a:p>
          <a:p>
            <a:pPr marL="542925" indent="-361950" algn="l">
              <a:buFont typeface="Wingdings" panose="05000000000000000000" pitchFamily="2" charset="2"/>
              <a:buChar char="§"/>
            </a:pPr>
            <a:r>
              <a:rPr lang="it-IT" sz="2600" dirty="0" smtClean="0">
                <a:ea typeface="Signika Light" charset="0"/>
                <a:cs typeface="Signika Light" charset="0"/>
              </a:rPr>
              <a:t>contenuto informativo</a:t>
            </a:r>
          </a:p>
          <a:p>
            <a:pPr marL="542925" indent="-361950" algn="l">
              <a:buFont typeface="Wingdings" panose="05000000000000000000" pitchFamily="2" charset="2"/>
              <a:buChar char="§"/>
            </a:pPr>
            <a:r>
              <a:rPr lang="it-IT" sz="2600" dirty="0" smtClean="0">
                <a:ea typeface="Signika Light" charset="0"/>
                <a:cs typeface="Signika Light" charset="0"/>
              </a:rPr>
              <a:t>processo di produzione</a:t>
            </a:r>
          </a:p>
          <a:p>
            <a:pPr marL="542925" indent="-361950">
              <a:buFont typeface="Wingdings" panose="05000000000000000000" pitchFamily="2" charset="2"/>
              <a:buChar char="§"/>
            </a:pPr>
            <a:r>
              <a:rPr lang="it-IT" sz="2600" dirty="0">
                <a:ea typeface="Signika Light" charset="0"/>
                <a:cs typeface="Signika Light" charset="0"/>
              </a:rPr>
              <a:t>natura dei dati prodotti</a:t>
            </a:r>
          </a:p>
          <a:p>
            <a:pPr marL="542925" indent="-361950" algn="l">
              <a:buFont typeface="Wingdings" panose="05000000000000000000" pitchFamily="2" charset="2"/>
              <a:buChar char="§"/>
            </a:pPr>
            <a:r>
              <a:rPr lang="it-IT" sz="2600" dirty="0" smtClean="0">
                <a:ea typeface="Signika Light" charset="0"/>
                <a:cs typeface="Signika Light" charset="0"/>
              </a:rPr>
              <a:t>costi di produzione</a:t>
            </a:r>
          </a:p>
          <a:p>
            <a:pPr marL="0" indent="0" algn="l">
              <a:buNone/>
            </a:pPr>
            <a:r>
              <a:rPr lang="it-IT" sz="2600" dirty="0" smtClean="0">
                <a:ea typeface="Signika Light" charset="0"/>
                <a:cs typeface="Signika Light" charset="0"/>
              </a:rPr>
              <a:t> </a:t>
            </a:r>
            <a:endParaRPr lang="it-IT" sz="2600" dirty="0">
              <a:ea typeface="Signika Light" charset="0"/>
              <a:cs typeface="Signika Light" charset="0"/>
            </a:endParaRPr>
          </a:p>
        </p:txBody>
      </p:sp>
      <p:sp>
        <p:nvSpPr>
          <p:cNvPr id="13" name="Titolo 1"/>
          <p:cNvSpPr>
            <a:spLocks noGrp="1"/>
          </p:cNvSpPr>
          <p:nvPr>
            <p:ph type="ctrTitle" idx="4294967295"/>
          </p:nvPr>
        </p:nvSpPr>
        <p:spPr>
          <a:xfrm>
            <a:off x="569913" y="1196655"/>
            <a:ext cx="4380614" cy="2557129"/>
          </a:xfrm>
          <a:prstGeom prst="rect">
            <a:avLst/>
          </a:prstGeom>
        </p:spPr>
        <p:txBody>
          <a:bodyPr lIns="0" tIns="0" rIns="0" bIns="0" anchor="t" anchorCtr="0"/>
          <a:lstStyle/>
          <a:p>
            <a:pPr algn="l"/>
            <a:r>
              <a:rPr lang="it-IT" b="1" dirty="0" smtClean="0">
                <a:solidFill>
                  <a:srgbClr val="E26F31"/>
                </a:solidFill>
                <a:latin typeface="+mn-lt"/>
                <a:ea typeface="Signika Semibold" charset="0"/>
                <a:cs typeface="Signika Semibold" charset="0"/>
              </a:rPr>
              <a:t>Le fonti informative sul mercato del lavoro</a:t>
            </a:r>
            <a:br>
              <a:rPr lang="it-IT" b="1" dirty="0" smtClean="0">
                <a:solidFill>
                  <a:srgbClr val="E26F31"/>
                </a:solidFill>
                <a:latin typeface="+mn-lt"/>
                <a:ea typeface="Signika Semibold" charset="0"/>
                <a:cs typeface="Signika Semibold" charset="0"/>
              </a:rPr>
            </a:br>
            <a:r>
              <a:rPr lang="it-IT" sz="2800" b="1" dirty="0" smtClean="0">
                <a:solidFill>
                  <a:srgbClr val="E26F31"/>
                </a:solidFill>
                <a:latin typeface="+mn-lt"/>
                <a:ea typeface="Signika Semibold" charset="0"/>
                <a:cs typeface="Signika Semibold" charset="0"/>
              </a:rPr>
              <a:t>(Premessa)</a:t>
            </a:r>
            <a:endParaRPr lang="it-IT" sz="2800"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1635549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20</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17" y="1598445"/>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624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21</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41" y="1568917"/>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1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22</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17" y="1636947"/>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4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23</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sp>
        <p:nvSpPr>
          <p:cNvPr id="5" name="Sottotitolo 2"/>
          <p:cNvSpPr txBox="1">
            <a:spLocks/>
          </p:cNvSpPr>
          <p:nvPr/>
        </p:nvSpPr>
        <p:spPr>
          <a:xfrm>
            <a:off x="650891" y="5168770"/>
            <a:ext cx="11082317" cy="818144"/>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solidFill>
                  <a:srgbClr val="595959"/>
                </a:solidFill>
              </a:rPr>
              <a:t>La differenza tra gli stock stimati da FDL e quelli ottenuti tramite </a:t>
            </a:r>
            <a:r>
              <a:rPr lang="it-IT" sz="1800" dirty="0" err="1" smtClean="0">
                <a:solidFill>
                  <a:srgbClr val="595959"/>
                </a:solidFill>
              </a:rPr>
              <a:t>SISCO</a:t>
            </a:r>
            <a:r>
              <a:rPr lang="it-IT" sz="1800" dirty="0" smtClean="0">
                <a:solidFill>
                  <a:srgbClr val="595959"/>
                </a:solidFill>
              </a:rPr>
              <a:t> mostra un andamento </a:t>
            </a:r>
            <a:r>
              <a:rPr lang="it-IT" sz="1800" dirty="0" err="1" smtClean="0">
                <a:solidFill>
                  <a:srgbClr val="595959"/>
                </a:solidFill>
              </a:rPr>
              <a:t>prociclico</a:t>
            </a:r>
            <a:r>
              <a:rPr lang="it-IT" sz="1800" dirty="0">
                <a:solidFill>
                  <a:srgbClr val="595959"/>
                </a:solidFill>
              </a:rPr>
              <a:t> </a:t>
            </a:r>
            <a:r>
              <a:rPr lang="it-IT" sz="1800" dirty="0" smtClean="0">
                <a:solidFill>
                  <a:srgbClr val="595959"/>
                </a:solidFill>
              </a:rPr>
              <a:t>per il tempo determinato e anticiclico per l’indeterminato.</a:t>
            </a:r>
          </a:p>
          <a:p>
            <a:pPr algn="just"/>
            <a:endParaRPr lang="it-IT" sz="1800" dirty="0" smtClean="0">
              <a:solidFill>
                <a:srgbClr val="595959"/>
              </a:solidFill>
            </a:endParaRPr>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892" y="1463042"/>
            <a:ext cx="5506823" cy="36000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386" y="1463042"/>
            <a:ext cx="5506823" cy="36000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6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24</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Confronto stock FDL-</a:t>
            </a:r>
            <a:r>
              <a:rPr lang="it-IT" sz="3200" dirty="0" err="1" smtClean="0">
                <a:solidFill>
                  <a:schemeClr val="tx1">
                    <a:lumMod val="50000"/>
                    <a:lumOff val="50000"/>
                  </a:schemeClr>
                </a:solidFill>
                <a:latin typeface="+mn-lt"/>
              </a:rPr>
              <a:t>SISCO</a:t>
            </a:r>
            <a:endParaRPr lang="it-IT" sz="3200" dirty="0">
              <a:solidFill>
                <a:schemeClr val="tx1">
                  <a:lumMod val="50000"/>
                  <a:lumOff val="50000"/>
                </a:schemeClr>
              </a:solidFill>
              <a:latin typeface="+mn-lt"/>
            </a:endParaRP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8883" y="1467463"/>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ottotitolo 2"/>
          <p:cNvSpPr txBox="1">
            <a:spLocks/>
          </p:cNvSpPr>
          <p:nvPr/>
        </p:nvSpPr>
        <p:spPr>
          <a:xfrm>
            <a:off x="650892" y="1790300"/>
            <a:ext cx="3016334" cy="416773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r>
              <a:rPr lang="it-IT" sz="1800" dirty="0" smtClean="0">
                <a:solidFill>
                  <a:srgbClr val="595959"/>
                </a:solidFill>
              </a:rPr>
              <a:t>L’incidenza degli occupati a tempo determinato sul totale dei dipendenti varia sensibilmente nel periodo di maggiore flessione occupazionale:</a:t>
            </a:r>
          </a:p>
          <a:p>
            <a:pPr algn="just"/>
            <a:r>
              <a:rPr lang="it-IT" sz="1800" dirty="0" smtClean="0">
                <a:solidFill>
                  <a:srgbClr val="595959"/>
                </a:solidFill>
              </a:rPr>
              <a:t>Metodi di conversione d’uso?</a:t>
            </a:r>
          </a:p>
          <a:p>
            <a:pPr algn="just"/>
            <a:r>
              <a:rPr lang="it-IT" sz="1800" dirty="0" smtClean="0">
                <a:solidFill>
                  <a:srgbClr val="595959"/>
                </a:solidFill>
              </a:rPr>
              <a:t>Assenza dei dati sulle proroghe nel calcolo dei saldi cumulati?</a:t>
            </a:r>
          </a:p>
          <a:p>
            <a:pPr algn="just"/>
            <a:r>
              <a:rPr lang="it-IT" sz="1800" dirty="0" smtClean="0">
                <a:solidFill>
                  <a:srgbClr val="595959"/>
                </a:solidFill>
              </a:rPr>
              <a:t>Aumento dei contratti a </a:t>
            </a:r>
            <a:r>
              <a:rPr lang="it-IT" sz="1800" dirty="0" err="1" smtClean="0">
                <a:solidFill>
                  <a:srgbClr val="595959"/>
                </a:solidFill>
              </a:rPr>
              <a:t>TD</a:t>
            </a:r>
            <a:r>
              <a:rPr lang="it-IT" sz="1800" dirty="0" smtClean="0">
                <a:solidFill>
                  <a:srgbClr val="595959"/>
                </a:solidFill>
              </a:rPr>
              <a:t> di brevissima durata ?</a:t>
            </a:r>
            <a:endParaRPr lang="it-IT" sz="1800" dirty="0" smtClean="0">
              <a:solidFill>
                <a:srgbClr val="595959"/>
              </a:solidFill>
            </a:endParaRPr>
          </a:p>
          <a:p>
            <a:pPr algn="just"/>
            <a:endParaRPr lang="it-IT" sz="1800" dirty="0" smtClean="0">
              <a:solidFill>
                <a:srgbClr val="595959"/>
              </a:solidFill>
            </a:endParaRPr>
          </a:p>
        </p:txBody>
      </p:sp>
    </p:spTree>
    <p:extLst>
      <p:ext uri="{BB962C8B-B14F-4D97-AF65-F5344CB8AC3E}">
        <p14:creationId xmlns:p14="http://schemas.microsoft.com/office/powerpoint/2010/main" val="34703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25</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Per concludere</a:t>
            </a:r>
            <a:endParaRPr lang="it-IT" sz="3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059" y="1569573"/>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84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26</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Per concludere</a:t>
            </a:r>
            <a:endParaRPr lang="it-IT" sz="3200" dirty="0">
              <a:solidFill>
                <a:schemeClr val="tx1">
                  <a:lumMod val="50000"/>
                  <a:lumOff val="50000"/>
                </a:schemeClr>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839" y="1530417"/>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01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27</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Per concludere. </a:t>
            </a:r>
            <a:r>
              <a:rPr lang="it-IT" sz="2400" dirty="0" smtClean="0">
                <a:solidFill>
                  <a:schemeClr val="tx1">
                    <a:lumMod val="50000"/>
                    <a:lumOff val="50000"/>
                  </a:schemeClr>
                </a:solidFill>
                <a:latin typeface="+mn-lt"/>
              </a:rPr>
              <a:t>Ancora saldi cumulati, la fonte INPS</a:t>
            </a:r>
            <a:endParaRPr lang="it-IT" sz="2400" dirty="0">
              <a:solidFill>
                <a:schemeClr val="tx1">
                  <a:lumMod val="50000"/>
                  <a:lumOff val="50000"/>
                </a:schemeClr>
              </a:solidFill>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467" y="1530417"/>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556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28</a:t>
            </a:fld>
            <a:endParaRPr lang="it-IT" dirty="0"/>
          </a:p>
        </p:txBody>
      </p:sp>
      <p:sp>
        <p:nvSpPr>
          <p:cNvPr id="9" name="Titolo 1"/>
          <p:cNvSpPr>
            <a:spLocks noGrp="1"/>
          </p:cNvSpPr>
          <p:nvPr>
            <p:ph type="ctrTitle" idx="4294967295"/>
          </p:nvPr>
        </p:nvSpPr>
        <p:spPr>
          <a:xfrm>
            <a:off x="598487" y="1064690"/>
            <a:ext cx="10951829" cy="465727"/>
          </a:xfrm>
          <a:prstGeom prst="rect">
            <a:avLst/>
          </a:prstGeom>
        </p:spPr>
        <p:txBody>
          <a:bodyPr lIns="0" tIns="0" rIns="0" bIns="0" anchor="t" anchorCtr="0"/>
          <a:lstStyle/>
          <a:p>
            <a:pPr algn="ctr"/>
            <a:r>
              <a:rPr lang="it-IT" sz="3200" dirty="0" smtClean="0">
                <a:solidFill>
                  <a:schemeClr val="tx1">
                    <a:lumMod val="50000"/>
                    <a:lumOff val="50000"/>
                  </a:schemeClr>
                </a:solidFill>
                <a:latin typeface="+mn-lt"/>
              </a:rPr>
              <a:t>Per concludere. </a:t>
            </a:r>
            <a:r>
              <a:rPr lang="it-IT" sz="2400" dirty="0" smtClean="0">
                <a:solidFill>
                  <a:schemeClr val="tx1">
                    <a:lumMod val="50000"/>
                    <a:lumOff val="50000"/>
                  </a:schemeClr>
                </a:solidFill>
                <a:latin typeface="+mn-lt"/>
              </a:rPr>
              <a:t>Ancora saldi cumulati, la fonte INPS</a:t>
            </a:r>
            <a:endParaRPr lang="it-IT" sz="2400" dirty="0">
              <a:solidFill>
                <a:schemeClr val="tx1">
                  <a:lumMod val="50000"/>
                  <a:lumOff val="50000"/>
                </a:schemeClr>
              </a:solidFill>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589" y="1496338"/>
            <a:ext cx="7709553"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452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29</a:t>
            </a:fld>
            <a:endParaRPr lang="it-IT" dirty="0"/>
          </a:p>
        </p:txBody>
      </p:sp>
      <p:sp>
        <p:nvSpPr>
          <p:cNvPr id="12" name="Sottotitolo 2"/>
          <p:cNvSpPr>
            <a:spLocks noGrp="1"/>
          </p:cNvSpPr>
          <p:nvPr>
            <p:ph type="subTitle" idx="4294967295"/>
          </p:nvPr>
        </p:nvSpPr>
        <p:spPr>
          <a:xfrm>
            <a:off x="5255395" y="1276350"/>
            <a:ext cx="6622280" cy="4800600"/>
          </a:xfrm>
          <a:prstGeom prst="rect">
            <a:avLst/>
          </a:prstGeom>
        </p:spPr>
        <p:txBody>
          <a:bodyPr/>
          <a:lstStyle/>
          <a:p>
            <a:pPr marL="0" indent="0" algn="l">
              <a:buNone/>
            </a:pPr>
            <a:r>
              <a:rPr lang="it-IT" sz="2400" b="1" dirty="0" smtClean="0">
                <a:ea typeface="Signika Light" charset="0"/>
                <a:cs typeface="Signika Light" charset="0"/>
              </a:rPr>
              <a:t>Non risposte ma domande </a:t>
            </a:r>
          </a:p>
          <a:p>
            <a:pPr marL="0" indent="0" algn="l">
              <a:buNone/>
            </a:pPr>
            <a:r>
              <a:rPr lang="it-IT" sz="2400" dirty="0" smtClean="0">
                <a:ea typeface="Signika Light" charset="0"/>
                <a:cs typeface="Signika Light" charset="0"/>
              </a:rPr>
              <a:t>Il trattamento informatico dei dati è neutro rispetto alla qualità del dato statistico ?</a:t>
            </a:r>
          </a:p>
          <a:p>
            <a:pPr marL="0" indent="0" algn="l">
              <a:buNone/>
            </a:pPr>
            <a:r>
              <a:rPr lang="it-IT" sz="2400" dirty="0" smtClean="0">
                <a:ea typeface="Signika Light" charset="0"/>
                <a:cs typeface="Signika Light" charset="0"/>
              </a:rPr>
              <a:t>E’ utile giungere ad una metodologia di conversione d’uso dei dati ricavati da registri omogenea tra le diverse amministrazioni ?</a:t>
            </a:r>
          </a:p>
          <a:p>
            <a:pPr marL="0" indent="0" algn="l">
              <a:buNone/>
            </a:pPr>
            <a:r>
              <a:rPr lang="it-IT" sz="2400" dirty="0" smtClean="0">
                <a:ea typeface="Signika Light" charset="0"/>
                <a:cs typeface="Signika Light" charset="0"/>
              </a:rPr>
              <a:t>Le informazioni statistiche derivate da registri amministrativi possono raggiungere la qualità dei dati statistici prodotti in base a protocolli rigorosi ?</a:t>
            </a:r>
          </a:p>
          <a:p>
            <a:pPr marL="0" indent="0" algn="l">
              <a:buNone/>
            </a:pPr>
            <a:r>
              <a:rPr lang="it-IT" sz="2400" dirty="0" smtClean="0">
                <a:ea typeface="Signika Light" charset="0"/>
                <a:cs typeface="Signika Light" charset="0"/>
              </a:rPr>
              <a:t>Le differenze tra le due fonti sono determinate (in parte) dal ciclo economico ?</a:t>
            </a:r>
          </a:p>
          <a:p>
            <a:pPr marL="0" indent="0" algn="l">
              <a:buNone/>
            </a:pPr>
            <a:r>
              <a:rPr lang="it-IT" sz="2400" dirty="0" smtClean="0">
                <a:ea typeface="Signika Light" charset="0"/>
                <a:cs typeface="Signika Light" charset="0"/>
              </a:rPr>
              <a:t> </a:t>
            </a:r>
          </a:p>
          <a:p>
            <a:pPr marL="0" indent="0" algn="l">
              <a:buNone/>
            </a:pPr>
            <a:endParaRPr lang="it-IT" sz="2400" dirty="0" smtClean="0">
              <a:ea typeface="Signika Light" charset="0"/>
              <a:cs typeface="Signika Light" charset="0"/>
            </a:endParaRPr>
          </a:p>
          <a:p>
            <a:pPr marL="0" indent="0" algn="l">
              <a:buNone/>
            </a:pPr>
            <a:r>
              <a:rPr lang="it-IT" sz="2400" dirty="0" smtClean="0">
                <a:ea typeface="Signika Light" charset="0"/>
                <a:cs typeface="Signika Light" charset="0"/>
              </a:rPr>
              <a:t> </a:t>
            </a:r>
            <a:endParaRPr lang="it-IT" sz="2400" dirty="0">
              <a:ea typeface="Signika Light" charset="0"/>
              <a:cs typeface="Signika Light" charset="0"/>
            </a:endParaRPr>
          </a:p>
        </p:txBody>
      </p:sp>
      <p:sp>
        <p:nvSpPr>
          <p:cNvPr id="13" name="Titolo 1"/>
          <p:cNvSpPr>
            <a:spLocks noGrp="1"/>
          </p:cNvSpPr>
          <p:nvPr>
            <p:ph type="ctrTitle" idx="4294967295"/>
          </p:nvPr>
        </p:nvSpPr>
        <p:spPr>
          <a:xfrm>
            <a:off x="589163" y="1215919"/>
            <a:ext cx="4380614" cy="2557129"/>
          </a:xfrm>
          <a:prstGeom prst="rect">
            <a:avLst/>
          </a:prstGeom>
        </p:spPr>
        <p:txBody>
          <a:bodyPr lIns="0" tIns="0" rIns="0" bIns="0" anchor="t" anchorCtr="0"/>
          <a:lstStyle/>
          <a:p>
            <a:pPr algn="l"/>
            <a:r>
              <a:rPr lang="it-IT" b="1" dirty="0" smtClean="0">
                <a:solidFill>
                  <a:srgbClr val="E26F31"/>
                </a:solidFill>
                <a:latin typeface="+mn-lt"/>
                <a:ea typeface="Signika Semibold" charset="0"/>
                <a:cs typeface="Signika Semibold" charset="0"/>
              </a:rPr>
              <a:t>Le fonti informative sul mercato del lavoro</a:t>
            </a:r>
            <a:br>
              <a:rPr lang="it-IT" b="1" dirty="0" smtClean="0">
                <a:solidFill>
                  <a:srgbClr val="E26F31"/>
                </a:solidFill>
                <a:latin typeface="+mn-lt"/>
                <a:ea typeface="Signika Semibold" charset="0"/>
                <a:cs typeface="Signika Semibold" charset="0"/>
              </a:rPr>
            </a:br>
            <a:r>
              <a:rPr lang="it-IT" sz="2800" b="1" dirty="0" smtClean="0">
                <a:solidFill>
                  <a:srgbClr val="E26F31"/>
                </a:solidFill>
                <a:latin typeface="+mn-lt"/>
                <a:ea typeface="Signika Semibold" charset="0"/>
                <a:cs typeface="Signika Semibold" charset="0"/>
              </a:rPr>
              <a:t>(Conclusione)</a:t>
            </a:r>
            <a:endParaRPr lang="it-IT" sz="2800"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31267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3</a:t>
            </a:fld>
            <a:endParaRPr lang="it-IT" dirty="0"/>
          </a:p>
        </p:txBody>
      </p:sp>
      <p:sp>
        <p:nvSpPr>
          <p:cNvPr id="12" name="Sottotitolo 2"/>
          <p:cNvSpPr>
            <a:spLocks noGrp="1"/>
          </p:cNvSpPr>
          <p:nvPr>
            <p:ph type="subTitle" idx="4294967295"/>
          </p:nvPr>
        </p:nvSpPr>
        <p:spPr>
          <a:xfrm>
            <a:off x="5255395" y="1276350"/>
            <a:ext cx="6622280" cy="4800600"/>
          </a:xfrm>
          <a:prstGeom prst="rect">
            <a:avLst/>
          </a:prstGeom>
        </p:spPr>
        <p:txBody>
          <a:bodyPr/>
          <a:lstStyle/>
          <a:p>
            <a:pPr marL="0" indent="0" algn="just">
              <a:buNone/>
            </a:pPr>
            <a:r>
              <a:rPr lang="it-IT" sz="2300" dirty="0" smtClean="0">
                <a:ea typeface="Signika Light" charset="0"/>
                <a:cs typeface="Signika Light" charset="0"/>
              </a:rPr>
              <a:t>Non è possibile, né utile, definire una graduatoria delle fonti identificando le migliori.</a:t>
            </a:r>
          </a:p>
          <a:p>
            <a:pPr marL="0" indent="0" algn="just">
              <a:buNone/>
            </a:pPr>
            <a:r>
              <a:rPr lang="it-IT" sz="2300" dirty="0" smtClean="0">
                <a:ea typeface="Signika Light" charset="0"/>
                <a:cs typeface="Signika Light" charset="0"/>
              </a:rPr>
              <a:t>Ciascuna fonte fornisce un bagaglio informativo internamente coerente. </a:t>
            </a:r>
          </a:p>
          <a:p>
            <a:pPr marL="0" indent="0" algn="just">
              <a:buNone/>
            </a:pPr>
            <a:r>
              <a:rPr lang="it-IT" sz="2300" dirty="0" smtClean="0">
                <a:ea typeface="Signika Light" charset="0"/>
                <a:cs typeface="Signika Light" charset="0"/>
              </a:rPr>
              <a:t>Se </a:t>
            </a:r>
            <a:r>
              <a:rPr lang="it-IT" sz="2300" dirty="0">
                <a:ea typeface="Signika Light" charset="0"/>
                <a:cs typeface="Signika Light" charset="0"/>
              </a:rPr>
              <a:t>fonti diverse </a:t>
            </a:r>
            <a:r>
              <a:rPr lang="it-IT" sz="2300" dirty="0" smtClean="0">
                <a:ea typeface="Signika Light" charset="0"/>
                <a:cs typeface="Signika Light" charset="0"/>
              </a:rPr>
              <a:t>raccontano storie differenti </a:t>
            </a:r>
            <a:r>
              <a:rPr lang="it-IT" sz="2300" dirty="0">
                <a:ea typeface="Signika Light" charset="0"/>
                <a:cs typeface="Signika Light" charset="0"/>
              </a:rPr>
              <a:t>sullo stesso fenomeno è </a:t>
            </a:r>
            <a:r>
              <a:rPr lang="it-IT" sz="2300" dirty="0" smtClean="0">
                <a:ea typeface="Signika Light" charset="0"/>
                <a:cs typeface="Signika Light" charset="0"/>
              </a:rPr>
              <a:t>opportuno spiegare le incongruenze, considerando che i dati parlano linguaggi diversi ed è compito dell’analista decifrarli.</a:t>
            </a:r>
          </a:p>
          <a:p>
            <a:pPr marL="0" indent="0" algn="just">
              <a:buNone/>
            </a:pPr>
            <a:r>
              <a:rPr lang="it-IT" sz="2300" dirty="0" smtClean="0">
                <a:ea typeface="Signika Light" charset="0"/>
                <a:cs typeface="Signika Light" charset="0"/>
              </a:rPr>
              <a:t>Di seguito sono riportati i primi risultati di uno studio sulle differenze tra dati prodotti dalla Rilevazione Istat sulle forze di lavoro (FDL) e dal sistema informativo delle Comunicazioni Obbligatorie del </a:t>
            </a:r>
            <a:r>
              <a:rPr lang="it-IT" sz="2300" dirty="0" err="1" smtClean="0">
                <a:ea typeface="Signika Light" charset="0"/>
                <a:cs typeface="Signika Light" charset="0"/>
              </a:rPr>
              <a:t>Mlps</a:t>
            </a:r>
            <a:r>
              <a:rPr lang="it-IT" sz="2300" dirty="0" smtClean="0">
                <a:ea typeface="Signika Light" charset="0"/>
                <a:cs typeface="Signika Light" charset="0"/>
              </a:rPr>
              <a:t> (</a:t>
            </a:r>
            <a:r>
              <a:rPr lang="it-IT" sz="2300" dirty="0" err="1" smtClean="0">
                <a:ea typeface="Signika Light" charset="0"/>
                <a:cs typeface="Signika Light" charset="0"/>
              </a:rPr>
              <a:t>SISCO</a:t>
            </a:r>
            <a:r>
              <a:rPr lang="it-IT" sz="2300" dirty="0" smtClean="0">
                <a:ea typeface="Signika Light" charset="0"/>
                <a:cs typeface="Signika Light" charset="0"/>
              </a:rPr>
              <a:t>).</a:t>
            </a:r>
          </a:p>
          <a:p>
            <a:pPr marL="0" indent="0" algn="just">
              <a:buNone/>
            </a:pPr>
            <a:endParaRPr lang="it-IT" sz="2300" dirty="0" smtClean="0">
              <a:ea typeface="Signika Light" charset="0"/>
              <a:cs typeface="Signika Light" charset="0"/>
            </a:endParaRPr>
          </a:p>
          <a:p>
            <a:pPr marL="0" indent="0" algn="just">
              <a:buNone/>
            </a:pPr>
            <a:r>
              <a:rPr lang="it-IT" sz="2300" dirty="0" smtClean="0">
                <a:ea typeface="Signika Light" charset="0"/>
                <a:cs typeface="Signika Light" charset="0"/>
              </a:rPr>
              <a:t> </a:t>
            </a:r>
            <a:endParaRPr lang="it-IT" sz="2300" dirty="0">
              <a:ea typeface="Signika Light" charset="0"/>
              <a:cs typeface="Signika Light" charset="0"/>
            </a:endParaRPr>
          </a:p>
        </p:txBody>
      </p:sp>
      <p:sp>
        <p:nvSpPr>
          <p:cNvPr id="13" name="Titolo 1"/>
          <p:cNvSpPr>
            <a:spLocks noGrp="1"/>
          </p:cNvSpPr>
          <p:nvPr>
            <p:ph type="ctrTitle" idx="4294967295"/>
          </p:nvPr>
        </p:nvSpPr>
        <p:spPr>
          <a:xfrm>
            <a:off x="589163" y="1090794"/>
            <a:ext cx="4380614" cy="2557129"/>
          </a:xfrm>
          <a:prstGeom prst="rect">
            <a:avLst/>
          </a:prstGeom>
        </p:spPr>
        <p:txBody>
          <a:bodyPr lIns="0" tIns="0" rIns="0" bIns="0" anchor="t" anchorCtr="0"/>
          <a:lstStyle/>
          <a:p>
            <a:pPr algn="l"/>
            <a:r>
              <a:rPr lang="it-IT" b="1" dirty="0" smtClean="0">
                <a:solidFill>
                  <a:srgbClr val="E26F31"/>
                </a:solidFill>
                <a:latin typeface="+mn-lt"/>
                <a:ea typeface="Signika Semibold" charset="0"/>
                <a:cs typeface="Signika Semibold" charset="0"/>
              </a:rPr>
              <a:t>Le fonti informative sul mercato del lavoro</a:t>
            </a:r>
            <a:endParaRPr lang="it-IT" b="1" dirty="0">
              <a:solidFill>
                <a:srgbClr val="E26F31"/>
              </a:solidFill>
              <a:latin typeface="+mn-lt"/>
              <a:ea typeface="Signika Semibold" charset="0"/>
              <a:cs typeface="Signika Semibold" charset="0"/>
            </a:endParaRPr>
          </a:p>
        </p:txBody>
      </p:sp>
      <p:sp>
        <p:nvSpPr>
          <p:cNvPr id="5" name="Sottotitolo 2"/>
          <p:cNvSpPr txBox="1">
            <a:spLocks/>
          </p:cNvSpPr>
          <p:nvPr/>
        </p:nvSpPr>
        <p:spPr>
          <a:xfrm>
            <a:off x="589163" y="3015842"/>
            <a:ext cx="4380614" cy="22395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it-IT" sz="2400" dirty="0" smtClean="0">
                <a:ea typeface="Signika Light" charset="0"/>
                <a:cs typeface="Signika Light" charset="0"/>
              </a:rPr>
              <a:t>Lo studio trae spunto dalle analisi condotte da Veneto Lavoro e dal Consorzio </a:t>
            </a:r>
            <a:r>
              <a:rPr lang="it-IT" sz="2400" dirty="0" err="1" smtClean="0">
                <a:ea typeface="Signika Light" charset="0"/>
                <a:cs typeface="Signika Light" charset="0"/>
              </a:rPr>
              <a:t>SeCO</a:t>
            </a:r>
            <a:r>
              <a:rPr lang="it-IT" sz="2400" dirty="0" smtClean="0">
                <a:ea typeface="Signika Light" charset="0"/>
                <a:cs typeface="Signika Light" charset="0"/>
              </a:rPr>
              <a:t> nell’analisi dei dati ricavati dai registri delle comunicazioni obbligatorie on-line.</a:t>
            </a:r>
          </a:p>
          <a:p>
            <a:pPr marL="0" indent="0" algn="just">
              <a:buFont typeface="Arial"/>
              <a:buNone/>
            </a:pPr>
            <a:r>
              <a:rPr lang="it-IT" sz="2400" dirty="0" smtClean="0">
                <a:ea typeface="Signika Light" charset="0"/>
                <a:cs typeface="Signika Light" charset="0"/>
              </a:rPr>
              <a:t> </a:t>
            </a:r>
            <a:endParaRPr lang="it-IT" sz="2400" dirty="0">
              <a:ea typeface="Signika Light" charset="0"/>
              <a:cs typeface="Signika Light" charset="0"/>
            </a:endParaRPr>
          </a:p>
        </p:txBody>
      </p:sp>
    </p:spTree>
    <p:extLst>
      <p:ext uri="{BB962C8B-B14F-4D97-AF65-F5344CB8AC3E}">
        <p14:creationId xmlns:p14="http://schemas.microsoft.com/office/powerpoint/2010/main" val="212302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30</a:t>
            </a:fld>
            <a:endParaRPr lang="it-IT" dirty="0"/>
          </a:p>
        </p:txBody>
      </p:sp>
      <p:sp>
        <p:nvSpPr>
          <p:cNvPr id="12" name="Sottotitolo 2"/>
          <p:cNvSpPr>
            <a:spLocks noGrp="1"/>
          </p:cNvSpPr>
          <p:nvPr>
            <p:ph type="subTitle" idx="4294967295"/>
          </p:nvPr>
        </p:nvSpPr>
        <p:spPr>
          <a:xfrm>
            <a:off x="3522846" y="1122350"/>
            <a:ext cx="8354829" cy="5413208"/>
          </a:xfrm>
          <a:prstGeom prst="rect">
            <a:avLst/>
          </a:prstGeom>
        </p:spPr>
        <p:txBody>
          <a:bodyPr/>
          <a:lstStyle/>
          <a:p>
            <a:pPr algn="just"/>
            <a:r>
              <a:rPr lang="it-IT" sz="2000" dirty="0">
                <a:ea typeface="Signika Light" charset="0"/>
                <a:cs typeface="Signika Light" charset="0"/>
              </a:rPr>
              <a:t>B. Anastasia, G. </a:t>
            </a:r>
            <a:r>
              <a:rPr lang="it-IT" sz="2000" dirty="0" err="1">
                <a:ea typeface="Signika Light" charset="0"/>
                <a:cs typeface="Signika Light" charset="0"/>
              </a:rPr>
              <a:t>Emireni</a:t>
            </a:r>
            <a:r>
              <a:rPr lang="it-IT" sz="2000" dirty="0">
                <a:ea typeface="Signika Light" charset="0"/>
                <a:cs typeface="Signika Light" charset="0"/>
              </a:rPr>
              <a:t>, M. </a:t>
            </a:r>
            <a:r>
              <a:rPr lang="it-IT" sz="2000" dirty="0" err="1">
                <a:ea typeface="Signika Light" charset="0"/>
                <a:cs typeface="Signika Light" charset="0"/>
              </a:rPr>
              <a:t>Gambuzza</a:t>
            </a:r>
            <a:r>
              <a:rPr lang="it-IT" sz="2000" dirty="0">
                <a:ea typeface="Signika Light" charset="0"/>
                <a:cs typeface="Signika Light" charset="0"/>
              </a:rPr>
              <a:t>, S. Maschio, M. </a:t>
            </a:r>
            <a:r>
              <a:rPr lang="it-IT" sz="2000" dirty="0" err="1">
                <a:ea typeface="Signika Light" charset="0"/>
                <a:cs typeface="Signika Light" charset="0"/>
              </a:rPr>
              <a:t>Rasera</a:t>
            </a:r>
            <a:r>
              <a:rPr lang="it-IT" sz="2000" dirty="0">
                <a:ea typeface="Signika Light" charset="0"/>
                <a:cs typeface="Signika Light" charset="0"/>
              </a:rPr>
              <a:t>, </a:t>
            </a:r>
            <a:r>
              <a:rPr lang="it-IT" sz="2000" b="1" dirty="0">
                <a:ea typeface="Signika Light" charset="0"/>
                <a:cs typeface="Signika Light" charset="0"/>
              </a:rPr>
              <a:t>Grammatica </a:t>
            </a:r>
            <a:r>
              <a:rPr lang="it-IT" sz="2000" b="1" dirty="0" smtClean="0">
                <a:ea typeface="Signika Light" charset="0"/>
                <a:cs typeface="Signika Light" charset="0"/>
              </a:rPr>
              <a:t>delle comunicazioni </a:t>
            </a:r>
            <a:r>
              <a:rPr lang="it-IT" sz="2000" b="1" dirty="0">
                <a:ea typeface="Signika Light" charset="0"/>
                <a:cs typeface="Signika Light" charset="0"/>
              </a:rPr>
              <a:t>obbligatorie /3</a:t>
            </a:r>
            <a:r>
              <a:rPr lang="it-IT" sz="2000" dirty="0">
                <a:ea typeface="Signika Light" charset="0"/>
                <a:cs typeface="Signika Light" charset="0"/>
              </a:rPr>
              <a:t>, guida alle elaborazioni a partire dai dati di flusso, Veneto Lavoro, Osservatorio &amp; Ricerca, marzo 2016.</a:t>
            </a:r>
          </a:p>
          <a:p>
            <a:pPr algn="just"/>
            <a:r>
              <a:rPr lang="it-IT" sz="2000" dirty="0" smtClean="0">
                <a:ea typeface="Signika Light" charset="0"/>
                <a:cs typeface="Signika Light" charset="0"/>
              </a:rPr>
              <a:t>B</a:t>
            </a:r>
            <a:r>
              <a:rPr lang="it-IT" sz="2000" dirty="0">
                <a:ea typeface="Signika Light" charset="0"/>
                <a:cs typeface="Signika Light" charset="0"/>
              </a:rPr>
              <a:t>. Anastasia, M. </a:t>
            </a:r>
            <a:r>
              <a:rPr lang="it-IT" sz="2000" dirty="0" err="1">
                <a:ea typeface="Signika Light" charset="0"/>
                <a:cs typeface="Signika Light" charset="0"/>
              </a:rPr>
              <a:t>Disarò</a:t>
            </a:r>
            <a:r>
              <a:rPr lang="it-IT" sz="2000" dirty="0">
                <a:ea typeface="Signika Light" charset="0"/>
                <a:cs typeface="Signika Light" charset="0"/>
              </a:rPr>
              <a:t>, M. </a:t>
            </a:r>
            <a:r>
              <a:rPr lang="it-IT" sz="2000" dirty="0" err="1">
                <a:ea typeface="Signika Light" charset="0"/>
                <a:cs typeface="Signika Light" charset="0"/>
              </a:rPr>
              <a:t>Gambuzza</a:t>
            </a:r>
            <a:r>
              <a:rPr lang="it-IT" sz="2000" dirty="0">
                <a:ea typeface="Signika Light" charset="0"/>
                <a:cs typeface="Signika Light" charset="0"/>
              </a:rPr>
              <a:t>, M. </a:t>
            </a:r>
            <a:r>
              <a:rPr lang="it-IT" sz="2000" dirty="0" err="1">
                <a:ea typeface="Signika Light" charset="0"/>
                <a:cs typeface="Signika Light" charset="0"/>
              </a:rPr>
              <a:t>Rasera</a:t>
            </a:r>
            <a:r>
              <a:rPr lang="it-IT" sz="2000" dirty="0">
                <a:ea typeface="Signika Light" charset="0"/>
                <a:cs typeface="Signika Light" charset="0"/>
              </a:rPr>
              <a:t>, </a:t>
            </a:r>
            <a:r>
              <a:rPr lang="it-IT" sz="2000" b="1" dirty="0">
                <a:ea typeface="Signika Light" charset="0"/>
                <a:cs typeface="Signika Light" charset="0"/>
              </a:rPr>
              <a:t>Comunicazioni obbligatorie e analisi congiunturale del mercato del lavoro</a:t>
            </a:r>
            <a:r>
              <a:rPr lang="it-IT" sz="2000" dirty="0">
                <a:ea typeface="Signika Light" charset="0"/>
                <a:cs typeface="Signika Light" charset="0"/>
              </a:rPr>
              <a:t>: evoluzione, problemi metodologici, risultati, Veneto Lavoro, I Tartufi n. 35 Ottobre 2009.</a:t>
            </a:r>
          </a:p>
          <a:p>
            <a:pPr algn="just"/>
            <a:r>
              <a:rPr lang="it-IT" sz="2000" dirty="0" smtClean="0">
                <a:ea typeface="Signika Light" charset="0"/>
                <a:cs typeface="Signika Light" charset="0"/>
              </a:rPr>
              <a:t>B</a:t>
            </a:r>
            <a:r>
              <a:rPr lang="it-IT" sz="2000" dirty="0">
                <a:ea typeface="Signika Light" charset="0"/>
                <a:cs typeface="Signika Light" charset="0"/>
              </a:rPr>
              <a:t>. Anastasia, M. </a:t>
            </a:r>
            <a:r>
              <a:rPr lang="it-IT" sz="2000" dirty="0" err="1">
                <a:ea typeface="Signika Light" charset="0"/>
                <a:cs typeface="Signika Light" charset="0"/>
              </a:rPr>
              <a:t>Disarò</a:t>
            </a:r>
            <a:r>
              <a:rPr lang="it-IT" sz="2000" dirty="0">
                <a:ea typeface="Signika Light" charset="0"/>
                <a:cs typeface="Signika Light" charset="0"/>
              </a:rPr>
              <a:t>, G. </a:t>
            </a:r>
            <a:r>
              <a:rPr lang="it-IT" sz="2000" dirty="0" err="1">
                <a:ea typeface="Signika Light" charset="0"/>
                <a:cs typeface="Signika Light" charset="0"/>
              </a:rPr>
              <a:t>Emireni</a:t>
            </a:r>
            <a:r>
              <a:rPr lang="it-IT" sz="2000" dirty="0">
                <a:ea typeface="Signika Light" charset="0"/>
                <a:cs typeface="Signika Light" charset="0"/>
              </a:rPr>
              <a:t>, M. </a:t>
            </a:r>
            <a:r>
              <a:rPr lang="it-IT" sz="2000" dirty="0" err="1">
                <a:ea typeface="Signika Light" charset="0"/>
                <a:cs typeface="Signika Light" charset="0"/>
              </a:rPr>
              <a:t>Gambuzza</a:t>
            </a:r>
            <a:r>
              <a:rPr lang="it-IT" sz="2000" dirty="0">
                <a:ea typeface="Signika Light" charset="0"/>
                <a:cs typeface="Signika Light" charset="0"/>
              </a:rPr>
              <a:t>, M. </a:t>
            </a:r>
            <a:r>
              <a:rPr lang="it-IT" sz="2000" dirty="0" err="1">
                <a:ea typeface="Signika Light" charset="0"/>
                <a:cs typeface="Signika Light" charset="0"/>
              </a:rPr>
              <a:t>Rasera</a:t>
            </a:r>
            <a:r>
              <a:rPr lang="it-IT" sz="2000" dirty="0">
                <a:ea typeface="Signika Light" charset="0"/>
                <a:cs typeface="Signika Light" charset="0"/>
              </a:rPr>
              <a:t>, </a:t>
            </a:r>
            <a:r>
              <a:rPr lang="it-IT" sz="2000" b="1" dirty="0">
                <a:ea typeface="Signika Light" charset="0"/>
                <a:cs typeface="Signika Light" charset="0"/>
              </a:rPr>
              <a:t>Guida all’uso delle comunicazioni obbligatorie nel monitoraggio del mercato del lavoro</a:t>
            </a:r>
            <a:r>
              <a:rPr lang="it-IT" sz="2000" dirty="0">
                <a:ea typeface="Signika Light" charset="0"/>
                <a:cs typeface="Signika Light" charset="0"/>
              </a:rPr>
              <a:t>, Veneto Lavoro, I Tartufi n. 36, Dicembre 2010.</a:t>
            </a:r>
          </a:p>
          <a:p>
            <a:pPr algn="just"/>
            <a:r>
              <a:rPr lang="it-IT" sz="2000" b="1" dirty="0" smtClean="0">
                <a:ea typeface="Signika Light" charset="0"/>
                <a:cs typeface="Signika Light" charset="0"/>
              </a:rPr>
              <a:t>Il </a:t>
            </a:r>
            <a:r>
              <a:rPr lang="it-IT" sz="2000" b="1" dirty="0">
                <a:ea typeface="Signika Light" charset="0"/>
                <a:cs typeface="Signika Light" charset="0"/>
              </a:rPr>
              <a:t>sistema informativo statistico delle Comunicazioni Obbligatorie </a:t>
            </a:r>
            <a:r>
              <a:rPr lang="it-IT" sz="2000" b="1" dirty="0" err="1">
                <a:ea typeface="Signika Light" charset="0"/>
                <a:cs typeface="Signika Light" charset="0"/>
              </a:rPr>
              <a:t>SISCO</a:t>
            </a:r>
            <a:r>
              <a:rPr lang="it-IT" sz="2000" dirty="0">
                <a:ea typeface="Signika Light" charset="0"/>
                <a:cs typeface="Signika Light" charset="0"/>
              </a:rPr>
              <a:t>. Ministero del lavoro e delle politiche sociali, Gruppo di lavoro tecnico sulle </a:t>
            </a:r>
            <a:r>
              <a:rPr lang="it-IT" sz="2000" dirty="0" err="1">
                <a:ea typeface="Signika Light" charset="0"/>
                <a:cs typeface="Signika Light" charset="0"/>
              </a:rPr>
              <a:t>C.O</a:t>
            </a:r>
            <a:r>
              <a:rPr lang="it-IT" sz="2000" dirty="0">
                <a:ea typeface="Signika Light" charset="0"/>
                <a:cs typeface="Signika Light" charset="0"/>
              </a:rPr>
              <a:t>. Maggio 2014.</a:t>
            </a:r>
          </a:p>
          <a:p>
            <a:pPr algn="just"/>
            <a:r>
              <a:rPr lang="it-IT" sz="2000" b="1" dirty="0" smtClean="0">
                <a:ea typeface="Signika Light" charset="0"/>
                <a:cs typeface="Signika Light" charset="0"/>
              </a:rPr>
              <a:t>Rapporto </a:t>
            </a:r>
            <a:r>
              <a:rPr lang="it-IT" sz="2000" b="1" dirty="0">
                <a:ea typeface="Signika Light" charset="0"/>
                <a:cs typeface="Signika Light" charset="0"/>
              </a:rPr>
              <a:t>annuale sulle comunicazioni obbligatorie 2016</a:t>
            </a:r>
            <a:r>
              <a:rPr lang="it-IT" sz="2000" dirty="0">
                <a:ea typeface="Signika Light" charset="0"/>
                <a:cs typeface="Signika Light" charset="0"/>
              </a:rPr>
              <a:t>. Le dinamiche del mercato del lavoro dipendente e parasubordinato. Ministero del Lavoro e delle Politiche Sociali</a:t>
            </a:r>
            <a:r>
              <a:rPr lang="it-IT" sz="2000" dirty="0" smtClean="0">
                <a:ea typeface="Signika Light" charset="0"/>
                <a:cs typeface="Signika Light" charset="0"/>
              </a:rPr>
              <a:t>.</a:t>
            </a:r>
            <a:r>
              <a:rPr lang="it-IT" sz="2000" dirty="0" smtClean="0">
                <a:ea typeface="Signika Light" charset="0"/>
                <a:cs typeface="Signika Light" charset="0"/>
              </a:rPr>
              <a:t> </a:t>
            </a:r>
          </a:p>
          <a:p>
            <a:r>
              <a:rPr lang="it-IT" sz="2000" b="1" dirty="0" smtClean="0">
                <a:ea typeface="Signika Light" charset="0"/>
                <a:cs typeface="Signika Light" charset="0"/>
              </a:rPr>
              <a:t>I</a:t>
            </a:r>
            <a:r>
              <a:rPr lang="it-IT" sz="2000" b="1" dirty="0" smtClean="0"/>
              <a:t>l mercato del lavoro veneto nel primo trimestre 2016</a:t>
            </a:r>
            <a:r>
              <a:rPr lang="it-IT" sz="2000" dirty="0" smtClean="0"/>
              <a:t>, </a:t>
            </a:r>
            <a:r>
              <a:rPr lang="it-IT" sz="2000" dirty="0">
                <a:ea typeface="Signika Light" charset="0"/>
                <a:cs typeface="Signika Light" charset="0"/>
              </a:rPr>
              <a:t>La Bussola, </a:t>
            </a:r>
            <a:r>
              <a:rPr lang="it-IT" sz="2000" dirty="0" smtClean="0">
                <a:ea typeface="Signika Light" charset="0"/>
                <a:cs typeface="Signika Light" charset="0"/>
              </a:rPr>
              <a:t>Veneto Lavoro, </a:t>
            </a:r>
            <a:r>
              <a:rPr lang="it-IT" sz="2000" dirty="0"/>
              <a:t>Maggio 2016</a:t>
            </a:r>
            <a:endParaRPr lang="it-IT" sz="2000" dirty="0" smtClean="0">
              <a:ea typeface="Signika Light" charset="0"/>
              <a:cs typeface="Signika Light" charset="0"/>
            </a:endParaRPr>
          </a:p>
          <a:p>
            <a:pPr marL="0" indent="0" algn="l">
              <a:buNone/>
            </a:pPr>
            <a:endParaRPr lang="it-IT" sz="2000" dirty="0" smtClean="0">
              <a:ea typeface="Signika Light" charset="0"/>
              <a:cs typeface="Signika Light" charset="0"/>
            </a:endParaRPr>
          </a:p>
          <a:p>
            <a:pPr marL="0" indent="0" algn="l">
              <a:buNone/>
            </a:pPr>
            <a:r>
              <a:rPr lang="it-IT" sz="2000" dirty="0" smtClean="0">
                <a:ea typeface="Signika Light" charset="0"/>
                <a:cs typeface="Signika Light" charset="0"/>
              </a:rPr>
              <a:t> </a:t>
            </a:r>
            <a:endParaRPr lang="it-IT" sz="2000" dirty="0">
              <a:ea typeface="Signika Light" charset="0"/>
              <a:cs typeface="Signika Light" charset="0"/>
            </a:endParaRPr>
          </a:p>
        </p:txBody>
      </p:sp>
      <p:sp>
        <p:nvSpPr>
          <p:cNvPr id="13" name="Titolo 1"/>
          <p:cNvSpPr>
            <a:spLocks noGrp="1"/>
          </p:cNvSpPr>
          <p:nvPr>
            <p:ph type="ctrTitle" idx="4294967295"/>
          </p:nvPr>
        </p:nvSpPr>
        <p:spPr>
          <a:xfrm>
            <a:off x="589163" y="1129295"/>
            <a:ext cx="2712302" cy="632132"/>
          </a:xfrm>
          <a:prstGeom prst="rect">
            <a:avLst/>
          </a:prstGeom>
        </p:spPr>
        <p:txBody>
          <a:bodyPr lIns="0" tIns="0" rIns="0" bIns="0" anchor="t" anchorCtr="0"/>
          <a:lstStyle/>
          <a:p>
            <a:pPr algn="l"/>
            <a:r>
              <a:rPr lang="it-IT" b="1" dirty="0" smtClean="0">
                <a:solidFill>
                  <a:srgbClr val="E26F31"/>
                </a:solidFill>
                <a:latin typeface="+mn-lt"/>
                <a:ea typeface="Signika Semibold" charset="0"/>
                <a:cs typeface="Signika Semibold" charset="0"/>
              </a:rPr>
              <a:t>Bibliografia</a:t>
            </a:r>
            <a:endParaRPr lang="it-IT" sz="2800"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24085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31</a:t>
            </a:fld>
            <a:endParaRPr lang="it-IT" dirty="0"/>
          </a:p>
        </p:txBody>
      </p:sp>
      <p:sp>
        <p:nvSpPr>
          <p:cNvPr id="13" name="Titolo 1"/>
          <p:cNvSpPr>
            <a:spLocks noGrp="1"/>
          </p:cNvSpPr>
          <p:nvPr>
            <p:ph type="ctrTitle" idx="4294967295"/>
          </p:nvPr>
        </p:nvSpPr>
        <p:spPr>
          <a:xfrm>
            <a:off x="3465095" y="3169851"/>
            <a:ext cx="5881036" cy="632132"/>
          </a:xfrm>
          <a:prstGeom prst="rect">
            <a:avLst/>
          </a:prstGeom>
        </p:spPr>
        <p:txBody>
          <a:bodyPr lIns="0" tIns="0" rIns="0" bIns="0" anchor="t" anchorCtr="0"/>
          <a:lstStyle/>
          <a:p>
            <a:pPr algn="l"/>
            <a:r>
              <a:rPr lang="it-IT" b="1" dirty="0" smtClean="0">
                <a:solidFill>
                  <a:srgbClr val="E26F31"/>
                </a:solidFill>
                <a:latin typeface="+mn-lt"/>
                <a:ea typeface="Signika Semibold" charset="0"/>
                <a:cs typeface="Signika Semibold" charset="0"/>
              </a:rPr>
              <a:t>Grazie per l’attenzione</a:t>
            </a:r>
            <a:endParaRPr lang="it-IT" sz="2800" b="1" dirty="0">
              <a:solidFill>
                <a:srgbClr val="E26F31"/>
              </a:solidFill>
              <a:latin typeface="+mn-lt"/>
              <a:ea typeface="Signika Semibold" charset="0"/>
              <a:cs typeface="Signika Semibold" charset="0"/>
            </a:endParaRPr>
          </a:p>
        </p:txBody>
      </p:sp>
    </p:spTree>
    <p:extLst>
      <p:ext uri="{BB962C8B-B14F-4D97-AF65-F5344CB8AC3E}">
        <p14:creationId xmlns:p14="http://schemas.microsoft.com/office/powerpoint/2010/main" val="382975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a:t>
            </a:fld>
            <a:endParaRPr lang="it-IT" dirty="0"/>
          </a:p>
        </p:txBody>
      </p:sp>
      <p:sp>
        <p:nvSpPr>
          <p:cNvPr id="9" name="Titolo 1"/>
          <p:cNvSpPr>
            <a:spLocks noGrp="1"/>
          </p:cNvSpPr>
          <p:nvPr>
            <p:ph type="ctrTitle" idx="4294967295"/>
          </p:nvPr>
        </p:nvSpPr>
        <p:spPr>
          <a:xfrm>
            <a:off x="569912" y="1093265"/>
            <a:ext cx="10700951" cy="821260"/>
          </a:xfrm>
          <a:prstGeom prst="rect">
            <a:avLst/>
          </a:prstGeom>
        </p:spPr>
        <p:txBody>
          <a:bodyPr lIns="0" tIns="0" rIns="0" bIns="0" anchor="t" anchorCtr="0"/>
          <a:lstStyle/>
          <a:p>
            <a:r>
              <a:rPr lang="it-IT" sz="3200">
                <a:solidFill>
                  <a:schemeClr val="tx1">
                    <a:lumMod val="50000"/>
                    <a:lumOff val="50000"/>
                  </a:schemeClr>
                </a:solidFill>
                <a:latin typeface="+mn-lt"/>
              </a:rPr>
              <a:t>Le </a:t>
            </a:r>
            <a:r>
              <a:rPr lang="it-IT" sz="3200" smtClean="0">
                <a:solidFill>
                  <a:schemeClr val="tx1">
                    <a:lumMod val="50000"/>
                    <a:lumOff val="50000"/>
                  </a:schemeClr>
                </a:solidFill>
                <a:latin typeface="+mn-lt"/>
              </a:rPr>
              <a:t>differenze tra le due fonti</a:t>
            </a:r>
            <a:endParaRPr lang="it-IT" sz="3200" dirty="0">
              <a:solidFill>
                <a:schemeClr val="tx1">
                  <a:lumMod val="50000"/>
                  <a:lumOff val="50000"/>
                </a:schemeClr>
              </a:solidFill>
              <a:latin typeface="+mn-lt"/>
            </a:endParaRPr>
          </a:p>
        </p:txBody>
      </p:sp>
      <p:graphicFrame>
        <p:nvGraphicFramePr>
          <p:cNvPr id="2" name="Tabella 1"/>
          <p:cNvGraphicFramePr>
            <a:graphicFrameLocks noGrp="1"/>
          </p:cNvGraphicFramePr>
          <p:nvPr>
            <p:extLst>
              <p:ext uri="{D42A27DB-BD31-4B8C-83A1-F6EECF244321}">
                <p14:modId xmlns:p14="http://schemas.microsoft.com/office/powerpoint/2010/main" val="3561637555"/>
              </p:ext>
            </p:extLst>
          </p:nvPr>
        </p:nvGraphicFramePr>
        <p:xfrm>
          <a:off x="569910" y="1543050"/>
          <a:ext cx="11222040" cy="4927600"/>
        </p:xfrm>
        <a:graphic>
          <a:graphicData uri="http://schemas.openxmlformats.org/drawingml/2006/table">
            <a:tbl>
              <a:tblPr firstRow="1" bandRow="1">
                <a:tableStyleId>{5C22544A-7EE6-4342-B048-85BDC9FD1C3A}</a:tableStyleId>
              </a:tblPr>
              <a:tblGrid>
                <a:gridCol w="2702294"/>
                <a:gridCol w="4080152"/>
                <a:gridCol w="4439594"/>
              </a:tblGrid>
              <a:tr h="370840">
                <a:tc>
                  <a:txBody>
                    <a:bodyPr/>
                    <a:lstStyle/>
                    <a:p>
                      <a:endParaRPr lang="it-IT" sz="1400" dirty="0"/>
                    </a:p>
                  </a:txBody>
                  <a:tcPr/>
                </a:tc>
                <a:tc>
                  <a:txBody>
                    <a:bodyPr/>
                    <a:lstStyle/>
                    <a:p>
                      <a:pPr algn="ctr"/>
                      <a:r>
                        <a:rPr lang="it-IT" sz="1800" dirty="0" smtClean="0"/>
                        <a:t>Rilevazione forze di lavoro</a:t>
                      </a:r>
                      <a:endParaRPr lang="it-IT" sz="1800" dirty="0"/>
                    </a:p>
                  </a:txBody>
                  <a:tcPr/>
                </a:tc>
                <a:tc>
                  <a:txBody>
                    <a:bodyPr/>
                    <a:lstStyle/>
                    <a:p>
                      <a:pPr algn="ctr"/>
                      <a:r>
                        <a:rPr lang="it-IT" sz="1800" dirty="0" smtClean="0"/>
                        <a:t>Sistema comunicazioni obbligatorie on-line</a:t>
                      </a:r>
                      <a:endParaRPr lang="it-IT" sz="1800" dirty="0"/>
                    </a:p>
                  </a:txBody>
                  <a:tcPr/>
                </a:tc>
              </a:tr>
              <a:tr h="370840">
                <a:tc>
                  <a:txBody>
                    <a:bodyPr/>
                    <a:lstStyle/>
                    <a:p>
                      <a:r>
                        <a:rPr lang="it-IT" sz="1400" dirty="0" smtClean="0"/>
                        <a:t>Ottica</a:t>
                      </a:r>
                      <a:endParaRPr lang="it-IT" sz="1400" dirty="0"/>
                    </a:p>
                  </a:txBody>
                  <a:tcPr/>
                </a:tc>
                <a:tc>
                  <a:txBody>
                    <a:bodyPr/>
                    <a:lstStyle/>
                    <a:p>
                      <a:pPr algn="ctr"/>
                      <a:r>
                        <a:rPr lang="it-IT" sz="1400" dirty="0" smtClean="0"/>
                        <a:t>Lato dell’offerta di lavoro (famiglie)</a:t>
                      </a:r>
                      <a:endParaRPr lang="it-IT" sz="1400" dirty="0"/>
                    </a:p>
                  </a:txBody>
                  <a:tcPr/>
                </a:tc>
                <a:tc>
                  <a:txBody>
                    <a:bodyPr/>
                    <a:lstStyle/>
                    <a:p>
                      <a:pPr algn="ctr"/>
                      <a:r>
                        <a:rPr lang="it-IT" sz="1400" dirty="0" smtClean="0"/>
                        <a:t>Lato della domanda di lavoro</a:t>
                      </a:r>
                      <a:r>
                        <a:rPr lang="it-IT" sz="1400" baseline="0" dirty="0" smtClean="0"/>
                        <a:t> (imprese)</a:t>
                      </a:r>
                      <a:endParaRPr lang="it-IT" sz="1400" dirty="0"/>
                    </a:p>
                  </a:txBody>
                  <a:tcPr/>
                </a:tc>
              </a:tr>
              <a:tr h="370840">
                <a:tc>
                  <a:txBody>
                    <a:bodyPr/>
                    <a:lstStyle/>
                    <a:p>
                      <a:r>
                        <a:rPr lang="it-IT" sz="1400" smtClean="0"/>
                        <a:t>Popolazioni di riferimento</a:t>
                      </a:r>
                      <a:endParaRPr lang="it-IT" sz="1400"/>
                    </a:p>
                  </a:txBody>
                  <a:tcPr/>
                </a:tc>
                <a:tc>
                  <a:txBody>
                    <a:bodyPr/>
                    <a:lstStyle/>
                    <a:p>
                      <a:pPr algn="ctr"/>
                      <a:r>
                        <a:rPr lang="it-IT" sz="1400" smtClean="0"/>
                        <a:t>Famiglie residenti sul territorio nazionale (escluse comunità</a:t>
                      </a:r>
                      <a:r>
                        <a:rPr lang="it-IT" sz="1400" baseline="0" smtClean="0"/>
                        <a:t> e convivenze)</a:t>
                      </a:r>
                      <a:endParaRPr lang="it-IT" sz="1400"/>
                    </a:p>
                  </a:txBody>
                  <a:tcPr/>
                </a:tc>
                <a:tc>
                  <a:txBody>
                    <a:bodyPr/>
                    <a:lstStyle/>
                    <a:p>
                      <a:pPr algn="ctr"/>
                      <a:r>
                        <a:rPr lang="it-IT" sz="1400" dirty="0" smtClean="0"/>
                        <a:t>Avviamenti,</a:t>
                      </a:r>
                      <a:r>
                        <a:rPr lang="it-IT" sz="1400" baseline="0" dirty="0" smtClean="0"/>
                        <a:t> cessazioni e trasformazioni di rapporti di lavoro dipendente e parasubordinato comunicati dalle u</a:t>
                      </a:r>
                      <a:r>
                        <a:rPr lang="it-IT" sz="1400" dirty="0" smtClean="0"/>
                        <a:t>nità produttive di imprese residenti sul territorio nazionale</a:t>
                      </a:r>
                      <a:endParaRPr lang="it-IT" sz="1400" dirty="0"/>
                    </a:p>
                  </a:txBody>
                  <a:tcPr/>
                </a:tc>
              </a:tr>
              <a:tr h="370840">
                <a:tc>
                  <a:txBody>
                    <a:bodyPr/>
                    <a:lstStyle/>
                    <a:p>
                      <a:r>
                        <a:rPr lang="it-IT" sz="1400" dirty="0" smtClean="0"/>
                        <a:t>Coperture dell’oggetto di interesse</a:t>
                      </a:r>
                      <a:endParaRPr lang="it-IT" sz="1400" dirty="0"/>
                    </a:p>
                  </a:txBody>
                  <a:tcPr/>
                </a:tc>
                <a:tc>
                  <a:txBody>
                    <a:bodyPr/>
                    <a:lstStyle/>
                    <a:p>
                      <a:pPr algn="ctr"/>
                      <a:r>
                        <a:rPr lang="it-IT" sz="1400" dirty="0" smtClean="0"/>
                        <a:t>Lavoro regolare e (parzialmente) irregolare</a:t>
                      </a:r>
                      <a:endParaRPr lang="it-IT" sz="1400" dirty="0"/>
                    </a:p>
                  </a:txBody>
                  <a:tcPr/>
                </a:tc>
                <a:tc>
                  <a:txBody>
                    <a:bodyPr/>
                    <a:lstStyle/>
                    <a:p>
                      <a:pPr algn="ctr"/>
                      <a:r>
                        <a:rPr lang="it-IT" sz="1400" smtClean="0"/>
                        <a:t>Lavoro dipendente e parasubordinato regolare</a:t>
                      </a:r>
                      <a:endParaRPr lang="it-IT" sz="1400"/>
                    </a:p>
                  </a:txBody>
                  <a:tcPr/>
                </a:tc>
              </a:tr>
              <a:tr h="370840">
                <a:tc>
                  <a:txBody>
                    <a:bodyPr/>
                    <a:lstStyle/>
                    <a:p>
                      <a:r>
                        <a:rPr lang="it-IT" sz="1400" smtClean="0"/>
                        <a:t>Processo</a:t>
                      </a:r>
                      <a:r>
                        <a:rPr lang="it-IT" sz="1400" baseline="0" smtClean="0"/>
                        <a:t> di genesi dei dati</a:t>
                      </a:r>
                      <a:endParaRPr lang="it-IT" sz="1400"/>
                    </a:p>
                  </a:txBody>
                  <a:tcPr/>
                </a:tc>
                <a:tc>
                  <a:txBody>
                    <a:bodyPr/>
                    <a:lstStyle/>
                    <a:p>
                      <a:pPr algn="ctr"/>
                      <a:r>
                        <a:rPr lang="it-IT" sz="1400" dirty="0" smtClean="0"/>
                        <a:t>Campione a due stadi, intervista CATI-CAPI, risposte </a:t>
                      </a:r>
                      <a:r>
                        <a:rPr lang="it-IT" sz="1400" dirty="0" err="1" smtClean="0"/>
                        <a:t>proxy</a:t>
                      </a:r>
                      <a:r>
                        <a:rPr lang="it-IT" sz="1400" dirty="0" smtClean="0"/>
                        <a:t>, definizioni ILO</a:t>
                      </a:r>
                      <a:endParaRPr lang="it-IT" sz="1400" dirty="0"/>
                    </a:p>
                  </a:txBody>
                  <a:tcPr/>
                </a:tc>
                <a:tc>
                  <a:txBody>
                    <a:bodyPr/>
                    <a:lstStyle/>
                    <a:p>
                      <a:pPr algn="ctr"/>
                      <a:r>
                        <a:rPr lang="it-IT" sz="1400" dirty="0" smtClean="0"/>
                        <a:t>Trasmissione telematica dell’evento all’amministrazione  da parte dei soggetti obbligati</a:t>
                      </a:r>
                      <a:endParaRPr lang="it-IT" sz="1400" dirty="0"/>
                    </a:p>
                  </a:txBody>
                  <a:tcPr/>
                </a:tc>
              </a:tr>
              <a:tr h="370840">
                <a:tc>
                  <a:txBody>
                    <a:bodyPr/>
                    <a:lstStyle/>
                    <a:p>
                      <a:r>
                        <a:rPr lang="it-IT" sz="1400" smtClean="0"/>
                        <a:t>Misure ricavate</a:t>
                      </a:r>
                      <a:endParaRPr lang="it-IT" sz="1400"/>
                    </a:p>
                  </a:txBody>
                  <a:tcPr/>
                </a:tc>
                <a:tc>
                  <a:txBody>
                    <a:bodyPr/>
                    <a:lstStyle/>
                    <a:p>
                      <a:pPr algn="ctr"/>
                      <a:r>
                        <a:rPr lang="it-IT" sz="1400" dirty="0" smtClean="0"/>
                        <a:t>Ammontare </a:t>
                      </a:r>
                      <a:r>
                        <a:rPr lang="it-IT" sz="1400" dirty="0" err="1" smtClean="0"/>
                        <a:t>crossezionale</a:t>
                      </a:r>
                      <a:r>
                        <a:rPr lang="it-IT" sz="1400" dirty="0" smtClean="0"/>
                        <a:t> degli occupati</a:t>
                      </a:r>
                    </a:p>
                    <a:p>
                      <a:pPr algn="ctr"/>
                      <a:r>
                        <a:rPr lang="it-IT" sz="1400" dirty="0" smtClean="0"/>
                        <a:t>(stock)</a:t>
                      </a:r>
                      <a:endParaRPr lang="it-IT" sz="1400" dirty="0"/>
                    </a:p>
                  </a:txBody>
                  <a:tcPr/>
                </a:tc>
                <a:tc>
                  <a:txBody>
                    <a:bodyPr/>
                    <a:lstStyle/>
                    <a:p>
                      <a:pPr algn="ctr"/>
                      <a:r>
                        <a:rPr lang="it-IT" sz="1400" dirty="0" smtClean="0"/>
                        <a:t>Ammontare di avviamenti, cessazioni, trasformazioni</a:t>
                      </a:r>
                      <a:r>
                        <a:rPr lang="it-IT" sz="1400" baseline="0" dirty="0" smtClean="0"/>
                        <a:t> di rapporti di lavoro in un intervallo di tempo (flussi)</a:t>
                      </a:r>
                      <a:endParaRPr lang="it-IT" sz="1400" dirty="0"/>
                    </a:p>
                  </a:txBody>
                  <a:tcPr/>
                </a:tc>
              </a:tr>
              <a:tr h="370840">
                <a:tc>
                  <a:txBody>
                    <a:bodyPr/>
                    <a:lstStyle/>
                    <a:p>
                      <a:r>
                        <a:rPr lang="it-IT" sz="1400" smtClean="0"/>
                        <a:t>Accuratezza</a:t>
                      </a:r>
                      <a:endParaRPr lang="it-IT" sz="1400"/>
                    </a:p>
                  </a:txBody>
                  <a:tcPr/>
                </a:tc>
                <a:tc>
                  <a:txBody>
                    <a:bodyPr/>
                    <a:lstStyle/>
                    <a:p>
                      <a:pPr algn="ctr"/>
                      <a:r>
                        <a:rPr lang="it-IT" sz="1400" dirty="0" smtClean="0"/>
                        <a:t>Stime campionarie soggette ad errore</a:t>
                      </a:r>
                      <a:endParaRPr lang="it-IT" sz="1400" dirty="0"/>
                    </a:p>
                  </a:txBody>
                  <a:tcPr/>
                </a:tc>
                <a:tc>
                  <a:txBody>
                    <a:bodyPr/>
                    <a:lstStyle/>
                    <a:p>
                      <a:pPr algn="ctr"/>
                      <a:r>
                        <a:rPr lang="it-IT" sz="1400" dirty="0" smtClean="0"/>
                        <a:t>Dati totali: nessun problema di accuratezza</a:t>
                      </a:r>
                      <a:endParaRPr lang="it-IT" sz="1400" dirty="0"/>
                    </a:p>
                  </a:txBody>
                  <a:tcPr/>
                </a:tc>
              </a:tr>
              <a:tr h="370840">
                <a:tc>
                  <a:txBody>
                    <a:bodyPr/>
                    <a:lstStyle/>
                    <a:p>
                      <a:r>
                        <a:rPr lang="it-IT" sz="1400" smtClean="0"/>
                        <a:t>Precisione</a:t>
                      </a:r>
                      <a:endParaRPr lang="it-IT" sz="1400"/>
                    </a:p>
                  </a:txBody>
                  <a:tcPr/>
                </a:tc>
                <a:tc>
                  <a:txBody>
                    <a:bodyPr/>
                    <a:lstStyle/>
                    <a:p>
                      <a:pPr algn="ctr"/>
                      <a:r>
                        <a:rPr lang="it-IT" sz="1400" dirty="0" smtClean="0"/>
                        <a:t>Condizione e caratteristiche </a:t>
                      </a:r>
                      <a:r>
                        <a:rPr lang="it-IT" sz="1400" dirty="0" err="1" smtClean="0"/>
                        <a:t>autodichiarate</a:t>
                      </a:r>
                      <a:r>
                        <a:rPr lang="it-IT" sz="1400" dirty="0" smtClean="0"/>
                        <a:t>, risposte </a:t>
                      </a:r>
                      <a:r>
                        <a:rPr lang="it-IT" sz="1400" dirty="0" err="1" smtClean="0"/>
                        <a:t>proxy</a:t>
                      </a:r>
                      <a:r>
                        <a:rPr lang="it-IT" sz="1400" dirty="0" smtClean="0"/>
                        <a:t>, utilizzo di definizioni</a:t>
                      </a:r>
                      <a:r>
                        <a:rPr lang="it-IT" sz="1400" baseline="0" dirty="0" smtClean="0"/>
                        <a:t> standard.</a:t>
                      </a:r>
                      <a:endParaRPr lang="it-IT" sz="1400" dirty="0"/>
                    </a:p>
                  </a:txBody>
                  <a:tcPr/>
                </a:tc>
                <a:tc>
                  <a:txBody>
                    <a:bodyPr/>
                    <a:lstStyle/>
                    <a:p>
                      <a:pPr algn="ctr"/>
                      <a:r>
                        <a:rPr lang="it-IT" sz="1400" dirty="0" smtClean="0"/>
                        <a:t>Elevata su alcune caratteristiche di impresa e lavoratori: settore, localizzazione, forma di contratto.</a:t>
                      </a:r>
                    </a:p>
                    <a:p>
                      <a:pPr algn="ctr"/>
                      <a:r>
                        <a:rPr lang="it-IT" sz="1400" dirty="0" smtClean="0"/>
                        <a:t>Critica su altre caratteristiche poco rilevanti a fini amministrativi: livello di istruzione, professione. </a:t>
                      </a:r>
                      <a:endParaRPr lang="it-IT" sz="1400" dirty="0"/>
                    </a:p>
                  </a:txBody>
                  <a:tcPr/>
                </a:tc>
              </a:tr>
              <a:tr h="370840">
                <a:tc>
                  <a:txBody>
                    <a:bodyPr/>
                    <a:lstStyle/>
                    <a:p>
                      <a:r>
                        <a:rPr lang="it-IT" sz="1400" kern="1200" smtClean="0">
                          <a:solidFill>
                            <a:schemeClr val="dk1"/>
                          </a:solidFill>
                          <a:effectLst/>
                          <a:latin typeface="+mn-lt"/>
                          <a:ea typeface="+mn-ea"/>
                          <a:cs typeface="+mn-cs"/>
                        </a:rPr>
                        <a:t>Tempestività</a:t>
                      </a:r>
                      <a:endParaRPr lang="it-IT" sz="1400"/>
                    </a:p>
                  </a:txBody>
                  <a:tcPr/>
                </a:tc>
                <a:tc>
                  <a:txBody>
                    <a:bodyPr/>
                    <a:lstStyle/>
                    <a:p>
                      <a:pPr algn="ctr"/>
                      <a:r>
                        <a:rPr lang="it-IT" sz="1400" kern="1200" dirty="0" err="1" smtClean="0">
                          <a:solidFill>
                            <a:schemeClr val="dk1"/>
                          </a:solidFill>
                          <a:effectLst/>
                          <a:latin typeface="+mn-lt"/>
                          <a:ea typeface="+mn-ea"/>
                          <a:cs typeface="+mn-cs"/>
                        </a:rPr>
                        <a:t>Lag</a:t>
                      </a:r>
                      <a:r>
                        <a:rPr lang="it-IT" sz="1400" kern="1200" dirty="0" smtClean="0">
                          <a:solidFill>
                            <a:schemeClr val="dk1"/>
                          </a:solidFill>
                          <a:effectLst/>
                          <a:latin typeface="+mn-lt"/>
                          <a:ea typeface="+mn-ea"/>
                          <a:cs typeface="+mn-cs"/>
                        </a:rPr>
                        <a:t> trimestrale o mensile: </a:t>
                      </a:r>
                      <a:r>
                        <a:rPr lang="it-IT" sz="1400" kern="1200" dirty="0" err="1" smtClean="0">
                          <a:solidFill>
                            <a:schemeClr val="dk1"/>
                          </a:solidFill>
                          <a:effectLst/>
                          <a:latin typeface="+mn-lt"/>
                          <a:ea typeface="+mn-ea"/>
                          <a:cs typeface="+mn-cs"/>
                        </a:rPr>
                        <a:t>trade</a:t>
                      </a:r>
                      <a:r>
                        <a:rPr lang="it-IT" sz="1400" kern="1200" dirty="0" smtClean="0">
                          <a:solidFill>
                            <a:schemeClr val="dk1"/>
                          </a:solidFill>
                          <a:effectLst/>
                          <a:latin typeface="+mn-lt"/>
                          <a:ea typeface="+mn-ea"/>
                          <a:cs typeface="+mn-cs"/>
                        </a:rPr>
                        <a:t>-off tra tempestività e contenuto informativo</a:t>
                      </a:r>
                      <a:endParaRPr lang="it-IT" sz="1400" dirty="0"/>
                    </a:p>
                  </a:txBody>
                  <a:tcPr/>
                </a:tc>
                <a:tc>
                  <a:txBody>
                    <a:bodyPr/>
                    <a:lstStyle/>
                    <a:p>
                      <a:pPr algn="ctr"/>
                      <a:r>
                        <a:rPr lang="it-IT" sz="1400" kern="1200" dirty="0" smtClean="0">
                          <a:solidFill>
                            <a:schemeClr val="dk1"/>
                          </a:solidFill>
                          <a:effectLst/>
                          <a:latin typeface="+mn-lt"/>
                          <a:ea typeface="+mn-ea"/>
                          <a:cs typeface="+mn-cs"/>
                        </a:rPr>
                        <a:t>Informazione potenzialmente disponibile in tempo reale </a:t>
                      </a:r>
                      <a:endParaRPr lang="it-IT" sz="1400" dirty="0"/>
                    </a:p>
                  </a:txBody>
                  <a:tcPr/>
                </a:tc>
              </a:tr>
            </a:tbl>
          </a:graphicData>
        </a:graphic>
      </p:graphicFrame>
    </p:spTree>
    <p:extLst>
      <p:ext uri="{BB962C8B-B14F-4D97-AF65-F5344CB8AC3E}">
        <p14:creationId xmlns:p14="http://schemas.microsoft.com/office/powerpoint/2010/main" val="38733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5</a:t>
            </a:fld>
            <a:endParaRPr lang="it-IT" dirty="0"/>
          </a:p>
        </p:txBody>
      </p:sp>
      <p:sp>
        <p:nvSpPr>
          <p:cNvPr id="9" name="Titolo 1"/>
          <p:cNvSpPr>
            <a:spLocks noGrp="1"/>
          </p:cNvSpPr>
          <p:nvPr>
            <p:ph type="ctrTitle" idx="4294967295"/>
          </p:nvPr>
        </p:nvSpPr>
        <p:spPr>
          <a:xfrm>
            <a:off x="569912" y="1093265"/>
            <a:ext cx="10700951" cy="821260"/>
          </a:xfrm>
          <a:prstGeom prst="rect">
            <a:avLst/>
          </a:prstGeom>
        </p:spPr>
        <p:txBody>
          <a:bodyPr lIns="0" tIns="0" rIns="0" bIns="0" anchor="t" anchorCtr="0"/>
          <a:lstStyle/>
          <a:p>
            <a:r>
              <a:rPr lang="it-IT" sz="3200">
                <a:solidFill>
                  <a:schemeClr val="tx1">
                    <a:lumMod val="50000"/>
                    <a:lumOff val="50000"/>
                  </a:schemeClr>
                </a:solidFill>
                <a:latin typeface="+mn-lt"/>
              </a:rPr>
              <a:t>Le </a:t>
            </a:r>
            <a:r>
              <a:rPr lang="it-IT" sz="3200" smtClean="0">
                <a:solidFill>
                  <a:schemeClr val="tx1">
                    <a:lumMod val="50000"/>
                    <a:lumOff val="50000"/>
                  </a:schemeClr>
                </a:solidFill>
                <a:latin typeface="+mn-lt"/>
              </a:rPr>
              <a:t>differenze tra le due fonti</a:t>
            </a:r>
            <a:endParaRPr lang="it-IT" sz="3200" dirty="0">
              <a:solidFill>
                <a:schemeClr val="tx1">
                  <a:lumMod val="50000"/>
                  <a:lumOff val="50000"/>
                </a:schemeClr>
              </a:solidFill>
              <a:latin typeface="+mn-lt"/>
            </a:endParaRPr>
          </a:p>
        </p:txBody>
      </p:sp>
      <p:graphicFrame>
        <p:nvGraphicFramePr>
          <p:cNvPr id="2" name="Tabella 1"/>
          <p:cNvGraphicFramePr>
            <a:graphicFrameLocks noGrp="1"/>
          </p:cNvGraphicFramePr>
          <p:nvPr>
            <p:extLst>
              <p:ext uri="{D42A27DB-BD31-4B8C-83A1-F6EECF244321}">
                <p14:modId xmlns:p14="http://schemas.microsoft.com/office/powerpoint/2010/main" val="3009900002"/>
              </p:ext>
            </p:extLst>
          </p:nvPr>
        </p:nvGraphicFramePr>
        <p:xfrm>
          <a:off x="1771048" y="2341947"/>
          <a:ext cx="8905999" cy="2875716"/>
        </p:xfrm>
        <a:graphic>
          <a:graphicData uri="http://schemas.openxmlformats.org/drawingml/2006/table">
            <a:tbl>
              <a:tblPr firstRow="1" bandRow="1">
                <a:tableStyleId>{5C22544A-7EE6-4342-B048-85BDC9FD1C3A}</a:tableStyleId>
              </a:tblPr>
              <a:tblGrid>
                <a:gridCol w="8905999"/>
              </a:tblGrid>
              <a:tr h="428146">
                <a:tc>
                  <a:txBody>
                    <a:bodyPr/>
                    <a:lstStyle/>
                    <a:p>
                      <a:pPr algn="ctr"/>
                      <a:r>
                        <a:rPr lang="it-IT" sz="1800" dirty="0" smtClean="0"/>
                        <a:t>Rilevazione forze di lavoro</a:t>
                      </a:r>
                      <a:endParaRPr lang="it-IT" sz="1800" dirty="0"/>
                    </a:p>
                  </a:txBody>
                  <a:tcPr/>
                </a:tc>
              </a:tr>
              <a:tr h="428146">
                <a:tc>
                  <a:txBody>
                    <a:bodyPr/>
                    <a:lstStyle/>
                    <a:p>
                      <a:pPr algn="ctr"/>
                      <a:r>
                        <a:rPr lang="it-IT" sz="1600" dirty="0" smtClean="0"/>
                        <a:t>FDL</a:t>
                      </a:r>
                      <a:r>
                        <a:rPr lang="it-IT" sz="1600" baseline="0" dirty="0" smtClean="0"/>
                        <a:t> considera i tirocini se retribuiti, non considerati rapporti di lavoro da </a:t>
                      </a:r>
                      <a:r>
                        <a:rPr lang="it-IT" sz="1600" baseline="0" dirty="0" err="1" smtClean="0"/>
                        <a:t>SISCO</a:t>
                      </a:r>
                      <a:endParaRPr lang="it-IT" sz="1600" dirty="0"/>
                    </a:p>
                  </a:txBody>
                  <a:tcPr/>
                </a:tc>
              </a:tr>
              <a:tr h="598232">
                <a:tc>
                  <a:txBody>
                    <a:bodyPr/>
                    <a:lstStyle/>
                    <a:p>
                      <a:pPr algn="ctr"/>
                      <a:r>
                        <a:rPr lang="it-IT" sz="1600" baseline="0" dirty="0" smtClean="0"/>
                        <a:t>FDL tende a sottostimare l’apprendistato</a:t>
                      </a:r>
                      <a:endParaRPr lang="it-IT" sz="1600" dirty="0"/>
                    </a:p>
                  </a:txBody>
                  <a:tcPr/>
                </a:tc>
              </a:tr>
              <a:tr h="428146">
                <a:tc>
                  <a:txBody>
                    <a:bodyPr/>
                    <a:lstStyle/>
                    <a:p>
                      <a:pPr algn="ctr"/>
                      <a:r>
                        <a:rPr lang="it-IT" sz="1600" dirty="0" smtClean="0"/>
                        <a:t>Considerando sia il mese che il trimestre il</a:t>
                      </a:r>
                      <a:r>
                        <a:rPr lang="it-IT" sz="1600" baseline="0" dirty="0" smtClean="0"/>
                        <a:t> dato amministrativo in genere coglie interamente la stagionalità dell’occupazione, peraltro più stabile rispetto a FDL: la componente erratica di FDL è più elevata</a:t>
                      </a:r>
                      <a:endParaRPr lang="it-IT" sz="1600" dirty="0"/>
                    </a:p>
                  </a:txBody>
                  <a:tcPr/>
                </a:tc>
              </a:tr>
              <a:tr h="598232">
                <a:tc>
                  <a:txBody>
                    <a:bodyPr/>
                    <a:lstStyle/>
                    <a:p>
                      <a:pPr algn="ctr"/>
                      <a:r>
                        <a:rPr lang="it-IT" sz="1600" dirty="0" smtClean="0"/>
                        <a:t>Dal dato amministrativo si  osserva una elevata eterogeneità nella stagionalità regionale, non totalmente colta da FDL</a:t>
                      </a:r>
                      <a:endParaRPr lang="it-IT" sz="1600" dirty="0"/>
                    </a:p>
                  </a:txBody>
                  <a:tcPr/>
                </a:tc>
              </a:tr>
            </a:tbl>
          </a:graphicData>
        </a:graphic>
      </p:graphicFrame>
    </p:spTree>
    <p:extLst>
      <p:ext uri="{BB962C8B-B14F-4D97-AF65-F5344CB8AC3E}">
        <p14:creationId xmlns:p14="http://schemas.microsoft.com/office/powerpoint/2010/main" val="12013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6</a:t>
            </a:fld>
            <a:endParaRPr lang="it-IT" dirty="0"/>
          </a:p>
        </p:txBody>
      </p:sp>
      <p:sp>
        <p:nvSpPr>
          <p:cNvPr id="6" name="Sottotitolo 2"/>
          <p:cNvSpPr txBox="1">
            <a:spLocks/>
          </p:cNvSpPr>
          <p:nvPr/>
        </p:nvSpPr>
        <p:spPr>
          <a:xfrm>
            <a:off x="569913" y="1696450"/>
            <a:ext cx="3068436" cy="475297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it-IT" sz="1800" b="1" dirty="0">
                <a:solidFill>
                  <a:srgbClr val="595959"/>
                </a:solidFill>
              </a:rPr>
              <a:t>D</a:t>
            </a:r>
            <a:r>
              <a:rPr lang="it-IT" sz="1800" b="1" dirty="0" smtClean="0">
                <a:solidFill>
                  <a:srgbClr val="595959"/>
                </a:solidFill>
              </a:rPr>
              <a:t>ati non ulteriormente elaborati ricavati direttamente dalle due fonti:</a:t>
            </a:r>
          </a:p>
          <a:p>
            <a:pPr algn="l"/>
            <a:endParaRPr lang="it-IT" sz="1800" dirty="0" smtClean="0">
              <a:solidFill>
                <a:srgbClr val="595959"/>
              </a:solidFill>
            </a:endParaRPr>
          </a:p>
          <a:p>
            <a:pPr marL="285750" indent="-285750" algn="l">
              <a:buFont typeface="Wingdings" panose="05000000000000000000" pitchFamily="2" charset="2"/>
              <a:buChar char="§"/>
            </a:pPr>
            <a:r>
              <a:rPr lang="it-IT" sz="1800" dirty="0" smtClean="0">
                <a:solidFill>
                  <a:srgbClr val="595959"/>
                </a:solidFill>
              </a:rPr>
              <a:t>FDL: stime mensili dello stock di occupati dipendenti a tempo determinato;</a:t>
            </a:r>
          </a:p>
          <a:p>
            <a:pPr marL="285750" indent="-285750" algn="l">
              <a:buFont typeface="Wingdings" panose="05000000000000000000" pitchFamily="2" charset="2"/>
              <a:buChar char="§"/>
            </a:pPr>
            <a:r>
              <a:rPr lang="it-IT" sz="1800" dirty="0" err="1" smtClean="0">
                <a:solidFill>
                  <a:srgbClr val="595959"/>
                </a:solidFill>
              </a:rPr>
              <a:t>SISCO</a:t>
            </a:r>
            <a:r>
              <a:rPr lang="it-IT" sz="1800" dirty="0" smtClean="0">
                <a:solidFill>
                  <a:srgbClr val="595959"/>
                </a:solidFill>
              </a:rPr>
              <a:t>: ammontare mensile delle attivazioni e delle cessazioni di contratti di lavoro a tempo determinato</a:t>
            </a:r>
          </a:p>
          <a:p>
            <a:pPr marL="285750" indent="-285750" algn="l">
              <a:buFont typeface="Wingdings" panose="05000000000000000000" pitchFamily="2" charset="2"/>
              <a:buChar char="§"/>
            </a:pPr>
            <a:endParaRPr lang="it-IT" sz="1800" dirty="0" smtClean="0">
              <a:solidFill>
                <a:srgbClr val="595959"/>
              </a:solidFill>
            </a:endParaRPr>
          </a:p>
          <a:p>
            <a:r>
              <a:rPr lang="it-IT" sz="1800" b="1" dirty="0" smtClean="0">
                <a:solidFill>
                  <a:srgbClr val="595959"/>
                </a:solidFill>
              </a:rPr>
              <a:t>Non sembrano parlare della stessa cosa</a:t>
            </a:r>
            <a:endParaRPr lang="it-IT" sz="1800" b="1" dirty="0">
              <a:solidFill>
                <a:srgbClr val="595959"/>
              </a:solidFill>
            </a:endParaRPr>
          </a:p>
          <a:p>
            <a:pPr marL="285750" indent="-285750" algn="l">
              <a:buFont typeface="Wingdings" panose="05000000000000000000" pitchFamily="2" charset="2"/>
              <a:buChar char="§"/>
            </a:pPr>
            <a:endParaRPr lang="it-IT" sz="1800" dirty="0" smtClean="0">
              <a:solidFill>
                <a:srgbClr val="595959"/>
              </a:solidFill>
            </a:endParaRPr>
          </a:p>
        </p:txBody>
      </p:sp>
      <p:sp>
        <p:nvSpPr>
          <p:cNvPr id="9" name="Titolo 1"/>
          <p:cNvSpPr>
            <a:spLocks noGrp="1"/>
          </p:cNvSpPr>
          <p:nvPr>
            <p:ph type="ctrTitle" idx="4294967295"/>
          </p:nvPr>
        </p:nvSpPr>
        <p:spPr>
          <a:xfrm>
            <a:off x="598488" y="1064690"/>
            <a:ext cx="5126038" cy="421210"/>
          </a:xfrm>
          <a:prstGeom prst="rect">
            <a:avLst/>
          </a:prstGeom>
        </p:spPr>
        <p:txBody>
          <a:bodyPr lIns="0" tIns="0" rIns="0" bIns="0" anchor="t" anchorCtr="0"/>
          <a:lstStyle/>
          <a:p>
            <a:pPr algn="l"/>
            <a:r>
              <a:rPr lang="it-IT" sz="3200" dirty="0" smtClean="0">
                <a:solidFill>
                  <a:schemeClr val="tx1">
                    <a:lumMod val="50000"/>
                    <a:lumOff val="50000"/>
                  </a:schemeClr>
                </a:solidFill>
                <a:latin typeface="+mn-lt"/>
              </a:rPr>
              <a:t>Primi confronti</a:t>
            </a:r>
            <a:endParaRPr lang="it-IT" sz="3200" dirty="0">
              <a:solidFill>
                <a:schemeClr val="tx1">
                  <a:lumMod val="50000"/>
                  <a:lumOff val="50000"/>
                </a:schemeClr>
              </a:solidFill>
              <a:latin typeface="+mn-lt"/>
            </a:endParaRPr>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7006" y="1077090"/>
            <a:ext cx="7707537" cy="50400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2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7</a:t>
            </a:fld>
            <a:endParaRPr lang="it-IT" dirty="0"/>
          </a:p>
        </p:txBody>
      </p:sp>
      <p:sp>
        <p:nvSpPr>
          <p:cNvPr id="6" name="Sottotitolo 2"/>
          <p:cNvSpPr txBox="1">
            <a:spLocks/>
          </p:cNvSpPr>
          <p:nvPr/>
        </p:nvSpPr>
        <p:spPr>
          <a:xfrm>
            <a:off x="569914" y="1600200"/>
            <a:ext cx="3068436" cy="4752975"/>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it-IT" sz="1800" b="1" dirty="0" smtClean="0">
                <a:solidFill>
                  <a:srgbClr val="595959"/>
                </a:solidFill>
              </a:rPr>
              <a:t>Dati non ulteriormente elaborati ricavati direttamente dalle due fonti:</a:t>
            </a:r>
          </a:p>
          <a:p>
            <a:pPr algn="l"/>
            <a:endParaRPr lang="it-IT" sz="1800" dirty="0" smtClean="0">
              <a:solidFill>
                <a:srgbClr val="595959"/>
              </a:solidFill>
            </a:endParaRPr>
          </a:p>
          <a:p>
            <a:pPr marL="285750" indent="-285750" algn="l">
              <a:buFont typeface="Wingdings" panose="05000000000000000000" pitchFamily="2" charset="2"/>
              <a:buChar char="§"/>
            </a:pPr>
            <a:r>
              <a:rPr lang="it-IT" sz="1800" dirty="0" smtClean="0">
                <a:solidFill>
                  <a:srgbClr val="595959"/>
                </a:solidFill>
              </a:rPr>
              <a:t>FDL: stime mensili dello stock di occupati dipendenti a tempo indeterminato;</a:t>
            </a:r>
          </a:p>
          <a:p>
            <a:pPr marL="285750" indent="-285750" algn="l">
              <a:buFont typeface="Wingdings" panose="05000000000000000000" pitchFamily="2" charset="2"/>
              <a:buChar char="§"/>
            </a:pPr>
            <a:r>
              <a:rPr lang="it-IT" sz="1800" dirty="0" err="1" smtClean="0">
                <a:solidFill>
                  <a:srgbClr val="595959"/>
                </a:solidFill>
              </a:rPr>
              <a:t>SISCO</a:t>
            </a:r>
            <a:r>
              <a:rPr lang="it-IT" sz="1800" dirty="0" smtClean="0">
                <a:solidFill>
                  <a:srgbClr val="595959"/>
                </a:solidFill>
              </a:rPr>
              <a:t>: ammontare mensile delle attivazioni e delle cessazioni di contratti di lavoro a tempo indeterminato</a:t>
            </a:r>
          </a:p>
          <a:p>
            <a:pPr marL="285750" indent="-285750" algn="l">
              <a:buFont typeface="Wingdings" panose="05000000000000000000" pitchFamily="2" charset="2"/>
              <a:buChar char="§"/>
            </a:pPr>
            <a:endParaRPr lang="it-IT" sz="1800" dirty="0" smtClean="0">
              <a:solidFill>
                <a:srgbClr val="595959"/>
              </a:solidFill>
            </a:endParaRPr>
          </a:p>
          <a:p>
            <a:r>
              <a:rPr lang="it-IT" sz="1800" b="1" dirty="0" smtClean="0">
                <a:solidFill>
                  <a:srgbClr val="595959"/>
                </a:solidFill>
              </a:rPr>
              <a:t>Non sembrano parlare della stessa cosa</a:t>
            </a:r>
            <a:endParaRPr lang="it-IT" sz="1800" b="1" dirty="0">
              <a:solidFill>
                <a:srgbClr val="595959"/>
              </a:solidFill>
            </a:endParaRPr>
          </a:p>
          <a:p>
            <a:pPr marL="285750" indent="-285750" algn="l">
              <a:buFont typeface="Wingdings" panose="05000000000000000000" pitchFamily="2" charset="2"/>
              <a:buChar char="§"/>
            </a:pPr>
            <a:endParaRPr lang="it-IT" sz="1800" dirty="0" smtClean="0">
              <a:solidFill>
                <a:srgbClr val="595959"/>
              </a:solidFill>
            </a:endParaRPr>
          </a:p>
        </p:txBody>
      </p:sp>
      <p:sp>
        <p:nvSpPr>
          <p:cNvPr id="9" name="Titolo 1"/>
          <p:cNvSpPr>
            <a:spLocks noGrp="1"/>
          </p:cNvSpPr>
          <p:nvPr>
            <p:ph type="ctrTitle" idx="4294967295"/>
          </p:nvPr>
        </p:nvSpPr>
        <p:spPr>
          <a:xfrm>
            <a:off x="598488" y="1064690"/>
            <a:ext cx="5126038" cy="421210"/>
          </a:xfrm>
          <a:prstGeom prst="rect">
            <a:avLst/>
          </a:prstGeom>
        </p:spPr>
        <p:txBody>
          <a:bodyPr lIns="0" tIns="0" rIns="0" bIns="0" anchor="t" anchorCtr="0"/>
          <a:lstStyle/>
          <a:p>
            <a:pPr algn="l"/>
            <a:r>
              <a:rPr lang="it-IT" sz="3200" smtClean="0">
                <a:solidFill>
                  <a:schemeClr val="tx1">
                    <a:lumMod val="50000"/>
                    <a:lumOff val="50000"/>
                  </a:schemeClr>
                </a:solidFill>
                <a:latin typeface="+mn-lt"/>
              </a:rPr>
              <a:t>Primi confronti</a:t>
            </a:r>
            <a:endParaRPr lang="it-IT" sz="3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158" y="1064690"/>
            <a:ext cx="7707600" cy="5034315"/>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0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8</a:t>
            </a:fld>
            <a:endParaRPr lang="it-IT" dirty="0"/>
          </a:p>
        </p:txBody>
      </p:sp>
      <p:sp>
        <p:nvSpPr>
          <p:cNvPr id="9" name="Sottotitolo 2"/>
          <p:cNvSpPr txBox="1">
            <a:spLocks/>
          </p:cNvSpPr>
          <p:nvPr/>
        </p:nvSpPr>
        <p:spPr>
          <a:xfrm>
            <a:off x="569914" y="1513020"/>
            <a:ext cx="10990027" cy="2635468"/>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lIns="72000" tIns="72000" rIns="72000" bIns="7200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r>
              <a:rPr lang="it-IT" sz="1800" spc="-20" dirty="0" smtClean="0"/>
              <a:t>I dati di </a:t>
            </a:r>
            <a:r>
              <a:rPr lang="it-IT" sz="1800" b="1" spc="-20" dirty="0" smtClean="0"/>
              <a:t>stock</a:t>
            </a:r>
            <a:r>
              <a:rPr lang="it-IT" sz="1800" spc="-20" dirty="0" smtClean="0"/>
              <a:t> indicano l’ammontare del numero di occupati in un dato </a:t>
            </a:r>
            <a:r>
              <a:rPr lang="it-IT" sz="1800" b="1" spc="-20" dirty="0" smtClean="0"/>
              <a:t>momento nel tempo</a:t>
            </a:r>
            <a:r>
              <a:rPr lang="it-IT" sz="1800" spc="-20" dirty="0" smtClean="0"/>
              <a:t>, mentre i dati di flussi riportano il numero di </a:t>
            </a:r>
            <a:r>
              <a:rPr lang="it-IT" sz="1800" b="1" spc="-20" dirty="0" smtClean="0"/>
              <a:t>eventi</a:t>
            </a:r>
            <a:r>
              <a:rPr lang="it-IT" sz="1800" spc="-20" dirty="0" smtClean="0"/>
              <a:t> intervenuti in un </a:t>
            </a:r>
            <a:r>
              <a:rPr lang="it-IT" sz="1800" b="1" spc="-20" dirty="0" smtClean="0"/>
              <a:t>intervallo di tempo</a:t>
            </a:r>
            <a:r>
              <a:rPr lang="it-IT" sz="1800" spc="-20" dirty="0" smtClean="0"/>
              <a:t>.</a:t>
            </a:r>
          </a:p>
          <a:p>
            <a:pPr algn="just">
              <a:lnSpc>
                <a:spcPct val="100000"/>
              </a:lnSpc>
            </a:pPr>
            <a:r>
              <a:rPr lang="it-IT" sz="1800" b="1" spc="-20" dirty="0" smtClean="0"/>
              <a:t>Le due quantità non sono in alcun modo confrontabili direttamente.</a:t>
            </a:r>
          </a:p>
          <a:p>
            <a:pPr algn="just">
              <a:lnSpc>
                <a:spcPct val="100000"/>
              </a:lnSpc>
            </a:pPr>
            <a:r>
              <a:rPr lang="it-IT" sz="1800" spc="-20" dirty="0" smtClean="0"/>
              <a:t>Tuttavia lo stock di occupati in un determinato momento è dato dallo stock nel momento precedente a cui sono sommati gli ingressi e sottratte le uscite nel periodo, o, in modo equivalente, lo stock più il saldo.</a:t>
            </a:r>
          </a:p>
          <a:p>
            <a:pPr algn="just">
              <a:lnSpc>
                <a:spcPct val="100000"/>
              </a:lnSpc>
            </a:pPr>
            <a:r>
              <a:rPr lang="it-IT" sz="1800" spc="-20" dirty="0" smtClean="0"/>
              <a:t>Iterando la procedura nel tempo gli stock coincidono concettualmente con i saldi cumulati degli eventi corrispondenti</a:t>
            </a:r>
            <a:r>
              <a:rPr lang="it-IT" sz="1800" spc="-20" dirty="0" smtClean="0"/>
              <a:t>.</a:t>
            </a:r>
          </a:p>
          <a:p>
            <a:pPr algn="just">
              <a:lnSpc>
                <a:spcPct val="100000"/>
              </a:lnSpc>
            </a:pPr>
            <a:r>
              <a:rPr lang="it-IT" sz="1800" spc="-20" dirty="0" smtClean="0"/>
              <a:t>La scelta del periodo di riferimento  modifica il senso delle dei dati ottenuti</a:t>
            </a:r>
            <a:endParaRPr lang="it-IT" sz="1800" spc="-20" dirty="0" smtClean="0"/>
          </a:p>
        </p:txBody>
      </p:sp>
      <p:sp>
        <p:nvSpPr>
          <p:cNvPr id="11" name="Titolo 1"/>
          <p:cNvSpPr txBox="1">
            <a:spLocks/>
          </p:cNvSpPr>
          <p:nvPr/>
        </p:nvSpPr>
        <p:spPr>
          <a:xfrm>
            <a:off x="569913" y="1054711"/>
            <a:ext cx="10710895" cy="43905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La </a:t>
            </a:r>
            <a:r>
              <a:rPr lang="it-IT" sz="3200" dirty="0" smtClean="0">
                <a:solidFill>
                  <a:schemeClr val="tx1">
                    <a:lumMod val="50000"/>
                    <a:lumOff val="50000"/>
                  </a:schemeClr>
                </a:solidFill>
                <a:latin typeface="+mn-lt"/>
              </a:rPr>
              <a:t>ricerca di un linguaggio comune: </a:t>
            </a:r>
            <a:r>
              <a:rPr lang="it-IT" sz="3200" dirty="0" smtClean="0">
                <a:solidFill>
                  <a:schemeClr val="tx1">
                    <a:lumMod val="50000"/>
                    <a:lumOff val="50000"/>
                  </a:schemeClr>
                </a:solidFill>
                <a:latin typeface="+mn-lt"/>
              </a:rPr>
              <a:t>i saldi cumulati </a:t>
            </a:r>
            <a:endParaRPr lang="it-IT" sz="3200" dirty="0">
              <a:latin typeface="+mn-lt"/>
            </a:endParaRPr>
          </a:p>
        </p:txBody>
      </p:sp>
      <p:graphicFrame>
        <p:nvGraphicFramePr>
          <p:cNvPr id="3" name="Tabella 2"/>
          <p:cNvGraphicFramePr>
            <a:graphicFrameLocks noGrp="1"/>
          </p:cNvGraphicFramePr>
          <p:nvPr>
            <p:extLst>
              <p:ext uri="{D42A27DB-BD31-4B8C-83A1-F6EECF244321}">
                <p14:modId xmlns:p14="http://schemas.microsoft.com/office/powerpoint/2010/main" val="3357611607"/>
              </p:ext>
            </p:extLst>
          </p:nvPr>
        </p:nvGraphicFramePr>
        <p:xfrm>
          <a:off x="2396689" y="1837939"/>
          <a:ext cx="7440329" cy="4476237"/>
        </p:xfrm>
        <a:graphic>
          <a:graphicData uri="http://schemas.openxmlformats.org/drawingml/2006/table">
            <a:tbl>
              <a:tblPr>
                <a:tableStyleId>{5C22544A-7EE6-4342-B048-85BDC9FD1C3A}</a:tableStyleId>
              </a:tblPr>
              <a:tblGrid>
                <a:gridCol w="1502549"/>
                <a:gridCol w="1484445"/>
                <a:gridCol w="1484445"/>
                <a:gridCol w="1484445"/>
                <a:gridCol w="1484445"/>
              </a:tblGrid>
              <a:tr h="600694">
                <a:tc gridSpan="5">
                  <a:txBody>
                    <a:bodyPr/>
                    <a:lstStyle/>
                    <a:p>
                      <a:pPr algn="l" fontAlgn="ctr"/>
                      <a:r>
                        <a:rPr lang="it-IT" sz="1600" u="none" strike="noStrike" dirty="0">
                          <a:effectLst/>
                        </a:rPr>
                        <a:t>Posizioni di lavoro dipendente: variazioni sull’anno precedente secondo diverse modalità di calcolo</a:t>
                      </a:r>
                      <a:endParaRPr lang="it-IT" sz="1600" b="0" i="0" u="none" strike="noStrike" dirty="0">
                        <a:solidFill>
                          <a:srgbClr val="000000"/>
                        </a:solidFill>
                        <a:effectLst/>
                        <a:latin typeface="Calibri"/>
                      </a:endParaRPr>
                    </a:p>
                  </a:txBody>
                  <a:tcPr marL="8709" marR="8709" marT="8709"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10521">
                <a:tc>
                  <a:txBody>
                    <a:bodyPr/>
                    <a:lstStyle/>
                    <a:p>
                      <a:pPr algn="l" fontAlgn="ctr"/>
                      <a:r>
                        <a:rPr lang="it-IT" sz="1600" u="none" strike="noStrike" dirty="0">
                          <a:effectLst/>
                        </a:rPr>
                        <a:t> </a:t>
                      </a:r>
                      <a:endParaRPr lang="it-IT" sz="1600" b="0" i="0" u="none" strike="noStrike" dirty="0">
                        <a:solidFill>
                          <a:srgbClr val="000000"/>
                        </a:solidFill>
                        <a:effectLst/>
                        <a:latin typeface="Calibri"/>
                      </a:endParaRPr>
                    </a:p>
                  </a:txBody>
                  <a:tcPr marL="8709" marR="8709" marT="8709" marB="0" anchor="ctr"/>
                </a:tc>
                <a:tc>
                  <a:txBody>
                    <a:bodyPr/>
                    <a:lstStyle/>
                    <a:p>
                      <a:pPr algn="ctr" fontAlgn="ctr"/>
                      <a:r>
                        <a:rPr lang="it-IT" sz="1600" u="none" strike="noStrike">
                          <a:effectLst/>
                        </a:rPr>
                        <a:t>Saldo annuale</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Dicembre</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IV trimestre</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Media annua</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2009</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dirty="0">
                          <a:effectLst/>
                        </a:rPr>
                        <a:t>-41.260</a:t>
                      </a:r>
                      <a:endParaRPr lang="it-IT" sz="1600" b="0" i="0" u="none" strike="noStrike" dirty="0">
                        <a:solidFill>
                          <a:srgbClr val="000000"/>
                        </a:solidFill>
                        <a:effectLst/>
                        <a:latin typeface="Calibri"/>
                      </a:endParaRPr>
                    </a:p>
                  </a:txBody>
                  <a:tcPr marL="8709" marR="8709" marT="8709" marB="0" anchor="ctr"/>
                </a:tc>
                <a:tc>
                  <a:txBody>
                    <a:bodyPr/>
                    <a:lstStyle/>
                    <a:p>
                      <a:pPr algn="ctr" fontAlgn="ctr"/>
                      <a:r>
                        <a:rPr lang="it-IT" sz="1600" u="none" strike="noStrike">
                          <a:effectLst/>
                        </a:rPr>
                        <a:t>-44.600</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-49.500</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-35.600</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2010</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-5.646</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-2.863</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-3.793</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-18.954</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2011</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-5.125</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-10.076</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-7.882</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-678</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2012</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-12.988</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-14.051</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-13.031</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-14.160</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2013</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-15.096</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-16.135</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-15.762</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-14.223</a:t>
                      </a:r>
                      <a:endParaRPr lang="it-IT" sz="1600" b="0" i="0" u="none" strike="noStrike">
                        <a:solidFill>
                          <a:srgbClr val="000000"/>
                        </a:solidFill>
                        <a:effectLst/>
                        <a:latin typeface="Calibri"/>
                      </a:endParaRPr>
                    </a:p>
                  </a:txBody>
                  <a:tcPr marL="8709" marR="8709" marT="8709" marB="0" anchor="ctr"/>
                </a:tc>
              </a:tr>
              <a:tr h="343154">
                <a:tc>
                  <a:txBody>
                    <a:bodyPr/>
                    <a:lstStyle/>
                    <a:p>
                      <a:pPr algn="l" fontAlgn="ctr"/>
                      <a:r>
                        <a:rPr lang="it-IT" sz="1600" u="none" strike="noStrike">
                          <a:effectLst/>
                        </a:rPr>
                        <a:t>2014</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-16.243</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-10.281</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-7.647</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-6.346</a:t>
                      </a:r>
                      <a:endParaRPr lang="it-IT" sz="1600" b="0" i="0" u="none" strike="noStrike">
                        <a:solidFill>
                          <a:srgbClr val="000000"/>
                        </a:solidFill>
                        <a:effectLst/>
                        <a:latin typeface="Calibri"/>
                      </a:endParaRPr>
                    </a:p>
                  </a:txBody>
                  <a:tcPr marL="8709" marR="8709" marT="8709" marB="0" anchor="ctr"/>
                </a:tc>
              </a:tr>
              <a:tr h="413830">
                <a:tc>
                  <a:txBody>
                    <a:bodyPr/>
                    <a:lstStyle/>
                    <a:p>
                      <a:pPr algn="l" fontAlgn="ctr"/>
                      <a:r>
                        <a:rPr lang="it-IT" sz="1600" u="none" strike="noStrike">
                          <a:effectLst/>
                        </a:rPr>
                        <a:t>Totale 2009-2014</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-96.358</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-98.005</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-97.616</a:t>
                      </a:r>
                      <a:endParaRPr lang="it-IT" sz="1600" b="0" i="0" u="none" strike="noStrike">
                        <a:solidFill>
                          <a:srgbClr val="000000"/>
                        </a:solidFill>
                        <a:effectLst/>
                        <a:latin typeface="Calibri"/>
                      </a:endParaRPr>
                    </a:p>
                  </a:txBody>
                  <a:tcPr marL="8709" marR="8709" marT="8709" marB="0" anchor="ctr"/>
                </a:tc>
                <a:tc>
                  <a:txBody>
                    <a:bodyPr/>
                    <a:lstStyle/>
                    <a:p>
                      <a:pPr algn="ctr" fontAlgn="ctr"/>
                      <a:r>
                        <a:rPr lang="it-IT" sz="1600" u="none" strike="noStrike">
                          <a:effectLst/>
                        </a:rPr>
                        <a:t>-89.961</a:t>
                      </a:r>
                      <a:endParaRPr lang="it-IT" sz="1600" b="0" i="0" u="none" strike="noStrike">
                        <a:solidFill>
                          <a:srgbClr val="000000"/>
                        </a:solidFill>
                        <a:effectLst/>
                        <a:latin typeface="Calibri"/>
                      </a:endParaRPr>
                    </a:p>
                  </a:txBody>
                  <a:tcPr marL="8709" marR="8709" marT="8709" marB="0" anchor="ctr"/>
                </a:tc>
              </a:tr>
              <a:tr h="429468">
                <a:tc gridSpan="5">
                  <a:txBody>
                    <a:bodyPr/>
                    <a:lstStyle/>
                    <a:p>
                      <a:pPr algn="l" fontAlgn="ctr"/>
                      <a:r>
                        <a:rPr lang="it-IT" sz="1600" u="none" strike="noStrike">
                          <a:effectLst/>
                        </a:rPr>
                        <a:t>Fonte: elab. Veneto Lavoro su dati Silv (estrazione 25 ottobre 2015)</a:t>
                      </a:r>
                      <a:endParaRPr lang="it-IT" sz="1600" b="0" i="0" u="none" strike="noStrike">
                        <a:solidFill>
                          <a:srgbClr val="000000"/>
                        </a:solidFill>
                        <a:effectLst/>
                        <a:latin typeface="Calibri"/>
                      </a:endParaRPr>
                    </a:p>
                  </a:txBody>
                  <a:tcPr marL="8709" marR="8709" marT="8709"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62800">
                <a:tc gridSpan="5">
                  <a:txBody>
                    <a:bodyPr/>
                    <a:lstStyle/>
                    <a:p>
                      <a:pPr algn="l" fontAlgn="ctr"/>
                      <a:r>
                        <a:rPr lang="it-IT" sz="1600" u="none" strike="noStrike" dirty="0">
                          <a:effectLst/>
                        </a:rPr>
                        <a:t>Estratto da: B. Anastasia, G. </a:t>
                      </a:r>
                      <a:r>
                        <a:rPr lang="it-IT" sz="1600" u="none" strike="noStrike" dirty="0" err="1">
                          <a:effectLst/>
                        </a:rPr>
                        <a:t>Emireni</a:t>
                      </a:r>
                      <a:r>
                        <a:rPr lang="it-IT" sz="1600" u="none" strike="noStrike" dirty="0">
                          <a:effectLst/>
                        </a:rPr>
                        <a:t>, M. </a:t>
                      </a:r>
                      <a:r>
                        <a:rPr lang="it-IT" sz="1600" u="none" strike="noStrike" dirty="0" err="1">
                          <a:effectLst/>
                        </a:rPr>
                        <a:t>Gambuzza</a:t>
                      </a:r>
                      <a:r>
                        <a:rPr lang="it-IT" sz="1600" u="none" strike="noStrike" dirty="0">
                          <a:effectLst/>
                        </a:rPr>
                        <a:t>, S. Maschio, M. </a:t>
                      </a:r>
                      <a:r>
                        <a:rPr lang="it-IT" sz="1600" u="none" strike="noStrike" dirty="0" err="1">
                          <a:effectLst/>
                        </a:rPr>
                        <a:t>Rasera</a:t>
                      </a:r>
                      <a:r>
                        <a:rPr lang="it-IT" sz="1600" u="none" strike="noStrike" dirty="0">
                          <a:effectLst/>
                        </a:rPr>
                        <a:t>, Grammatica Delle Comunicazioni Obbligatorie /3, Veneto Lavoro, Marzo 2016</a:t>
                      </a:r>
                      <a:endParaRPr lang="it-IT" sz="1600" b="0" i="0" u="none" strike="noStrike" dirty="0">
                        <a:solidFill>
                          <a:srgbClr val="000000"/>
                        </a:solidFill>
                        <a:effectLst/>
                        <a:latin typeface="Calibri"/>
                      </a:endParaRPr>
                    </a:p>
                  </a:txBody>
                  <a:tcPr marL="8709" marR="8709" marT="8709"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8" name="Sottotitolo 2"/>
          <p:cNvSpPr txBox="1">
            <a:spLocks/>
          </p:cNvSpPr>
          <p:nvPr/>
        </p:nvSpPr>
        <p:spPr>
          <a:xfrm>
            <a:off x="569913" y="4333215"/>
            <a:ext cx="10990027" cy="172106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lIns="72000" tIns="72000" rIns="72000" bIns="7200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r>
              <a:rPr lang="it-IT" sz="1800" spc="-20" dirty="0" smtClean="0"/>
              <a:t>E’ possibile stimare i dati di stock a partire dai dati di flusso considerando  diversi periodi: a</a:t>
            </a:r>
            <a:r>
              <a:rPr lang="it-IT" sz="1800" spc="-20" dirty="0" smtClean="0"/>
              <a:t>nnuale, trimestrale, mensile, giornaliero. </a:t>
            </a:r>
          </a:p>
          <a:p>
            <a:pPr algn="just">
              <a:lnSpc>
                <a:spcPct val="100000"/>
              </a:lnSpc>
            </a:pPr>
            <a:r>
              <a:rPr lang="it-IT" sz="1800" spc="-20" dirty="0" smtClean="0"/>
              <a:t>Nel confronto tra dati </a:t>
            </a:r>
            <a:r>
              <a:rPr lang="it-IT" sz="1800" spc="-20" dirty="0" err="1" smtClean="0"/>
              <a:t>SISCO</a:t>
            </a:r>
            <a:r>
              <a:rPr lang="it-IT" sz="1800" spc="-20" dirty="0" smtClean="0"/>
              <a:t> e dati FDL sono stati usati  dati dati mensili. In alternativa si sarebbero potute utilizzare le medie mensili o trimestrali dei saldi giornalieri (la definizione che più si accosta al meccanismo e alla tempistica delle stime FDL mensili e trimestrali), non disponibili però in </a:t>
            </a:r>
            <a:r>
              <a:rPr lang="it-IT" sz="1800" spc="-20" dirty="0" err="1" smtClean="0"/>
              <a:t>SISCO</a:t>
            </a:r>
            <a:r>
              <a:rPr lang="it-IT" sz="1800" spc="-20" dirty="0" smtClean="0"/>
              <a:t>.</a:t>
            </a:r>
            <a:endParaRPr lang="it-IT" sz="1800" spc="-20" dirty="0" smtClean="0"/>
          </a:p>
        </p:txBody>
      </p:sp>
    </p:spTree>
    <p:extLst>
      <p:ext uri="{BB962C8B-B14F-4D97-AF65-F5344CB8AC3E}">
        <p14:creationId xmlns:p14="http://schemas.microsoft.com/office/powerpoint/2010/main" val="8658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25752" y="6478588"/>
            <a:ext cx="2743200" cy="365125"/>
          </a:xfrm>
        </p:spPr>
        <p:txBody>
          <a:bodyPr/>
          <a:lstStyle/>
          <a:p>
            <a:fld id="{5C7FE145-5F5F-9146-8268-470DD024125C}" type="slidenum">
              <a:rPr lang="it-IT" smtClean="0"/>
              <a:pPr/>
              <a:t>9</a:t>
            </a:fld>
            <a:endParaRPr lang="it-IT" dirty="0"/>
          </a:p>
        </p:txBody>
      </p:sp>
      <p:sp>
        <p:nvSpPr>
          <p:cNvPr id="9" name="Sottotitolo 2"/>
          <p:cNvSpPr txBox="1">
            <a:spLocks/>
          </p:cNvSpPr>
          <p:nvPr/>
        </p:nvSpPr>
        <p:spPr>
          <a:xfrm>
            <a:off x="569914" y="1638145"/>
            <a:ext cx="3540073" cy="4617546"/>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lIns="72000" tIns="72000" rIns="72000" bIns="7200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85000"/>
              </a:lnSpc>
            </a:pPr>
            <a:r>
              <a:rPr lang="it-IT" sz="1800" spc="-20" dirty="0" smtClean="0"/>
              <a:t>I dati di </a:t>
            </a:r>
            <a:r>
              <a:rPr lang="it-IT" sz="1800" b="1" spc="-20" dirty="0" smtClean="0"/>
              <a:t>stock</a:t>
            </a:r>
            <a:r>
              <a:rPr lang="it-IT" sz="1800" spc="-20" dirty="0" smtClean="0"/>
              <a:t> indicano l’ammontare del numero di occupati in un dato </a:t>
            </a:r>
            <a:r>
              <a:rPr lang="it-IT" sz="1800" b="1" spc="-20" dirty="0" smtClean="0"/>
              <a:t>momento nel tempo</a:t>
            </a:r>
            <a:r>
              <a:rPr lang="it-IT" sz="1800" spc="-20" dirty="0" smtClean="0"/>
              <a:t>, mentre i dati di flussi riportano il numero di </a:t>
            </a:r>
            <a:r>
              <a:rPr lang="it-IT" sz="1800" b="1" spc="-20" dirty="0" smtClean="0"/>
              <a:t>eventi</a:t>
            </a:r>
            <a:r>
              <a:rPr lang="it-IT" sz="1800" spc="-20" dirty="0" smtClean="0"/>
              <a:t> intervenuti in un </a:t>
            </a:r>
            <a:r>
              <a:rPr lang="it-IT" sz="1800" b="1" spc="-20" dirty="0" smtClean="0"/>
              <a:t>intervallo di tempo</a:t>
            </a:r>
            <a:r>
              <a:rPr lang="it-IT" sz="1800" spc="-20" dirty="0" smtClean="0"/>
              <a:t>.</a:t>
            </a:r>
          </a:p>
          <a:p>
            <a:pPr algn="just">
              <a:lnSpc>
                <a:spcPct val="85000"/>
              </a:lnSpc>
            </a:pPr>
            <a:r>
              <a:rPr lang="it-IT" sz="1800" b="1" spc="-20" dirty="0" smtClean="0"/>
              <a:t>Le due quantità non sono in alcun modo confrontabili direttamente.</a:t>
            </a:r>
          </a:p>
          <a:p>
            <a:pPr algn="just">
              <a:lnSpc>
                <a:spcPct val="85000"/>
              </a:lnSpc>
            </a:pPr>
            <a:r>
              <a:rPr lang="it-IT" sz="1800" spc="-20" dirty="0" smtClean="0"/>
              <a:t>Tuttavia lo stock di occupati in un determinato momento è dato dallo stock nel momento precedente a cui sono sommati gli ingressi e sottratte le uscite nel periodo, o, in modo equivalente, lo stock più il saldo.</a:t>
            </a:r>
          </a:p>
          <a:p>
            <a:pPr algn="just">
              <a:lnSpc>
                <a:spcPct val="85000"/>
              </a:lnSpc>
            </a:pPr>
            <a:r>
              <a:rPr lang="it-IT" sz="1800" spc="-20" dirty="0" smtClean="0"/>
              <a:t>Iterando la procedura nel tempo gli stock coincidono concettualmente con i saldi cumulati degli eventi corrispondenti.</a:t>
            </a:r>
          </a:p>
        </p:txBody>
      </p:sp>
      <p:sp>
        <p:nvSpPr>
          <p:cNvPr id="11" name="Titolo 1"/>
          <p:cNvSpPr txBox="1">
            <a:spLocks/>
          </p:cNvSpPr>
          <p:nvPr/>
        </p:nvSpPr>
        <p:spPr>
          <a:xfrm>
            <a:off x="569913" y="1054711"/>
            <a:ext cx="10710895" cy="439058"/>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La ricostruzione degli stock da dati di flusso: i saldi cumulati </a:t>
            </a:r>
            <a:endParaRPr lang="it-IT" sz="3200" dirty="0">
              <a:latin typeface="+mn-lt"/>
            </a:endParaRPr>
          </a:p>
        </p:txBody>
      </p:sp>
      <mc:AlternateContent xmlns:mc="http://schemas.openxmlformats.org/markup-compatibility/2006" xmlns:a14="http://schemas.microsoft.com/office/drawing/2010/main">
        <mc:Choice Requires="a14">
          <p:sp>
            <p:nvSpPr>
              <p:cNvPr id="2" name="Rettangolo 1"/>
              <p:cNvSpPr/>
              <p:nvPr/>
            </p:nvSpPr>
            <p:spPr>
              <a:xfrm>
                <a:off x="4206241" y="1638144"/>
                <a:ext cx="7613582" cy="4617546"/>
              </a:xfrm>
              <a:prstGeom prst="rect">
                <a:avLst/>
              </a:prstGeom>
              <a:solidFill>
                <a:schemeClr val="accent6">
                  <a:lumMod val="60000"/>
                  <a:lumOff val="40000"/>
                  <a:alpha val="62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r>
                  <a:rPr lang="it-IT" sz="2000" b="1" dirty="0" smtClean="0"/>
                  <a:t>Stock di posizioni di lavoro dipendente a tempo indeterminato</a:t>
                </a:r>
              </a:p>
              <a:p>
                <a:pPr>
                  <a:lnSpc>
                    <a:spcPts val="1000"/>
                  </a:lnSpc>
                </a:pPr>
                <a:endParaRPr lang="it-IT" sz="2000" b="1" dirty="0" smtClean="0"/>
              </a:p>
              <a:p>
                <a:pPr/>
                <a14:m>
                  <m:oMathPara xmlns:m="http://schemas.openxmlformats.org/officeDocument/2006/math">
                    <m:oMathParaPr>
                      <m:jc m:val="left"/>
                    </m:oMathParaPr>
                    <m:oMath xmlns:m="http://schemas.openxmlformats.org/officeDocument/2006/math">
                      <m:r>
                        <a:rPr lang="it-IT" sz="2000" b="0" i="1" smtClean="0">
                          <a:latin typeface="Cambria Math"/>
                        </a:rPr>
                        <m:t>𝑃𝑜𝑠𝑡𝑜</m:t>
                      </m:r>
                      <m:r>
                        <a:rPr lang="it-IT" sz="2000" b="0" i="1" smtClean="0">
                          <a:latin typeface="Cambria Math"/>
                        </a:rPr>
                        <m:t>: </m:t>
                      </m:r>
                      <m:r>
                        <a:rPr lang="it-IT" sz="2000" i="1">
                          <a:latin typeface="Cambria Math"/>
                        </a:rPr>
                        <m:t>𝑖</m:t>
                      </m:r>
                      <m:r>
                        <a:rPr lang="it-IT" sz="2000" i="1">
                          <a:latin typeface="Cambria Math"/>
                        </a:rPr>
                        <m:t>=</m:t>
                      </m:r>
                      <m:r>
                        <a:rPr lang="it-IT" sz="2000" i="1">
                          <a:latin typeface="Cambria Math"/>
                        </a:rPr>
                        <m:t>𝑚𝑒𝑠𝑒</m:t>
                      </m:r>
                      <m:r>
                        <a:rPr lang="it-IT" sz="2000" i="1">
                          <a:latin typeface="Cambria Math"/>
                        </a:rPr>
                        <m:t>, </m:t>
                      </m:r>
                      <m:r>
                        <a:rPr lang="it-IT" sz="2000" i="1">
                          <a:latin typeface="Cambria Math"/>
                        </a:rPr>
                        <m:t>𝑖</m:t>
                      </m:r>
                      <m:r>
                        <a:rPr lang="it-IT" sz="2000" i="1">
                          <a:latin typeface="Cambria Math"/>
                        </a:rPr>
                        <m:t>=1,…, 72 [1/2010 −12/2015]</m:t>
                      </m:r>
                    </m:oMath>
                  </m:oMathPara>
                </a14:m>
                <a:endParaRPr lang="it-IT" sz="2000" dirty="0"/>
              </a:p>
              <a:p>
                <a:pPr>
                  <a:spcBef>
                    <a:spcPts val="1600"/>
                  </a:spcBef>
                  <a:spcAft>
                    <a:spcPts val="400"/>
                  </a:spcAft>
                </a:pPr>
                <a:r>
                  <a:rPr lang="it-IT" sz="2000" dirty="0"/>
                  <a:t> </a:t>
                </a:r>
                <a:r>
                  <a:rPr lang="it-IT" sz="2000" u="sng" dirty="0" smtClean="0"/>
                  <a:t>Con </a:t>
                </a:r>
                <a:r>
                  <a:rPr lang="it-IT" sz="2000" u="sng" dirty="0"/>
                  <a:t>riferimento alle stime mensili degli occupati diffuse da Istat </a:t>
                </a:r>
                <a:r>
                  <a:rPr lang="it-IT" sz="2000" u="sng" dirty="0" smtClean="0"/>
                  <a:t>(FDL</a:t>
                </a:r>
                <a:r>
                  <a:rPr lang="it-IT" sz="2000" u="sng" dirty="0"/>
                  <a:t>)</a:t>
                </a:r>
              </a:p>
              <a:p>
                <a:pPr marL="182563"/>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e>
                        </m:sPre>
                      </m:e>
                      <m:sub>
                        <m:r>
                          <a:rPr lang="it-IT" sz="2000" i="1">
                            <a:latin typeface="Cambria Math"/>
                          </a:rPr>
                          <m:t>𝑖</m:t>
                        </m:r>
                      </m:sub>
                    </m:sSub>
                    <m:r>
                      <a:rPr lang="it-IT" sz="2000" i="1">
                        <a:latin typeface="Cambria Math"/>
                      </a:rPr>
                      <m:t>=</m:t>
                    </m:r>
                  </m:oMath>
                </a14:m>
                <a:r>
                  <a:rPr lang="it-IT" sz="2000" dirty="0"/>
                  <a:t> stock di occupati e tempo indeterminato al mese </a:t>
                </a:r>
                <a:r>
                  <a:rPr lang="it-IT" sz="2000" i="1" dirty="0"/>
                  <a:t>i</a:t>
                </a:r>
                <a:endParaRPr lang="it-IT" sz="2000" dirty="0"/>
              </a:p>
              <a:p>
                <a:pPr>
                  <a:spcBef>
                    <a:spcPts val="1600"/>
                  </a:spcBef>
                  <a:spcAft>
                    <a:spcPts val="400"/>
                  </a:spcAft>
                </a:pPr>
                <a:r>
                  <a:rPr lang="it-IT" sz="2000" dirty="0"/>
                  <a:t> </a:t>
                </a:r>
                <a:r>
                  <a:rPr lang="it-IT" sz="2000" u="sng" dirty="0" smtClean="0"/>
                  <a:t>Con </a:t>
                </a:r>
                <a:r>
                  <a:rPr lang="it-IT" sz="2000" u="sng" dirty="0"/>
                  <a:t>riferimento agli eventi (flussi) contenuti in </a:t>
                </a:r>
                <a:r>
                  <a:rPr lang="it-IT" sz="2000" u="sng" dirty="0" err="1"/>
                  <a:t>SISCO</a:t>
                </a:r>
                <a:endParaRPr lang="it-IT" sz="2000" u="sng" dirty="0"/>
              </a:p>
              <a:p>
                <a:pPr marL="182563">
                  <a:lnSpc>
                    <a:spcPts val="2200"/>
                  </a:lnSpc>
                </a:pPr>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𝑎</m:t>
                            </m:r>
                          </m:e>
                        </m:sPre>
                      </m:e>
                      <m:sub>
                        <m:r>
                          <a:rPr lang="it-IT" sz="2000" i="1">
                            <a:latin typeface="Cambria Math"/>
                          </a:rPr>
                          <m:t>𝑖</m:t>
                        </m:r>
                      </m:sub>
                    </m:sSub>
                    <m:r>
                      <a:rPr lang="it-IT" sz="2000" i="1">
                        <a:latin typeface="Cambria Math"/>
                      </a:rPr>
                      <m:t>=</m:t>
                    </m:r>
                  </m:oMath>
                </a14:m>
                <a:r>
                  <a:rPr lang="it-IT" sz="2000" dirty="0"/>
                  <a:t> avviamenti a tempo indeterminato nel mese </a:t>
                </a:r>
                <a:r>
                  <a:rPr lang="it-IT" sz="2000" i="1" dirty="0"/>
                  <a:t>i</a:t>
                </a:r>
                <a:endParaRPr lang="it-IT" sz="2000" dirty="0"/>
              </a:p>
              <a:p>
                <a:pPr marL="182563">
                  <a:lnSpc>
                    <a:spcPts val="2200"/>
                  </a:lnSpc>
                </a:pP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𝑐</m:t>
                            </m:r>
                          </m:e>
                        </m:sPre>
                      </m:e>
                      <m:sub>
                        <m:r>
                          <a:rPr lang="it-IT" sz="2000" i="1">
                            <a:latin typeface="Cambria Math"/>
                          </a:rPr>
                          <m:t>𝑖</m:t>
                        </m:r>
                      </m:sub>
                    </m:sSub>
                    <m:r>
                      <a:rPr lang="it-IT" sz="2000" i="1">
                        <a:latin typeface="Cambria Math"/>
                      </a:rPr>
                      <m:t>=</m:t>
                    </m:r>
                  </m:oMath>
                </a14:m>
                <a:r>
                  <a:rPr lang="it-IT" sz="2000" dirty="0"/>
                  <a:t> cessazioni a tempo indeterminato nel mese </a:t>
                </a:r>
                <a:r>
                  <a:rPr lang="it-IT" sz="2000" i="1" dirty="0"/>
                  <a:t>i</a:t>
                </a:r>
                <a:endParaRPr lang="it-IT" sz="2000" dirty="0"/>
              </a:p>
              <a:p>
                <a:pPr marL="182563">
                  <a:lnSpc>
                    <a:spcPts val="2200"/>
                  </a:lnSpc>
                </a:pP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𝑡</m:t>
                            </m:r>
                          </m:e>
                        </m:sPre>
                      </m:e>
                      <m:sub>
                        <m:r>
                          <a:rPr lang="it-IT" sz="2000" i="1">
                            <a:latin typeface="Cambria Math"/>
                          </a:rPr>
                          <m:t>𝑖</m:t>
                        </m:r>
                      </m:sub>
                    </m:sSub>
                    <m:r>
                      <a:rPr lang="it-IT" sz="2000" i="1">
                        <a:latin typeface="Cambria Math"/>
                      </a:rPr>
                      <m:t>=</m:t>
                    </m:r>
                  </m:oMath>
                </a14:m>
                <a:r>
                  <a:rPr lang="it-IT" sz="2000" dirty="0"/>
                  <a:t> trasformazioni a tempo indeterminato nel mese </a:t>
                </a:r>
                <a:r>
                  <a:rPr lang="it-IT" sz="2000" i="1" dirty="0"/>
                  <a:t>i</a:t>
                </a:r>
                <a:endParaRPr lang="it-IT" sz="2000" dirty="0"/>
              </a:p>
              <a:p>
                <a:pPr>
                  <a:spcBef>
                    <a:spcPts val="1600"/>
                  </a:spcBef>
                  <a:spcAft>
                    <a:spcPts val="400"/>
                  </a:spcAft>
                </a:pPr>
                <a:r>
                  <a:rPr lang="it-IT" sz="1900" dirty="0"/>
                  <a:t> </a:t>
                </a:r>
                <a:r>
                  <a:rPr lang="it-IT" sz="1900" u="sng" dirty="0" smtClean="0"/>
                  <a:t>La </a:t>
                </a:r>
                <a:r>
                  <a:rPr lang="it-IT" sz="1900" u="sng" dirty="0"/>
                  <a:t>stima degli stock mensili di occupati </a:t>
                </a:r>
                <a:r>
                  <a:rPr lang="it-IT" sz="1900" u="sng" dirty="0" smtClean="0"/>
                  <a:t>ricavata </a:t>
                </a:r>
                <a:r>
                  <a:rPr lang="it-IT" sz="1900" u="sng" dirty="0"/>
                  <a:t>dai flussi </a:t>
                </a:r>
                <a:r>
                  <a:rPr lang="it-IT" sz="1900" u="sng" dirty="0" smtClean="0"/>
                  <a:t>               è </a:t>
                </a:r>
                <a:r>
                  <a:rPr lang="it-IT" sz="1900" u="sng" dirty="0"/>
                  <a:t>data da:</a:t>
                </a:r>
              </a:p>
              <a:p>
                <a:pPr marL="182563"/>
                <a:r>
                  <a:rPr lang="it-IT" sz="2000" dirty="0"/>
                  <a:t> </a:t>
                </a:r>
                <a:r>
                  <a:rPr lang="it-IT" sz="2000" dirty="0" smtClean="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r>
                          <a:rPr lang="it-IT" sz="2000" i="1">
                            <a:latin typeface="Cambria Math"/>
                          </a:rPr>
                          <m:t>−1</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𝑎</m:t>
                            </m:r>
                          </m:e>
                        </m:sPre>
                      </m:e>
                      <m:sub>
                        <m:r>
                          <a:rPr lang="it-IT" sz="2000" i="1">
                            <a:latin typeface="Cambria Math"/>
                          </a:rPr>
                          <m:t>𝑖</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𝑐</m:t>
                            </m:r>
                          </m:e>
                        </m:sPre>
                      </m:e>
                      <m:sub>
                        <m:r>
                          <a:rPr lang="it-IT" sz="2000" i="1">
                            <a:latin typeface="Cambria Math"/>
                          </a:rPr>
                          <m:t>𝑖</m:t>
                        </m:r>
                      </m:sub>
                    </m:sSub>
                    <m:r>
                      <a:rPr lang="it-IT" sz="2000" b="0" i="1" smtClean="0">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𝑡</m:t>
                            </m:r>
                          </m:e>
                        </m:sPre>
                      </m:e>
                      <m:sub>
                        <m:r>
                          <a:rPr lang="it-IT" sz="2000" i="1">
                            <a:latin typeface="Cambria Math"/>
                          </a:rPr>
                          <m:t>𝑖</m:t>
                        </m:r>
                      </m:sub>
                    </m:sSub>
                  </m:oMath>
                </a14:m>
                <a:endParaRPr lang="it-IT" sz="2000" dirty="0"/>
              </a:p>
              <a:p>
                <a:pPr>
                  <a:spcBef>
                    <a:spcPts val="1600"/>
                  </a:spcBef>
                </a:pPr>
                <a:r>
                  <a:rPr lang="it-IT" sz="2000" dirty="0"/>
                  <a:t> </a:t>
                </a:r>
                <a:r>
                  <a:rPr lang="it-IT" sz="2000" dirty="0" smtClean="0"/>
                  <a:t>Posto</a:t>
                </a:r>
                <a:r>
                  <a:rPr lang="it-IT" sz="2000" dirty="0"/>
                  <a:t>: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1</m:t>
                        </m:r>
                      </m:sub>
                    </m:sSub>
                    <m:r>
                      <a:rPr lang="it-IT" sz="2000" i="1">
                        <a:latin typeface="Cambria Math"/>
                      </a:rPr>
                      <m:t>=</m:t>
                    </m:r>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e>
                        </m:sPre>
                      </m:e>
                      <m:sub>
                        <m:r>
                          <a:rPr lang="it-IT" sz="2000" i="1">
                            <a:latin typeface="Cambria Math"/>
                          </a:rPr>
                          <m:t>1</m:t>
                        </m:r>
                      </m:sub>
                    </m:sSub>
                  </m:oMath>
                </a14:m>
                <a:r>
                  <a:rPr lang="it-IT" sz="2000" dirty="0" smtClean="0"/>
                  <a:t>, risulta determinata la serie </a:t>
                </a:r>
                <a14:m>
                  <m:oMath xmlns:m="http://schemas.openxmlformats.org/officeDocument/2006/math">
                    <m:sSub>
                      <m:sSubPr>
                        <m:ctrlPr>
                          <a:rPr lang="it-IT" sz="2000" i="1">
                            <a:latin typeface="Cambria Math"/>
                          </a:rPr>
                        </m:ctrlPr>
                      </m:sSubPr>
                      <m:e>
                        <m:sPre>
                          <m:sPrePr>
                            <m:ctrlPr>
                              <a:rPr lang="it-IT" sz="2000" i="1">
                                <a:latin typeface="Cambria Math"/>
                              </a:rPr>
                            </m:ctrlPr>
                          </m:sPrePr>
                          <m:sub>
                            <m:r>
                              <a:rPr lang="it-IT" sz="2000" i="1">
                                <a:latin typeface="Cambria Math"/>
                              </a:rPr>
                              <m:t>𝑖𝑛𝑑</m:t>
                            </m:r>
                          </m:sub>
                          <m:sup>
                            <m:r>
                              <a:rPr lang="it-IT" sz="2000" i="1">
                                <a:latin typeface="Cambria Math"/>
                              </a:rPr>
                              <m:t> </m:t>
                            </m:r>
                          </m:sup>
                          <m:e>
                            <m:r>
                              <a:rPr lang="it-IT" sz="2000" i="1">
                                <a:latin typeface="Cambria Math"/>
                              </a:rPr>
                              <m:t>𝑆</m:t>
                            </m:r>
                            <m:r>
                              <a:rPr lang="it-IT" sz="2000" i="1">
                                <a:latin typeface="Cambria Math"/>
                              </a:rPr>
                              <m:t>′</m:t>
                            </m:r>
                          </m:e>
                        </m:sPre>
                      </m:e>
                      <m:sub>
                        <m:r>
                          <a:rPr lang="it-IT" sz="2000" i="1">
                            <a:latin typeface="Cambria Math"/>
                          </a:rPr>
                          <m:t>𝑖</m:t>
                        </m:r>
                      </m:sub>
                    </m:sSub>
                  </m:oMath>
                </a14:m>
                <a:endParaRPr lang="it-IT" sz="2000" dirty="0" smtClean="0"/>
              </a:p>
              <a:p>
                <a:pPr>
                  <a:lnSpc>
                    <a:spcPts val="1000"/>
                  </a:lnSpc>
                </a:pPr>
                <a:r>
                  <a:rPr lang="it-IT" sz="2000" dirty="0"/>
                  <a:t> </a:t>
                </a:r>
              </a:p>
            </p:txBody>
          </p:sp>
        </mc:Choice>
        <mc:Fallback xmlns="">
          <p:sp>
            <p:nvSpPr>
              <p:cNvPr id="2" name="Rettangolo 1"/>
              <p:cNvSpPr>
                <a:spLocks noRot="1" noChangeAspect="1" noMove="1" noResize="1" noEditPoints="1" noAdjustHandles="1" noChangeArrowheads="1" noChangeShapeType="1" noTextEdit="1"/>
              </p:cNvSpPr>
              <p:nvPr/>
            </p:nvSpPr>
            <p:spPr>
              <a:xfrm>
                <a:off x="4206241" y="1638144"/>
                <a:ext cx="7613582" cy="4617546"/>
              </a:xfrm>
              <a:prstGeom prst="rect">
                <a:avLst/>
              </a:prstGeom>
              <a:blipFill rotWithShape="1">
                <a:blip r:embed="rId2"/>
                <a:stretch>
                  <a:fillRect/>
                </a:stretch>
              </a:blipFill>
              <a:ln>
                <a:solidFill>
                  <a:schemeClr val="bg1">
                    <a:lumMod val="75000"/>
                  </a:schemeClr>
                </a:solidFill>
              </a:ln>
              <a:effectLst>
                <a:outerShdw blurRad="50800" dist="38100" dir="2700000" algn="tl" rotWithShape="0">
                  <a:prstClr val="black">
                    <a:alpha val="40000"/>
                  </a:prstClr>
                </a:outerShdw>
              </a:effectLst>
            </p:spPr>
            <p:txBody>
              <a:bodyPr/>
              <a:lstStyle/>
              <a:p>
                <a:r>
                  <a:rPr lang="it-IT">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190" y="4784892"/>
            <a:ext cx="7064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2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TotalTime>
  <Words>1926</Words>
  <Application>Microsoft Office PowerPoint</Application>
  <PresentationFormat>Personalizzato</PresentationFormat>
  <Paragraphs>253</Paragraphs>
  <Slides>31</Slides>
  <Notes>6</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Personalizza struttura</vt:lpstr>
      <vt:lpstr>COMPORTAMENTI INDIVIDUALI  E RELAZIONI SOCIALI  IN TRASFORMAZIONE  UNA SFIDA PER LA  STATISTICA UFFICIALE </vt:lpstr>
      <vt:lpstr>Le fonti informative sul mercato del lavoro (Premessa)</vt:lpstr>
      <vt:lpstr>Le fonti informative sul mercato del lavoro</vt:lpstr>
      <vt:lpstr>Le differenze tra le due fonti</vt:lpstr>
      <vt:lpstr>Le differenze tra le due fonti</vt:lpstr>
      <vt:lpstr>Primi confronti</vt:lpstr>
      <vt:lpstr>Primi confronti</vt:lpstr>
      <vt:lpstr>Presentazione standard di PowerPoint</vt:lpstr>
      <vt:lpstr>Presentazione standard di PowerPoint</vt:lpstr>
      <vt:lpstr>Presentazione standard di PowerPoint</vt:lpstr>
      <vt:lpstr>Presentazione standard di PowerPoint</vt:lpstr>
      <vt:lpstr>Presentazione standard di PowerPoint</vt:lpstr>
      <vt:lpstr>Confronto stock SISCO-FDL</vt:lpstr>
      <vt:lpstr>Confronto stock SISCO-FDL</vt:lpstr>
      <vt:lpstr>Confronto stock SISCO-FDL</vt:lpstr>
      <vt:lpstr>Confronto stock SISCO-FDL</vt:lpstr>
      <vt:lpstr>Confronto stock SISCO-FDL</vt:lpstr>
      <vt:lpstr>Confronto stock SISCO-FDL</vt:lpstr>
      <vt:lpstr>Confronto stock FDL-SISCO</vt:lpstr>
      <vt:lpstr>Confronto stock FDL-SISCO</vt:lpstr>
      <vt:lpstr>Confronto stock FDL-SISCO</vt:lpstr>
      <vt:lpstr>Confronto stock FDL-SISCO</vt:lpstr>
      <vt:lpstr>Confronto stock FDL-SISCO</vt:lpstr>
      <vt:lpstr>Confronto stock FDL-SISCO</vt:lpstr>
      <vt:lpstr>Per concludere</vt:lpstr>
      <vt:lpstr>Per concludere</vt:lpstr>
      <vt:lpstr>Per concludere. Ancora saldi cumulati, la fonte INPS</vt:lpstr>
      <vt:lpstr>Per concludere. Ancora saldi cumulati, la fonte INPS</vt:lpstr>
      <vt:lpstr>Le fonti informative sul mercato del lavoro (Conclusione)</vt:lpstr>
      <vt:lpstr>Bibliografia</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Marco Centra</cp:lastModifiedBy>
  <cp:revision>167</cp:revision>
  <cp:lastPrinted>2016-03-21T17:06:08Z</cp:lastPrinted>
  <dcterms:created xsi:type="dcterms:W3CDTF">2016-03-11T16:10:26Z</dcterms:created>
  <dcterms:modified xsi:type="dcterms:W3CDTF">2016-06-21T17:52:53Z</dcterms:modified>
</cp:coreProperties>
</file>