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1"/>
  </p:notesMasterIdLst>
  <p:sldIdLst>
    <p:sldId id="256" r:id="rId2"/>
    <p:sldId id="273" r:id="rId3"/>
    <p:sldId id="266" r:id="rId4"/>
    <p:sldId id="267" r:id="rId5"/>
    <p:sldId id="268" r:id="rId6"/>
    <p:sldId id="269" r:id="rId7"/>
    <p:sldId id="272" r:id="rId8"/>
    <p:sldId id="270" r:id="rId9"/>
    <p:sldId id="271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907">
          <p15:clr>
            <a:srgbClr val="A4A3A4"/>
          </p15:clr>
        </p15:guide>
        <p15:guide id="4" pos="199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53954A"/>
    <a:srgbClr val="549348"/>
    <a:srgbClr val="009190"/>
    <a:srgbClr val="484384"/>
    <a:srgbClr val="1C385A"/>
    <a:srgbClr val="BE1520"/>
    <a:srgbClr val="CF1E24"/>
    <a:srgbClr val="C72A31"/>
    <a:srgbClr val="DA30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73" autoAdjust="0"/>
    <p:restoredTop sz="94619" autoAdjust="0"/>
  </p:normalViewPr>
  <p:slideViewPr>
    <p:cSldViewPr snapToGrid="0" snapToObjects="1">
      <p:cViewPr varScale="1">
        <p:scale>
          <a:sx n="54" d="100"/>
          <a:sy n="54" d="100"/>
        </p:scale>
        <p:origin x="378" y="48"/>
      </p:cViewPr>
      <p:guideLst>
        <p:guide orient="horz" pos="2160"/>
        <p:guide pos="3840"/>
        <p:guide orient="horz" pos="907"/>
        <p:guide pos="199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2AB52D-6F69-4596-B7D5-5DF1F192A8D2}" type="doc">
      <dgm:prSet loTypeId="urn:microsoft.com/office/officeart/2005/8/layout/hList1" loCatId="list" qsTypeId="urn:microsoft.com/office/officeart/2005/8/quickstyle/3d1" qsCatId="3D" csTypeId="urn:microsoft.com/office/officeart/2005/8/colors/accent3_2" csCatId="accent3" phldr="1"/>
      <dgm:spPr/>
      <dgm:t>
        <a:bodyPr/>
        <a:lstStyle/>
        <a:p>
          <a:endParaRPr lang="it-IT"/>
        </a:p>
      </dgm:t>
    </dgm:pt>
    <dgm:pt modelId="{8CE2C904-27F8-425D-8C1F-955C2A616ED3}">
      <dgm:prSet phldrT="[Testo]" custT="1"/>
      <dgm:spPr/>
      <dgm:t>
        <a:bodyPr/>
        <a:lstStyle/>
        <a:p>
          <a:r>
            <a:rPr lang="it-IT" sz="2400" dirty="0" smtClean="0"/>
            <a:t>Le indagini statistiche tradizionali</a:t>
          </a:r>
          <a:endParaRPr lang="it-IT" sz="2400" dirty="0"/>
        </a:p>
      </dgm:t>
    </dgm:pt>
    <dgm:pt modelId="{E15564C5-09E2-4637-AA19-40AED3E21677}" type="parTrans" cxnId="{30E5B840-2E12-4883-B14E-9FBEF80E8AE8}">
      <dgm:prSet/>
      <dgm:spPr/>
      <dgm:t>
        <a:bodyPr/>
        <a:lstStyle/>
        <a:p>
          <a:endParaRPr lang="it-IT"/>
        </a:p>
      </dgm:t>
    </dgm:pt>
    <dgm:pt modelId="{7C28F803-3EEC-408E-9A30-43DF1501EEBC}" type="sibTrans" cxnId="{30E5B840-2E12-4883-B14E-9FBEF80E8AE8}">
      <dgm:prSet/>
      <dgm:spPr/>
      <dgm:t>
        <a:bodyPr/>
        <a:lstStyle/>
        <a:p>
          <a:endParaRPr lang="it-IT"/>
        </a:p>
      </dgm:t>
    </dgm:pt>
    <dgm:pt modelId="{8087778D-29D8-4904-89FC-CA65ED9ABDAD}">
      <dgm:prSet phldrT="[Testo]" custT="1"/>
      <dgm:spPr/>
      <dgm:t>
        <a:bodyPr/>
        <a:lstStyle/>
        <a:p>
          <a:r>
            <a:rPr lang="it-IT" sz="1800" dirty="0" smtClean="0"/>
            <a:t>Base di rilevazione ampia</a:t>
          </a:r>
          <a:endParaRPr lang="it-IT" sz="1800" dirty="0"/>
        </a:p>
      </dgm:t>
    </dgm:pt>
    <dgm:pt modelId="{0F248B6C-B89E-4269-9516-25B9251CBB73}" type="parTrans" cxnId="{C72517C4-1767-4F30-B034-2C5EE80DA82B}">
      <dgm:prSet/>
      <dgm:spPr/>
      <dgm:t>
        <a:bodyPr/>
        <a:lstStyle/>
        <a:p>
          <a:endParaRPr lang="it-IT"/>
        </a:p>
      </dgm:t>
    </dgm:pt>
    <dgm:pt modelId="{CE01DAF5-84D3-411D-8CE0-D0686F67F8BC}" type="sibTrans" cxnId="{C72517C4-1767-4F30-B034-2C5EE80DA82B}">
      <dgm:prSet/>
      <dgm:spPr/>
      <dgm:t>
        <a:bodyPr/>
        <a:lstStyle/>
        <a:p>
          <a:endParaRPr lang="it-IT"/>
        </a:p>
      </dgm:t>
    </dgm:pt>
    <dgm:pt modelId="{D8D45053-87BB-4F2B-9647-89B2AC67E672}">
      <dgm:prSet phldrT="[Testo]" custT="1"/>
      <dgm:spPr/>
      <dgm:t>
        <a:bodyPr/>
        <a:lstStyle/>
        <a:p>
          <a:r>
            <a:rPr lang="it-IT" sz="1800" dirty="0" smtClean="0"/>
            <a:t>Variabili strutturali</a:t>
          </a:r>
          <a:endParaRPr lang="it-IT" sz="1800" dirty="0"/>
        </a:p>
      </dgm:t>
    </dgm:pt>
    <dgm:pt modelId="{EEF28302-2ECF-4332-9D0A-C3AD9AE59C92}" type="parTrans" cxnId="{DAC0B419-A45C-4BB8-8201-FB8FDBF16751}">
      <dgm:prSet/>
      <dgm:spPr/>
      <dgm:t>
        <a:bodyPr/>
        <a:lstStyle/>
        <a:p>
          <a:endParaRPr lang="it-IT"/>
        </a:p>
      </dgm:t>
    </dgm:pt>
    <dgm:pt modelId="{BCC37765-2AEC-4E53-8FAE-392752E1C781}" type="sibTrans" cxnId="{DAC0B419-A45C-4BB8-8201-FB8FDBF16751}">
      <dgm:prSet/>
      <dgm:spPr/>
      <dgm:t>
        <a:bodyPr/>
        <a:lstStyle/>
        <a:p>
          <a:endParaRPr lang="it-IT"/>
        </a:p>
      </dgm:t>
    </dgm:pt>
    <dgm:pt modelId="{F781C1E9-6352-4773-B51B-EDCA7290DAF5}">
      <dgm:prSet phldrT="[Testo]" custT="1"/>
      <dgm:spPr/>
      <dgm:t>
        <a:bodyPr/>
        <a:lstStyle/>
        <a:p>
          <a:r>
            <a:rPr lang="it-IT" sz="1800" dirty="0" smtClean="0"/>
            <a:t>Fattori di produzione e performance</a:t>
          </a:r>
          <a:endParaRPr lang="it-IT" sz="1800" dirty="0"/>
        </a:p>
      </dgm:t>
    </dgm:pt>
    <dgm:pt modelId="{75538A9D-C89A-468F-9339-B358C0DEF3A2}" type="parTrans" cxnId="{F6126186-5013-4C08-9FE8-45C313E728DF}">
      <dgm:prSet/>
      <dgm:spPr/>
      <dgm:t>
        <a:bodyPr/>
        <a:lstStyle/>
        <a:p>
          <a:endParaRPr lang="it-IT"/>
        </a:p>
      </dgm:t>
    </dgm:pt>
    <dgm:pt modelId="{5A1FB40A-AA12-43A9-82E3-183804FC5EA0}" type="sibTrans" cxnId="{F6126186-5013-4C08-9FE8-45C313E728DF}">
      <dgm:prSet/>
      <dgm:spPr/>
      <dgm:t>
        <a:bodyPr/>
        <a:lstStyle/>
        <a:p>
          <a:endParaRPr lang="it-IT"/>
        </a:p>
      </dgm:t>
    </dgm:pt>
    <dgm:pt modelId="{FD83803E-E1E7-4B3F-B6D6-66F91AF26D33}">
      <dgm:prSet phldrT="[Testo]" custT="1"/>
      <dgm:spPr/>
      <dgm:t>
        <a:bodyPr/>
        <a:lstStyle/>
        <a:p>
          <a:r>
            <a:rPr lang="it-IT" sz="2400" dirty="0" smtClean="0"/>
            <a:t>Le </a:t>
          </a:r>
          <a:r>
            <a:rPr lang="it-IT" sz="2400" dirty="0" err="1" smtClean="0"/>
            <a:t>survey</a:t>
          </a:r>
          <a:r>
            <a:rPr lang="it-IT" sz="2400" dirty="0" smtClean="0"/>
            <a:t> manageriali</a:t>
          </a:r>
          <a:endParaRPr lang="it-IT" sz="2400" dirty="0"/>
        </a:p>
      </dgm:t>
    </dgm:pt>
    <dgm:pt modelId="{E2742121-4DB3-4500-9684-13F9941A329F}" type="parTrans" cxnId="{9F488044-0842-48C3-9A4D-6C23A1AD5FEC}">
      <dgm:prSet/>
      <dgm:spPr/>
      <dgm:t>
        <a:bodyPr/>
        <a:lstStyle/>
        <a:p>
          <a:endParaRPr lang="it-IT"/>
        </a:p>
      </dgm:t>
    </dgm:pt>
    <dgm:pt modelId="{0A8D956A-4186-4B85-AD81-CB4B9A9E90BB}" type="sibTrans" cxnId="{9F488044-0842-48C3-9A4D-6C23A1AD5FEC}">
      <dgm:prSet/>
      <dgm:spPr/>
      <dgm:t>
        <a:bodyPr/>
        <a:lstStyle/>
        <a:p>
          <a:endParaRPr lang="it-IT"/>
        </a:p>
      </dgm:t>
    </dgm:pt>
    <dgm:pt modelId="{2DA612E3-C33F-4CD3-A441-E988B85BEB8C}">
      <dgm:prSet phldrT="[Testo]" custT="1"/>
      <dgm:spPr/>
      <dgm:t>
        <a:bodyPr/>
        <a:lstStyle/>
        <a:p>
          <a:r>
            <a:rPr lang="it-IT" sz="1800" dirty="0" smtClean="0"/>
            <a:t>Base di rilevazione limitata</a:t>
          </a:r>
          <a:endParaRPr lang="it-IT" sz="1800" dirty="0"/>
        </a:p>
      </dgm:t>
    </dgm:pt>
    <dgm:pt modelId="{4DFC938B-CF41-473B-95D2-3E57E46091B8}" type="parTrans" cxnId="{948188E8-1B81-4C60-BFEC-0C12CCE8051C}">
      <dgm:prSet/>
      <dgm:spPr/>
      <dgm:t>
        <a:bodyPr/>
        <a:lstStyle/>
        <a:p>
          <a:endParaRPr lang="it-IT"/>
        </a:p>
      </dgm:t>
    </dgm:pt>
    <dgm:pt modelId="{D8BC4143-6A6B-4788-8180-281C03D94D56}" type="sibTrans" cxnId="{948188E8-1B81-4C60-BFEC-0C12CCE8051C}">
      <dgm:prSet/>
      <dgm:spPr/>
      <dgm:t>
        <a:bodyPr/>
        <a:lstStyle/>
        <a:p>
          <a:endParaRPr lang="it-IT"/>
        </a:p>
      </dgm:t>
    </dgm:pt>
    <dgm:pt modelId="{0260E812-695D-43D0-BFD1-258636B0AB36}">
      <dgm:prSet phldrT="[Testo]" custT="1"/>
      <dgm:spPr/>
      <dgm:t>
        <a:bodyPr/>
        <a:lstStyle/>
        <a:p>
          <a:r>
            <a:rPr lang="it-IT" sz="1800" dirty="0" smtClean="0"/>
            <a:t>Rapporto indiretto ma «vicino»</a:t>
          </a:r>
          <a:endParaRPr lang="it-IT" sz="1800" dirty="0"/>
        </a:p>
      </dgm:t>
    </dgm:pt>
    <dgm:pt modelId="{8777A2D1-4E39-42A6-96DB-F73399ADB8B7}" type="parTrans" cxnId="{C82CCFB8-8C60-4CB7-A466-96D000235C5A}">
      <dgm:prSet/>
      <dgm:spPr/>
      <dgm:t>
        <a:bodyPr/>
        <a:lstStyle/>
        <a:p>
          <a:endParaRPr lang="it-IT"/>
        </a:p>
      </dgm:t>
    </dgm:pt>
    <dgm:pt modelId="{7448F8A2-F829-45FC-A4C9-9EE92DA57584}" type="sibTrans" cxnId="{C82CCFB8-8C60-4CB7-A466-96D000235C5A}">
      <dgm:prSet/>
      <dgm:spPr/>
      <dgm:t>
        <a:bodyPr/>
        <a:lstStyle/>
        <a:p>
          <a:endParaRPr lang="it-IT"/>
        </a:p>
      </dgm:t>
    </dgm:pt>
    <dgm:pt modelId="{9139287E-6C76-4F65-BE3E-9A722F2D41FB}">
      <dgm:prSet phldrT="[Testo]" custT="1"/>
      <dgm:spPr/>
      <dgm:t>
        <a:bodyPr/>
        <a:lstStyle/>
        <a:p>
          <a:r>
            <a:rPr lang="it-IT" sz="1800" dirty="0" smtClean="0"/>
            <a:t>Variabili manageriali e organizzative</a:t>
          </a:r>
          <a:endParaRPr lang="it-IT" sz="1800" dirty="0"/>
        </a:p>
      </dgm:t>
    </dgm:pt>
    <dgm:pt modelId="{701707BF-DEFC-425C-9FC6-3C866A8C59E9}" type="parTrans" cxnId="{CF1349B3-B3E8-4F19-8F19-05CD5F379B9D}">
      <dgm:prSet/>
      <dgm:spPr/>
      <dgm:t>
        <a:bodyPr/>
        <a:lstStyle/>
        <a:p>
          <a:endParaRPr lang="it-IT"/>
        </a:p>
      </dgm:t>
    </dgm:pt>
    <dgm:pt modelId="{89431393-F9F2-4D70-A9E1-AF0EE2F67014}" type="sibTrans" cxnId="{CF1349B3-B3E8-4F19-8F19-05CD5F379B9D}">
      <dgm:prSet/>
      <dgm:spPr/>
      <dgm:t>
        <a:bodyPr/>
        <a:lstStyle/>
        <a:p>
          <a:endParaRPr lang="it-IT"/>
        </a:p>
      </dgm:t>
    </dgm:pt>
    <dgm:pt modelId="{83DDEE5F-5F02-4500-A9F2-4BC14D5EC044}">
      <dgm:prSet phldrT="[Testo]" custT="1"/>
      <dgm:spPr/>
      <dgm:t>
        <a:bodyPr/>
        <a:lstStyle/>
        <a:p>
          <a:r>
            <a:rPr lang="it-IT" sz="1800" dirty="0" smtClean="0"/>
            <a:t>Rapporto indiretto e «distante»</a:t>
          </a:r>
          <a:endParaRPr lang="it-IT" sz="1800" dirty="0"/>
        </a:p>
      </dgm:t>
    </dgm:pt>
    <dgm:pt modelId="{22B74377-8931-4CEA-B2E0-7708C2E4C15D}" type="parTrans" cxnId="{14B78F2B-5BFC-4EB9-8513-EAD318CB8CC6}">
      <dgm:prSet/>
      <dgm:spPr/>
      <dgm:t>
        <a:bodyPr/>
        <a:lstStyle/>
        <a:p>
          <a:endParaRPr lang="it-IT"/>
        </a:p>
      </dgm:t>
    </dgm:pt>
    <dgm:pt modelId="{75C95502-0158-4236-8703-A8C5F574BCC7}" type="sibTrans" cxnId="{14B78F2B-5BFC-4EB9-8513-EAD318CB8CC6}">
      <dgm:prSet/>
      <dgm:spPr/>
      <dgm:t>
        <a:bodyPr/>
        <a:lstStyle/>
        <a:p>
          <a:endParaRPr lang="it-IT"/>
        </a:p>
      </dgm:t>
    </dgm:pt>
    <dgm:pt modelId="{E952BC02-2581-4742-8377-E0957BA5E0DE}">
      <dgm:prSet phldrT="[Testo]" custT="1"/>
      <dgm:spPr/>
      <dgm:t>
        <a:bodyPr/>
        <a:lstStyle/>
        <a:p>
          <a:r>
            <a:rPr lang="it-IT" sz="1800" dirty="0" smtClean="0"/>
            <a:t>Campionamento statistico</a:t>
          </a:r>
          <a:endParaRPr lang="it-IT" sz="1800" dirty="0"/>
        </a:p>
      </dgm:t>
    </dgm:pt>
    <dgm:pt modelId="{1D01DBBC-A563-4F51-A5CB-4C061F3C77C0}" type="parTrans" cxnId="{7E3B68A7-FE57-49F2-A8A1-D8E75B92B10E}">
      <dgm:prSet/>
      <dgm:spPr/>
      <dgm:t>
        <a:bodyPr/>
        <a:lstStyle/>
        <a:p>
          <a:endParaRPr lang="it-IT"/>
        </a:p>
      </dgm:t>
    </dgm:pt>
    <dgm:pt modelId="{F1B336AC-230E-4BE5-A551-34649B672A8A}" type="sibTrans" cxnId="{7E3B68A7-FE57-49F2-A8A1-D8E75B92B10E}">
      <dgm:prSet/>
      <dgm:spPr/>
      <dgm:t>
        <a:bodyPr/>
        <a:lstStyle/>
        <a:p>
          <a:endParaRPr lang="it-IT"/>
        </a:p>
      </dgm:t>
    </dgm:pt>
    <dgm:pt modelId="{5CFA044C-1AEF-48B6-9950-AAD2F1FFDC3E}">
      <dgm:prSet phldrT="[Testo]" custT="1"/>
      <dgm:spPr/>
      <dgm:t>
        <a:bodyPr/>
        <a:lstStyle/>
        <a:p>
          <a:r>
            <a:rPr lang="it-IT" sz="1800" dirty="0" smtClean="0"/>
            <a:t>Elevata rappresentatività del campione</a:t>
          </a:r>
          <a:endParaRPr lang="it-IT" sz="1800" dirty="0"/>
        </a:p>
      </dgm:t>
    </dgm:pt>
    <dgm:pt modelId="{2416ED45-479B-4AC5-A05B-0F864CA0DFB3}" type="parTrans" cxnId="{B1E12652-A621-4BE5-978B-CBD5A68FC81D}">
      <dgm:prSet/>
      <dgm:spPr/>
      <dgm:t>
        <a:bodyPr/>
        <a:lstStyle/>
        <a:p>
          <a:endParaRPr lang="it-IT"/>
        </a:p>
      </dgm:t>
    </dgm:pt>
    <dgm:pt modelId="{2D008838-3A2D-4AE0-B7AE-088401CB995B}" type="sibTrans" cxnId="{B1E12652-A621-4BE5-978B-CBD5A68FC81D}">
      <dgm:prSet/>
      <dgm:spPr/>
      <dgm:t>
        <a:bodyPr/>
        <a:lstStyle/>
        <a:p>
          <a:endParaRPr lang="it-IT"/>
        </a:p>
      </dgm:t>
    </dgm:pt>
    <dgm:pt modelId="{2B0A7F33-505C-4A44-9AC4-9EB99E5A53DE}">
      <dgm:prSet phldrT="[Testo]" custT="1"/>
      <dgm:spPr/>
      <dgm:t>
        <a:bodyPr/>
        <a:lstStyle/>
        <a:p>
          <a:r>
            <a:rPr lang="it-IT" sz="1800" dirty="0" smtClean="0"/>
            <a:t>Fattori di produzione, determinanti e performance</a:t>
          </a:r>
          <a:endParaRPr lang="it-IT" sz="1800" dirty="0"/>
        </a:p>
      </dgm:t>
    </dgm:pt>
    <dgm:pt modelId="{57C39BF4-8E52-43AD-922F-20DE7D57AC68}" type="parTrans" cxnId="{08B505B0-0B44-4EA0-9D78-B95776CAD82C}">
      <dgm:prSet/>
      <dgm:spPr/>
      <dgm:t>
        <a:bodyPr/>
        <a:lstStyle/>
        <a:p>
          <a:endParaRPr lang="it-IT"/>
        </a:p>
      </dgm:t>
    </dgm:pt>
    <dgm:pt modelId="{C3ED4170-8F4A-4A07-AFB6-F04C3F836688}" type="sibTrans" cxnId="{08B505B0-0B44-4EA0-9D78-B95776CAD82C}">
      <dgm:prSet/>
      <dgm:spPr/>
      <dgm:t>
        <a:bodyPr/>
        <a:lstStyle/>
        <a:p>
          <a:endParaRPr lang="it-IT"/>
        </a:p>
      </dgm:t>
    </dgm:pt>
    <dgm:pt modelId="{E7193A64-C47E-4B5D-9E4E-164B714D71E5}">
      <dgm:prSet phldrT="[Testo]" custT="1"/>
      <dgm:spPr/>
      <dgm:t>
        <a:bodyPr/>
        <a:lstStyle/>
        <a:p>
          <a:r>
            <a:rPr lang="it-IT" sz="1800" dirty="0" smtClean="0"/>
            <a:t>Impatto sulle variabili macroeconomiche</a:t>
          </a:r>
          <a:endParaRPr lang="it-IT" sz="1800" dirty="0"/>
        </a:p>
      </dgm:t>
    </dgm:pt>
    <dgm:pt modelId="{8D78AECD-8424-4916-9D3C-62C0A5EF6FF2}" type="parTrans" cxnId="{81C50BE7-4378-473B-9E28-B25AE3D5750D}">
      <dgm:prSet/>
      <dgm:spPr/>
      <dgm:t>
        <a:bodyPr/>
        <a:lstStyle/>
        <a:p>
          <a:endParaRPr lang="it-IT"/>
        </a:p>
      </dgm:t>
    </dgm:pt>
    <dgm:pt modelId="{6F316D6D-83B8-4597-91C4-A75E6E91CAF1}" type="sibTrans" cxnId="{81C50BE7-4378-473B-9E28-B25AE3D5750D}">
      <dgm:prSet/>
      <dgm:spPr/>
      <dgm:t>
        <a:bodyPr/>
        <a:lstStyle/>
        <a:p>
          <a:endParaRPr lang="it-IT"/>
        </a:p>
      </dgm:t>
    </dgm:pt>
    <dgm:pt modelId="{24F0E19C-16D3-4365-B33F-DB713ADFB7D2}">
      <dgm:prSet phldrT="[Testo]" custT="1"/>
      <dgm:spPr/>
      <dgm:t>
        <a:bodyPr/>
        <a:lstStyle/>
        <a:p>
          <a:r>
            <a:rPr lang="it-IT" sz="1800" dirty="0" smtClean="0"/>
            <a:t>Impatto sulle performance organizzative</a:t>
          </a:r>
          <a:endParaRPr lang="it-IT" sz="1800" dirty="0"/>
        </a:p>
      </dgm:t>
    </dgm:pt>
    <dgm:pt modelId="{131715E0-91EE-423D-B2C0-A4F4F1DEBCBA}" type="parTrans" cxnId="{78FC19B1-3841-4695-A6D2-9F9D9300372E}">
      <dgm:prSet/>
      <dgm:spPr/>
      <dgm:t>
        <a:bodyPr/>
        <a:lstStyle/>
        <a:p>
          <a:endParaRPr lang="it-IT"/>
        </a:p>
      </dgm:t>
    </dgm:pt>
    <dgm:pt modelId="{85E6599A-132E-41EB-B9FE-05D5DECF5FFF}" type="sibTrans" cxnId="{78FC19B1-3841-4695-A6D2-9F9D9300372E}">
      <dgm:prSet/>
      <dgm:spPr/>
      <dgm:t>
        <a:bodyPr/>
        <a:lstStyle/>
        <a:p>
          <a:endParaRPr lang="it-IT"/>
        </a:p>
      </dgm:t>
    </dgm:pt>
    <dgm:pt modelId="{1ACF8047-24A1-4D6E-8585-37A498ADDE37}" type="pres">
      <dgm:prSet presAssocID="{032AB52D-6F69-4596-B7D5-5DF1F192A8D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7C8F22D8-1C68-4C26-9A98-49F82B83BA22}" type="pres">
      <dgm:prSet presAssocID="{8CE2C904-27F8-425D-8C1F-955C2A616ED3}" presName="composite" presStyleCnt="0"/>
      <dgm:spPr/>
    </dgm:pt>
    <dgm:pt modelId="{F3B21752-E180-4E62-A3A1-FC8A2DF6B0C8}" type="pres">
      <dgm:prSet presAssocID="{8CE2C904-27F8-425D-8C1F-955C2A616ED3}" presName="parTx" presStyleLbl="alignNode1" presStyleIdx="0" presStyleCnt="2" custScaleY="108167" custLinFactNeighborY="-77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1102DA3-9590-480D-AECB-89357B68B846}" type="pres">
      <dgm:prSet presAssocID="{8CE2C904-27F8-425D-8C1F-955C2A616ED3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1385E02-E344-419C-B8CE-D178FF4B6E50}" type="pres">
      <dgm:prSet presAssocID="{7C28F803-3EEC-408E-9A30-43DF1501EEBC}" presName="space" presStyleCnt="0"/>
      <dgm:spPr/>
    </dgm:pt>
    <dgm:pt modelId="{200B48A6-BD05-425D-9D3A-DF8646F6BE4E}" type="pres">
      <dgm:prSet presAssocID="{FD83803E-E1E7-4B3F-B6D6-66F91AF26D33}" presName="composite" presStyleCnt="0"/>
      <dgm:spPr/>
    </dgm:pt>
    <dgm:pt modelId="{93F2ABEA-BA58-4D9D-9163-59B6E40E6F47}" type="pres">
      <dgm:prSet presAssocID="{FD83803E-E1E7-4B3F-B6D6-66F91AF26D33}" presName="parTx" presStyleLbl="alignNode1" presStyleIdx="1" presStyleCnt="2" custScaleY="93259" custLinFactNeighborY="-159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EA989FC-A1B2-4628-BD03-8C1B24F2BC30}" type="pres">
      <dgm:prSet presAssocID="{FD83803E-E1E7-4B3F-B6D6-66F91AF26D33}" presName="desTx" presStyleLbl="alignAccFollowNode1" presStyleIdx="1" presStyleCnt="2" custLinFactNeighborX="1" custLinFactNeighborY="-663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CF1349B3-B3E8-4F19-8F19-05CD5F379B9D}" srcId="{FD83803E-E1E7-4B3F-B6D6-66F91AF26D33}" destId="{9139287E-6C76-4F65-BE3E-9A722F2D41FB}" srcOrd="3" destOrd="0" parTransId="{701707BF-DEFC-425C-9FC6-3C866A8C59E9}" sibTransId="{89431393-F9F2-4D70-A9E1-AF0EE2F67014}"/>
    <dgm:cxn modelId="{78FC19B1-3841-4695-A6D2-9F9D9300372E}" srcId="{FD83803E-E1E7-4B3F-B6D6-66F91AF26D33}" destId="{24F0E19C-16D3-4365-B33F-DB713ADFB7D2}" srcOrd="5" destOrd="0" parTransId="{131715E0-91EE-423D-B2C0-A4F4F1DEBCBA}" sibTransId="{85E6599A-132E-41EB-B9FE-05D5DECF5FFF}"/>
    <dgm:cxn modelId="{764D05B1-54D3-49E3-B588-6CAB711F49EB}" type="presOf" srcId="{5CFA044C-1AEF-48B6-9950-AAD2F1FFDC3E}" destId="{A1102DA3-9590-480D-AECB-89357B68B846}" srcOrd="0" destOrd="1" presId="urn:microsoft.com/office/officeart/2005/8/layout/hList1"/>
    <dgm:cxn modelId="{7E3B68A7-FE57-49F2-A8A1-D8E75B92B10E}" srcId="{FD83803E-E1E7-4B3F-B6D6-66F91AF26D33}" destId="{E952BC02-2581-4742-8377-E0957BA5E0DE}" srcOrd="1" destOrd="0" parTransId="{1D01DBBC-A563-4F51-A5CB-4C061F3C77C0}" sibTransId="{F1B336AC-230E-4BE5-A551-34649B672A8A}"/>
    <dgm:cxn modelId="{B1E12652-A621-4BE5-978B-CBD5A68FC81D}" srcId="{8CE2C904-27F8-425D-8C1F-955C2A616ED3}" destId="{5CFA044C-1AEF-48B6-9950-AAD2F1FFDC3E}" srcOrd="1" destOrd="0" parTransId="{2416ED45-479B-4AC5-A05B-0F864CA0DFB3}" sibTransId="{2D008838-3A2D-4AE0-B7AE-088401CB995B}"/>
    <dgm:cxn modelId="{F72060F0-65C3-44B6-B14B-CD2FAA8FCFE0}" type="presOf" srcId="{E7193A64-C47E-4B5D-9E4E-164B714D71E5}" destId="{A1102DA3-9590-480D-AECB-89357B68B846}" srcOrd="0" destOrd="5" presId="urn:microsoft.com/office/officeart/2005/8/layout/hList1"/>
    <dgm:cxn modelId="{A610C3F3-248C-4EF3-8EC2-7801AF5FCDAB}" type="presOf" srcId="{2B0A7F33-505C-4A44-9AC4-9EB99E5A53DE}" destId="{2EA989FC-A1B2-4628-BD03-8C1B24F2BC30}" srcOrd="0" destOrd="4" presId="urn:microsoft.com/office/officeart/2005/8/layout/hList1"/>
    <dgm:cxn modelId="{81C50BE7-4378-473B-9E28-B25AE3D5750D}" srcId="{8CE2C904-27F8-425D-8C1F-955C2A616ED3}" destId="{E7193A64-C47E-4B5D-9E4E-164B714D71E5}" srcOrd="5" destOrd="0" parTransId="{8D78AECD-8424-4916-9D3C-62C0A5EF6FF2}" sibTransId="{6F316D6D-83B8-4597-91C4-A75E6E91CAF1}"/>
    <dgm:cxn modelId="{08B505B0-0B44-4EA0-9D78-B95776CAD82C}" srcId="{FD83803E-E1E7-4B3F-B6D6-66F91AF26D33}" destId="{2B0A7F33-505C-4A44-9AC4-9EB99E5A53DE}" srcOrd="4" destOrd="0" parTransId="{57C39BF4-8E52-43AD-922F-20DE7D57AC68}" sibTransId="{C3ED4170-8F4A-4A07-AFB6-F04C3F836688}"/>
    <dgm:cxn modelId="{A5918F03-A86C-4B67-8F4E-930FB9C62EC1}" type="presOf" srcId="{2DA612E3-C33F-4CD3-A441-E988B85BEB8C}" destId="{2EA989FC-A1B2-4628-BD03-8C1B24F2BC30}" srcOrd="0" destOrd="0" presId="urn:microsoft.com/office/officeart/2005/8/layout/hList1"/>
    <dgm:cxn modelId="{AF698F1D-90F4-4125-B7C0-FCA8FB4836D7}" type="presOf" srcId="{8087778D-29D8-4904-89FC-CA65ED9ABDAD}" destId="{A1102DA3-9590-480D-AECB-89357B68B846}" srcOrd="0" destOrd="0" presId="urn:microsoft.com/office/officeart/2005/8/layout/hList1"/>
    <dgm:cxn modelId="{A3665F99-E169-412A-BAF8-3B830FF209B4}" type="presOf" srcId="{032AB52D-6F69-4596-B7D5-5DF1F192A8D2}" destId="{1ACF8047-24A1-4D6E-8585-37A498ADDE37}" srcOrd="0" destOrd="0" presId="urn:microsoft.com/office/officeart/2005/8/layout/hList1"/>
    <dgm:cxn modelId="{30E5B840-2E12-4883-B14E-9FBEF80E8AE8}" srcId="{032AB52D-6F69-4596-B7D5-5DF1F192A8D2}" destId="{8CE2C904-27F8-425D-8C1F-955C2A616ED3}" srcOrd="0" destOrd="0" parTransId="{E15564C5-09E2-4637-AA19-40AED3E21677}" sibTransId="{7C28F803-3EEC-408E-9A30-43DF1501EEBC}"/>
    <dgm:cxn modelId="{AB473C3A-4504-4494-893E-B5ADDF47CC5E}" type="presOf" srcId="{D8D45053-87BB-4F2B-9647-89B2AC67E672}" destId="{A1102DA3-9590-480D-AECB-89357B68B846}" srcOrd="0" destOrd="3" presId="urn:microsoft.com/office/officeart/2005/8/layout/hList1"/>
    <dgm:cxn modelId="{E0989A2D-66B2-4B2C-AB7F-74892D537BF5}" type="presOf" srcId="{9139287E-6C76-4F65-BE3E-9A722F2D41FB}" destId="{2EA989FC-A1B2-4628-BD03-8C1B24F2BC30}" srcOrd="0" destOrd="3" presId="urn:microsoft.com/office/officeart/2005/8/layout/hList1"/>
    <dgm:cxn modelId="{1CD3694F-ADC4-4CB8-BFD2-4A738F194388}" type="presOf" srcId="{24F0E19C-16D3-4365-B33F-DB713ADFB7D2}" destId="{2EA989FC-A1B2-4628-BD03-8C1B24F2BC30}" srcOrd="0" destOrd="5" presId="urn:microsoft.com/office/officeart/2005/8/layout/hList1"/>
    <dgm:cxn modelId="{2C232079-F26E-44BC-8A67-A862C50AFD61}" type="presOf" srcId="{83DDEE5F-5F02-4500-A9F2-4BC14D5EC044}" destId="{A1102DA3-9590-480D-AECB-89357B68B846}" srcOrd="0" destOrd="2" presId="urn:microsoft.com/office/officeart/2005/8/layout/hList1"/>
    <dgm:cxn modelId="{60773FDD-0EC0-4D68-9D51-0FC0B1D3ADB1}" type="presOf" srcId="{F781C1E9-6352-4773-B51B-EDCA7290DAF5}" destId="{A1102DA3-9590-480D-AECB-89357B68B846}" srcOrd="0" destOrd="4" presId="urn:microsoft.com/office/officeart/2005/8/layout/hList1"/>
    <dgm:cxn modelId="{DAC0B419-A45C-4BB8-8201-FB8FDBF16751}" srcId="{8CE2C904-27F8-425D-8C1F-955C2A616ED3}" destId="{D8D45053-87BB-4F2B-9647-89B2AC67E672}" srcOrd="3" destOrd="0" parTransId="{EEF28302-2ECF-4332-9D0A-C3AD9AE59C92}" sibTransId="{BCC37765-2AEC-4E53-8FAE-392752E1C781}"/>
    <dgm:cxn modelId="{F6126186-5013-4C08-9FE8-45C313E728DF}" srcId="{8CE2C904-27F8-425D-8C1F-955C2A616ED3}" destId="{F781C1E9-6352-4773-B51B-EDCA7290DAF5}" srcOrd="4" destOrd="0" parTransId="{75538A9D-C89A-468F-9339-B358C0DEF3A2}" sibTransId="{5A1FB40A-AA12-43A9-82E3-183804FC5EA0}"/>
    <dgm:cxn modelId="{C82CCFB8-8C60-4CB7-A466-96D000235C5A}" srcId="{FD83803E-E1E7-4B3F-B6D6-66F91AF26D33}" destId="{0260E812-695D-43D0-BFD1-258636B0AB36}" srcOrd="2" destOrd="0" parTransId="{8777A2D1-4E39-42A6-96DB-F73399ADB8B7}" sibTransId="{7448F8A2-F829-45FC-A4C9-9EE92DA57584}"/>
    <dgm:cxn modelId="{948188E8-1B81-4C60-BFEC-0C12CCE8051C}" srcId="{FD83803E-E1E7-4B3F-B6D6-66F91AF26D33}" destId="{2DA612E3-C33F-4CD3-A441-E988B85BEB8C}" srcOrd="0" destOrd="0" parTransId="{4DFC938B-CF41-473B-95D2-3E57E46091B8}" sibTransId="{D8BC4143-6A6B-4788-8180-281C03D94D56}"/>
    <dgm:cxn modelId="{23D90385-668C-4A7B-BDC2-0B2EAF74A28D}" type="presOf" srcId="{8CE2C904-27F8-425D-8C1F-955C2A616ED3}" destId="{F3B21752-E180-4E62-A3A1-FC8A2DF6B0C8}" srcOrd="0" destOrd="0" presId="urn:microsoft.com/office/officeart/2005/8/layout/hList1"/>
    <dgm:cxn modelId="{14B78F2B-5BFC-4EB9-8513-EAD318CB8CC6}" srcId="{8CE2C904-27F8-425D-8C1F-955C2A616ED3}" destId="{83DDEE5F-5F02-4500-A9F2-4BC14D5EC044}" srcOrd="2" destOrd="0" parTransId="{22B74377-8931-4CEA-B2E0-7708C2E4C15D}" sibTransId="{75C95502-0158-4236-8703-A8C5F574BCC7}"/>
    <dgm:cxn modelId="{9F488044-0842-48C3-9A4D-6C23A1AD5FEC}" srcId="{032AB52D-6F69-4596-B7D5-5DF1F192A8D2}" destId="{FD83803E-E1E7-4B3F-B6D6-66F91AF26D33}" srcOrd="1" destOrd="0" parTransId="{E2742121-4DB3-4500-9684-13F9941A329F}" sibTransId="{0A8D956A-4186-4B85-AD81-CB4B9A9E90BB}"/>
    <dgm:cxn modelId="{8CF4896C-F766-492D-AE92-F1E10E3BEF0A}" type="presOf" srcId="{FD83803E-E1E7-4B3F-B6D6-66F91AF26D33}" destId="{93F2ABEA-BA58-4D9D-9163-59B6E40E6F47}" srcOrd="0" destOrd="0" presId="urn:microsoft.com/office/officeart/2005/8/layout/hList1"/>
    <dgm:cxn modelId="{0BF0250D-00F1-4742-AF28-45863FDDAD9B}" type="presOf" srcId="{0260E812-695D-43D0-BFD1-258636B0AB36}" destId="{2EA989FC-A1B2-4628-BD03-8C1B24F2BC30}" srcOrd="0" destOrd="2" presId="urn:microsoft.com/office/officeart/2005/8/layout/hList1"/>
    <dgm:cxn modelId="{C72517C4-1767-4F30-B034-2C5EE80DA82B}" srcId="{8CE2C904-27F8-425D-8C1F-955C2A616ED3}" destId="{8087778D-29D8-4904-89FC-CA65ED9ABDAD}" srcOrd="0" destOrd="0" parTransId="{0F248B6C-B89E-4269-9516-25B9251CBB73}" sibTransId="{CE01DAF5-84D3-411D-8CE0-D0686F67F8BC}"/>
    <dgm:cxn modelId="{C5C7E096-7CBD-4090-9734-20F962B17BCC}" type="presOf" srcId="{E952BC02-2581-4742-8377-E0957BA5E0DE}" destId="{2EA989FC-A1B2-4628-BD03-8C1B24F2BC30}" srcOrd="0" destOrd="1" presId="urn:microsoft.com/office/officeart/2005/8/layout/hList1"/>
    <dgm:cxn modelId="{BBC184C5-300A-4200-8799-6DABE2C3EA7C}" type="presParOf" srcId="{1ACF8047-24A1-4D6E-8585-37A498ADDE37}" destId="{7C8F22D8-1C68-4C26-9A98-49F82B83BA22}" srcOrd="0" destOrd="0" presId="urn:microsoft.com/office/officeart/2005/8/layout/hList1"/>
    <dgm:cxn modelId="{CD3E6FE3-B282-4833-AC8B-C2DE35B76328}" type="presParOf" srcId="{7C8F22D8-1C68-4C26-9A98-49F82B83BA22}" destId="{F3B21752-E180-4E62-A3A1-FC8A2DF6B0C8}" srcOrd="0" destOrd="0" presId="urn:microsoft.com/office/officeart/2005/8/layout/hList1"/>
    <dgm:cxn modelId="{164A40A0-53A5-4DE1-B1C2-4A7B563F747C}" type="presParOf" srcId="{7C8F22D8-1C68-4C26-9A98-49F82B83BA22}" destId="{A1102DA3-9590-480D-AECB-89357B68B846}" srcOrd="1" destOrd="0" presId="urn:microsoft.com/office/officeart/2005/8/layout/hList1"/>
    <dgm:cxn modelId="{7D981408-6DA7-4F07-A903-16EC660192FB}" type="presParOf" srcId="{1ACF8047-24A1-4D6E-8585-37A498ADDE37}" destId="{F1385E02-E344-419C-B8CE-D178FF4B6E50}" srcOrd="1" destOrd="0" presId="urn:microsoft.com/office/officeart/2005/8/layout/hList1"/>
    <dgm:cxn modelId="{E55BF117-DFAE-4D97-8179-670C76861394}" type="presParOf" srcId="{1ACF8047-24A1-4D6E-8585-37A498ADDE37}" destId="{200B48A6-BD05-425D-9D3A-DF8646F6BE4E}" srcOrd="2" destOrd="0" presId="urn:microsoft.com/office/officeart/2005/8/layout/hList1"/>
    <dgm:cxn modelId="{776B841B-972A-47AD-9614-59BEEF7E2223}" type="presParOf" srcId="{200B48A6-BD05-425D-9D3A-DF8646F6BE4E}" destId="{93F2ABEA-BA58-4D9D-9163-59B6E40E6F47}" srcOrd="0" destOrd="0" presId="urn:microsoft.com/office/officeart/2005/8/layout/hList1"/>
    <dgm:cxn modelId="{1964C4B1-30A2-40D2-BDE2-5BF8D05B13C1}" type="presParOf" srcId="{200B48A6-BD05-425D-9D3A-DF8646F6BE4E}" destId="{2EA989FC-A1B2-4628-BD03-8C1B24F2BC3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E18A972-FE09-40F7-A785-22756BC61516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AA1B7FBA-A286-4DDA-9F64-CCCCC935AD2F}">
      <dgm:prSet phldrT="[Testo]"/>
      <dgm:spPr>
        <a:solidFill>
          <a:srgbClr val="6486B0"/>
        </a:solidFill>
      </dgm:spPr>
      <dgm:t>
        <a:bodyPr/>
        <a:lstStyle/>
        <a:p>
          <a:r>
            <a:rPr lang="it-IT" dirty="0" smtClean="0"/>
            <a:t>Impresa</a:t>
          </a:r>
          <a:endParaRPr lang="it-IT" dirty="0"/>
        </a:p>
      </dgm:t>
    </dgm:pt>
    <dgm:pt modelId="{C4611FA1-7859-4DF8-8AF7-1B891490327C}" type="parTrans" cxnId="{C2CE5903-22F4-433E-9F11-947461DBF302}">
      <dgm:prSet/>
      <dgm:spPr/>
      <dgm:t>
        <a:bodyPr/>
        <a:lstStyle/>
        <a:p>
          <a:endParaRPr lang="it-IT"/>
        </a:p>
      </dgm:t>
    </dgm:pt>
    <dgm:pt modelId="{5B3962B7-F182-4769-B5D9-C564BFC92305}" type="sibTrans" cxnId="{C2CE5903-22F4-433E-9F11-947461DBF302}">
      <dgm:prSet/>
      <dgm:spPr/>
      <dgm:t>
        <a:bodyPr/>
        <a:lstStyle/>
        <a:p>
          <a:endParaRPr lang="it-IT"/>
        </a:p>
      </dgm:t>
    </dgm:pt>
    <dgm:pt modelId="{5812BA8F-01C4-4F96-910B-D2B38E766E50}">
      <dgm:prSet phldrT="[Testo]" custT="1"/>
      <dgm:spPr>
        <a:noFill/>
      </dgm:spPr>
      <dgm:t>
        <a:bodyPr/>
        <a:lstStyle/>
        <a:p>
          <a:r>
            <a:rPr lang="it-IT" sz="2800" dirty="0" smtClean="0">
              <a:solidFill>
                <a:schemeClr val="accent1">
                  <a:lumMod val="75000"/>
                </a:schemeClr>
              </a:solidFill>
            </a:rPr>
            <a:t>Performance</a:t>
          </a:r>
          <a:r>
            <a:rPr lang="it-IT" sz="2400" dirty="0" smtClean="0">
              <a:solidFill>
                <a:schemeClr val="accent1">
                  <a:lumMod val="75000"/>
                </a:schemeClr>
              </a:solidFill>
            </a:rPr>
            <a:t> </a:t>
          </a:r>
          <a:br>
            <a:rPr lang="it-IT" sz="2400" dirty="0" smtClean="0">
              <a:solidFill>
                <a:schemeClr val="accent1">
                  <a:lumMod val="75000"/>
                </a:schemeClr>
              </a:solidFill>
            </a:rPr>
          </a:br>
          <a:r>
            <a:rPr lang="it-IT" sz="1800" dirty="0" smtClean="0">
              <a:solidFill>
                <a:schemeClr val="accent1">
                  <a:lumMod val="75000"/>
                </a:schemeClr>
              </a:solidFill>
            </a:rPr>
            <a:t>(produttività, occupazione, crescita, …)</a:t>
          </a:r>
          <a:endParaRPr lang="it-IT" sz="2400" dirty="0">
            <a:solidFill>
              <a:schemeClr val="accent1">
                <a:lumMod val="75000"/>
              </a:schemeClr>
            </a:solidFill>
          </a:endParaRPr>
        </a:p>
      </dgm:t>
    </dgm:pt>
    <dgm:pt modelId="{C5A0D7AC-F6A4-41E4-B085-2E25FD424F58}" type="parTrans" cxnId="{9F337BF4-25D1-4D0B-9E11-A2288DC5D28B}">
      <dgm:prSet/>
      <dgm:spPr/>
      <dgm:t>
        <a:bodyPr/>
        <a:lstStyle/>
        <a:p>
          <a:endParaRPr lang="it-IT"/>
        </a:p>
      </dgm:t>
    </dgm:pt>
    <dgm:pt modelId="{AD2D73FC-70A5-43AA-9CDD-818CB2FA9A21}" type="sibTrans" cxnId="{9F337BF4-25D1-4D0B-9E11-A2288DC5D28B}">
      <dgm:prSet/>
      <dgm:spPr/>
      <dgm:t>
        <a:bodyPr/>
        <a:lstStyle/>
        <a:p>
          <a:endParaRPr lang="it-IT"/>
        </a:p>
      </dgm:t>
    </dgm:pt>
    <dgm:pt modelId="{276F5F53-B6C5-46C7-A97F-AAA046FA5B63}">
      <dgm:prSet phldrT="[Testo]" custT="1"/>
      <dgm:spPr>
        <a:noFill/>
      </dgm:spPr>
      <dgm:t>
        <a:bodyPr/>
        <a:lstStyle/>
        <a:p>
          <a:r>
            <a:rPr lang="it-IT" sz="2800" dirty="0" smtClean="0">
              <a:solidFill>
                <a:schemeClr val="accent1">
                  <a:lumMod val="75000"/>
                </a:schemeClr>
              </a:solidFill>
            </a:rPr>
            <a:t>Fattori produttivi</a:t>
          </a:r>
          <a:endParaRPr lang="it-IT" sz="2800" dirty="0">
            <a:solidFill>
              <a:schemeClr val="accent1">
                <a:lumMod val="75000"/>
              </a:schemeClr>
            </a:solidFill>
          </a:endParaRPr>
        </a:p>
      </dgm:t>
    </dgm:pt>
    <dgm:pt modelId="{1E859234-469A-466A-BA00-FB8D9FB1C266}" type="sibTrans" cxnId="{04778D54-B230-42BE-B85C-3B7F3FA16A51}">
      <dgm:prSet/>
      <dgm:spPr/>
      <dgm:t>
        <a:bodyPr/>
        <a:lstStyle/>
        <a:p>
          <a:endParaRPr lang="it-IT"/>
        </a:p>
      </dgm:t>
    </dgm:pt>
    <dgm:pt modelId="{52807012-0396-4693-8DF2-5B6074710885}" type="parTrans" cxnId="{04778D54-B230-42BE-B85C-3B7F3FA16A51}">
      <dgm:prSet/>
      <dgm:spPr/>
      <dgm:t>
        <a:bodyPr/>
        <a:lstStyle/>
        <a:p>
          <a:endParaRPr lang="it-IT"/>
        </a:p>
      </dgm:t>
    </dgm:pt>
    <dgm:pt modelId="{D581BF1F-2CD4-4FD9-AD68-DAC04FACC10B}" type="pres">
      <dgm:prSet presAssocID="{0E18A972-FE09-40F7-A785-22756BC61516}" presName="Name0" presStyleCnt="0">
        <dgm:presLayoutVars>
          <dgm:dir/>
          <dgm:resizeHandles val="exact"/>
        </dgm:presLayoutVars>
      </dgm:prSet>
      <dgm:spPr/>
    </dgm:pt>
    <dgm:pt modelId="{5A844D9A-DC2E-40F0-A708-259D1391C944}" type="pres">
      <dgm:prSet presAssocID="{276F5F53-B6C5-46C7-A97F-AAA046FA5B63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611075E-3236-401B-B5E2-83FC64B0BAD0}" type="pres">
      <dgm:prSet presAssocID="{1E859234-469A-466A-BA00-FB8D9FB1C266}" presName="sibTrans" presStyleLbl="sibTrans2D1" presStyleIdx="0" presStyleCnt="2"/>
      <dgm:spPr/>
      <dgm:t>
        <a:bodyPr/>
        <a:lstStyle/>
        <a:p>
          <a:endParaRPr lang="it-IT"/>
        </a:p>
      </dgm:t>
    </dgm:pt>
    <dgm:pt modelId="{220DBB43-314A-413E-9ED7-86D43B964316}" type="pres">
      <dgm:prSet presAssocID="{1E859234-469A-466A-BA00-FB8D9FB1C266}" presName="connectorText" presStyleLbl="sibTrans2D1" presStyleIdx="0" presStyleCnt="2"/>
      <dgm:spPr/>
      <dgm:t>
        <a:bodyPr/>
        <a:lstStyle/>
        <a:p>
          <a:endParaRPr lang="it-IT"/>
        </a:p>
      </dgm:t>
    </dgm:pt>
    <dgm:pt modelId="{FF72FF67-A55F-42D6-AF8C-00AF9D2793F7}" type="pres">
      <dgm:prSet presAssocID="{AA1B7FBA-A286-4DDA-9F64-CCCCC935AD2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B089989-7142-42F1-BB14-EC561FD88D82}" type="pres">
      <dgm:prSet presAssocID="{5B3962B7-F182-4769-B5D9-C564BFC92305}" presName="sibTrans" presStyleLbl="sibTrans2D1" presStyleIdx="1" presStyleCnt="2"/>
      <dgm:spPr/>
      <dgm:t>
        <a:bodyPr/>
        <a:lstStyle/>
        <a:p>
          <a:endParaRPr lang="it-IT"/>
        </a:p>
      </dgm:t>
    </dgm:pt>
    <dgm:pt modelId="{FB14F76B-BCED-4052-B4B4-9DCC929F5F73}" type="pres">
      <dgm:prSet presAssocID="{5B3962B7-F182-4769-B5D9-C564BFC92305}" presName="connectorText" presStyleLbl="sibTrans2D1" presStyleIdx="1" presStyleCnt="2"/>
      <dgm:spPr/>
      <dgm:t>
        <a:bodyPr/>
        <a:lstStyle/>
        <a:p>
          <a:endParaRPr lang="it-IT"/>
        </a:p>
      </dgm:t>
    </dgm:pt>
    <dgm:pt modelId="{D5AD0936-E41A-4B41-B69D-2F622A909F8F}" type="pres">
      <dgm:prSet presAssocID="{5812BA8F-01C4-4F96-910B-D2B38E766E50}" presName="node" presStyleLbl="node1" presStyleIdx="2" presStyleCnt="3" custScaleX="13123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C2CE5903-22F4-433E-9F11-947461DBF302}" srcId="{0E18A972-FE09-40F7-A785-22756BC61516}" destId="{AA1B7FBA-A286-4DDA-9F64-CCCCC935AD2F}" srcOrd="1" destOrd="0" parTransId="{C4611FA1-7859-4DF8-8AF7-1B891490327C}" sibTransId="{5B3962B7-F182-4769-B5D9-C564BFC92305}"/>
    <dgm:cxn modelId="{E5EAF794-0EC3-4322-B9E2-FDCD67BF1D02}" type="presOf" srcId="{5812BA8F-01C4-4F96-910B-D2B38E766E50}" destId="{D5AD0936-E41A-4B41-B69D-2F622A909F8F}" srcOrd="0" destOrd="0" presId="urn:microsoft.com/office/officeart/2005/8/layout/process1"/>
    <dgm:cxn modelId="{9F337BF4-25D1-4D0B-9E11-A2288DC5D28B}" srcId="{0E18A972-FE09-40F7-A785-22756BC61516}" destId="{5812BA8F-01C4-4F96-910B-D2B38E766E50}" srcOrd="2" destOrd="0" parTransId="{C5A0D7AC-F6A4-41E4-B085-2E25FD424F58}" sibTransId="{AD2D73FC-70A5-43AA-9CDD-818CB2FA9A21}"/>
    <dgm:cxn modelId="{B29F8A27-E1B5-4306-A258-D33095AD9A10}" type="presOf" srcId="{1E859234-469A-466A-BA00-FB8D9FB1C266}" destId="{1611075E-3236-401B-B5E2-83FC64B0BAD0}" srcOrd="0" destOrd="0" presId="urn:microsoft.com/office/officeart/2005/8/layout/process1"/>
    <dgm:cxn modelId="{FE93B00C-BC6B-44ED-B542-DDC7C5E5345B}" type="presOf" srcId="{276F5F53-B6C5-46C7-A97F-AAA046FA5B63}" destId="{5A844D9A-DC2E-40F0-A708-259D1391C944}" srcOrd="0" destOrd="0" presId="urn:microsoft.com/office/officeart/2005/8/layout/process1"/>
    <dgm:cxn modelId="{DF8EAB7A-D227-402F-8B02-CA9AFC623DEA}" type="presOf" srcId="{1E859234-469A-466A-BA00-FB8D9FB1C266}" destId="{220DBB43-314A-413E-9ED7-86D43B964316}" srcOrd="1" destOrd="0" presId="urn:microsoft.com/office/officeart/2005/8/layout/process1"/>
    <dgm:cxn modelId="{C9D84A14-CE7F-4A82-9E02-765E015107E0}" type="presOf" srcId="{AA1B7FBA-A286-4DDA-9F64-CCCCC935AD2F}" destId="{FF72FF67-A55F-42D6-AF8C-00AF9D2793F7}" srcOrd="0" destOrd="0" presId="urn:microsoft.com/office/officeart/2005/8/layout/process1"/>
    <dgm:cxn modelId="{04778D54-B230-42BE-B85C-3B7F3FA16A51}" srcId="{0E18A972-FE09-40F7-A785-22756BC61516}" destId="{276F5F53-B6C5-46C7-A97F-AAA046FA5B63}" srcOrd="0" destOrd="0" parTransId="{52807012-0396-4693-8DF2-5B6074710885}" sibTransId="{1E859234-469A-466A-BA00-FB8D9FB1C266}"/>
    <dgm:cxn modelId="{7CD3E3CD-A0CC-4798-9CA3-64F37A74814B}" type="presOf" srcId="{5B3962B7-F182-4769-B5D9-C564BFC92305}" destId="{FB14F76B-BCED-4052-B4B4-9DCC929F5F73}" srcOrd="1" destOrd="0" presId="urn:microsoft.com/office/officeart/2005/8/layout/process1"/>
    <dgm:cxn modelId="{DD08C360-1F94-4E6F-A5E6-2F73117FBECF}" type="presOf" srcId="{5B3962B7-F182-4769-B5D9-C564BFC92305}" destId="{BB089989-7142-42F1-BB14-EC561FD88D82}" srcOrd="0" destOrd="0" presId="urn:microsoft.com/office/officeart/2005/8/layout/process1"/>
    <dgm:cxn modelId="{581C8EE2-5723-4646-A90A-96B4488E8696}" type="presOf" srcId="{0E18A972-FE09-40F7-A785-22756BC61516}" destId="{D581BF1F-2CD4-4FD9-AD68-DAC04FACC10B}" srcOrd="0" destOrd="0" presId="urn:microsoft.com/office/officeart/2005/8/layout/process1"/>
    <dgm:cxn modelId="{5158A20F-746C-437B-92E9-64DFEE243803}" type="presParOf" srcId="{D581BF1F-2CD4-4FD9-AD68-DAC04FACC10B}" destId="{5A844D9A-DC2E-40F0-A708-259D1391C944}" srcOrd="0" destOrd="0" presId="urn:microsoft.com/office/officeart/2005/8/layout/process1"/>
    <dgm:cxn modelId="{442E0A47-31DF-4F44-9713-1B3855F18CDC}" type="presParOf" srcId="{D581BF1F-2CD4-4FD9-AD68-DAC04FACC10B}" destId="{1611075E-3236-401B-B5E2-83FC64B0BAD0}" srcOrd="1" destOrd="0" presId="urn:microsoft.com/office/officeart/2005/8/layout/process1"/>
    <dgm:cxn modelId="{C18E644F-EB5C-4953-971E-841061680F74}" type="presParOf" srcId="{1611075E-3236-401B-B5E2-83FC64B0BAD0}" destId="{220DBB43-314A-413E-9ED7-86D43B964316}" srcOrd="0" destOrd="0" presId="urn:microsoft.com/office/officeart/2005/8/layout/process1"/>
    <dgm:cxn modelId="{B404CA06-1FE4-4E0C-8EE6-17B07F076A29}" type="presParOf" srcId="{D581BF1F-2CD4-4FD9-AD68-DAC04FACC10B}" destId="{FF72FF67-A55F-42D6-AF8C-00AF9D2793F7}" srcOrd="2" destOrd="0" presId="urn:microsoft.com/office/officeart/2005/8/layout/process1"/>
    <dgm:cxn modelId="{D66D9CFF-993E-441C-9697-C01B08068A09}" type="presParOf" srcId="{D581BF1F-2CD4-4FD9-AD68-DAC04FACC10B}" destId="{BB089989-7142-42F1-BB14-EC561FD88D82}" srcOrd="3" destOrd="0" presId="urn:microsoft.com/office/officeart/2005/8/layout/process1"/>
    <dgm:cxn modelId="{B23A59E8-32E0-4519-9EEE-C325BEFC61E5}" type="presParOf" srcId="{BB089989-7142-42F1-BB14-EC561FD88D82}" destId="{FB14F76B-BCED-4052-B4B4-9DCC929F5F73}" srcOrd="0" destOrd="0" presId="urn:microsoft.com/office/officeart/2005/8/layout/process1"/>
    <dgm:cxn modelId="{E0B9C3B1-02F3-4FE5-A3A5-683605BDC0D6}" type="presParOf" srcId="{D581BF1F-2CD4-4FD9-AD68-DAC04FACC10B}" destId="{D5AD0936-E41A-4B41-B69D-2F622A909F8F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B21752-E180-4E62-A3A1-FC8A2DF6B0C8}">
      <dsp:nvSpPr>
        <dsp:cNvPr id="0" name=""/>
        <dsp:cNvSpPr/>
      </dsp:nvSpPr>
      <dsp:spPr>
        <a:xfrm>
          <a:off x="41" y="0"/>
          <a:ext cx="3958407" cy="1152627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 dirty="0" smtClean="0"/>
            <a:t>Le indagini statistiche tradizionali</a:t>
          </a:r>
          <a:endParaRPr lang="it-IT" sz="2400" kern="1200" dirty="0"/>
        </a:p>
      </dsp:txBody>
      <dsp:txXfrm>
        <a:off x="41" y="0"/>
        <a:ext cx="3958407" cy="1152627"/>
      </dsp:txXfrm>
    </dsp:sp>
    <dsp:sp modelId="{A1102DA3-9590-480D-AECB-89357B68B846}">
      <dsp:nvSpPr>
        <dsp:cNvPr id="0" name=""/>
        <dsp:cNvSpPr/>
      </dsp:nvSpPr>
      <dsp:spPr>
        <a:xfrm>
          <a:off x="41" y="1116791"/>
          <a:ext cx="3958407" cy="24705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kern="1200" dirty="0" smtClean="0"/>
            <a:t>Base di rilevazione ampia</a:t>
          </a:r>
          <a:endParaRPr lang="it-IT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kern="1200" dirty="0" smtClean="0"/>
            <a:t>Elevata rappresentatività del campione</a:t>
          </a:r>
          <a:endParaRPr lang="it-IT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kern="1200" dirty="0" smtClean="0"/>
            <a:t>Rapporto indiretto e «distante»</a:t>
          </a:r>
          <a:endParaRPr lang="it-IT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kern="1200" dirty="0" smtClean="0"/>
            <a:t>Variabili strutturali</a:t>
          </a:r>
          <a:endParaRPr lang="it-IT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kern="1200" dirty="0" smtClean="0"/>
            <a:t>Fattori di produzione e performance</a:t>
          </a:r>
          <a:endParaRPr lang="it-IT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kern="1200" dirty="0" smtClean="0"/>
            <a:t>Impatto sulle variabili macroeconomiche</a:t>
          </a:r>
          <a:endParaRPr lang="it-IT" sz="1800" kern="1200" dirty="0"/>
        </a:p>
      </dsp:txBody>
      <dsp:txXfrm>
        <a:off x="41" y="1116791"/>
        <a:ext cx="3958407" cy="2470500"/>
      </dsp:txXfrm>
    </dsp:sp>
    <dsp:sp modelId="{93F2ABEA-BA58-4D9D-9163-59B6E40E6F47}">
      <dsp:nvSpPr>
        <dsp:cNvPr id="0" name=""/>
        <dsp:cNvSpPr/>
      </dsp:nvSpPr>
      <dsp:spPr>
        <a:xfrm>
          <a:off x="4512625" y="66366"/>
          <a:ext cx="3958407" cy="993767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 dirty="0" smtClean="0"/>
            <a:t>Le </a:t>
          </a:r>
          <a:r>
            <a:rPr lang="it-IT" sz="2400" kern="1200" dirty="0" err="1" smtClean="0"/>
            <a:t>survey</a:t>
          </a:r>
          <a:r>
            <a:rPr lang="it-IT" sz="2400" kern="1200" dirty="0" smtClean="0"/>
            <a:t> manageriali</a:t>
          </a:r>
          <a:endParaRPr lang="it-IT" sz="2400" kern="1200" dirty="0"/>
        </a:p>
      </dsp:txBody>
      <dsp:txXfrm>
        <a:off x="4512625" y="66366"/>
        <a:ext cx="3958407" cy="993767"/>
      </dsp:txXfrm>
    </dsp:sp>
    <dsp:sp modelId="{2EA989FC-A1B2-4628-BD03-8C1B24F2BC30}">
      <dsp:nvSpPr>
        <dsp:cNvPr id="0" name=""/>
        <dsp:cNvSpPr/>
      </dsp:nvSpPr>
      <dsp:spPr>
        <a:xfrm>
          <a:off x="4512665" y="877292"/>
          <a:ext cx="3958407" cy="24705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kern="1200" dirty="0" smtClean="0"/>
            <a:t>Base di rilevazione limitata</a:t>
          </a:r>
          <a:endParaRPr lang="it-IT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kern="1200" dirty="0" smtClean="0"/>
            <a:t>Campionamento statistico</a:t>
          </a:r>
          <a:endParaRPr lang="it-IT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kern="1200" dirty="0" smtClean="0"/>
            <a:t>Rapporto indiretto ma «vicino»</a:t>
          </a:r>
          <a:endParaRPr lang="it-IT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kern="1200" dirty="0" smtClean="0"/>
            <a:t>Variabili manageriali e organizzative</a:t>
          </a:r>
          <a:endParaRPr lang="it-IT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kern="1200" dirty="0" smtClean="0"/>
            <a:t>Fattori di produzione, determinanti e performance</a:t>
          </a:r>
          <a:endParaRPr lang="it-IT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kern="1200" dirty="0" smtClean="0"/>
            <a:t>Impatto sulle performance organizzative</a:t>
          </a:r>
          <a:endParaRPr lang="it-IT" sz="1800" kern="1200" dirty="0"/>
        </a:p>
      </dsp:txBody>
      <dsp:txXfrm>
        <a:off x="4512665" y="877292"/>
        <a:ext cx="3958407" cy="24705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47B1F3-FB2D-A247-9676-97B3C010A75B}" type="datetimeFigureOut">
              <a:rPr lang="it-IT" smtClean="0"/>
              <a:t>24/06/2016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BAA04C-CF00-2442-8489-B17C223CBB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630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8465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ina inter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959132" y="6478588"/>
            <a:ext cx="717915" cy="319088"/>
          </a:xfrm>
          <a:prstGeom prst="rect">
            <a:avLst/>
          </a:prstGeom>
        </p:spPr>
        <p:txBody>
          <a:bodyPr/>
          <a:lstStyle>
            <a:lvl1pPr algn="r">
              <a:defRPr b="0" i="0">
                <a:solidFill>
                  <a:srgbClr val="7F7F7F"/>
                </a:solidFill>
                <a:latin typeface="+mj-lt"/>
              </a:defRPr>
            </a:lvl1pPr>
          </a:lstStyle>
          <a:p>
            <a:fld id="{5C7FE145-5F5F-9146-8268-470DD024125C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1884" y="1279003"/>
            <a:ext cx="3952754" cy="653969"/>
          </a:xfrm>
          <a:prstGeom prst="rect">
            <a:avLst/>
          </a:prstGeom>
        </p:spPr>
        <p:txBody>
          <a:bodyPr anchor="t"/>
          <a:lstStyle>
            <a:lvl1pPr algn="l">
              <a:defRPr lang="it-IT" sz="2800" b="1" kern="1200" baseline="0" dirty="0" smtClean="0">
                <a:solidFill>
                  <a:srgbClr val="53954A"/>
                </a:solidFill>
                <a:latin typeface="+mn-lt"/>
                <a:ea typeface="Signika Semibold" charset="0"/>
                <a:cs typeface="Signika Semibold" charset="0"/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6915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nettore 1 8"/>
          <p:cNvCxnSpPr/>
          <p:nvPr userDrawn="1"/>
        </p:nvCxnSpPr>
        <p:spPr>
          <a:xfrm flipH="1">
            <a:off x="601664" y="968418"/>
            <a:ext cx="10997669" cy="0"/>
          </a:xfrm>
          <a:prstGeom prst="line">
            <a:avLst/>
          </a:prstGeom>
          <a:ln w="25400" cap="rnd">
            <a:solidFill>
              <a:srgbClr val="C72A3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magine 7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14" r="74033" b="37508"/>
          <a:stretch/>
        </p:blipFill>
        <p:spPr>
          <a:xfrm>
            <a:off x="10647499" y="5776731"/>
            <a:ext cx="1544501" cy="1081270"/>
          </a:xfrm>
          <a:prstGeom prst="rect">
            <a:avLst/>
          </a:prstGeom>
        </p:spPr>
      </p:pic>
      <p:sp>
        <p:nvSpPr>
          <p:cNvPr id="11" name="Titolo 1"/>
          <p:cNvSpPr txBox="1">
            <a:spLocks/>
          </p:cNvSpPr>
          <p:nvPr userDrawn="1"/>
        </p:nvSpPr>
        <p:spPr>
          <a:xfrm>
            <a:off x="601662" y="353490"/>
            <a:ext cx="7627989" cy="538609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080"/>
              </a:lnSpc>
              <a:spcAft>
                <a:spcPts val="600"/>
              </a:spcAft>
            </a:pPr>
            <a:r>
              <a:rPr lang="it-IT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ROMA 24</a:t>
            </a:r>
            <a:r>
              <a:rPr lang="it-IT" sz="11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 </a:t>
            </a:r>
            <a:r>
              <a:rPr lang="it-IT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GIUGNO 2016 </a:t>
            </a:r>
          </a:p>
          <a:p>
            <a:pPr>
              <a:lnSpc>
                <a:spcPts val="1080"/>
              </a:lnSpc>
              <a:spcAft>
                <a:spcPts val="0"/>
              </a:spcAft>
            </a:pPr>
            <a:r>
              <a:rPr lang="it-IT" sz="1100" b="1" dirty="0" smtClean="0">
                <a:solidFill>
                  <a:srgbClr val="53954A"/>
                </a:solidFill>
                <a:latin typeface="+mn-lt"/>
                <a:ea typeface="Signika Light" charset="0"/>
                <a:cs typeface="Calibri"/>
              </a:rPr>
              <a:t>AREA TEMATICA 4. </a:t>
            </a:r>
            <a:r>
              <a:rPr lang="it-IT" sz="1100" b="1" dirty="0" smtClean="0">
                <a:solidFill>
                  <a:schemeClr val="tx1"/>
                </a:solidFill>
                <a:latin typeface="+mn-lt"/>
                <a:ea typeface="Signika Light" charset="0"/>
                <a:cs typeface="Calibri"/>
              </a:rPr>
              <a:t>NUOVE FONTI E DOMANDE</a:t>
            </a:r>
          </a:p>
          <a:p>
            <a:pPr>
              <a:lnSpc>
                <a:spcPts val="1080"/>
              </a:lnSpc>
              <a:spcBef>
                <a:spcPts val="300"/>
              </a:spcBef>
              <a:spcAft>
                <a:spcPts val="600"/>
              </a:spcAft>
            </a:pPr>
            <a:r>
              <a:rPr lang="it-IT" sz="1200" dirty="0" smtClean="0">
                <a:solidFill>
                  <a:schemeClr val="tx1"/>
                </a:solidFill>
                <a:latin typeface="+mn-lt"/>
                <a:ea typeface="Signika Light" charset="0"/>
                <a:cs typeface="Arial"/>
              </a:rPr>
              <a:t>Raffaella Cagliano</a:t>
            </a:r>
            <a:endParaRPr lang="it-IT" sz="1200" dirty="0">
              <a:solidFill>
                <a:schemeClr val="tx1"/>
              </a:solidFill>
              <a:latin typeface="+mn-lt"/>
              <a:ea typeface="Signika Light" charset="0"/>
              <a:cs typeface="Arial"/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959132" y="6478588"/>
            <a:ext cx="717915" cy="319088"/>
          </a:xfrm>
          <a:prstGeom prst="rect">
            <a:avLst/>
          </a:prstGeom>
        </p:spPr>
        <p:txBody>
          <a:bodyPr/>
          <a:lstStyle>
            <a:lvl1pPr algn="r">
              <a:defRPr b="0" i="0">
                <a:solidFill>
                  <a:srgbClr val="7F7F7F"/>
                </a:solidFill>
                <a:latin typeface="+mj-lt"/>
              </a:defRPr>
            </a:lvl1pPr>
          </a:lstStyle>
          <a:p>
            <a:fld id="{5C7FE145-5F5F-9146-8268-470DD024125C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5279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5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/>
          <p:cNvSpPr/>
          <p:nvPr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0" y="3376083"/>
            <a:ext cx="12192000" cy="3481918"/>
          </a:xfrm>
          <a:prstGeom prst="rect">
            <a:avLst/>
          </a:prstGeom>
          <a:solidFill>
            <a:srgbClr val="5395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DA304A"/>
                </a:solidFill>
              </a:rPr>
              <a:t> </a:t>
            </a:r>
            <a:endParaRPr lang="it-IT" dirty="0">
              <a:solidFill>
                <a:srgbClr val="DA304A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3173412" y="3811955"/>
            <a:ext cx="8221860" cy="257762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80"/>
              </a:lnSpc>
            </a:pPr>
            <a:r>
              <a:rPr lang="it-IT" sz="2800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NUOVE FONTI E DOMANDE</a:t>
            </a:r>
            <a:endParaRPr lang="it-IT" sz="1200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  <a:p>
            <a:pPr>
              <a:lnSpc>
                <a:spcPts val="2160"/>
              </a:lnSpc>
            </a:pPr>
            <a:endParaRPr lang="it-IT" sz="2800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  <a:p>
            <a:pPr>
              <a:lnSpc>
                <a:spcPts val="3200"/>
              </a:lnSpc>
            </a:pPr>
            <a:r>
              <a:rPr lang="it-IT" sz="3200" dirty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ISTAT - Rilevazione Multiscopo sulle attività complesse</a:t>
            </a:r>
          </a:p>
          <a:p>
            <a:pPr>
              <a:lnSpc>
                <a:spcPts val="3200"/>
              </a:lnSpc>
            </a:pPr>
            <a:r>
              <a:rPr lang="it-IT" sz="3200" i="1" dirty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Una rivoluzione copernicana nelle </a:t>
            </a:r>
            <a:br>
              <a:rPr lang="it-IT" sz="3200" i="1" dirty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</a:br>
            <a:r>
              <a:rPr lang="it-IT" sz="3200" i="1" dirty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indagini statistiche nazionali</a:t>
            </a:r>
          </a:p>
          <a:p>
            <a:pPr>
              <a:lnSpc>
                <a:spcPts val="3200"/>
              </a:lnSpc>
            </a:pPr>
            <a:endParaRPr lang="it-IT" sz="3200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254" y="384211"/>
            <a:ext cx="5050820" cy="1611125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/>
          <a:p>
            <a:pPr algn="l">
              <a:lnSpc>
                <a:spcPts val="2500"/>
              </a:lnSpc>
            </a:pPr>
            <a: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COMPORTAMENTI INDIVIDUALI </a:t>
            </a:r>
            <a:b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E RELAZIONI SOCIALI </a:t>
            </a:r>
            <a:b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IN TRASFORMAZIONE </a:t>
            </a:r>
            <a:b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dirty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UNA SFIDA </a:t>
            </a:r>
            <a: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PER </a:t>
            </a:r>
            <a:r>
              <a:rPr lang="it-IT" sz="2400" dirty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LA </a:t>
            </a:r>
            <a: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/>
            </a:r>
            <a:b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STATISTICA UFFICIALE </a:t>
            </a:r>
            <a:endParaRPr lang="it-IT" sz="2400" dirty="0">
              <a:solidFill>
                <a:schemeClr val="bg1"/>
              </a:solidFill>
              <a:latin typeface="Signika" charset="0"/>
              <a:ea typeface="Signika" charset="0"/>
              <a:cs typeface="Signika" charset="0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645"/>
          <a:stretch/>
        </p:blipFill>
        <p:spPr>
          <a:xfrm>
            <a:off x="323742" y="214878"/>
            <a:ext cx="7697036" cy="2895775"/>
          </a:xfrm>
          <a:prstGeom prst="rect">
            <a:avLst/>
          </a:prstGeom>
        </p:spPr>
      </p:pic>
      <p:sp>
        <p:nvSpPr>
          <p:cNvPr id="14" name="Rettangolo 13"/>
          <p:cNvSpPr/>
          <p:nvPr/>
        </p:nvSpPr>
        <p:spPr>
          <a:xfrm>
            <a:off x="125412" y="4357526"/>
            <a:ext cx="2772274" cy="843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ts val="2900"/>
              </a:lnSpc>
            </a:pPr>
            <a:r>
              <a:rPr lang="it-IT" dirty="0" smtClean="0">
                <a:solidFill>
                  <a:schemeClr val="bg1"/>
                </a:solidFill>
                <a:ea typeface="Signika Light" charset="0"/>
                <a:cs typeface="Arial"/>
              </a:rPr>
              <a:t>24 GIUGNO 2016 </a:t>
            </a:r>
          </a:p>
          <a:p>
            <a:pPr algn="r">
              <a:lnSpc>
                <a:spcPts val="2900"/>
              </a:lnSpc>
            </a:pPr>
            <a:r>
              <a:rPr lang="it-IT" dirty="0" smtClean="0">
                <a:solidFill>
                  <a:schemeClr val="bg1"/>
                </a:solidFill>
                <a:ea typeface="Signika Light" charset="0"/>
                <a:cs typeface="Arial"/>
              </a:rPr>
              <a:t>09.30 | 11.00</a:t>
            </a:r>
            <a:endParaRPr lang="it-IT" dirty="0">
              <a:solidFill>
                <a:schemeClr val="bg1"/>
              </a:solidFill>
              <a:ea typeface="Signika Light" charset="0"/>
              <a:cs typeface="Arial"/>
            </a:endParaRPr>
          </a:p>
        </p:txBody>
      </p:sp>
      <p:pic>
        <p:nvPicPr>
          <p:cNvPr id="12" name="Immagine 11" descr="Logo12esimaOk-21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6714" y="5859742"/>
            <a:ext cx="480972" cy="625265"/>
          </a:xfrm>
          <a:prstGeom prst="rect">
            <a:avLst/>
          </a:prstGeom>
        </p:spPr>
      </p:pic>
      <p:pic>
        <p:nvPicPr>
          <p:cNvPr id="13" name="Immagine 12" descr="Logo12esimaOk-22.eps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6186" y="3683343"/>
            <a:ext cx="571500" cy="609600"/>
          </a:xfrm>
          <a:prstGeom prst="rect">
            <a:avLst/>
          </a:prstGeom>
        </p:spPr>
      </p:pic>
      <p:sp>
        <p:nvSpPr>
          <p:cNvPr id="17" name="CasellaDiTesto 16"/>
          <p:cNvSpPr txBox="1"/>
          <p:nvPr/>
        </p:nvSpPr>
        <p:spPr>
          <a:xfrm>
            <a:off x="3173412" y="6056410"/>
            <a:ext cx="8221860" cy="41036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3200"/>
              </a:lnSpc>
            </a:pPr>
            <a:r>
              <a:rPr lang="it-IT" sz="2000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Raffaella Cagliano| School of Management, Politecnico di Milano</a:t>
            </a:r>
            <a:endParaRPr lang="it-IT" sz="2000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</p:txBody>
      </p:sp>
      <p:cxnSp>
        <p:nvCxnSpPr>
          <p:cNvPr id="19" name="Connettore 1 18"/>
          <p:cNvCxnSpPr/>
          <p:nvPr/>
        </p:nvCxnSpPr>
        <p:spPr>
          <a:xfrm>
            <a:off x="2998756" y="3811955"/>
            <a:ext cx="0" cy="2580211"/>
          </a:xfrm>
          <a:prstGeom prst="line">
            <a:avLst/>
          </a:prstGeom>
          <a:ln w="28575" cmpd="sng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705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C7FE145-5F5F-9146-8268-470DD024125C}" type="slidenum">
              <a:rPr lang="it-IT" smtClean="0"/>
              <a:pPr/>
              <a:t>2</a:t>
            </a:fld>
            <a:endParaRPr lang="it-IT" dirty="0"/>
          </a:p>
        </p:txBody>
      </p:sp>
      <p:graphicFrame>
        <p:nvGraphicFramePr>
          <p:cNvPr id="4" name="Diagramma 3"/>
          <p:cNvGraphicFramePr/>
          <p:nvPr>
            <p:extLst>
              <p:ext uri="{D42A27DB-BD31-4B8C-83A1-F6EECF244321}">
                <p14:modId xmlns:p14="http://schemas.microsoft.com/office/powerpoint/2010/main" val="606658783"/>
              </p:ext>
            </p:extLst>
          </p:nvPr>
        </p:nvGraphicFramePr>
        <p:xfrm>
          <a:off x="2150437" y="995816"/>
          <a:ext cx="8471074" cy="35949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5" name="Gruppo 4"/>
          <p:cNvGrpSpPr/>
          <p:nvPr/>
        </p:nvGrpSpPr>
        <p:grpSpPr>
          <a:xfrm>
            <a:off x="2050230" y="4409159"/>
            <a:ext cx="8577544" cy="641602"/>
            <a:chOff x="4512625" y="17116"/>
            <a:chExt cx="3958407" cy="1152000"/>
          </a:xfrm>
          <a:scene3d>
            <a:camera prst="orthographicFront"/>
            <a:lightRig rig="flat" dir="t"/>
          </a:scene3d>
        </p:grpSpPr>
        <p:sp>
          <p:nvSpPr>
            <p:cNvPr id="9" name="Rettangolo 8"/>
            <p:cNvSpPr/>
            <p:nvPr/>
          </p:nvSpPr>
          <p:spPr>
            <a:xfrm>
              <a:off x="4512625" y="17116"/>
              <a:ext cx="3958407" cy="1152000"/>
            </a:xfrm>
            <a:prstGeom prst="rect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1">
              <a:schemeClr val="accent6">
                <a:hueOff val="0"/>
                <a:satOff val="0"/>
                <a:lumOff val="0"/>
                <a:alphaOff val="0"/>
              </a:schemeClr>
            </a:lnRef>
            <a:fillRef idx="3">
              <a:schemeClr val="accent6">
                <a:hueOff val="0"/>
                <a:satOff val="0"/>
                <a:lumOff val="0"/>
                <a:alphaOff val="0"/>
              </a:schemeClr>
            </a:fillRef>
            <a:effectRef idx="2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CasellaDiTesto 9"/>
            <p:cNvSpPr txBox="1"/>
            <p:nvPr/>
          </p:nvSpPr>
          <p:spPr>
            <a:xfrm>
              <a:off x="4512625" y="17116"/>
              <a:ext cx="3958407" cy="115200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9136" tIns="113792" rIns="199136" bIns="113792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2800" kern="1200" dirty="0" smtClean="0"/>
                <a:t>MPSUC – Collaborazione ISTAT - </a:t>
              </a:r>
              <a:r>
                <a:rPr lang="it-IT" sz="2800" kern="1200" dirty="0" err="1" smtClean="0"/>
                <a:t>PoliMi</a:t>
              </a:r>
              <a:r>
                <a:rPr lang="it-IT" sz="2800" kern="1200" dirty="0" smtClean="0"/>
                <a:t> </a:t>
              </a:r>
              <a:endParaRPr lang="it-IT" sz="2800" kern="1200" dirty="0"/>
            </a:p>
          </p:txBody>
        </p:sp>
      </p:grpSp>
      <p:grpSp>
        <p:nvGrpSpPr>
          <p:cNvPr id="6" name="Gruppo 5"/>
          <p:cNvGrpSpPr/>
          <p:nvPr/>
        </p:nvGrpSpPr>
        <p:grpSpPr>
          <a:xfrm>
            <a:off x="2050230" y="5050761"/>
            <a:ext cx="8577544" cy="1687383"/>
            <a:chOff x="4512625" y="1169116"/>
            <a:chExt cx="3958407" cy="2408737"/>
          </a:xfrm>
          <a:scene3d>
            <a:camera prst="orthographicFront"/>
            <a:lightRig rig="flat" dir="t"/>
          </a:scene3d>
        </p:grpSpPr>
        <p:sp>
          <p:nvSpPr>
            <p:cNvPr id="7" name="Rettangolo 6"/>
            <p:cNvSpPr/>
            <p:nvPr/>
          </p:nvSpPr>
          <p:spPr>
            <a:xfrm>
              <a:off x="4512625" y="1169116"/>
              <a:ext cx="3958407" cy="2408737"/>
            </a:xfrm>
            <a:prstGeom prst="rect">
              <a:avLst/>
            </a:prstGeom>
            <a:solidFill>
              <a:srgbClr val="92D050">
                <a:alpha val="21000"/>
              </a:srgbClr>
            </a:solidFill>
            <a:sp3d extrusionH="12700" prstMaterial="plastic">
              <a:bevelT w="50800" h="50800"/>
            </a:sp3d>
          </p:spPr>
          <p:style>
            <a:lnRef idx="1">
              <a:schemeClr val="accent6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6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CasellaDiTesto 7"/>
            <p:cNvSpPr txBox="1"/>
            <p:nvPr/>
          </p:nvSpPr>
          <p:spPr>
            <a:xfrm>
              <a:off x="4512625" y="1169116"/>
              <a:ext cx="3958407" cy="185107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6680" tIns="106680" rIns="142240" bIns="160020" numCol="1" spcCol="1270" anchor="t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it-IT" kern="1200" dirty="0" smtClean="0"/>
                <a:t>Base di rilevazione ampia</a:t>
              </a:r>
              <a:endParaRPr lang="it-IT" kern="1200" dirty="0"/>
            </a:p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it-IT" kern="1200" dirty="0" smtClean="0"/>
                <a:t>Elevata rappresentatività del campione</a:t>
              </a:r>
              <a:endParaRPr lang="it-IT" kern="1200" dirty="0"/>
            </a:p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it-IT" kern="1200" dirty="0" smtClean="0"/>
                <a:t>Rapporto diretto e «vicino»</a:t>
              </a:r>
              <a:endParaRPr lang="it-IT" kern="1200" dirty="0"/>
            </a:p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it-IT" kern="1200" dirty="0" smtClean="0"/>
                <a:t>Variabili strutturali, manageriali e organizzative</a:t>
              </a:r>
              <a:endParaRPr lang="it-IT" kern="1200" dirty="0"/>
            </a:p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it-IT" kern="1200" dirty="0" smtClean="0"/>
                <a:t>Fattori di produzione, determinanti e performance</a:t>
              </a:r>
            </a:p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it-IT" dirty="0" smtClean="0"/>
                <a:t>Impatto sulle variabili macroeconomiche e sulle performance organizzative</a:t>
              </a:r>
              <a:endParaRPr lang="it-IT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4178539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Autofit/>
          </a:bodyPr>
          <a:lstStyle/>
          <a:p>
            <a:r>
              <a:rPr lang="it-IT" sz="2800" dirty="0" smtClean="0"/>
              <a:t>Rilevazione Multiscopo sulle attività complesse</a:t>
            </a:r>
            <a:br>
              <a:rPr lang="it-IT" sz="2800" dirty="0" smtClean="0"/>
            </a:br>
            <a:r>
              <a:rPr lang="it-IT" sz="2800" i="1" dirty="0" smtClean="0"/>
              <a:t>Da censimento statistico a </a:t>
            </a:r>
            <a:r>
              <a:rPr lang="it-IT" sz="2800" i="1" dirty="0" err="1" smtClean="0"/>
              <a:t>survey</a:t>
            </a:r>
            <a:r>
              <a:rPr lang="it-IT" sz="2800" i="1" dirty="0" smtClean="0"/>
              <a:t> manageriale</a:t>
            </a:r>
            <a:endParaRPr lang="it-IT" sz="2800" i="1" dirty="0"/>
          </a:p>
        </p:txBody>
      </p:sp>
      <p:sp>
        <p:nvSpPr>
          <p:cNvPr id="5" name="Segnaposto contenuto 4"/>
          <p:cNvSpPr>
            <a:spLocks noGrp="1"/>
          </p:cNvSpPr>
          <p:nvPr>
            <p:ph idx="4294967295"/>
          </p:nvPr>
        </p:nvSpPr>
        <p:spPr>
          <a:xfrm>
            <a:off x="4747364" y="1396652"/>
            <a:ext cx="7444636" cy="4729511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i="1" dirty="0" smtClean="0"/>
              <a:t>Il metodo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dirty="0" smtClean="0"/>
              <a:t>Campione di </a:t>
            </a:r>
            <a:r>
              <a:rPr lang="it-IT" smtClean="0"/>
              <a:t>imprese focalizzato</a:t>
            </a:r>
            <a:endParaRPr lang="it-IT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dirty="0" smtClean="0"/>
              <a:t>Criteri di selezione delle imprese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dirty="0" smtClean="0"/>
              <a:t>Unità Economica Complessa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dirty="0" smtClean="0"/>
              <a:t>Modalità di rilevazione «profonda»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dirty="0" smtClean="0"/>
              <a:t>Utilizzo di misurazioni percettive e non oggettivo-quantitative</a:t>
            </a:r>
          </a:p>
          <a:p>
            <a:endParaRPr lang="it-IT" i="1" dirty="0" smtClean="0"/>
          </a:p>
          <a:p>
            <a:pPr marL="0" indent="0">
              <a:buNone/>
            </a:pPr>
            <a:r>
              <a:rPr lang="it-IT" i="1" dirty="0" smtClean="0"/>
              <a:t>I contenuti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dirty="0" smtClean="0"/>
              <a:t>Analisi per linee di attività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dirty="0"/>
              <a:t>Linguaggio «aziendale»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dirty="0" smtClean="0"/>
              <a:t>Apertura della </a:t>
            </a:r>
            <a:r>
              <a:rPr lang="it-IT" dirty="0" err="1" smtClean="0"/>
              <a:t>black</a:t>
            </a:r>
            <a:r>
              <a:rPr lang="it-IT" dirty="0" smtClean="0"/>
              <a:t> box: determinanti della competitività legate all’organizzazione e alla gestione dell’azienda e non solo a variabili economiche</a:t>
            </a:r>
          </a:p>
        </p:txBody>
      </p:sp>
    </p:spTree>
    <p:extLst>
      <p:ext uri="{BB962C8B-B14F-4D97-AF65-F5344CB8AC3E}">
        <p14:creationId xmlns:p14="http://schemas.microsoft.com/office/powerpoint/2010/main" val="4178350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069480072"/>
              </p:ext>
            </p:extLst>
          </p:nvPr>
        </p:nvGraphicFramePr>
        <p:xfrm>
          <a:off x="0" y="1373926"/>
          <a:ext cx="7242175" cy="20462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rapezio 4"/>
          <p:cNvSpPr/>
          <p:nvPr/>
        </p:nvSpPr>
        <p:spPr>
          <a:xfrm>
            <a:off x="2489184" y="2974898"/>
            <a:ext cx="1806389" cy="1766048"/>
          </a:xfrm>
          <a:prstGeom prst="trapezoid">
            <a:avLst>
              <a:gd name="adj" fmla="val 54268"/>
            </a:avLst>
          </a:prstGeom>
          <a:gradFill>
            <a:gsLst>
              <a:gs pos="0">
                <a:srgbClr val="6486B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457200"/>
            <a:endParaRPr lang="it-IT" sz="135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6" name="Rettangolo arrotondato 5"/>
          <p:cNvSpPr/>
          <p:nvPr/>
        </p:nvSpPr>
        <p:spPr>
          <a:xfrm>
            <a:off x="2361437" y="4913657"/>
            <a:ext cx="2061883" cy="1151965"/>
          </a:xfrm>
          <a:prstGeom prst="roundRect">
            <a:avLst/>
          </a:prstGeom>
          <a:solidFill>
            <a:srgbClr val="6486B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457200"/>
            <a:r>
              <a:rPr lang="it-IT" sz="2400" dirty="0">
                <a:solidFill>
                  <a:prstClr val="white"/>
                </a:solidFill>
                <a:latin typeface="Calibri"/>
              </a:rPr>
              <a:t>Determinanti della performance</a:t>
            </a:r>
          </a:p>
        </p:txBody>
      </p:sp>
      <p:pic>
        <p:nvPicPr>
          <p:cNvPr id="7" name="Picture 2" descr="http://www.fondazionecariplo.it/portal/upload/ent3/1/schema%20EFQM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7829" y="4103813"/>
            <a:ext cx="5434932" cy="2722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505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200" dirty="0"/>
              <a:t>Determinanti della performance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4294967295"/>
          </p:nvPr>
        </p:nvSpPr>
        <p:spPr>
          <a:xfrm>
            <a:off x="4402899" y="1279003"/>
            <a:ext cx="7227517" cy="48471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1800" i="1" dirty="0"/>
              <a:t>Leadership</a:t>
            </a:r>
          </a:p>
          <a:p>
            <a:r>
              <a:rPr lang="it-IT" sz="1800" dirty="0"/>
              <a:t>Organizzazione dell’unità economica complessa</a:t>
            </a:r>
          </a:p>
          <a:p>
            <a:r>
              <a:rPr lang="it-IT" sz="1800" dirty="0">
                <a:solidFill>
                  <a:schemeClr val="dk1"/>
                </a:solidFill>
              </a:rPr>
              <a:t>Caratteristiche del </a:t>
            </a:r>
            <a:r>
              <a:rPr lang="it-IT" sz="1800" i="1" dirty="0">
                <a:solidFill>
                  <a:schemeClr val="dk1"/>
                </a:solidFill>
              </a:rPr>
              <a:t>management</a:t>
            </a:r>
            <a:r>
              <a:rPr lang="it-IT" sz="1800" dirty="0">
                <a:solidFill>
                  <a:schemeClr val="dk1"/>
                </a:solidFill>
              </a:rPr>
              <a:t> e </a:t>
            </a:r>
            <a:r>
              <a:rPr lang="it-IT" sz="1800" i="1" dirty="0" err="1">
                <a:solidFill>
                  <a:schemeClr val="dk1"/>
                </a:solidFill>
              </a:rPr>
              <a:t>governance</a:t>
            </a:r>
            <a:r>
              <a:rPr lang="it-IT" sz="1800" i="1" dirty="0">
                <a:solidFill>
                  <a:schemeClr val="dk1"/>
                </a:solidFill>
              </a:rPr>
              <a:t> </a:t>
            </a:r>
            <a:r>
              <a:rPr lang="it-IT" sz="1800" dirty="0">
                <a:solidFill>
                  <a:schemeClr val="dk1"/>
                </a:solidFill>
              </a:rPr>
              <a:t>dei processi decisionali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it-IT" sz="1800" i="1" dirty="0">
                <a:solidFill>
                  <a:schemeClr val="dk1"/>
                </a:solidFill>
              </a:rPr>
              <a:t>Politiche e strategie</a:t>
            </a:r>
          </a:p>
          <a:p>
            <a:r>
              <a:rPr lang="it-IT" sz="1800" dirty="0">
                <a:solidFill>
                  <a:schemeClr val="dk1"/>
                </a:solidFill>
              </a:rPr>
              <a:t>Fattori di competitività e pianificazione di nuove strategie </a:t>
            </a:r>
            <a:endParaRPr lang="it-IT" sz="1800" dirty="0"/>
          </a:p>
          <a:p>
            <a:r>
              <a:rPr lang="it-IT" sz="1800" dirty="0">
                <a:solidFill>
                  <a:schemeClr val="dk1"/>
                </a:solidFill>
              </a:rPr>
              <a:t>Internazionalizzazione dei processi produttivi e tecnologici dell’UEC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it-IT" sz="1800" i="1" dirty="0"/>
              <a:t>Personale</a:t>
            </a:r>
          </a:p>
          <a:p>
            <a:r>
              <a:rPr lang="it-IT" sz="1800" dirty="0">
                <a:solidFill>
                  <a:schemeClr val="dk1"/>
                </a:solidFill>
              </a:rPr>
              <a:t>Gestione </a:t>
            </a:r>
            <a:r>
              <a:rPr lang="it-IT" sz="1800" dirty="0" smtClean="0">
                <a:solidFill>
                  <a:schemeClr val="dk1"/>
                </a:solidFill>
              </a:rPr>
              <a:t>del capitale umano</a:t>
            </a:r>
            <a:endParaRPr lang="it-IT" sz="1800" dirty="0">
              <a:solidFill>
                <a:schemeClr val="dk1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it-IT" sz="1800" i="1" dirty="0">
                <a:solidFill>
                  <a:schemeClr val="dk1"/>
                </a:solidFill>
              </a:rPr>
              <a:t>Partnership e risorse</a:t>
            </a:r>
          </a:p>
          <a:p>
            <a:r>
              <a:rPr lang="it-IT" sz="1800" dirty="0">
                <a:solidFill>
                  <a:schemeClr val="dk1"/>
                </a:solidFill>
              </a:rPr>
              <a:t>Rapporti con fornitori e clienti esterni all’UEC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it-IT" sz="1800" i="1" dirty="0"/>
              <a:t>Processi</a:t>
            </a:r>
          </a:p>
          <a:p>
            <a:r>
              <a:rPr lang="it-IT" sz="1800" dirty="0"/>
              <a:t>Organizzazione dei flussi informativi all’interno e all’esterno dell’unità economica complessa</a:t>
            </a:r>
          </a:p>
          <a:p>
            <a:r>
              <a:rPr lang="it-IT" sz="1800" dirty="0">
                <a:solidFill>
                  <a:schemeClr val="dk1"/>
                </a:solidFill>
              </a:rPr>
              <a:t>Gestione della conoscenza (</a:t>
            </a:r>
            <a:r>
              <a:rPr lang="it-IT" sz="1800" i="1" dirty="0" err="1">
                <a:solidFill>
                  <a:schemeClr val="dk1"/>
                </a:solidFill>
              </a:rPr>
              <a:t>knowledge</a:t>
            </a:r>
            <a:r>
              <a:rPr lang="it-IT" sz="1800" i="1" dirty="0">
                <a:solidFill>
                  <a:schemeClr val="dk1"/>
                </a:solidFill>
              </a:rPr>
              <a:t> management</a:t>
            </a:r>
            <a:r>
              <a:rPr lang="it-IT" sz="1800" dirty="0">
                <a:solidFill>
                  <a:schemeClr val="dk1"/>
                </a:solidFill>
              </a:rPr>
              <a:t>) e processi di innovazione</a:t>
            </a:r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380093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dirty="0"/>
              <a:t>I risultati: una risposta alle imprese per aumentare la propria competitività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4294967295"/>
          </p:nvPr>
        </p:nvSpPr>
        <p:spPr>
          <a:xfrm>
            <a:off x="4554638" y="1406046"/>
            <a:ext cx="7056989" cy="4525963"/>
          </a:xfrm>
          <a:prstGeom prst="rect">
            <a:avLst/>
          </a:prstGeom>
        </p:spPr>
        <p:txBody>
          <a:bodyPr/>
          <a:lstStyle/>
          <a:p>
            <a:r>
              <a:rPr lang="it-IT" sz="2400" i="1" dirty="0"/>
              <a:t>Come sono gestite le aziende complesse rispetto a quelle più semplici?</a:t>
            </a:r>
          </a:p>
          <a:p>
            <a:endParaRPr lang="it-IT" sz="2400" i="1" dirty="0"/>
          </a:p>
          <a:p>
            <a:pPr algn="r"/>
            <a:r>
              <a:rPr lang="it-IT" sz="2400" i="1" dirty="0"/>
              <a:t>Quali determinanti influenzano </a:t>
            </a:r>
            <a:r>
              <a:rPr lang="it-IT" sz="2400" i="1" dirty="0" smtClean="0"/>
              <a:t/>
            </a:r>
            <a:br>
              <a:rPr lang="it-IT" sz="2400" i="1" dirty="0" smtClean="0"/>
            </a:br>
            <a:r>
              <a:rPr lang="it-IT" sz="2400" i="1" dirty="0" smtClean="0"/>
              <a:t>maggiormente </a:t>
            </a:r>
            <a:r>
              <a:rPr lang="it-IT" sz="2400" i="1" dirty="0"/>
              <a:t>la performance?</a:t>
            </a:r>
          </a:p>
          <a:p>
            <a:endParaRPr lang="it-IT" sz="2400" i="1" dirty="0"/>
          </a:p>
          <a:p>
            <a:r>
              <a:rPr lang="it-IT" sz="2400" i="1" dirty="0"/>
              <a:t>Come realizzare le strategie?</a:t>
            </a:r>
          </a:p>
          <a:p>
            <a:endParaRPr lang="it-IT" sz="2400" i="1" dirty="0"/>
          </a:p>
          <a:p>
            <a:pPr algn="r"/>
            <a:r>
              <a:rPr lang="it-IT" sz="2400" i="1" dirty="0"/>
              <a:t>Quali sfide per il futuro?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54826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dirty="0"/>
              <a:t>Risultati </a:t>
            </a:r>
            <a:r>
              <a:rPr lang="it-IT" dirty="0" smtClean="0"/>
              <a:t>chiave</a:t>
            </a:r>
            <a:br>
              <a:rPr lang="it-IT" dirty="0" smtClean="0"/>
            </a:br>
            <a:r>
              <a:rPr lang="it-IT" i="1" dirty="0" smtClean="0"/>
              <a:t>Una fotografia dei grandi gruppi italiani</a:t>
            </a:r>
            <a:endParaRPr lang="it-IT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4294967295"/>
          </p:nvPr>
        </p:nvSpPr>
        <p:spPr>
          <a:xfrm>
            <a:off x="4496843" y="1279003"/>
            <a:ext cx="7102257" cy="48471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/>
              <a:t>Manifatturiero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 smtClean="0"/>
              <a:t>Impresa familiare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 smtClean="0"/>
              <a:t>Prevalenza di </a:t>
            </a:r>
            <a:r>
              <a:rPr lang="it-IT" sz="2000" dirty="0" err="1" smtClean="0"/>
              <a:t>owner</a:t>
            </a:r>
            <a:r>
              <a:rPr lang="it-IT" sz="2000" dirty="0" smtClean="0"/>
              <a:t>-manager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 smtClean="0"/>
              <a:t>Prevalenza di management maschile, di mezza età e con grado di scolarizzazione medio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 smtClean="0"/>
              <a:t>Internazionalizzazione soprattutto commerciale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 smtClean="0"/>
              <a:t>Bassa diffusione dei lavoratori della conoscenza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000" dirty="0" smtClean="0"/>
          </a:p>
        </p:txBody>
      </p:sp>
    </p:spTree>
    <p:extLst>
      <p:ext uri="{BB962C8B-B14F-4D97-AF65-F5344CB8AC3E}">
        <p14:creationId xmlns:p14="http://schemas.microsoft.com/office/powerpoint/2010/main" val="186657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1883" y="1279003"/>
            <a:ext cx="4013957" cy="1332674"/>
          </a:xfrm>
        </p:spPr>
        <p:txBody>
          <a:bodyPr>
            <a:normAutofit/>
          </a:bodyPr>
          <a:lstStyle/>
          <a:p>
            <a:r>
              <a:rPr lang="it-IT" sz="2800" dirty="0"/>
              <a:t>Risultati </a:t>
            </a:r>
            <a:r>
              <a:rPr lang="it-IT" sz="2800" dirty="0" smtClean="0"/>
              <a:t>chiave</a:t>
            </a:r>
            <a:br>
              <a:rPr lang="it-IT" sz="2800" dirty="0" smtClean="0"/>
            </a:br>
            <a:r>
              <a:rPr lang="it-IT" i="1" dirty="0" smtClean="0"/>
              <a:t>La </a:t>
            </a:r>
            <a:r>
              <a:rPr lang="it-IT" i="1" dirty="0" err="1" smtClean="0"/>
              <a:t>governance</a:t>
            </a:r>
            <a:r>
              <a:rPr lang="it-IT" i="1" dirty="0" smtClean="0"/>
              <a:t> e l’organizzazione</a:t>
            </a:r>
            <a:endParaRPr lang="it-IT" sz="2800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4294967295"/>
          </p:nvPr>
        </p:nvSpPr>
        <p:spPr>
          <a:xfrm>
            <a:off x="4496843" y="1279003"/>
            <a:ext cx="7102257" cy="48471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000" i="1" dirty="0" smtClean="0"/>
              <a:t>La complessità</a:t>
            </a:r>
            <a:endParaRPr lang="it-IT" sz="2000" i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 smtClean="0"/>
              <a:t>Numero di linee di attività come misura della complessità organizzativa, correlata ma non del tutto con la dimensione (alta varianza nell’ambito di ciascuna categoria di attività)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 smtClean="0"/>
              <a:t>Le imprese in Italia sono mediamente più piccole dei propri concorrenti internazionali</a:t>
            </a:r>
          </a:p>
          <a:p>
            <a:endParaRPr lang="it-IT" sz="2000" i="1" dirty="0" smtClean="0"/>
          </a:p>
          <a:p>
            <a:pPr marL="0" indent="0">
              <a:buNone/>
            </a:pPr>
            <a:r>
              <a:rPr lang="it-IT" sz="2000" i="1" dirty="0" smtClean="0"/>
              <a:t>La </a:t>
            </a:r>
            <a:r>
              <a:rPr lang="it-IT" sz="2000" i="1" dirty="0" err="1" smtClean="0"/>
              <a:t>governance</a:t>
            </a:r>
            <a:r>
              <a:rPr lang="it-IT" sz="2000" i="1" dirty="0" smtClean="0"/>
              <a:t> e i processi decisionali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 smtClean="0"/>
              <a:t>Mancata separazione tra proprietà e gestione (</a:t>
            </a:r>
            <a:r>
              <a:rPr lang="it-IT" sz="2000" dirty="0" err="1" smtClean="0"/>
              <a:t>owner</a:t>
            </a:r>
            <a:r>
              <a:rPr lang="it-IT" sz="2000" dirty="0" smtClean="0"/>
              <a:t>-manager), struttura familiare ancora molto presente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 smtClean="0"/>
              <a:t>Decisioni molto centralizzate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4115129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dirty="0"/>
              <a:t>Risultati </a:t>
            </a:r>
            <a:r>
              <a:rPr lang="it-IT" dirty="0" smtClean="0"/>
              <a:t>chiave</a:t>
            </a:r>
            <a:br>
              <a:rPr lang="it-IT" dirty="0" smtClean="0"/>
            </a:br>
            <a:r>
              <a:rPr lang="it-IT" i="1" dirty="0" smtClean="0"/>
              <a:t>Politiche e strategie</a:t>
            </a:r>
            <a:endParaRPr lang="it-IT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4294967295"/>
          </p:nvPr>
        </p:nvSpPr>
        <p:spPr>
          <a:xfrm>
            <a:off x="4554638" y="1279003"/>
            <a:ext cx="7025674" cy="484716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000" i="1" dirty="0" smtClean="0"/>
              <a:t>Le politiche e strategie</a:t>
            </a:r>
            <a:endParaRPr lang="it-IT" sz="2000" i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 smtClean="0"/>
              <a:t>Consolidamento in Italia, espansione commerciale all’estero, ancora limitato il </a:t>
            </a:r>
            <a:r>
              <a:rPr lang="it-IT" sz="2000" dirty="0" err="1" smtClean="0"/>
              <a:t>reshoring</a:t>
            </a:r>
            <a:endParaRPr lang="it-IT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 smtClean="0"/>
              <a:t>Internazionalizzazione della produzione per accesso a nuovi mercati e, solo in seconda battuta, per la riduzione dei costi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/>
              <a:t>Espansione in nuovi mercati, Diversificazione prodotto, </a:t>
            </a:r>
            <a:r>
              <a:rPr lang="it-IT" sz="2000" dirty="0" smtClean="0"/>
              <a:t>Investimento </a:t>
            </a:r>
            <a:r>
              <a:rPr lang="it-IT" sz="2000" dirty="0"/>
              <a:t>in </a:t>
            </a:r>
            <a:r>
              <a:rPr lang="it-IT" sz="2000" dirty="0" smtClean="0"/>
              <a:t>ICT, Aumento contenuto conoscenza dell’output</a:t>
            </a:r>
            <a:endParaRPr lang="it-IT" sz="2000" dirty="0"/>
          </a:p>
          <a:p>
            <a:endParaRPr lang="it-IT" sz="2000" dirty="0" smtClean="0"/>
          </a:p>
          <a:p>
            <a:pPr marL="0" indent="0">
              <a:buNone/>
            </a:pPr>
            <a:r>
              <a:rPr lang="it-IT" sz="2000" i="1" dirty="0" smtClean="0"/>
              <a:t>Le risorse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 smtClean="0"/>
              <a:t>Lavoratori della conoscenza presenti in un numero ridotto di realtà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4099244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1922</TotalTime>
  <Words>469</Words>
  <Application>Microsoft Office PowerPoint</Application>
  <PresentationFormat>Widescreen</PresentationFormat>
  <Paragraphs>93</Paragraphs>
  <Slides>9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Signika</vt:lpstr>
      <vt:lpstr>Signika Light</vt:lpstr>
      <vt:lpstr>Signika Semibold</vt:lpstr>
      <vt:lpstr>Personalizza struttura</vt:lpstr>
      <vt:lpstr>COMPORTAMENTI INDIVIDUALI  E RELAZIONI SOCIALI  IN TRASFORMAZIONE  UNA SFIDA PER LA  STATISTICA UFFICIALE </vt:lpstr>
      <vt:lpstr>Presentazione standard di PowerPoint</vt:lpstr>
      <vt:lpstr>Rilevazione Multiscopo sulle attività complesse Da censimento statistico a survey manageriale</vt:lpstr>
      <vt:lpstr>Presentazione standard di PowerPoint</vt:lpstr>
      <vt:lpstr>Determinanti della performance</vt:lpstr>
      <vt:lpstr>I risultati: una risposta alle imprese per aumentare la propria competitività</vt:lpstr>
      <vt:lpstr>Risultati chiave Una fotografia dei grandi gruppi italiani</vt:lpstr>
      <vt:lpstr>Risultati chiave La governance e l’organizzazione</vt:lpstr>
      <vt:lpstr>Risultati chiave Politiche e strategie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Utente di Microsoft Office</dc:creator>
  <cp:lastModifiedBy>Noleggio</cp:lastModifiedBy>
  <cp:revision>70</cp:revision>
  <cp:lastPrinted>2016-03-21T17:06:08Z</cp:lastPrinted>
  <dcterms:created xsi:type="dcterms:W3CDTF">2016-03-11T16:10:26Z</dcterms:created>
  <dcterms:modified xsi:type="dcterms:W3CDTF">2016-06-24T07:15:59Z</dcterms:modified>
</cp:coreProperties>
</file>