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26"/>
  </p:notesMasterIdLst>
  <p:sldIdLst>
    <p:sldId id="256" r:id="rId2"/>
    <p:sldId id="264" r:id="rId3"/>
    <p:sldId id="265" r:id="rId4"/>
    <p:sldId id="267" r:id="rId5"/>
    <p:sldId id="268" r:id="rId6"/>
    <p:sldId id="294" r:id="rId7"/>
    <p:sldId id="272" r:id="rId8"/>
    <p:sldId id="270" r:id="rId9"/>
    <p:sldId id="291" r:id="rId10"/>
    <p:sldId id="274" r:id="rId11"/>
    <p:sldId id="287" r:id="rId12"/>
    <p:sldId id="275" r:id="rId13"/>
    <p:sldId id="288" r:id="rId14"/>
    <p:sldId id="289" r:id="rId15"/>
    <p:sldId id="290" r:id="rId16"/>
    <p:sldId id="292" r:id="rId17"/>
    <p:sldId id="271" r:id="rId18"/>
    <p:sldId id="276" r:id="rId19"/>
    <p:sldId id="293" r:id="rId20"/>
    <p:sldId id="277" r:id="rId21"/>
    <p:sldId id="278" r:id="rId22"/>
    <p:sldId id="279" r:id="rId23"/>
    <p:sldId id="280" r:id="rId24"/>
    <p:sldId id="266" r:id="rId25"/>
  </p:sldIdLst>
  <p:sldSz cx="12192000" cy="6858000"/>
  <p:notesSz cx="6645275" cy="9775825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clrMru>
    <a:srgbClr val="009190"/>
    <a:srgbClr val="484384"/>
    <a:srgbClr val="1C385A"/>
    <a:srgbClr val="BE1520"/>
    <a:srgbClr val="CF1E24"/>
    <a:srgbClr val="C72A31"/>
    <a:srgbClr val="DA304A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8" autoAdjust="0"/>
    <p:restoredTop sz="94620" autoAdjust="0"/>
  </p:normalViewPr>
  <p:slideViewPr>
    <p:cSldViewPr snapToGrid="0" snapToObjects="1">
      <p:cViewPr>
        <p:scale>
          <a:sx n="70" d="100"/>
          <a:sy n="70" d="100"/>
        </p:scale>
        <p:origin x="-498" y="-276"/>
      </p:cViewPr>
      <p:guideLst>
        <p:guide orient="horz" pos="907"/>
        <p:guide pos="1999"/>
      </p:guideLst>
    </p:cSldViewPr>
  </p:slideViewPr>
  <p:outlineViewPr>
    <p:cViewPr>
      <p:scale>
        <a:sx n="33" d="100"/>
        <a:sy n="33" d="100"/>
      </p:scale>
      <p:origin x="34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79619" cy="49048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764118" y="0"/>
            <a:ext cx="2879619" cy="49048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347B1F3-FB2D-A247-9676-97B3C010A75B}" type="datetimeFigureOut">
              <a:rPr lang="it-IT" smtClean="0"/>
              <a:pPr/>
              <a:t>21/06/2016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390525" y="1222375"/>
            <a:ext cx="5864225" cy="32988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64528" y="4704616"/>
            <a:ext cx="5316220" cy="384923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9285338"/>
            <a:ext cx="2879619" cy="4904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764118" y="9285338"/>
            <a:ext cx="2879619" cy="4904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BAA04C-CF00-2442-8489-B17C223CBBD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956307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 smtClean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BAA04C-CF00-2442-8489-B17C223CBBD3}" type="slidenum">
              <a:rPr lang="it-IT" smtClean="0"/>
              <a:pPr/>
              <a:t>1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9484657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ina inter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9959132" y="6478588"/>
            <a:ext cx="717915" cy="319088"/>
          </a:xfrm>
          <a:prstGeom prst="rect">
            <a:avLst/>
          </a:prstGeom>
        </p:spPr>
        <p:txBody>
          <a:bodyPr/>
          <a:lstStyle>
            <a:lvl1pPr algn="r">
              <a:defRPr b="0" i="0">
                <a:solidFill>
                  <a:srgbClr val="7F7F7F"/>
                </a:solidFill>
                <a:latin typeface="+mj-lt"/>
              </a:defRPr>
            </a:lvl1pPr>
          </a:lstStyle>
          <a:p>
            <a:fld id="{5C7FE145-5F5F-9146-8268-470DD024125C}" type="slidenum">
              <a:rPr lang="it-IT" smtClean="0"/>
              <a:pPr/>
              <a:t>‹N›</a:t>
            </a:fld>
            <a:endParaRPr lang="it-IT" dirty="0"/>
          </a:p>
        </p:txBody>
      </p:sp>
    </p:spTree>
    <p:extLst>
      <p:ext uri="{BB962C8B-B14F-4D97-AF65-F5344CB8AC3E}">
        <p14:creationId xmlns="" xmlns:p14="http://schemas.microsoft.com/office/powerpoint/2010/main" val="1369153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Connettore 1 8"/>
          <p:cNvCxnSpPr/>
          <p:nvPr userDrawn="1"/>
        </p:nvCxnSpPr>
        <p:spPr>
          <a:xfrm flipH="1">
            <a:off x="601664" y="968418"/>
            <a:ext cx="10997669" cy="0"/>
          </a:xfrm>
          <a:prstGeom prst="line">
            <a:avLst/>
          </a:prstGeom>
          <a:ln w="25400" cap="rnd">
            <a:solidFill>
              <a:srgbClr val="C72A31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Immagine 7"/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t="13814" r="74033" b="37508"/>
          <a:stretch/>
        </p:blipFill>
        <p:spPr>
          <a:xfrm>
            <a:off x="10647499" y="5776731"/>
            <a:ext cx="1544501" cy="1081270"/>
          </a:xfrm>
          <a:prstGeom prst="rect">
            <a:avLst/>
          </a:prstGeom>
        </p:spPr>
      </p:pic>
      <p:sp>
        <p:nvSpPr>
          <p:cNvPr id="11" name="Titolo 1"/>
          <p:cNvSpPr txBox="1">
            <a:spLocks/>
          </p:cNvSpPr>
          <p:nvPr userDrawn="1"/>
        </p:nvSpPr>
        <p:spPr>
          <a:xfrm>
            <a:off x="601662" y="353490"/>
            <a:ext cx="7627989" cy="538609"/>
          </a:xfrm>
          <a:prstGeom prst="rect">
            <a:avLst/>
          </a:prstGeom>
        </p:spPr>
        <p:txBody>
          <a:bodyPr wrap="square" lIns="0" tIns="0" rIns="0" bIns="0" anchor="t" anchorCtr="0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ts val="1080"/>
              </a:lnSpc>
              <a:spcAft>
                <a:spcPts val="600"/>
              </a:spcAft>
            </a:pPr>
            <a:r>
              <a:rPr lang="it-IT" sz="11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/>
                <a:ea typeface="Signika" charset="0"/>
                <a:cs typeface="Calibri"/>
              </a:rPr>
              <a:t>ROMA 22</a:t>
            </a:r>
            <a:r>
              <a:rPr lang="it-IT" sz="1100" b="1" baseline="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/>
                <a:ea typeface="Signika" charset="0"/>
                <a:cs typeface="Calibri"/>
              </a:rPr>
              <a:t> </a:t>
            </a:r>
            <a:r>
              <a:rPr lang="it-IT" sz="11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/>
                <a:ea typeface="Signika" charset="0"/>
                <a:cs typeface="Calibri"/>
              </a:rPr>
              <a:t>GIUGNO 2016 </a:t>
            </a:r>
          </a:p>
          <a:p>
            <a:pPr>
              <a:lnSpc>
                <a:spcPts val="1080"/>
              </a:lnSpc>
              <a:spcAft>
                <a:spcPts val="0"/>
              </a:spcAft>
            </a:pPr>
            <a:r>
              <a:rPr lang="it-IT" sz="1100" b="1" dirty="0" smtClean="0">
                <a:solidFill>
                  <a:srgbClr val="009190"/>
                </a:solidFill>
                <a:latin typeface="+mn-lt"/>
                <a:ea typeface="Signika Light" charset="0"/>
                <a:cs typeface="Calibri"/>
              </a:rPr>
              <a:t>AREA TEMATICA 3. </a:t>
            </a:r>
            <a:r>
              <a:rPr lang="it-IT" sz="1100" b="1" dirty="0" smtClean="0">
                <a:solidFill>
                  <a:schemeClr val="tx1"/>
                </a:solidFill>
                <a:latin typeface="+mn-lt"/>
                <a:ea typeface="Signika Light" charset="0"/>
                <a:cs typeface="Calibri"/>
              </a:rPr>
              <a:t>INNOVAZIONI E SPERIMENTAZIONI</a:t>
            </a:r>
          </a:p>
          <a:p>
            <a:pPr>
              <a:lnSpc>
                <a:spcPts val="1080"/>
              </a:lnSpc>
              <a:spcBef>
                <a:spcPts val="300"/>
              </a:spcBef>
              <a:spcAft>
                <a:spcPts val="600"/>
              </a:spcAft>
            </a:pPr>
            <a:r>
              <a:rPr lang="it-IT" sz="1200" dirty="0" smtClean="0">
                <a:solidFill>
                  <a:schemeClr val="tx1"/>
                </a:solidFill>
                <a:latin typeface="+mn-lt"/>
                <a:ea typeface="Signika Light" charset="0"/>
                <a:cs typeface="Arial"/>
              </a:rPr>
              <a:t>La</a:t>
            </a:r>
            <a:r>
              <a:rPr lang="it-IT" sz="1200" baseline="0" dirty="0" smtClean="0">
                <a:solidFill>
                  <a:schemeClr val="tx1"/>
                </a:solidFill>
                <a:latin typeface="+mn-lt"/>
                <a:ea typeface="Signika Light" charset="0"/>
                <a:cs typeface="Arial"/>
              </a:rPr>
              <a:t> statistica  per la valutazione delle policy regionali</a:t>
            </a:r>
            <a:endParaRPr lang="it-IT" sz="1200" dirty="0">
              <a:solidFill>
                <a:schemeClr val="tx1"/>
              </a:solidFill>
              <a:latin typeface="+mn-lt"/>
              <a:ea typeface="Signika Light" charset="0"/>
              <a:cs typeface="Arial"/>
            </a:endParaRPr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9959132" y="6478588"/>
            <a:ext cx="717915" cy="319088"/>
          </a:xfrm>
          <a:prstGeom prst="rect">
            <a:avLst/>
          </a:prstGeom>
        </p:spPr>
        <p:txBody>
          <a:bodyPr/>
          <a:lstStyle>
            <a:lvl1pPr algn="r">
              <a:defRPr b="0" i="0">
                <a:solidFill>
                  <a:srgbClr val="7F7F7F"/>
                </a:solidFill>
                <a:latin typeface="+mj-lt"/>
              </a:defRPr>
            </a:lvl1pPr>
          </a:lstStyle>
          <a:p>
            <a:fld id="{5C7FE145-5F5F-9146-8268-470DD024125C}" type="slidenum">
              <a:rPr lang="it-IT" smtClean="0"/>
              <a:pPr/>
              <a:t>‹N›</a:t>
            </a:fld>
            <a:endParaRPr lang="it-IT" dirty="0"/>
          </a:p>
        </p:txBody>
      </p:sp>
    </p:spTree>
    <p:extLst>
      <p:ext uri="{BB962C8B-B14F-4D97-AF65-F5344CB8AC3E}">
        <p14:creationId xmlns="" xmlns:p14="http://schemas.microsoft.com/office/powerpoint/2010/main" val="1852792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 xmlns="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emf"/><Relationship Id="rId4" Type="http://schemas.openxmlformats.org/officeDocument/2006/relationships/image" Target="../media/image3.e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ttangolo 10"/>
          <p:cNvSpPr/>
          <p:nvPr/>
        </p:nvSpPr>
        <p:spPr>
          <a:xfrm>
            <a:off x="0" y="1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" name="Rettangolo 5"/>
          <p:cNvSpPr/>
          <p:nvPr/>
        </p:nvSpPr>
        <p:spPr>
          <a:xfrm>
            <a:off x="0" y="3376083"/>
            <a:ext cx="12192000" cy="3481918"/>
          </a:xfrm>
          <a:prstGeom prst="rect">
            <a:avLst/>
          </a:prstGeom>
          <a:solidFill>
            <a:srgbClr val="00919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rgbClr val="DA304A"/>
                </a:solidFill>
              </a:rPr>
              <a:t> </a:t>
            </a:r>
            <a:endParaRPr lang="it-IT" dirty="0">
              <a:solidFill>
                <a:srgbClr val="DA304A"/>
              </a:solidFill>
            </a:endParaRPr>
          </a:p>
        </p:txBody>
      </p:sp>
      <p:sp>
        <p:nvSpPr>
          <p:cNvPr id="15" name="CasellaDiTesto 14"/>
          <p:cNvSpPr txBox="1"/>
          <p:nvPr/>
        </p:nvSpPr>
        <p:spPr>
          <a:xfrm>
            <a:off x="3173412" y="3811955"/>
            <a:ext cx="8221860" cy="134652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1880"/>
              </a:lnSpc>
            </a:pPr>
            <a:r>
              <a:rPr lang="it-IT" sz="2800" dirty="0" smtClean="0">
                <a:solidFill>
                  <a:schemeClr val="bg1"/>
                </a:solidFill>
                <a:latin typeface="+mj-lt"/>
                <a:ea typeface="Signika Light" charset="0"/>
                <a:cs typeface="Arial"/>
              </a:rPr>
              <a:t>INNOVAZIONI E SPERIMENTAZIONI</a:t>
            </a:r>
            <a:endParaRPr lang="it-IT" sz="1200" dirty="0">
              <a:solidFill>
                <a:schemeClr val="bg1"/>
              </a:solidFill>
              <a:latin typeface="+mj-lt"/>
              <a:ea typeface="Signika Light" charset="0"/>
              <a:cs typeface="Arial"/>
            </a:endParaRPr>
          </a:p>
          <a:p>
            <a:pPr>
              <a:lnSpc>
                <a:spcPts val="2160"/>
              </a:lnSpc>
            </a:pPr>
            <a:endParaRPr lang="it-IT" sz="2800" dirty="0">
              <a:solidFill>
                <a:schemeClr val="bg1"/>
              </a:solidFill>
              <a:latin typeface="+mj-lt"/>
              <a:ea typeface="Signika Light" charset="0"/>
              <a:cs typeface="Arial"/>
            </a:endParaRPr>
          </a:p>
          <a:p>
            <a:pPr>
              <a:lnSpc>
                <a:spcPts val="3200"/>
              </a:lnSpc>
            </a:pPr>
            <a:r>
              <a:rPr lang="it-IT" sz="3200" dirty="0" smtClean="0">
                <a:solidFill>
                  <a:schemeClr val="bg1"/>
                </a:solidFill>
                <a:latin typeface="+mj-lt"/>
                <a:ea typeface="Signika Light" charset="0"/>
                <a:cs typeface="Arial"/>
              </a:rPr>
              <a:t>La statistica per la valutazione delle policy regionali </a:t>
            </a:r>
            <a:endParaRPr lang="it-IT" sz="3200" dirty="0">
              <a:solidFill>
                <a:schemeClr val="bg1"/>
              </a:solidFill>
              <a:latin typeface="+mj-lt"/>
              <a:ea typeface="Signika Light" charset="0"/>
              <a:cs typeface="Arial"/>
            </a:endParaRPr>
          </a:p>
        </p:txBody>
      </p:sp>
      <p:sp>
        <p:nvSpPr>
          <p:cNvPr id="2" name="Titolo 1"/>
          <p:cNvSpPr>
            <a:spLocks noGrp="1"/>
          </p:cNvSpPr>
          <p:nvPr>
            <p:ph type="ctrTitle" idx="4294967295"/>
          </p:nvPr>
        </p:nvSpPr>
        <p:spPr>
          <a:xfrm>
            <a:off x="0" y="384175"/>
            <a:ext cx="5051425" cy="1611313"/>
          </a:xfrm>
          <a:prstGeom prst="rect">
            <a:avLst/>
          </a:prstGeom>
        </p:spPr>
        <p:txBody>
          <a:bodyPr wrap="square" lIns="0" tIns="0" rIns="0" bIns="0" anchor="t" anchorCtr="0">
            <a:spAutoFit/>
          </a:bodyPr>
          <a:lstStyle/>
          <a:p>
            <a:pPr algn="l">
              <a:lnSpc>
                <a:spcPts val="2500"/>
              </a:lnSpc>
            </a:pPr>
            <a:r>
              <a:rPr lang="it-IT" sz="2400" b="1" dirty="0" smtClean="0">
                <a:solidFill>
                  <a:schemeClr val="bg1"/>
                </a:solidFill>
                <a:latin typeface="Signika" charset="0"/>
                <a:ea typeface="Signika" charset="0"/>
                <a:cs typeface="Signika" charset="0"/>
              </a:rPr>
              <a:t>COMPORTAMENTI INDIVIDUALI </a:t>
            </a:r>
            <a:br>
              <a:rPr lang="it-IT" sz="2400" b="1" dirty="0" smtClean="0">
                <a:solidFill>
                  <a:schemeClr val="bg1"/>
                </a:solidFill>
                <a:latin typeface="Signika" charset="0"/>
                <a:ea typeface="Signika" charset="0"/>
                <a:cs typeface="Signika" charset="0"/>
              </a:rPr>
            </a:br>
            <a:r>
              <a:rPr lang="it-IT" sz="2400" b="1" dirty="0" smtClean="0">
                <a:solidFill>
                  <a:schemeClr val="bg1"/>
                </a:solidFill>
                <a:latin typeface="Signika" charset="0"/>
                <a:ea typeface="Signika" charset="0"/>
                <a:cs typeface="Signika" charset="0"/>
              </a:rPr>
              <a:t>E RELAZIONI SOCIALI </a:t>
            </a:r>
            <a:br>
              <a:rPr lang="it-IT" sz="2400" b="1" dirty="0" smtClean="0">
                <a:solidFill>
                  <a:schemeClr val="bg1"/>
                </a:solidFill>
                <a:latin typeface="Signika" charset="0"/>
                <a:ea typeface="Signika" charset="0"/>
                <a:cs typeface="Signika" charset="0"/>
              </a:rPr>
            </a:br>
            <a:r>
              <a:rPr lang="it-IT" sz="2400" b="1" dirty="0" smtClean="0">
                <a:solidFill>
                  <a:schemeClr val="bg1"/>
                </a:solidFill>
                <a:latin typeface="Signika" charset="0"/>
                <a:ea typeface="Signika" charset="0"/>
                <a:cs typeface="Signika" charset="0"/>
              </a:rPr>
              <a:t>IN TRASFORMAZIONE </a:t>
            </a:r>
            <a:br>
              <a:rPr lang="it-IT" sz="2400" b="1" dirty="0" smtClean="0">
                <a:solidFill>
                  <a:schemeClr val="bg1"/>
                </a:solidFill>
                <a:latin typeface="Signika" charset="0"/>
                <a:ea typeface="Signika" charset="0"/>
                <a:cs typeface="Signika" charset="0"/>
              </a:rPr>
            </a:br>
            <a:r>
              <a:rPr lang="it-IT" sz="2400" dirty="0">
                <a:solidFill>
                  <a:schemeClr val="bg1"/>
                </a:solidFill>
                <a:latin typeface="Signika" charset="0"/>
                <a:ea typeface="Signika" charset="0"/>
                <a:cs typeface="Signika" charset="0"/>
              </a:rPr>
              <a:t>UNA SFIDA </a:t>
            </a:r>
            <a:r>
              <a:rPr lang="it-IT" sz="2400" dirty="0" smtClean="0">
                <a:solidFill>
                  <a:schemeClr val="bg1"/>
                </a:solidFill>
                <a:latin typeface="Signika" charset="0"/>
                <a:ea typeface="Signika" charset="0"/>
                <a:cs typeface="Signika" charset="0"/>
              </a:rPr>
              <a:t>PER </a:t>
            </a:r>
            <a:r>
              <a:rPr lang="it-IT" sz="2400" dirty="0">
                <a:solidFill>
                  <a:schemeClr val="bg1"/>
                </a:solidFill>
                <a:latin typeface="Signika" charset="0"/>
                <a:ea typeface="Signika" charset="0"/>
                <a:cs typeface="Signika" charset="0"/>
              </a:rPr>
              <a:t>LA </a:t>
            </a:r>
            <a:r>
              <a:rPr lang="it-IT" sz="2400" dirty="0" smtClean="0">
                <a:solidFill>
                  <a:schemeClr val="bg1"/>
                </a:solidFill>
                <a:latin typeface="Signika" charset="0"/>
                <a:ea typeface="Signika" charset="0"/>
                <a:cs typeface="Signika" charset="0"/>
              </a:rPr>
              <a:t/>
            </a:r>
            <a:br>
              <a:rPr lang="it-IT" sz="2400" dirty="0" smtClean="0">
                <a:solidFill>
                  <a:schemeClr val="bg1"/>
                </a:solidFill>
                <a:latin typeface="Signika" charset="0"/>
                <a:ea typeface="Signika" charset="0"/>
                <a:cs typeface="Signika" charset="0"/>
              </a:rPr>
            </a:br>
            <a:r>
              <a:rPr lang="it-IT" sz="2400" dirty="0" smtClean="0">
                <a:solidFill>
                  <a:schemeClr val="bg1"/>
                </a:solidFill>
                <a:latin typeface="Signika" charset="0"/>
                <a:ea typeface="Signika" charset="0"/>
                <a:cs typeface="Signika" charset="0"/>
              </a:rPr>
              <a:t>STATISTICA UFFICIALE </a:t>
            </a:r>
            <a:endParaRPr lang="it-IT" sz="2400" dirty="0">
              <a:solidFill>
                <a:schemeClr val="bg1"/>
              </a:solidFill>
              <a:latin typeface="Signika" charset="0"/>
              <a:ea typeface="Signika" charset="0"/>
              <a:cs typeface="Signika" charset="0"/>
            </a:endParaRPr>
          </a:p>
        </p:txBody>
      </p:sp>
      <p:pic>
        <p:nvPicPr>
          <p:cNvPr id="3" name="Immagine 2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r="33596"/>
          <a:stretch/>
        </p:blipFill>
        <p:spPr>
          <a:xfrm>
            <a:off x="323742" y="214878"/>
            <a:ext cx="7588421" cy="2895775"/>
          </a:xfrm>
          <a:prstGeom prst="rect">
            <a:avLst/>
          </a:prstGeom>
        </p:spPr>
      </p:pic>
      <p:sp>
        <p:nvSpPr>
          <p:cNvPr id="14" name="Rettangolo 13"/>
          <p:cNvSpPr/>
          <p:nvPr/>
        </p:nvSpPr>
        <p:spPr>
          <a:xfrm>
            <a:off x="125412" y="4357526"/>
            <a:ext cx="2772274" cy="8438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ts val="2900"/>
              </a:lnSpc>
            </a:pPr>
            <a:r>
              <a:rPr lang="it-IT" dirty="0" smtClean="0">
                <a:solidFill>
                  <a:schemeClr val="bg1"/>
                </a:solidFill>
                <a:ea typeface="Signika Light" charset="0"/>
                <a:cs typeface="Arial"/>
              </a:rPr>
              <a:t>22 GIUGNO 2016 </a:t>
            </a:r>
          </a:p>
          <a:p>
            <a:pPr algn="r">
              <a:lnSpc>
                <a:spcPts val="2900"/>
              </a:lnSpc>
            </a:pPr>
            <a:r>
              <a:rPr lang="it-IT" dirty="0" smtClean="0">
                <a:solidFill>
                  <a:schemeClr val="bg1"/>
                </a:solidFill>
                <a:ea typeface="Signika Light" charset="0"/>
                <a:cs typeface="Arial"/>
              </a:rPr>
              <a:t>14.30 | 16.00</a:t>
            </a:r>
            <a:endParaRPr lang="it-IT" dirty="0">
              <a:solidFill>
                <a:schemeClr val="bg1"/>
              </a:solidFill>
              <a:ea typeface="Signika Light" charset="0"/>
              <a:cs typeface="Arial"/>
            </a:endParaRPr>
          </a:p>
        </p:txBody>
      </p:sp>
      <p:pic>
        <p:nvPicPr>
          <p:cNvPr id="12" name="Immagine 11" descr="Logo12esimaOk-21.eps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6714" y="5859742"/>
            <a:ext cx="480972" cy="625265"/>
          </a:xfrm>
          <a:prstGeom prst="rect">
            <a:avLst/>
          </a:prstGeom>
        </p:spPr>
      </p:pic>
      <p:pic>
        <p:nvPicPr>
          <p:cNvPr id="13" name="Immagine 12" descr="Logo12esimaOk-22.eps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6186" y="3683343"/>
            <a:ext cx="571500" cy="609600"/>
          </a:xfrm>
          <a:prstGeom prst="rect">
            <a:avLst/>
          </a:prstGeom>
        </p:spPr>
      </p:pic>
      <p:sp>
        <p:nvSpPr>
          <p:cNvPr id="17" name="CasellaDiTesto 16"/>
          <p:cNvSpPr txBox="1"/>
          <p:nvPr/>
        </p:nvSpPr>
        <p:spPr>
          <a:xfrm>
            <a:off x="3173412" y="6056410"/>
            <a:ext cx="8221860" cy="41036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3200"/>
              </a:lnSpc>
            </a:pPr>
            <a:r>
              <a:rPr lang="it-IT" sz="2000" dirty="0" smtClean="0">
                <a:solidFill>
                  <a:schemeClr val="bg1"/>
                </a:solidFill>
                <a:latin typeface="+mj-lt"/>
                <a:ea typeface="Signika Light" charset="0"/>
                <a:cs typeface="Arial"/>
              </a:rPr>
              <a:t>Massimo Bianco | Regione Puglia</a:t>
            </a:r>
            <a:endParaRPr lang="it-IT" sz="2000" dirty="0">
              <a:solidFill>
                <a:schemeClr val="bg1"/>
              </a:solidFill>
              <a:latin typeface="+mj-lt"/>
              <a:ea typeface="Signika Light" charset="0"/>
              <a:cs typeface="Arial"/>
            </a:endParaRPr>
          </a:p>
        </p:txBody>
      </p:sp>
      <p:cxnSp>
        <p:nvCxnSpPr>
          <p:cNvPr id="19" name="Connettore 1 18"/>
          <p:cNvCxnSpPr/>
          <p:nvPr/>
        </p:nvCxnSpPr>
        <p:spPr>
          <a:xfrm>
            <a:off x="2998756" y="3811955"/>
            <a:ext cx="0" cy="2580211"/>
          </a:xfrm>
          <a:prstGeom prst="line">
            <a:avLst/>
          </a:prstGeom>
          <a:ln w="28575" cmpd="sng">
            <a:solidFill>
              <a:schemeClr val="bg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1347058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4"/>
          </p:nvPr>
        </p:nvSpPr>
        <p:spPr>
          <a:xfrm>
            <a:off x="9599868" y="6478588"/>
            <a:ext cx="1077179" cy="319088"/>
          </a:xfrm>
        </p:spPr>
        <p:txBody>
          <a:bodyPr/>
          <a:lstStyle/>
          <a:p>
            <a:fld id="{5C7FE145-5F5F-9146-8268-470DD024125C}" type="slidenum">
              <a:rPr lang="it-IT" smtClean="0"/>
              <a:pPr/>
              <a:t>10</a:t>
            </a:fld>
            <a:endParaRPr lang="it-IT" dirty="0"/>
          </a:p>
        </p:txBody>
      </p:sp>
      <p:sp>
        <p:nvSpPr>
          <p:cNvPr id="9" name="Titolo 1"/>
          <p:cNvSpPr>
            <a:spLocks noGrp="1"/>
          </p:cNvSpPr>
          <p:nvPr>
            <p:ph type="ctrTitle" idx="4294967295"/>
          </p:nvPr>
        </p:nvSpPr>
        <p:spPr>
          <a:xfrm>
            <a:off x="569912" y="1132114"/>
            <a:ext cx="11203556" cy="741356"/>
          </a:xfrm>
          <a:prstGeom prst="rect">
            <a:avLst/>
          </a:prstGeom>
        </p:spPr>
        <p:txBody>
          <a:bodyPr lIns="0" tIns="0" rIns="0" bIns="0" anchor="t" anchorCtr="0"/>
          <a:lstStyle/>
          <a:p>
            <a:r>
              <a:rPr lang="it-IT" sz="3200" b="1" dirty="0" smtClean="0">
                <a:solidFill>
                  <a:srgbClr val="009190"/>
                </a:solidFill>
                <a:ea typeface="Signika Semibold" charset="0"/>
                <a:cs typeface="Signika Semibold" charset="0"/>
              </a:rPr>
              <a:t>Il </a:t>
            </a:r>
            <a:r>
              <a:rPr lang="it-IT" sz="3200" b="1" dirty="0" err="1" smtClean="0">
                <a:solidFill>
                  <a:srgbClr val="009190"/>
                </a:solidFill>
                <a:ea typeface="Signika Semibold" charset="0"/>
                <a:cs typeface="Signika Semibold" charset="0"/>
              </a:rPr>
              <a:t>D.Lgs.</a:t>
            </a:r>
            <a:r>
              <a:rPr lang="it-IT" sz="3200" b="1" dirty="0" smtClean="0">
                <a:solidFill>
                  <a:srgbClr val="009190"/>
                </a:solidFill>
                <a:ea typeface="Signika Semibold" charset="0"/>
                <a:cs typeface="Signika Semibold" charset="0"/>
              </a:rPr>
              <a:t> 27 ottobre 2009, n. 150 Attuazione della legge 4 marzo 2009, n. 15, in materia di ottimizzazione della produttività del lavoro pubblico e di efficienza e trasparenza delle pubbliche amministrazioni.</a:t>
            </a:r>
          </a:p>
        </p:txBody>
      </p:sp>
      <p:sp>
        <p:nvSpPr>
          <p:cNvPr id="7" name="Sottotitolo 2"/>
          <p:cNvSpPr txBox="1">
            <a:spLocks/>
          </p:cNvSpPr>
          <p:nvPr/>
        </p:nvSpPr>
        <p:spPr>
          <a:xfrm>
            <a:off x="360646" y="5118865"/>
            <a:ext cx="11622088" cy="1359723"/>
          </a:xfrm>
          <a:prstGeom prst="rect">
            <a:avLst/>
          </a:prstGeom>
        </p:spPr>
        <p:txBody>
          <a:bodyPr lIns="0" tIns="0" rIns="0" bIns="0"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algn="ctr">
              <a:buNone/>
            </a:pPr>
            <a:r>
              <a:rPr lang="it-IT" sz="2600" dirty="0" smtClean="0"/>
              <a:t>Le amministrazioni pubbliche sviluppano, in maniera coerente con i contenuti e con il ciclo della programmazione finanziaria e del bilancio, il ciclo di gestione della </a:t>
            </a:r>
            <a:r>
              <a:rPr lang="it-IT" sz="2600" dirty="0" smtClean="0"/>
              <a:t>performance, così </a:t>
            </a:r>
            <a:r>
              <a:rPr lang="it-IT" sz="2600" dirty="0" smtClean="0"/>
              <a:t>articolato: …</a:t>
            </a:r>
          </a:p>
          <a:p>
            <a:pPr marL="0" indent="0">
              <a:lnSpc>
                <a:spcPct val="150000"/>
              </a:lnSpc>
              <a:buClr>
                <a:srgbClr val="DA304A"/>
              </a:buClr>
              <a:buSzPct val="160000"/>
              <a:buNone/>
            </a:pPr>
            <a:endParaRPr lang="it-IT" sz="2600" dirty="0" smtClean="0">
              <a:ea typeface="Signika Light" charset="0"/>
              <a:cs typeface="Signika Light" charset="0"/>
            </a:endParaRPr>
          </a:p>
          <a:p>
            <a:pPr marL="0" indent="0">
              <a:lnSpc>
                <a:spcPct val="150000"/>
              </a:lnSpc>
              <a:buClr>
                <a:srgbClr val="DA304A"/>
              </a:buClr>
              <a:buSzPct val="160000"/>
              <a:buNone/>
            </a:pPr>
            <a:r>
              <a:rPr lang="it-IT" sz="2600" dirty="0" smtClean="0"/>
              <a:t>  </a:t>
            </a:r>
          </a:p>
          <a:p>
            <a:pPr marL="0" indent="0">
              <a:lnSpc>
                <a:spcPct val="150000"/>
              </a:lnSpc>
              <a:buClr>
                <a:srgbClr val="DA304A"/>
              </a:buClr>
              <a:buSzPct val="160000"/>
              <a:buNone/>
            </a:pPr>
            <a:endParaRPr lang="it-IT" sz="2600" dirty="0" smtClean="0"/>
          </a:p>
          <a:p>
            <a:pPr marL="0" indent="0">
              <a:lnSpc>
                <a:spcPct val="150000"/>
              </a:lnSpc>
              <a:buNone/>
            </a:pPr>
            <a:endParaRPr lang="it-IT" sz="2600" dirty="0"/>
          </a:p>
        </p:txBody>
      </p:sp>
      <p:sp>
        <p:nvSpPr>
          <p:cNvPr id="14337" name="Rectangle 1"/>
          <p:cNvSpPr>
            <a:spLocks noChangeArrowheads="1"/>
          </p:cNvSpPr>
          <p:nvPr/>
        </p:nvSpPr>
        <p:spPr bwMode="auto">
          <a:xfrm>
            <a:off x="360646" y="2918740"/>
            <a:ext cx="11622088" cy="1292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it-IT" sz="2600" dirty="0" smtClean="0">
                <a:ea typeface="Times New Roman" pitchFamily="18" charset="0"/>
                <a:cs typeface="Calibri" pitchFamily="34" charset="0"/>
              </a:rPr>
              <a:t>Ogni amministrazione pubblica è tenuta a misurare ed a valutare la performance con riferimento all'amministrazione nel suo complesso e alle varie unità organizzative, finalizzando tale attività al m</a:t>
            </a:r>
            <a:r>
              <a:rPr kumimoji="0" lang="it-IT" sz="2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Calibri" pitchFamily="34" charset="0"/>
              </a:rPr>
              <a:t>iglioramento della qualità dei servizi offerti.</a:t>
            </a:r>
          </a:p>
        </p:txBody>
      </p:sp>
      <p:sp>
        <p:nvSpPr>
          <p:cNvPr id="6" name="Freccia in giù 5"/>
          <p:cNvSpPr/>
          <p:nvPr/>
        </p:nvSpPr>
        <p:spPr>
          <a:xfrm>
            <a:off x="5709556" y="4441372"/>
            <a:ext cx="713015" cy="655722"/>
          </a:xfrm>
          <a:prstGeom prst="downArrow">
            <a:avLst>
              <a:gd name="adj1" fmla="val 50000"/>
              <a:gd name="adj2" fmla="val 5980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416945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4"/>
          </p:nvPr>
        </p:nvSpPr>
        <p:spPr>
          <a:xfrm>
            <a:off x="9599868" y="6478588"/>
            <a:ext cx="1077179" cy="319088"/>
          </a:xfrm>
        </p:spPr>
        <p:txBody>
          <a:bodyPr/>
          <a:lstStyle/>
          <a:p>
            <a:fld id="{5C7FE145-5F5F-9146-8268-470DD024125C}" type="slidenum">
              <a:rPr lang="it-IT" smtClean="0"/>
              <a:pPr/>
              <a:t>11</a:t>
            </a:fld>
            <a:endParaRPr lang="it-IT" dirty="0"/>
          </a:p>
        </p:txBody>
      </p:sp>
      <p:sp>
        <p:nvSpPr>
          <p:cNvPr id="9" name="Titolo 1"/>
          <p:cNvSpPr>
            <a:spLocks noGrp="1"/>
          </p:cNvSpPr>
          <p:nvPr>
            <p:ph type="ctrTitle" idx="4294967295"/>
          </p:nvPr>
        </p:nvSpPr>
        <p:spPr>
          <a:xfrm>
            <a:off x="163286" y="1132114"/>
            <a:ext cx="12028714" cy="741356"/>
          </a:xfrm>
          <a:prstGeom prst="rect">
            <a:avLst/>
          </a:prstGeom>
        </p:spPr>
        <p:txBody>
          <a:bodyPr lIns="0" tIns="0" rIns="0" bIns="0" anchor="t" anchorCtr="0"/>
          <a:lstStyle/>
          <a:p>
            <a:r>
              <a:rPr lang="it-IT" sz="3200" b="1" dirty="0" smtClean="0">
                <a:solidFill>
                  <a:srgbClr val="009190"/>
                </a:solidFill>
                <a:ea typeface="Signika Semibold" charset="0"/>
                <a:cs typeface="Signika Semibold" charset="0"/>
              </a:rPr>
              <a:t>Il </a:t>
            </a:r>
            <a:r>
              <a:rPr lang="it-IT" sz="3200" b="1" dirty="0" err="1" smtClean="0">
                <a:solidFill>
                  <a:srgbClr val="009190"/>
                </a:solidFill>
                <a:ea typeface="Signika Semibold" charset="0"/>
                <a:cs typeface="Signika Semibold" charset="0"/>
              </a:rPr>
              <a:t>D.Lgs.</a:t>
            </a:r>
            <a:r>
              <a:rPr lang="it-IT" sz="3200" b="1" dirty="0" smtClean="0">
                <a:solidFill>
                  <a:srgbClr val="009190"/>
                </a:solidFill>
                <a:ea typeface="Signika Semibold" charset="0"/>
                <a:cs typeface="Signika Semibold" charset="0"/>
              </a:rPr>
              <a:t> 27 ottobre 2009, n. </a:t>
            </a:r>
            <a:r>
              <a:rPr lang="it-IT" sz="3200" b="1" dirty="0" err="1" smtClean="0">
                <a:solidFill>
                  <a:srgbClr val="009190"/>
                </a:solidFill>
                <a:ea typeface="Signika Semibold" charset="0"/>
                <a:cs typeface="Signika Semibold" charset="0"/>
              </a:rPr>
              <a:t>150…l</a:t>
            </a:r>
            <a:r>
              <a:rPr lang="it-IT" sz="3200" b="1" dirty="0" smtClean="0">
                <a:solidFill>
                  <a:srgbClr val="009190"/>
                </a:solidFill>
                <a:ea typeface="Signika Semibold" charset="0"/>
                <a:cs typeface="Signika Semibold" charset="0"/>
              </a:rPr>
              <a:t>’articolazione del ciclo della performance</a:t>
            </a:r>
          </a:p>
        </p:txBody>
      </p:sp>
      <p:sp>
        <p:nvSpPr>
          <p:cNvPr id="7" name="Sottotitolo 2"/>
          <p:cNvSpPr txBox="1">
            <a:spLocks/>
          </p:cNvSpPr>
          <p:nvPr/>
        </p:nvSpPr>
        <p:spPr>
          <a:xfrm>
            <a:off x="337457" y="1873470"/>
            <a:ext cx="11669486" cy="4924206"/>
          </a:xfrm>
          <a:prstGeom prst="rect">
            <a:avLst/>
          </a:prstGeom>
        </p:spPr>
        <p:txBody>
          <a:bodyPr lIns="0" tIns="0" rIns="0" bIns="0"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  <a:buNone/>
            </a:pPr>
            <a:r>
              <a:rPr lang="it-IT" sz="2400" dirty="0" smtClean="0"/>
              <a:t>a) </a:t>
            </a:r>
            <a:r>
              <a:rPr lang="it-IT" sz="2400" u="sng" dirty="0" smtClean="0"/>
              <a:t>definizione e assegnazione degli obiettivi che si intendono raggiungere, dei valori attesi di risultato e dei rispettivi indicatori</a:t>
            </a:r>
            <a:r>
              <a:rPr lang="it-IT" sz="2400" dirty="0" smtClean="0"/>
              <a:t>;</a:t>
            </a:r>
          </a:p>
          <a:p>
            <a:pPr>
              <a:lnSpc>
                <a:spcPct val="150000"/>
              </a:lnSpc>
              <a:spcBef>
                <a:spcPts val="0"/>
              </a:spcBef>
              <a:buNone/>
            </a:pPr>
            <a:r>
              <a:rPr lang="it-IT" sz="2400" dirty="0" smtClean="0"/>
              <a:t>b) collegamento tra gli obiettivi e l'allocazione delle risorse;</a:t>
            </a:r>
          </a:p>
          <a:p>
            <a:pPr>
              <a:lnSpc>
                <a:spcPct val="150000"/>
              </a:lnSpc>
              <a:spcBef>
                <a:spcPts val="0"/>
              </a:spcBef>
              <a:buNone/>
            </a:pPr>
            <a:r>
              <a:rPr lang="it-IT" sz="2400" dirty="0" smtClean="0"/>
              <a:t>c) </a:t>
            </a:r>
            <a:r>
              <a:rPr lang="it-IT" sz="2400" u="sng" dirty="0" smtClean="0"/>
              <a:t>monitoraggio in corso di esercizio </a:t>
            </a:r>
            <a:r>
              <a:rPr lang="it-IT" sz="2400" dirty="0" smtClean="0"/>
              <a:t>e attivazione di eventuali interventi correttivi;</a:t>
            </a:r>
          </a:p>
          <a:p>
            <a:pPr>
              <a:lnSpc>
                <a:spcPct val="150000"/>
              </a:lnSpc>
              <a:spcBef>
                <a:spcPts val="0"/>
              </a:spcBef>
              <a:buNone/>
            </a:pPr>
            <a:r>
              <a:rPr lang="it-IT" sz="2400" dirty="0" smtClean="0"/>
              <a:t>d) </a:t>
            </a:r>
            <a:r>
              <a:rPr lang="it-IT" sz="2400" u="sng" dirty="0" smtClean="0"/>
              <a:t>misurazione e valutazione della performance</a:t>
            </a:r>
            <a:r>
              <a:rPr lang="it-IT" sz="2400" dirty="0" smtClean="0"/>
              <a:t>, organizzativa e individuale;</a:t>
            </a:r>
          </a:p>
          <a:p>
            <a:pPr>
              <a:lnSpc>
                <a:spcPct val="150000"/>
              </a:lnSpc>
              <a:spcBef>
                <a:spcPts val="0"/>
              </a:spcBef>
              <a:buNone/>
            </a:pPr>
            <a:r>
              <a:rPr lang="it-IT" sz="2400" dirty="0" smtClean="0"/>
              <a:t>e) utilizzo dei sistemi premianti, secondo criteri di valorizzazione del merito;</a:t>
            </a:r>
          </a:p>
          <a:p>
            <a:pPr>
              <a:lnSpc>
                <a:spcPct val="150000"/>
              </a:lnSpc>
              <a:spcBef>
                <a:spcPts val="0"/>
              </a:spcBef>
              <a:buNone/>
            </a:pPr>
            <a:r>
              <a:rPr lang="it-IT" sz="2400" dirty="0" smtClean="0"/>
              <a:t>f) </a:t>
            </a:r>
            <a:r>
              <a:rPr lang="it-IT" sz="2400" u="sng" dirty="0" smtClean="0"/>
              <a:t>rendicontazione dei risultati </a:t>
            </a:r>
            <a:r>
              <a:rPr lang="it-IT" sz="2400" dirty="0" smtClean="0"/>
              <a:t>agli organi di indirizzo politico-amministrativo, ai vertici delle amministrazioni, nonché ai competenti organi esterni, ai cittadini, ai soggetti interessati, agli utenti e ai destinatari dei servizi.</a:t>
            </a:r>
            <a:endParaRPr lang="it-IT" sz="2400" dirty="0"/>
          </a:p>
        </p:txBody>
      </p:sp>
    </p:spTree>
    <p:extLst>
      <p:ext uri="{BB962C8B-B14F-4D97-AF65-F5344CB8AC3E}">
        <p14:creationId xmlns="" xmlns:p14="http://schemas.microsoft.com/office/powerpoint/2010/main" val="416945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4"/>
          </p:nvPr>
        </p:nvSpPr>
        <p:spPr>
          <a:xfrm>
            <a:off x="9599868" y="6478588"/>
            <a:ext cx="1077179" cy="319088"/>
          </a:xfrm>
        </p:spPr>
        <p:txBody>
          <a:bodyPr/>
          <a:lstStyle/>
          <a:p>
            <a:fld id="{5C7FE145-5F5F-9146-8268-470DD024125C}" type="slidenum">
              <a:rPr lang="it-IT" smtClean="0"/>
              <a:pPr/>
              <a:t>12</a:t>
            </a:fld>
            <a:endParaRPr lang="it-IT" dirty="0"/>
          </a:p>
        </p:txBody>
      </p:sp>
      <p:sp>
        <p:nvSpPr>
          <p:cNvPr id="9" name="Titolo 1"/>
          <p:cNvSpPr>
            <a:spLocks noGrp="1"/>
          </p:cNvSpPr>
          <p:nvPr>
            <p:ph type="ctrTitle" idx="4294967295"/>
          </p:nvPr>
        </p:nvSpPr>
        <p:spPr>
          <a:xfrm>
            <a:off x="569912" y="1101092"/>
            <a:ext cx="10700951" cy="741356"/>
          </a:xfrm>
          <a:prstGeom prst="rect">
            <a:avLst/>
          </a:prstGeom>
        </p:spPr>
        <p:txBody>
          <a:bodyPr lIns="0" tIns="0" rIns="0" bIns="0" anchor="t" anchorCtr="0"/>
          <a:lstStyle/>
          <a:p>
            <a:r>
              <a:rPr lang="it-IT" sz="3200" b="1" dirty="0" smtClean="0">
                <a:solidFill>
                  <a:srgbClr val="009190"/>
                </a:solidFill>
                <a:ea typeface="Signika Semibold" charset="0"/>
                <a:cs typeface="Signika Semibold" charset="0"/>
              </a:rPr>
              <a:t>Gli obiettivi secondo il </a:t>
            </a:r>
            <a:r>
              <a:rPr lang="it-IT" sz="3200" b="1" dirty="0" err="1" smtClean="0">
                <a:solidFill>
                  <a:srgbClr val="009190"/>
                </a:solidFill>
                <a:ea typeface="Signika Semibold" charset="0"/>
                <a:cs typeface="Signika Semibold" charset="0"/>
              </a:rPr>
              <a:t>D.Lgs.</a:t>
            </a:r>
            <a:r>
              <a:rPr lang="it-IT" sz="3200" b="1" dirty="0" smtClean="0">
                <a:solidFill>
                  <a:srgbClr val="009190"/>
                </a:solidFill>
                <a:ea typeface="Signika Semibold" charset="0"/>
                <a:cs typeface="Signika Semibold" charset="0"/>
              </a:rPr>
              <a:t> 150/2009</a:t>
            </a:r>
            <a:endParaRPr lang="it-IT" sz="3200" dirty="0">
              <a:solidFill>
                <a:schemeClr val="tx1">
                  <a:lumMod val="50000"/>
                  <a:lumOff val="50000"/>
                </a:schemeClr>
              </a:solidFill>
              <a:latin typeface="+mn-lt"/>
            </a:endParaRPr>
          </a:p>
        </p:txBody>
      </p:sp>
      <p:sp>
        <p:nvSpPr>
          <p:cNvPr id="7" name="Sottotitolo 2"/>
          <p:cNvSpPr txBox="1">
            <a:spLocks/>
          </p:cNvSpPr>
          <p:nvPr/>
        </p:nvSpPr>
        <p:spPr>
          <a:xfrm>
            <a:off x="250371" y="1654629"/>
            <a:ext cx="11560629" cy="4823959"/>
          </a:xfrm>
          <a:prstGeom prst="rect">
            <a:avLst/>
          </a:prstGeom>
        </p:spPr>
        <p:txBody>
          <a:bodyPr lIns="0" tIns="0" rIns="0" bIns="0"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None/>
            </a:pPr>
            <a:r>
              <a:rPr lang="it-IT" sz="2400" dirty="0" smtClean="0"/>
              <a:t>Gli obiettivi sono:</a:t>
            </a:r>
          </a:p>
          <a:p>
            <a:pPr>
              <a:buNone/>
            </a:pPr>
            <a:r>
              <a:rPr lang="it-IT" sz="2400" dirty="0" smtClean="0"/>
              <a:t>a) rilevanti e pertinenti rispetto ai bisogni della collettività, alla missione istituzionale, alle priorità politiche ed alle strategie dell'amministrazione;</a:t>
            </a:r>
          </a:p>
          <a:p>
            <a:pPr>
              <a:buNone/>
            </a:pPr>
            <a:r>
              <a:rPr lang="it-IT" sz="2400" dirty="0" smtClean="0"/>
              <a:t>b) </a:t>
            </a:r>
            <a:r>
              <a:rPr lang="it-IT" sz="2400" u="sng" dirty="0" smtClean="0"/>
              <a:t>specifici e misurabili in termini concreti e chiari</a:t>
            </a:r>
            <a:r>
              <a:rPr lang="it-IT" sz="2400" dirty="0" smtClean="0"/>
              <a:t>;</a:t>
            </a:r>
          </a:p>
          <a:p>
            <a:pPr>
              <a:buNone/>
            </a:pPr>
            <a:r>
              <a:rPr lang="it-IT" sz="2400" dirty="0" smtClean="0"/>
              <a:t>c) tali da determinare un significativo miglioramento della qualità dei servizi erogati e degli interventi;</a:t>
            </a:r>
          </a:p>
          <a:p>
            <a:pPr>
              <a:buNone/>
            </a:pPr>
            <a:r>
              <a:rPr lang="it-IT" sz="2400" dirty="0" smtClean="0"/>
              <a:t>e) </a:t>
            </a:r>
            <a:r>
              <a:rPr lang="it-IT" sz="2400" u="sng" dirty="0" smtClean="0"/>
              <a:t>commisurati ai valori di riferimento derivanti da standard definiti a livello nazionale e internazionale</a:t>
            </a:r>
            <a:r>
              <a:rPr lang="it-IT" sz="2400" dirty="0" smtClean="0"/>
              <a:t>, nonché da comparazioni con amministrazioni omologhe;</a:t>
            </a:r>
          </a:p>
          <a:p>
            <a:pPr>
              <a:buNone/>
            </a:pPr>
            <a:r>
              <a:rPr lang="it-IT" sz="2400" dirty="0" smtClean="0"/>
              <a:t>f) confrontabili con le tendenze della produttività dell'amministrazione con riferimento, ove possibile, almeno al triennio precedente. </a:t>
            </a:r>
          </a:p>
          <a:p>
            <a:pPr algn="ctr">
              <a:buNone/>
            </a:pPr>
            <a:r>
              <a:rPr lang="it-IT" sz="2400" dirty="0" smtClean="0"/>
              <a:t>Il conseguimento degli obiettivi costituisce condizione per l'erogazione degli incentivi previsti dalla contrattazione integrativa.</a:t>
            </a:r>
          </a:p>
          <a:p>
            <a:pPr>
              <a:buNone/>
            </a:pPr>
            <a:endParaRPr lang="it-IT" sz="2400" dirty="0" smtClean="0"/>
          </a:p>
          <a:p>
            <a:pPr marL="0" indent="0">
              <a:lnSpc>
                <a:spcPct val="150000"/>
              </a:lnSpc>
              <a:buClr>
                <a:srgbClr val="DA304A"/>
              </a:buClr>
              <a:buSzPct val="160000"/>
              <a:buNone/>
            </a:pPr>
            <a:r>
              <a:rPr lang="it-IT" sz="2600" dirty="0" smtClean="0"/>
              <a:t>  </a:t>
            </a:r>
          </a:p>
          <a:p>
            <a:pPr marL="0" indent="0">
              <a:lnSpc>
                <a:spcPct val="150000"/>
              </a:lnSpc>
              <a:buClr>
                <a:srgbClr val="DA304A"/>
              </a:buClr>
              <a:buSzPct val="160000"/>
              <a:buNone/>
            </a:pPr>
            <a:endParaRPr lang="it-IT" sz="2600" dirty="0" smtClean="0"/>
          </a:p>
          <a:p>
            <a:pPr marL="0" indent="0">
              <a:lnSpc>
                <a:spcPct val="150000"/>
              </a:lnSpc>
              <a:buNone/>
            </a:pPr>
            <a:endParaRPr lang="it-IT" sz="2600" dirty="0"/>
          </a:p>
        </p:txBody>
      </p:sp>
    </p:spTree>
    <p:extLst>
      <p:ext uri="{BB962C8B-B14F-4D97-AF65-F5344CB8AC3E}">
        <p14:creationId xmlns="" xmlns:p14="http://schemas.microsoft.com/office/powerpoint/2010/main" val="416945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4"/>
          </p:nvPr>
        </p:nvSpPr>
        <p:spPr>
          <a:xfrm>
            <a:off x="9599868" y="6478588"/>
            <a:ext cx="1077179" cy="319088"/>
          </a:xfrm>
        </p:spPr>
        <p:txBody>
          <a:bodyPr/>
          <a:lstStyle/>
          <a:p>
            <a:fld id="{5C7FE145-5F5F-9146-8268-470DD024125C}" type="slidenum">
              <a:rPr lang="it-IT" smtClean="0"/>
              <a:pPr/>
              <a:t>13</a:t>
            </a:fld>
            <a:endParaRPr lang="it-IT" dirty="0"/>
          </a:p>
        </p:txBody>
      </p:sp>
      <p:sp>
        <p:nvSpPr>
          <p:cNvPr id="9" name="Titolo 1"/>
          <p:cNvSpPr>
            <a:spLocks noGrp="1"/>
          </p:cNvSpPr>
          <p:nvPr>
            <p:ph type="ctrTitle" idx="4294967295"/>
          </p:nvPr>
        </p:nvSpPr>
        <p:spPr>
          <a:xfrm>
            <a:off x="569912" y="1091821"/>
            <a:ext cx="11412822" cy="741356"/>
          </a:xfrm>
          <a:prstGeom prst="rect">
            <a:avLst/>
          </a:prstGeom>
        </p:spPr>
        <p:txBody>
          <a:bodyPr lIns="0" tIns="0" rIns="0" bIns="0" anchor="t" anchorCtr="0"/>
          <a:lstStyle/>
          <a:p>
            <a:r>
              <a:rPr lang="it-IT" sz="3200" b="1" dirty="0" smtClean="0">
                <a:solidFill>
                  <a:srgbClr val="009190"/>
                </a:solidFill>
                <a:ea typeface="Signika Semibold" charset="0"/>
                <a:cs typeface="Signika Semibold" charset="0"/>
              </a:rPr>
              <a:t>Il </a:t>
            </a:r>
            <a:r>
              <a:rPr lang="it-IT" sz="3200" b="1" dirty="0" err="1" smtClean="0">
                <a:solidFill>
                  <a:srgbClr val="009190"/>
                </a:solidFill>
                <a:ea typeface="Signika Semibold" charset="0"/>
                <a:cs typeface="Signika Semibold" charset="0"/>
              </a:rPr>
              <a:t>D.Lgs.</a:t>
            </a:r>
            <a:r>
              <a:rPr lang="it-IT" sz="3200" b="1" dirty="0" smtClean="0">
                <a:solidFill>
                  <a:srgbClr val="009190"/>
                </a:solidFill>
                <a:ea typeface="Signika Semibold" charset="0"/>
                <a:cs typeface="Signika Semibold" charset="0"/>
              </a:rPr>
              <a:t> 23 giugno 2011, n. 118 Disposizioni in materia di armonizzazione dei sistemi contabili e degli schemi di bilancio delle Regioni, degli enti locali e dei loro organismi</a:t>
            </a:r>
          </a:p>
        </p:txBody>
      </p:sp>
      <p:sp>
        <p:nvSpPr>
          <p:cNvPr id="7" name="Sottotitolo 2"/>
          <p:cNvSpPr txBox="1">
            <a:spLocks/>
          </p:cNvSpPr>
          <p:nvPr/>
        </p:nvSpPr>
        <p:spPr>
          <a:xfrm>
            <a:off x="569912" y="2702257"/>
            <a:ext cx="11412822" cy="3603010"/>
          </a:xfrm>
          <a:prstGeom prst="rect">
            <a:avLst/>
          </a:prstGeom>
        </p:spPr>
        <p:txBody>
          <a:bodyPr lIns="0" tIns="0" rIns="0" bIns="0"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  <a:buNone/>
            </a:pPr>
            <a:r>
              <a:rPr lang="it-IT" sz="2400" dirty="0" smtClean="0"/>
              <a:t>Definisce che gli strumenti di programmazione delle regioni sono i seguenti: </a:t>
            </a:r>
          </a:p>
          <a:p>
            <a:pPr>
              <a:lnSpc>
                <a:spcPct val="150000"/>
              </a:lnSpc>
              <a:buNone/>
            </a:pPr>
            <a:r>
              <a:rPr lang="it-IT" sz="2400" dirty="0" smtClean="0"/>
              <a:t>a) entro il 30 giugno di ciascun anno la Giunta regionale presenta al Consiglio il Documento di economia e finanza regionale (</a:t>
            </a:r>
            <a:r>
              <a:rPr lang="it-IT" sz="2400" dirty="0" err="1" smtClean="0"/>
              <a:t>DEFR</a:t>
            </a:r>
            <a:r>
              <a:rPr lang="it-IT" sz="2400" dirty="0" smtClean="0"/>
              <a:t>) per  le conseguenti deliberazioni; </a:t>
            </a:r>
          </a:p>
          <a:p>
            <a:pPr>
              <a:lnSpc>
                <a:spcPct val="150000"/>
              </a:lnSpc>
              <a:buNone/>
            </a:pPr>
            <a:r>
              <a:rPr lang="it-IT" sz="2400" dirty="0" smtClean="0"/>
              <a:t>b) la Nota di aggiornamento del  </a:t>
            </a:r>
            <a:r>
              <a:rPr lang="it-IT" sz="2400" dirty="0" err="1" smtClean="0"/>
              <a:t>DEFR</a:t>
            </a:r>
            <a:r>
              <a:rPr lang="it-IT" sz="2400" dirty="0" smtClean="0"/>
              <a:t>,  da  presentare  al  Consiglio entro 30 giorni dalla presentazione della Nota di  aggiornamento  del </a:t>
            </a:r>
            <a:r>
              <a:rPr lang="it-IT" sz="2400" dirty="0" err="1" smtClean="0"/>
              <a:t>DEF</a:t>
            </a:r>
            <a:r>
              <a:rPr lang="it-IT" sz="2400" dirty="0" smtClean="0"/>
              <a:t> nazionale per le conseguenti deliberazioni e comunque  non  oltre la data di presentazione sul disegno di legge di bilancio; </a:t>
            </a:r>
          </a:p>
          <a:p>
            <a:pPr marL="0" indent="0">
              <a:lnSpc>
                <a:spcPct val="150000"/>
              </a:lnSpc>
              <a:buNone/>
            </a:pPr>
            <a:endParaRPr lang="it-IT" sz="2400" dirty="0"/>
          </a:p>
        </p:txBody>
      </p:sp>
    </p:spTree>
    <p:extLst>
      <p:ext uri="{BB962C8B-B14F-4D97-AF65-F5344CB8AC3E}">
        <p14:creationId xmlns="" xmlns:p14="http://schemas.microsoft.com/office/powerpoint/2010/main" val="416945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4"/>
          </p:nvPr>
        </p:nvSpPr>
        <p:spPr>
          <a:xfrm>
            <a:off x="9599868" y="6478588"/>
            <a:ext cx="1077179" cy="319088"/>
          </a:xfrm>
        </p:spPr>
        <p:txBody>
          <a:bodyPr/>
          <a:lstStyle/>
          <a:p>
            <a:fld id="{5C7FE145-5F5F-9146-8268-470DD024125C}" type="slidenum">
              <a:rPr lang="it-IT" smtClean="0"/>
              <a:pPr/>
              <a:t>14</a:t>
            </a:fld>
            <a:endParaRPr lang="it-IT" dirty="0"/>
          </a:p>
        </p:txBody>
      </p:sp>
      <p:sp>
        <p:nvSpPr>
          <p:cNvPr id="9" name="Titolo 1"/>
          <p:cNvSpPr>
            <a:spLocks noGrp="1"/>
          </p:cNvSpPr>
          <p:nvPr>
            <p:ph type="ctrTitle" idx="4294967295"/>
          </p:nvPr>
        </p:nvSpPr>
        <p:spPr>
          <a:xfrm>
            <a:off x="569912" y="1274240"/>
            <a:ext cx="10700951" cy="741356"/>
          </a:xfrm>
          <a:prstGeom prst="rect">
            <a:avLst/>
          </a:prstGeom>
        </p:spPr>
        <p:txBody>
          <a:bodyPr lIns="0" tIns="0" rIns="0" bIns="0" anchor="t" anchorCtr="0"/>
          <a:lstStyle/>
          <a:p>
            <a:r>
              <a:rPr lang="it-IT" sz="3200" b="1" dirty="0" smtClean="0">
                <a:solidFill>
                  <a:srgbClr val="009190"/>
                </a:solidFill>
                <a:ea typeface="Signika Semibold" charset="0"/>
                <a:cs typeface="Signika Semibold" charset="0"/>
              </a:rPr>
              <a:t>Il </a:t>
            </a:r>
            <a:r>
              <a:rPr lang="it-IT" sz="3200" b="1" dirty="0" err="1" smtClean="0">
                <a:solidFill>
                  <a:srgbClr val="009190"/>
                </a:solidFill>
                <a:ea typeface="Signika Semibold" charset="0"/>
                <a:cs typeface="Signika Semibold" charset="0"/>
              </a:rPr>
              <a:t>DEFR</a:t>
            </a:r>
            <a:endParaRPr lang="it-IT" sz="3200" b="1" dirty="0" smtClean="0">
              <a:solidFill>
                <a:srgbClr val="009190"/>
              </a:solidFill>
              <a:ea typeface="Signika Semibold" charset="0"/>
              <a:cs typeface="Signika Semibold" charset="0"/>
            </a:endParaRPr>
          </a:p>
        </p:txBody>
      </p:sp>
      <p:sp>
        <p:nvSpPr>
          <p:cNvPr id="7" name="Sottotitolo 2"/>
          <p:cNvSpPr txBox="1">
            <a:spLocks/>
          </p:cNvSpPr>
          <p:nvPr/>
        </p:nvSpPr>
        <p:spPr>
          <a:xfrm>
            <a:off x="569912" y="1850571"/>
            <a:ext cx="11412822" cy="4573739"/>
          </a:xfrm>
          <a:prstGeom prst="rect">
            <a:avLst/>
          </a:prstGeom>
        </p:spPr>
        <p:txBody>
          <a:bodyPr lIns="0" tIns="0" rIns="0" bIns="0"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50000"/>
              </a:lnSpc>
              <a:buNone/>
            </a:pPr>
            <a:r>
              <a:rPr lang="it-IT" sz="2600" dirty="0" smtClean="0"/>
              <a:t>Il Documento di Economia e  Finanza  Regionale  (</a:t>
            </a:r>
            <a:r>
              <a:rPr lang="it-IT" sz="2600" dirty="0" err="1" smtClean="0"/>
              <a:t>DEFR</a:t>
            </a:r>
            <a:r>
              <a:rPr lang="it-IT" sz="2600" dirty="0" smtClean="0"/>
              <a:t>):</a:t>
            </a:r>
          </a:p>
          <a:p>
            <a:pPr marL="0">
              <a:lnSpc>
                <a:spcPct val="150000"/>
              </a:lnSpc>
              <a:spcBef>
                <a:spcPts val="600"/>
              </a:spcBef>
              <a:buFont typeface="Wingdings" pitchFamily="2" charset="2"/>
              <a:buChar char="Ø"/>
            </a:pPr>
            <a:r>
              <a:rPr lang="it-IT" sz="2600" dirty="0" smtClean="0"/>
              <a:t>descrive  gli scenari economico-finanziari internazionali, nazionali  e  regionali, le politiche da adottare, gli obiettivi  della  manovra  di  bilancio regionale;</a:t>
            </a:r>
          </a:p>
          <a:p>
            <a:pPr marL="0">
              <a:lnSpc>
                <a:spcPct val="150000"/>
              </a:lnSpc>
              <a:spcBef>
                <a:spcPts val="600"/>
              </a:spcBef>
              <a:buFont typeface="Wingdings" pitchFamily="2" charset="2"/>
              <a:buChar char="Ø"/>
            </a:pPr>
            <a:r>
              <a:rPr lang="it-IT" sz="2600" dirty="0" smtClean="0"/>
              <a:t> espone il quadro finanziario unitario regionale  di tutte le risorse disponibili per il  perseguimento  degli  obiettivi, della programmazione unitaria regionale, esplicitandone gli strumenti attuativi per il periodo di riferimento. </a:t>
            </a:r>
          </a:p>
          <a:p>
            <a:pPr>
              <a:lnSpc>
                <a:spcPct val="150000"/>
              </a:lnSpc>
              <a:buNone/>
            </a:pPr>
            <a:endParaRPr lang="it-IT" sz="2600" dirty="0" smtClean="0">
              <a:ea typeface="Signika Light" charset="0"/>
              <a:cs typeface="Signika Light" charset="0"/>
            </a:endParaRPr>
          </a:p>
          <a:p>
            <a:pPr marL="0" indent="0">
              <a:lnSpc>
                <a:spcPct val="150000"/>
              </a:lnSpc>
              <a:buClr>
                <a:srgbClr val="DA304A"/>
              </a:buClr>
              <a:buSzPct val="160000"/>
              <a:buNone/>
            </a:pPr>
            <a:r>
              <a:rPr lang="it-IT" sz="2600" dirty="0" smtClean="0"/>
              <a:t>  </a:t>
            </a:r>
          </a:p>
          <a:p>
            <a:pPr marL="0" indent="0">
              <a:lnSpc>
                <a:spcPct val="150000"/>
              </a:lnSpc>
              <a:buClr>
                <a:srgbClr val="DA304A"/>
              </a:buClr>
              <a:buSzPct val="160000"/>
              <a:buNone/>
            </a:pPr>
            <a:endParaRPr lang="it-IT" sz="2600" dirty="0" smtClean="0"/>
          </a:p>
          <a:p>
            <a:pPr marL="0" indent="0">
              <a:lnSpc>
                <a:spcPct val="150000"/>
              </a:lnSpc>
              <a:buNone/>
            </a:pPr>
            <a:endParaRPr lang="it-IT" sz="2600" dirty="0"/>
          </a:p>
        </p:txBody>
      </p:sp>
    </p:spTree>
    <p:extLst>
      <p:ext uri="{BB962C8B-B14F-4D97-AF65-F5344CB8AC3E}">
        <p14:creationId xmlns="" xmlns:p14="http://schemas.microsoft.com/office/powerpoint/2010/main" val="416945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4"/>
          </p:nvPr>
        </p:nvSpPr>
        <p:spPr>
          <a:xfrm>
            <a:off x="9599868" y="6478588"/>
            <a:ext cx="1077179" cy="319088"/>
          </a:xfrm>
        </p:spPr>
        <p:txBody>
          <a:bodyPr/>
          <a:lstStyle/>
          <a:p>
            <a:fld id="{5C7FE145-5F5F-9146-8268-470DD024125C}" type="slidenum">
              <a:rPr lang="it-IT" smtClean="0"/>
              <a:pPr/>
              <a:t>15</a:t>
            </a:fld>
            <a:endParaRPr lang="it-IT" dirty="0"/>
          </a:p>
        </p:txBody>
      </p:sp>
      <p:sp>
        <p:nvSpPr>
          <p:cNvPr id="9" name="Titolo 1"/>
          <p:cNvSpPr>
            <a:spLocks noGrp="1"/>
          </p:cNvSpPr>
          <p:nvPr>
            <p:ph type="ctrTitle" idx="4294967295"/>
          </p:nvPr>
        </p:nvSpPr>
        <p:spPr>
          <a:xfrm>
            <a:off x="569912" y="1274240"/>
            <a:ext cx="10700951" cy="741356"/>
          </a:xfrm>
          <a:prstGeom prst="rect">
            <a:avLst/>
          </a:prstGeom>
        </p:spPr>
        <p:txBody>
          <a:bodyPr lIns="0" tIns="0" rIns="0" bIns="0" anchor="t" anchorCtr="0"/>
          <a:lstStyle/>
          <a:p>
            <a:r>
              <a:rPr lang="it-IT" sz="3200" b="1" dirty="0" smtClean="0">
                <a:solidFill>
                  <a:srgbClr val="009190"/>
                </a:solidFill>
                <a:ea typeface="Signika Semibold" charset="0"/>
                <a:cs typeface="Signika Semibold" charset="0"/>
              </a:rPr>
              <a:t>Il </a:t>
            </a:r>
            <a:r>
              <a:rPr lang="it-IT" sz="3200" b="1" dirty="0" err="1" smtClean="0">
                <a:solidFill>
                  <a:srgbClr val="009190"/>
                </a:solidFill>
                <a:ea typeface="Signika Semibold" charset="0"/>
                <a:cs typeface="Signika Semibold" charset="0"/>
              </a:rPr>
              <a:t>DEFR</a:t>
            </a:r>
            <a:r>
              <a:rPr lang="it-IT" sz="3200" b="1" dirty="0" smtClean="0">
                <a:solidFill>
                  <a:srgbClr val="009190"/>
                </a:solidFill>
                <a:ea typeface="Signika Semibold" charset="0"/>
                <a:cs typeface="Signika Semibold" charset="0"/>
              </a:rPr>
              <a:t>: come si compone</a:t>
            </a:r>
          </a:p>
        </p:txBody>
      </p:sp>
      <p:sp>
        <p:nvSpPr>
          <p:cNvPr id="7" name="Sottotitolo 2"/>
          <p:cNvSpPr txBox="1">
            <a:spLocks/>
          </p:cNvSpPr>
          <p:nvPr/>
        </p:nvSpPr>
        <p:spPr>
          <a:xfrm>
            <a:off x="569912" y="1828800"/>
            <a:ext cx="11412822" cy="4649788"/>
          </a:xfrm>
          <a:prstGeom prst="rect">
            <a:avLst/>
          </a:prstGeom>
        </p:spPr>
        <p:txBody>
          <a:bodyPr lIns="0" tIns="0" rIns="0" bIns="0"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algn="ctr">
              <a:lnSpc>
                <a:spcPct val="150000"/>
              </a:lnSpc>
              <a:buNone/>
            </a:pPr>
            <a:r>
              <a:rPr lang="it-IT" sz="2600" dirty="0" smtClean="0"/>
              <a:t> Oltre ad una prima parte contenente l’analisi di contesto dell’economia regionale e degli scenari </a:t>
            </a:r>
            <a:r>
              <a:rPr lang="it-IT" sz="2600" dirty="0" err="1" smtClean="0"/>
              <a:t>previsivi</a:t>
            </a:r>
            <a:r>
              <a:rPr lang="it-IT" sz="2600" dirty="0" smtClean="0"/>
              <a:t>, </a:t>
            </a:r>
            <a:r>
              <a:rPr lang="it-IT" sz="2600" dirty="0" smtClean="0"/>
              <a:t>contiene:</a:t>
            </a:r>
          </a:p>
          <a:p>
            <a:pPr marL="0" lvl="0">
              <a:lnSpc>
                <a:spcPct val="150000"/>
              </a:lnSpc>
              <a:buFont typeface="Wingdings" pitchFamily="2" charset="2"/>
              <a:buChar char="Ø"/>
            </a:pPr>
            <a:r>
              <a:rPr lang="it-IT" sz="2600" dirty="0" smtClean="0"/>
              <a:t> </a:t>
            </a:r>
            <a:r>
              <a:rPr lang="it-IT" sz="2600" dirty="0" smtClean="0"/>
              <a:t>l’analisi sulla situazione finanziaria </a:t>
            </a:r>
            <a:r>
              <a:rPr lang="it-IT" sz="2600" dirty="0" smtClean="0"/>
              <a:t>regionale;</a:t>
            </a:r>
          </a:p>
          <a:p>
            <a:pPr marL="0" lvl="0">
              <a:lnSpc>
                <a:spcPct val="150000"/>
              </a:lnSpc>
              <a:buFont typeface="Wingdings" pitchFamily="2" charset="2"/>
              <a:buChar char="Ø"/>
            </a:pPr>
            <a:r>
              <a:rPr lang="it-IT" sz="2600" dirty="0" smtClean="0"/>
              <a:t>la </a:t>
            </a:r>
            <a:r>
              <a:rPr lang="it-IT" sz="2600" dirty="0" smtClean="0"/>
              <a:t>costruzione </a:t>
            </a:r>
            <a:r>
              <a:rPr lang="it-IT" sz="2600" dirty="0" smtClean="0"/>
              <a:t>del </a:t>
            </a:r>
            <a:r>
              <a:rPr lang="it-IT" sz="2600" dirty="0" smtClean="0"/>
              <a:t>quadro tendenziale di finanza pubblica della </a:t>
            </a:r>
            <a:r>
              <a:rPr lang="it-IT" sz="2600" dirty="0" smtClean="0"/>
              <a:t>regione;</a:t>
            </a:r>
          </a:p>
          <a:p>
            <a:pPr marL="0" lvl="0">
              <a:lnSpc>
                <a:spcPct val="150000"/>
              </a:lnSpc>
              <a:buFont typeface="Wingdings" pitchFamily="2" charset="2"/>
              <a:buChar char="Ø"/>
            </a:pPr>
            <a:r>
              <a:rPr lang="it-IT" sz="2600" dirty="0" smtClean="0">
                <a:ea typeface="Times New Roman" pitchFamily="18" charset="0"/>
                <a:cs typeface="Courier New" pitchFamily="49" charset="0"/>
              </a:rPr>
              <a:t>la  </a:t>
            </a:r>
            <a:r>
              <a:rPr lang="it-IT" sz="2600" dirty="0" smtClean="0">
                <a:ea typeface="Times New Roman" pitchFamily="18" charset="0"/>
                <a:cs typeface="Courier New" pitchFamily="49" charset="0"/>
              </a:rPr>
              <a:t>descrizione  degli  obiettivi   strategici   con   particolare riferimento agli obiettivi e gli strumenti di politica  regionale  in campo  economico,  sociale   e   territoriale. </a:t>
            </a:r>
            <a:endParaRPr lang="it-IT" sz="2600" dirty="0"/>
          </a:p>
        </p:txBody>
      </p:sp>
    </p:spTree>
    <p:extLst>
      <p:ext uri="{BB962C8B-B14F-4D97-AF65-F5344CB8AC3E}">
        <p14:creationId xmlns="" xmlns:p14="http://schemas.microsoft.com/office/powerpoint/2010/main" val="416945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4"/>
          </p:nvPr>
        </p:nvSpPr>
        <p:spPr>
          <a:xfrm>
            <a:off x="9599868" y="6478588"/>
            <a:ext cx="1077179" cy="319088"/>
          </a:xfrm>
        </p:spPr>
        <p:txBody>
          <a:bodyPr/>
          <a:lstStyle/>
          <a:p>
            <a:fld id="{5C7FE145-5F5F-9146-8268-470DD024125C}" type="slidenum">
              <a:rPr lang="it-IT" smtClean="0"/>
              <a:pPr/>
              <a:t>16</a:t>
            </a:fld>
            <a:endParaRPr lang="it-IT" dirty="0"/>
          </a:p>
        </p:txBody>
      </p:sp>
      <p:sp>
        <p:nvSpPr>
          <p:cNvPr id="9" name="Titolo 1"/>
          <p:cNvSpPr>
            <a:spLocks noGrp="1"/>
          </p:cNvSpPr>
          <p:nvPr>
            <p:ph type="ctrTitle" idx="4294967295"/>
          </p:nvPr>
        </p:nvSpPr>
        <p:spPr>
          <a:xfrm>
            <a:off x="569912" y="1055914"/>
            <a:ext cx="10700951" cy="741356"/>
          </a:xfrm>
          <a:prstGeom prst="rect">
            <a:avLst/>
          </a:prstGeom>
        </p:spPr>
        <p:txBody>
          <a:bodyPr lIns="0" tIns="0" rIns="0" bIns="0" anchor="t" anchorCtr="0"/>
          <a:lstStyle/>
          <a:p>
            <a:r>
              <a:rPr lang="it-IT" sz="3200" b="1" dirty="0" smtClean="0">
                <a:solidFill>
                  <a:srgbClr val="009190"/>
                </a:solidFill>
                <a:ea typeface="Signika Semibold" charset="0"/>
                <a:cs typeface="Signika Semibold" charset="0"/>
              </a:rPr>
              <a:t>Gli obiettivi del </a:t>
            </a:r>
            <a:r>
              <a:rPr lang="it-IT" sz="3200" b="1" dirty="0" err="1" smtClean="0">
                <a:solidFill>
                  <a:srgbClr val="009190"/>
                </a:solidFill>
                <a:ea typeface="Signika Semibold" charset="0"/>
                <a:cs typeface="Signika Semibold" charset="0"/>
              </a:rPr>
              <a:t>DEFR</a:t>
            </a:r>
            <a:r>
              <a:rPr lang="it-IT" sz="3200" b="1" dirty="0" smtClean="0">
                <a:solidFill>
                  <a:srgbClr val="009190"/>
                </a:solidFill>
                <a:ea typeface="Signika Semibold" charset="0"/>
                <a:cs typeface="Signika Semibold" charset="0"/>
              </a:rPr>
              <a:t>: le informazioni richieste </a:t>
            </a:r>
          </a:p>
        </p:txBody>
      </p:sp>
      <p:graphicFrame>
        <p:nvGraphicFramePr>
          <p:cNvPr id="8" name="Tabella 7"/>
          <p:cNvGraphicFramePr>
            <a:graphicFrameLocks noGrp="1"/>
          </p:cNvGraphicFramePr>
          <p:nvPr/>
        </p:nvGraphicFramePr>
        <p:xfrm>
          <a:off x="835318" y="1567543"/>
          <a:ext cx="10435545" cy="4777613"/>
        </p:xfrm>
        <a:graphic>
          <a:graphicData uri="http://schemas.openxmlformats.org/drawingml/2006/table">
            <a:tbl>
              <a:tblPr/>
              <a:tblGrid>
                <a:gridCol w="4012974"/>
                <a:gridCol w="3701143"/>
                <a:gridCol w="2721428"/>
              </a:tblGrid>
              <a:tr h="293914">
                <a:tc>
                  <a:txBody>
                    <a:bodyPr/>
                    <a:lstStyle/>
                    <a:p>
                      <a:pPr algn="l" fontAlgn="b"/>
                      <a:r>
                        <a:rPr lang="it-IT" sz="1700" b="1" i="0" u="none" strike="noStrike" dirty="0">
                          <a:solidFill>
                            <a:srgbClr val="0000CC"/>
                          </a:solidFill>
                          <a:latin typeface="+mn-lt"/>
                        </a:rPr>
                        <a:t>DIPARTIMENTO O STRUTTURA</a:t>
                      </a:r>
                    </a:p>
                  </a:txBody>
                  <a:tcPr marL="4667" marR="4667" marT="46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it-IT" sz="1700" b="0" i="1" u="none" strike="noStrike" dirty="0" smtClean="0">
                          <a:solidFill>
                            <a:srgbClr val="FF0000"/>
                          </a:solidFill>
                          <a:latin typeface="+mn-lt"/>
                        </a:rPr>
                        <a:t>Indicazione del Dipartimento </a:t>
                      </a:r>
                      <a:r>
                        <a:rPr lang="it-IT" sz="1700" b="0" i="1" u="none" strike="noStrike" dirty="0">
                          <a:solidFill>
                            <a:srgbClr val="FF0000"/>
                          </a:solidFill>
                          <a:latin typeface="+mn-lt"/>
                        </a:rPr>
                        <a:t>o </a:t>
                      </a:r>
                      <a:r>
                        <a:rPr lang="it-IT" sz="1700" b="0" i="1" u="none" strike="noStrike" dirty="0" smtClean="0">
                          <a:solidFill>
                            <a:srgbClr val="FF0000"/>
                          </a:solidFill>
                          <a:latin typeface="+mn-lt"/>
                        </a:rPr>
                        <a:t>della </a:t>
                      </a:r>
                      <a:r>
                        <a:rPr lang="it-IT" sz="1700" b="0" i="1" u="none" strike="noStrike" dirty="0">
                          <a:solidFill>
                            <a:srgbClr val="FF0000"/>
                          </a:solidFill>
                          <a:latin typeface="+mn-lt"/>
                        </a:rPr>
                        <a:t>struttura regionale</a:t>
                      </a:r>
                    </a:p>
                  </a:txBody>
                  <a:tcPr marL="4667" marR="4667" marT="4667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227465">
                <a:tc>
                  <a:txBody>
                    <a:bodyPr/>
                    <a:lstStyle/>
                    <a:p>
                      <a:pPr algn="l" fontAlgn="b"/>
                      <a:r>
                        <a:rPr lang="it-IT" sz="1700" b="1" i="0" u="none" strike="noStrike" dirty="0">
                          <a:solidFill>
                            <a:srgbClr val="0000CC"/>
                          </a:solidFill>
                          <a:latin typeface="+mn-lt"/>
                        </a:rPr>
                        <a:t>Obiettivo strategico</a:t>
                      </a:r>
                    </a:p>
                  </a:txBody>
                  <a:tcPr marL="4667" marR="4667" marT="46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it-IT" sz="1700" b="0" i="1" u="none" strike="noStrike" dirty="0" smtClean="0">
                          <a:solidFill>
                            <a:srgbClr val="FF0000"/>
                          </a:solidFill>
                          <a:latin typeface="+mn-lt"/>
                        </a:rPr>
                        <a:t>Titolo dell'obiettivo </a:t>
                      </a:r>
                      <a:r>
                        <a:rPr lang="it-IT" sz="1700" b="0" i="1" u="none" strike="noStrike" dirty="0">
                          <a:solidFill>
                            <a:srgbClr val="FF0000"/>
                          </a:solidFill>
                          <a:latin typeface="+mn-lt"/>
                        </a:rPr>
                        <a:t>strategico da perseguire nel triennio </a:t>
                      </a:r>
                      <a:r>
                        <a:rPr lang="it-IT" sz="1700" b="0" i="1" u="none" strike="noStrike" dirty="0" err="1">
                          <a:solidFill>
                            <a:srgbClr val="FF0000"/>
                          </a:solidFill>
                          <a:latin typeface="+mn-lt"/>
                        </a:rPr>
                        <a:t>2016-2018</a:t>
                      </a:r>
                      <a:endParaRPr lang="it-IT" sz="1700" b="0" i="1" u="none" strike="noStrike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marL="4667" marR="4667" marT="4667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227465">
                <a:tc>
                  <a:txBody>
                    <a:bodyPr/>
                    <a:lstStyle/>
                    <a:p>
                      <a:pPr algn="l" fontAlgn="b"/>
                      <a:r>
                        <a:rPr lang="it-IT" sz="1700" b="1" i="0" u="none" strike="noStrike" dirty="0">
                          <a:solidFill>
                            <a:srgbClr val="0000CC"/>
                          </a:solidFill>
                          <a:latin typeface="+mn-lt"/>
                        </a:rPr>
                        <a:t>Descrizione obiettivo</a:t>
                      </a:r>
                    </a:p>
                  </a:txBody>
                  <a:tcPr marL="4667" marR="4667" marT="46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it-IT" sz="1700" b="0" i="1" u="none" strike="noStrike" dirty="0" smtClean="0">
                          <a:solidFill>
                            <a:srgbClr val="FF0000"/>
                          </a:solidFill>
                          <a:latin typeface="+mn-lt"/>
                        </a:rPr>
                        <a:t>Descrizione </a:t>
                      </a:r>
                      <a:r>
                        <a:rPr lang="it-IT" sz="1700" b="0" i="1" u="none" strike="noStrike" dirty="0">
                          <a:solidFill>
                            <a:srgbClr val="FF0000"/>
                          </a:solidFill>
                          <a:latin typeface="+mn-lt"/>
                        </a:rPr>
                        <a:t>esaustiva del suddetto obiettivo </a:t>
                      </a:r>
                    </a:p>
                  </a:txBody>
                  <a:tcPr marL="4667" marR="4667" marT="4667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227465">
                <a:tc>
                  <a:txBody>
                    <a:bodyPr/>
                    <a:lstStyle/>
                    <a:p>
                      <a:pPr algn="l" fontAlgn="b"/>
                      <a:r>
                        <a:rPr lang="it-IT" sz="1700" b="1" i="0" u="none" strike="noStrike" dirty="0">
                          <a:solidFill>
                            <a:srgbClr val="0000CC"/>
                          </a:solidFill>
                          <a:latin typeface="+mn-lt"/>
                        </a:rPr>
                        <a:t>Missione</a:t>
                      </a:r>
                    </a:p>
                  </a:txBody>
                  <a:tcPr marL="4667" marR="4667" marT="46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it-IT" sz="1700" b="0" i="1" u="none" strike="noStrike" dirty="0" smtClean="0">
                          <a:solidFill>
                            <a:srgbClr val="FF0000"/>
                          </a:solidFill>
                          <a:latin typeface="+mn-lt"/>
                        </a:rPr>
                        <a:t>Dati contabili</a:t>
                      </a:r>
                      <a:endParaRPr lang="it-IT" sz="1700" b="0" i="1" u="none" strike="noStrike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marL="4667" marR="4667" marT="4667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227465">
                <a:tc>
                  <a:txBody>
                    <a:bodyPr/>
                    <a:lstStyle/>
                    <a:p>
                      <a:pPr algn="l" fontAlgn="b"/>
                      <a:r>
                        <a:rPr lang="it-IT" sz="1700" b="1" i="0" u="none" strike="noStrike" dirty="0">
                          <a:solidFill>
                            <a:srgbClr val="0000CC"/>
                          </a:solidFill>
                          <a:latin typeface="+mn-lt"/>
                        </a:rPr>
                        <a:t>Programma</a:t>
                      </a:r>
                    </a:p>
                  </a:txBody>
                  <a:tcPr marL="4667" marR="4667" marT="46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it-IT" sz="1700" b="0" i="1" u="none" strike="noStrike" dirty="0" smtClean="0">
                          <a:solidFill>
                            <a:srgbClr val="FF0000"/>
                          </a:solidFill>
                          <a:latin typeface="+mn-lt"/>
                        </a:rPr>
                        <a:t>          “</a:t>
                      </a:r>
                      <a:endParaRPr lang="it-IT" sz="1700" b="0" i="1" u="none" strike="noStrike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marL="4667" marR="4667" marT="4667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227465">
                <a:tc>
                  <a:txBody>
                    <a:bodyPr/>
                    <a:lstStyle/>
                    <a:p>
                      <a:pPr algn="ctr" fontAlgn="b"/>
                      <a:r>
                        <a:rPr lang="it-IT" sz="1700" b="1" i="0" u="none" strike="noStrike" dirty="0">
                          <a:solidFill>
                            <a:srgbClr val="0000CC"/>
                          </a:solidFill>
                          <a:latin typeface="+mn-lt"/>
                        </a:rPr>
                        <a:t>Azione</a:t>
                      </a:r>
                      <a:r>
                        <a:rPr lang="it-IT" sz="1700" b="1" i="1" u="none" strike="noStrike" dirty="0">
                          <a:solidFill>
                            <a:srgbClr val="0000CC"/>
                          </a:solidFill>
                          <a:latin typeface="+mn-lt"/>
                        </a:rPr>
                        <a:t> </a:t>
                      </a:r>
                      <a:r>
                        <a:rPr lang="it-IT" sz="1700" b="1" i="1" u="none" strike="noStrike" dirty="0" smtClean="0">
                          <a:solidFill>
                            <a:srgbClr val="0000CC"/>
                          </a:solidFill>
                          <a:latin typeface="+mn-lt"/>
                        </a:rPr>
                        <a:t>i-esima</a:t>
                      </a:r>
                      <a:endParaRPr lang="it-IT" sz="1700" b="1" i="0" u="none" strike="noStrike" dirty="0">
                        <a:solidFill>
                          <a:srgbClr val="0000CC"/>
                        </a:solidFill>
                        <a:latin typeface="+mn-lt"/>
                      </a:endParaRPr>
                    </a:p>
                  </a:txBody>
                  <a:tcPr marL="4667" marR="4667" marT="46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700" b="1" i="0" u="none" strike="noStrike" dirty="0">
                          <a:solidFill>
                            <a:srgbClr val="0000CC"/>
                          </a:solidFill>
                          <a:latin typeface="+mn-lt"/>
                        </a:rPr>
                        <a:t>Assessorato di riferimento</a:t>
                      </a:r>
                    </a:p>
                  </a:txBody>
                  <a:tcPr marL="4667" marR="4667" marT="4667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1700" b="0" i="1" u="none" strike="noStrike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marL="4667" marR="4667" marT="4667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  <a:tr h="227465">
                <a:tc rowSpan="12">
                  <a:txBody>
                    <a:bodyPr/>
                    <a:lstStyle/>
                    <a:p>
                      <a:pPr algn="ctr" fontAlgn="ctr"/>
                      <a:r>
                        <a:rPr lang="it-IT" sz="1700" b="0" i="1" u="none" strike="noStrike" dirty="0" smtClean="0">
                          <a:solidFill>
                            <a:srgbClr val="FF0000"/>
                          </a:solidFill>
                          <a:latin typeface="+mn-lt"/>
                        </a:rPr>
                        <a:t>Descrizione dell’ azione </a:t>
                      </a:r>
                      <a:r>
                        <a:rPr lang="it-IT" sz="1700" b="0" i="1" u="none" strike="noStrike" dirty="0">
                          <a:solidFill>
                            <a:srgbClr val="FF0000"/>
                          </a:solidFill>
                          <a:latin typeface="+mn-lt"/>
                        </a:rPr>
                        <a:t>per il raggiungimento dell'obiettivo strategico</a:t>
                      </a:r>
                    </a:p>
                  </a:txBody>
                  <a:tcPr marL="4667" marR="4667" marT="46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700" b="1" i="0" u="none" strike="noStrike">
                          <a:solidFill>
                            <a:srgbClr val="0000CC"/>
                          </a:solidFill>
                          <a:latin typeface="+mn-lt"/>
                        </a:rPr>
                        <a:t>Eventuali altre strutture coinvolte</a:t>
                      </a:r>
                    </a:p>
                  </a:txBody>
                  <a:tcPr marL="4667" marR="4667" marT="4667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1700" b="0" i="1" u="none" strike="noStrike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marL="4667" marR="4667" marT="4667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  <a:tr h="227465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700" b="1" i="0" u="none" strike="noStrike" dirty="0">
                          <a:solidFill>
                            <a:srgbClr val="0000CC"/>
                          </a:solidFill>
                          <a:latin typeface="+mn-lt"/>
                        </a:rPr>
                        <a:t>Modalità di finanziamento</a:t>
                      </a:r>
                    </a:p>
                  </a:txBody>
                  <a:tcPr marL="4667" marR="4667" marT="4667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1700" b="0" i="1" u="none" strike="noStrike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marL="4667" marR="4667" marT="4667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  <a:tr h="227465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700" b="1" i="0" u="none" strike="noStrike" dirty="0">
                          <a:solidFill>
                            <a:srgbClr val="0000CC"/>
                          </a:solidFill>
                          <a:latin typeface="+mn-lt"/>
                        </a:rPr>
                        <a:t>Spesa corrente o di investimento</a:t>
                      </a:r>
                    </a:p>
                  </a:txBody>
                  <a:tcPr marL="4667" marR="4667" marT="4667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1700" b="0" i="1" u="none" strike="noStrike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marL="4667" marR="4667" marT="4667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  <a:tr h="237680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700" b="1" i="0" u="none" strike="noStrike">
                          <a:solidFill>
                            <a:srgbClr val="0000CC"/>
                          </a:solidFill>
                          <a:latin typeface="+mn-lt"/>
                        </a:rPr>
                        <a:t>Spesa previsionale del programma 2016</a:t>
                      </a:r>
                    </a:p>
                  </a:txBody>
                  <a:tcPr marL="4667" marR="4667" marT="4667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1700" b="0" i="1" u="none" strike="noStrike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marL="4667" marR="4667" marT="4667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  <a:tr h="233933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700" b="1" i="0" u="none" strike="noStrike" dirty="0">
                          <a:solidFill>
                            <a:srgbClr val="0000CC"/>
                          </a:solidFill>
                          <a:latin typeface="+mn-lt"/>
                        </a:rPr>
                        <a:t>Spesa previsionale del programma 2017</a:t>
                      </a:r>
                    </a:p>
                  </a:txBody>
                  <a:tcPr marL="4667" marR="4667" marT="4667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it-IT" sz="1700" b="0" i="1" u="none" strike="noStrike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marL="4667" marR="4667" marT="4667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  <a:tr h="262844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700" b="1" i="0" u="none" strike="noStrike" dirty="0">
                          <a:solidFill>
                            <a:srgbClr val="0000CC"/>
                          </a:solidFill>
                          <a:latin typeface="+mn-lt"/>
                        </a:rPr>
                        <a:t>Spesa previsionale del programma 2018</a:t>
                      </a:r>
                    </a:p>
                  </a:txBody>
                  <a:tcPr marL="4667" marR="4667" marT="4667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it-IT" sz="1700" b="0" i="1" u="none" strike="noStrike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marL="4667" marR="4667" marT="4667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  <a:tr h="227465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700" b="1" i="0" u="none" strike="noStrike" dirty="0">
                          <a:solidFill>
                            <a:srgbClr val="0000CC"/>
                          </a:solidFill>
                          <a:latin typeface="+mn-lt"/>
                        </a:rPr>
                        <a:t>Strumenti e modalità di attuazione</a:t>
                      </a:r>
                    </a:p>
                  </a:txBody>
                  <a:tcPr marL="4667" marR="4667" marT="4667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1700" b="0" i="1" u="none" strike="noStrike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marL="4667" marR="4667" marT="4667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  <a:tr h="227465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700" b="1" i="0" u="none" strike="noStrike" dirty="0">
                          <a:solidFill>
                            <a:srgbClr val="0000CC"/>
                          </a:solidFill>
                          <a:latin typeface="+mn-lt"/>
                        </a:rPr>
                        <a:t>Risultati attesi nel triennio</a:t>
                      </a:r>
                    </a:p>
                  </a:txBody>
                  <a:tcPr marL="4667" marR="4667" marT="4667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1700" b="0" i="1" u="none" strike="noStrike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marL="4667" marR="4667" marT="4667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  <a:tr h="227465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700" b="1" i="0" u="none" strike="noStrike">
                          <a:solidFill>
                            <a:srgbClr val="0000CC"/>
                          </a:solidFill>
                          <a:latin typeface="+mn-lt"/>
                        </a:rPr>
                        <a:t>Risultati attesi 2016</a:t>
                      </a:r>
                    </a:p>
                  </a:txBody>
                  <a:tcPr marL="4667" marR="4667" marT="4667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1700" b="0" i="1" u="none" strike="noStrike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marL="4667" marR="4667" marT="4667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  <a:tr h="227465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700" b="1" i="0" u="none" strike="noStrike">
                          <a:solidFill>
                            <a:srgbClr val="0000CC"/>
                          </a:solidFill>
                          <a:latin typeface="+mn-lt"/>
                        </a:rPr>
                        <a:t>Destinatari</a:t>
                      </a:r>
                    </a:p>
                  </a:txBody>
                  <a:tcPr marL="4667" marR="4667" marT="4667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1700" b="0" i="1" u="none" strike="noStrike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marL="4667" marR="4667" marT="4667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  <a:tr h="227465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700" b="1" i="0" u="none" strike="noStrike" dirty="0" smtClean="0">
                          <a:solidFill>
                            <a:srgbClr val="0000CC"/>
                          </a:solidFill>
                          <a:latin typeface="+mn-lt"/>
                        </a:rPr>
                        <a:t>Indicatore </a:t>
                      </a:r>
                      <a:endParaRPr lang="it-IT" sz="1700" b="1" i="0" u="none" strike="noStrike" dirty="0">
                        <a:solidFill>
                          <a:srgbClr val="0000CC"/>
                        </a:solidFill>
                        <a:latin typeface="+mn-lt"/>
                      </a:endParaRPr>
                    </a:p>
                  </a:txBody>
                  <a:tcPr marL="4667" marR="4667" marT="4667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1700" b="0" i="1" u="none" strike="noStrike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marL="4667" marR="4667" marT="4667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  <a:tr h="227465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700" b="1" i="0" u="none" strike="noStrike" dirty="0">
                          <a:solidFill>
                            <a:srgbClr val="0000CC"/>
                          </a:solidFill>
                          <a:latin typeface="+mn-lt"/>
                        </a:rPr>
                        <a:t>Target 2016</a:t>
                      </a:r>
                    </a:p>
                  </a:txBody>
                  <a:tcPr marL="4667" marR="4667" marT="4667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1700" b="0" i="1" u="none" strike="noStrike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marL="4667" marR="4667" marT="4667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416945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4"/>
          </p:nvPr>
        </p:nvSpPr>
        <p:spPr>
          <a:xfrm>
            <a:off x="9599868" y="6478588"/>
            <a:ext cx="1077179" cy="319088"/>
          </a:xfrm>
        </p:spPr>
        <p:txBody>
          <a:bodyPr/>
          <a:lstStyle/>
          <a:p>
            <a:fld id="{5C7FE145-5F5F-9146-8268-470DD024125C}" type="slidenum">
              <a:rPr lang="it-IT" smtClean="0"/>
              <a:pPr/>
              <a:t>17</a:t>
            </a:fld>
            <a:endParaRPr lang="it-IT" dirty="0"/>
          </a:p>
        </p:txBody>
      </p:sp>
      <p:sp>
        <p:nvSpPr>
          <p:cNvPr id="9" name="Titolo 1"/>
          <p:cNvSpPr>
            <a:spLocks noGrp="1"/>
          </p:cNvSpPr>
          <p:nvPr>
            <p:ph type="ctrTitle" idx="4294967295"/>
          </p:nvPr>
        </p:nvSpPr>
        <p:spPr>
          <a:xfrm>
            <a:off x="569912" y="1274240"/>
            <a:ext cx="10700951" cy="741356"/>
          </a:xfrm>
          <a:prstGeom prst="rect">
            <a:avLst/>
          </a:prstGeom>
        </p:spPr>
        <p:txBody>
          <a:bodyPr lIns="0" tIns="0" rIns="0" bIns="0" anchor="t" anchorCtr="0"/>
          <a:lstStyle/>
          <a:p>
            <a:r>
              <a:rPr lang="it-IT" sz="3200" b="1" dirty="0" smtClean="0">
                <a:solidFill>
                  <a:srgbClr val="009190"/>
                </a:solidFill>
                <a:ea typeface="Signika Semibold" charset="0"/>
                <a:cs typeface="Signika Semibold" charset="0"/>
              </a:rPr>
              <a:t>Gli effetti di tali cambiamenti</a:t>
            </a:r>
            <a:endParaRPr lang="it-IT" sz="3200" dirty="0">
              <a:solidFill>
                <a:schemeClr val="tx1">
                  <a:lumMod val="50000"/>
                  <a:lumOff val="50000"/>
                </a:schemeClr>
              </a:solidFill>
              <a:latin typeface="+mn-lt"/>
            </a:endParaRPr>
          </a:p>
        </p:txBody>
      </p:sp>
      <p:sp>
        <p:nvSpPr>
          <p:cNvPr id="7" name="Sottotitolo 2"/>
          <p:cNvSpPr txBox="1">
            <a:spLocks/>
          </p:cNvSpPr>
          <p:nvPr/>
        </p:nvSpPr>
        <p:spPr>
          <a:xfrm>
            <a:off x="569912" y="1783584"/>
            <a:ext cx="10971637" cy="4695004"/>
          </a:xfrm>
          <a:prstGeom prst="rect">
            <a:avLst/>
          </a:prstGeom>
        </p:spPr>
        <p:txBody>
          <a:bodyPr lIns="0" tIns="0" rIns="0" bIns="0"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50000"/>
              </a:lnSpc>
              <a:buClr>
                <a:srgbClr val="DA304A"/>
              </a:buClr>
              <a:buSzPct val="160000"/>
              <a:buNone/>
            </a:pPr>
            <a:r>
              <a:rPr lang="it-IT" sz="2600" dirty="0" smtClean="0"/>
              <a:t>Cresce la richiesta di dati territoriali disaggregati riferiti ai loro rispettivi territori</a:t>
            </a:r>
          </a:p>
          <a:p>
            <a:pPr marL="0" indent="0" algn="ctr">
              <a:lnSpc>
                <a:spcPct val="150000"/>
              </a:lnSpc>
              <a:buClr>
                <a:srgbClr val="DA304A"/>
              </a:buClr>
              <a:buSzPct val="160000"/>
              <a:buNone/>
            </a:pPr>
            <a:r>
              <a:rPr lang="it-IT" sz="2600" dirty="0" smtClean="0"/>
              <a:t>e tempestivi sul contesto economico-produttivo, sul mondo del lavoro, nonché su tutte quelle variabili in grado di incidere sulle condizioni che influenzano i processi di sviluppo.</a:t>
            </a:r>
          </a:p>
          <a:p>
            <a:pPr marL="0" indent="0" algn="ctr">
              <a:lnSpc>
                <a:spcPct val="150000"/>
              </a:lnSpc>
              <a:buClr>
                <a:srgbClr val="DA304A"/>
              </a:buClr>
              <a:buSzPct val="160000"/>
              <a:buNone/>
            </a:pPr>
            <a:r>
              <a:rPr lang="it-IT" sz="2600" dirty="0" smtClean="0"/>
              <a:t>Oggi le regioni legiferano ed intervengono direttamente in una serie di materie che impattano direttamente sui loro territori e sulla vita dei loro cittadini. Interessa </a:t>
            </a:r>
            <a:r>
              <a:rPr lang="it-IT" sz="2600" dirty="0" smtClean="0"/>
              <a:t>capire </a:t>
            </a:r>
            <a:r>
              <a:rPr lang="it-IT" sz="2600" dirty="0" err="1" smtClean="0"/>
              <a:t>qual’è</a:t>
            </a:r>
            <a:r>
              <a:rPr lang="it-IT" sz="2600" dirty="0" smtClean="0"/>
              <a:t> </a:t>
            </a:r>
            <a:r>
              <a:rPr lang="it-IT" sz="2600" dirty="0" smtClean="0"/>
              <a:t>l’impatto delle loro </a:t>
            </a:r>
            <a:r>
              <a:rPr lang="it-IT" sz="2600" dirty="0" smtClean="0"/>
              <a:t>politiche!</a:t>
            </a:r>
            <a:endParaRPr lang="it-IT" sz="2600" dirty="0" smtClean="0">
              <a:ea typeface="Signika Light" charset="0"/>
              <a:cs typeface="Signika Light" charset="0"/>
            </a:endParaRPr>
          </a:p>
          <a:p>
            <a:pPr marL="0" indent="0" algn="ctr">
              <a:lnSpc>
                <a:spcPct val="150000"/>
              </a:lnSpc>
              <a:buClr>
                <a:srgbClr val="DA304A"/>
              </a:buClr>
              <a:buSzPct val="160000"/>
              <a:buNone/>
            </a:pPr>
            <a:endParaRPr lang="it-IT" sz="2600" dirty="0" smtClean="0">
              <a:ea typeface="Signika Light" charset="0"/>
              <a:cs typeface="Signika Light" charset="0"/>
            </a:endParaRPr>
          </a:p>
          <a:p>
            <a:pPr marL="0" indent="0">
              <a:lnSpc>
                <a:spcPct val="150000"/>
              </a:lnSpc>
              <a:buClr>
                <a:srgbClr val="DA304A"/>
              </a:buClr>
              <a:buSzPct val="160000"/>
              <a:buNone/>
            </a:pPr>
            <a:r>
              <a:rPr lang="it-IT" sz="2600" dirty="0" smtClean="0"/>
              <a:t>  </a:t>
            </a:r>
          </a:p>
          <a:p>
            <a:pPr marL="0" indent="0">
              <a:lnSpc>
                <a:spcPct val="150000"/>
              </a:lnSpc>
              <a:buClr>
                <a:srgbClr val="DA304A"/>
              </a:buClr>
              <a:buSzPct val="160000"/>
              <a:buNone/>
            </a:pPr>
            <a:endParaRPr lang="it-IT" sz="2600" dirty="0" smtClean="0"/>
          </a:p>
          <a:p>
            <a:pPr marL="0" indent="0">
              <a:lnSpc>
                <a:spcPct val="150000"/>
              </a:lnSpc>
              <a:buNone/>
            </a:pPr>
            <a:endParaRPr lang="it-IT" sz="2600" dirty="0"/>
          </a:p>
        </p:txBody>
      </p:sp>
    </p:spTree>
    <p:extLst>
      <p:ext uri="{BB962C8B-B14F-4D97-AF65-F5344CB8AC3E}">
        <p14:creationId xmlns="" xmlns:p14="http://schemas.microsoft.com/office/powerpoint/2010/main" val="416945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4"/>
          </p:nvPr>
        </p:nvSpPr>
        <p:spPr>
          <a:xfrm>
            <a:off x="9599868" y="6478588"/>
            <a:ext cx="1077179" cy="319088"/>
          </a:xfrm>
        </p:spPr>
        <p:txBody>
          <a:bodyPr/>
          <a:lstStyle/>
          <a:p>
            <a:fld id="{5C7FE145-5F5F-9146-8268-470DD024125C}" type="slidenum">
              <a:rPr lang="it-IT" smtClean="0"/>
              <a:pPr/>
              <a:t>18</a:t>
            </a:fld>
            <a:endParaRPr lang="it-IT" dirty="0"/>
          </a:p>
        </p:txBody>
      </p:sp>
      <p:sp>
        <p:nvSpPr>
          <p:cNvPr id="9" name="Titolo 1"/>
          <p:cNvSpPr>
            <a:spLocks noGrp="1"/>
          </p:cNvSpPr>
          <p:nvPr>
            <p:ph type="ctrTitle" idx="4294967295"/>
          </p:nvPr>
        </p:nvSpPr>
        <p:spPr>
          <a:xfrm>
            <a:off x="569912" y="1274240"/>
            <a:ext cx="10971637" cy="741356"/>
          </a:xfrm>
          <a:prstGeom prst="rect">
            <a:avLst/>
          </a:prstGeom>
        </p:spPr>
        <p:txBody>
          <a:bodyPr lIns="0" tIns="0" rIns="0" bIns="0" anchor="t" anchorCtr="0"/>
          <a:lstStyle/>
          <a:p>
            <a:r>
              <a:rPr lang="it-IT" sz="3200" b="1" dirty="0" smtClean="0">
                <a:solidFill>
                  <a:srgbClr val="009190"/>
                </a:solidFill>
                <a:ea typeface="Signika Semibold" charset="0"/>
                <a:cs typeface="Signika Semibold" charset="0"/>
              </a:rPr>
              <a:t>I nuovi fabbisogni statistici regionali e possibili strategie</a:t>
            </a:r>
            <a:endParaRPr lang="it-IT" sz="3200" dirty="0">
              <a:solidFill>
                <a:schemeClr val="tx1">
                  <a:lumMod val="50000"/>
                  <a:lumOff val="50000"/>
                </a:schemeClr>
              </a:solidFill>
              <a:latin typeface="+mn-lt"/>
            </a:endParaRPr>
          </a:p>
        </p:txBody>
      </p:sp>
      <p:sp>
        <p:nvSpPr>
          <p:cNvPr id="7" name="Sottotitolo 2"/>
          <p:cNvSpPr txBox="1">
            <a:spLocks/>
          </p:cNvSpPr>
          <p:nvPr/>
        </p:nvSpPr>
        <p:spPr>
          <a:xfrm>
            <a:off x="569912" y="2167996"/>
            <a:ext cx="10971637" cy="4015090"/>
          </a:xfrm>
          <a:prstGeom prst="rect">
            <a:avLst/>
          </a:prstGeom>
        </p:spPr>
        <p:txBody>
          <a:bodyPr lIns="0" tIns="0" rIns="0" bIns="0"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50000"/>
              </a:lnSpc>
              <a:buClr>
                <a:srgbClr val="DA304A"/>
              </a:buClr>
              <a:buSzPct val="160000"/>
              <a:buNone/>
            </a:pPr>
            <a:r>
              <a:rPr lang="it-IT" sz="2600" dirty="0" smtClean="0"/>
              <a:t>Le regioni hanno bisogno di dati nuovi ed informazioni tempestive e disaggregate territorialmente: quadri macroeconomici disaggregati che consentano loro di avere un quadro tendenziale da poter considerare nella programmazione della loro attività (scenari </a:t>
            </a:r>
            <a:r>
              <a:rPr lang="it-IT" sz="2600" dirty="0" err="1" smtClean="0"/>
              <a:t>previsivi</a:t>
            </a:r>
            <a:r>
              <a:rPr lang="it-IT" sz="2600" dirty="0" smtClean="0"/>
              <a:t> regionali).</a:t>
            </a:r>
          </a:p>
          <a:p>
            <a:pPr marL="0" indent="0" algn="ctr">
              <a:lnSpc>
                <a:spcPct val="150000"/>
              </a:lnSpc>
              <a:buClr>
                <a:srgbClr val="DA304A"/>
              </a:buClr>
              <a:buSzPct val="160000"/>
              <a:buNone/>
            </a:pPr>
            <a:r>
              <a:rPr lang="it-IT" sz="2600" dirty="0" smtClean="0">
                <a:ea typeface="Signika Light" charset="0"/>
                <a:cs typeface="Signika Light" charset="0"/>
              </a:rPr>
              <a:t>Ma dove reperire dati in un contesto di scarsità di risorse?</a:t>
            </a:r>
          </a:p>
          <a:p>
            <a:pPr marL="0" indent="0" algn="ctr">
              <a:lnSpc>
                <a:spcPct val="150000"/>
              </a:lnSpc>
              <a:buClr>
                <a:srgbClr val="DA304A"/>
              </a:buClr>
              <a:buSzPct val="160000"/>
              <a:buNone/>
            </a:pPr>
            <a:endParaRPr lang="it-IT" sz="2600" dirty="0" smtClean="0">
              <a:ea typeface="Signika Light" charset="0"/>
              <a:cs typeface="Signika Light" charset="0"/>
            </a:endParaRPr>
          </a:p>
          <a:p>
            <a:pPr marL="0" indent="0">
              <a:lnSpc>
                <a:spcPct val="150000"/>
              </a:lnSpc>
              <a:buClr>
                <a:srgbClr val="DA304A"/>
              </a:buClr>
              <a:buSzPct val="160000"/>
              <a:buNone/>
            </a:pPr>
            <a:r>
              <a:rPr lang="it-IT" sz="2600" dirty="0" smtClean="0"/>
              <a:t>  </a:t>
            </a:r>
          </a:p>
          <a:p>
            <a:pPr marL="0" indent="0">
              <a:lnSpc>
                <a:spcPct val="150000"/>
              </a:lnSpc>
              <a:buClr>
                <a:srgbClr val="DA304A"/>
              </a:buClr>
              <a:buSzPct val="160000"/>
              <a:buNone/>
            </a:pPr>
            <a:endParaRPr lang="it-IT" sz="2600" dirty="0" smtClean="0"/>
          </a:p>
          <a:p>
            <a:pPr marL="0" indent="0">
              <a:lnSpc>
                <a:spcPct val="150000"/>
              </a:lnSpc>
              <a:buNone/>
            </a:pPr>
            <a:endParaRPr lang="it-IT" sz="2600" dirty="0"/>
          </a:p>
        </p:txBody>
      </p:sp>
    </p:spTree>
    <p:extLst>
      <p:ext uri="{BB962C8B-B14F-4D97-AF65-F5344CB8AC3E}">
        <p14:creationId xmlns="" xmlns:p14="http://schemas.microsoft.com/office/powerpoint/2010/main" val="416945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4"/>
          </p:nvPr>
        </p:nvSpPr>
        <p:spPr>
          <a:xfrm>
            <a:off x="9599868" y="6478588"/>
            <a:ext cx="1077179" cy="319088"/>
          </a:xfrm>
        </p:spPr>
        <p:txBody>
          <a:bodyPr/>
          <a:lstStyle/>
          <a:p>
            <a:fld id="{5C7FE145-5F5F-9146-8268-470DD024125C}" type="slidenum">
              <a:rPr lang="it-IT" smtClean="0"/>
              <a:pPr/>
              <a:t>19</a:t>
            </a:fld>
            <a:endParaRPr lang="it-IT" dirty="0"/>
          </a:p>
        </p:txBody>
      </p:sp>
      <p:sp>
        <p:nvSpPr>
          <p:cNvPr id="9" name="Titolo 1"/>
          <p:cNvSpPr>
            <a:spLocks noGrp="1"/>
          </p:cNvSpPr>
          <p:nvPr>
            <p:ph type="ctrTitle" idx="4294967295"/>
          </p:nvPr>
        </p:nvSpPr>
        <p:spPr>
          <a:xfrm>
            <a:off x="569912" y="1274240"/>
            <a:ext cx="10700951" cy="741356"/>
          </a:xfrm>
          <a:prstGeom prst="rect">
            <a:avLst/>
          </a:prstGeom>
        </p:spPr>
        <p:txBody>
          <a:bodyPr lIns="0" tIns="0" rIns="0" bIns="0" anchor="t" anchorCtr="0"/>
          <a:lstStyle/>
          <a:p>
            <a:r>
              <a:rPr lang="it-IT" sz="3200" b="1" dirty="0" smtClean="0">
                <a:solidFill>
                  <a:srgbClr val="009190"/>
                </a:solidFill>
                <a:ea typeface="Signika Semibold" charset="0"/>
                <a:cs typeface="Signika Semibold" charset="0"/>
              </a:rPr>
              <a:t>Le possibili strategie: cosa fare e come</a:t>
            </a:r>
            <a:endParaRPr lang="it-IT" sz="3200" dirty="0">
              <a:solidFill>
                <a:schemeClr val="tx1">
                  <a:lumMod val="50000"/>
                  <a:lumOff val="50000"/>
                </a:schemeClr>
              </a:solidFill>
              <a:latin typeface="+mn-lt"/>
            </a:endParaRPr>
          </a:p>
        </p:txBody>
      </p:sp>
      <p:sp>
        <p:nvSpPr>
          <p:cNvPr id="7" name="Sottotitolo 2"/>
          <p:cNvSpPr txBox="1">
            <a:spLocks/>
          </p:cNvSpPr>
          <p:nvPr/>
        </p:nvSpPr>
        <p:spPr>
          <a:xfrm>
            <a:off x="569912" y="2015596"/>
            <a:ext cx="10971637" cy="4145718"/>
          </a:xfrm>
          <a:prstGeom prst="rect">
            <a:avLst/>
          </a:prstGeom>
        </p:spPr>
        <p:txBody>
          <a:bodyPr lIns="0" tIns="0" rIns="0" bIns="0"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>
              <a:lnSpc>
                <a:spcPct val="200000"/>
              </a:lnSpc>
              <a:buFont typeface="Wingdings" pitchFamily="2" charset="2"/>
              <a:buChar char="Ø"/>
            </a:pPr>
            <a:r>
              <a:rPr lang="it-IT" sz="2500" dirty="0" smtClean="0"/>
              <a:t> Da parte dell’ISTAT occorre favorire maggiormente la diffusione della cultura statistica soprattutto nei territori, attualmente </a:t>
            </a:r>
            <a:r>
              <a:rPr lang="it-IT" sz="2500" dirty="0" smtClean="0"/>
              <a:t>caratterizzati da una </a:t>
            </a:r>
            <a:r>
              <a:rPr lang="it-IT" sz="2500" dirty="0" smtClean="0"/>
              <a:t>diversa “sensibilità statistica”;</a:t>
            </a:r>
          </a:p>
          <a:p>
            <a:pPr marL="0">
              <a:lnSpc>
                <a:spcPct val="200000"/>
              </a:lnSpc>
              <a:buFont typeface="Wingdings" pitchFamily="2" charset="2"/>
              <a:buChar char="Ø"/>
            </a:pPr>
            <a:r>
              <a:rPr lang="it-IT" sz="2500" dirty="0" smtClean="0"/>
              <a:t>Un più efficace e stretto coordinamento della funzione statistica verso le regioni, curando maggiormente le attività di condivisione </a:t>
            </a:r>
            <a:r>
              <a:rPr lang="it-IT" sz="2500" dirty="0" err="1" smtClean="0"/>
              <a:t>ISTAT-regioni</a:t>
            </a:r>
            <a:r>
              <a:rPr lang="it-IT" sz="2500" dirty="0" smtClean="0"/>
              <a:t>. </a:t>
            </a:r>
          </a:p>
          <a:p>
            <a:pPr marL="0">
              <a:lnSpc>
                <a:spcPct val="200000"/>
              </a:lnSpc>
              <a:buNone/>
            </a:pPr>
            <a:endParaRPr lang="it-IT" sz="2500" dirty="0" smtClean="0"/>
          </a:p>
          <a:p>
            <a:pPr marL="0">
              <a:lnSpc>
                <a:spcPct val="200000"/>
              </a:lnSpc>
              <a:buFont typeface="Wingdings" pitchFamily="2" charset="2"/>
              <a:buChar char="Ø"/>
            </a:pPr>
            <a:endParaRPr lang="it-IT" sz="2500" dirty="0" smtClean="0"/>
          </a:p>
          <a:p>
            <a:pPr marL="0">
              <a:lnSpc>
                <a:spcPct val="200000"/>
              </a:lnSpc>
              <a:buFont typeface="Wingdings" pitchFamily="2" charset="2"/>
              <a:buChar char="Ø"/>
            </a:pPr>
            <a:endParaRPr lang="it-IT" sz="2500" dirty="0" smtClean="0"/>
          </a:p>
          <a:p>
            <a:pPr marL="0" indent="0">
              <a:lnSpc>
                <a:spcPct val="200000"/>
              </a:lnSpc>
              <a:buClr>
                <a:srgbClr val="DA304A"/>
              </a:buClr>
              <a:buSzPct val="160000"/>
              <a:buNone/>
            </a:pPr>
            <a:endParaRPr lang="it-IT" sz="2500" dirty="0" smtClean="0"/>
          </a:p>
          <a:p>
            <a:pPr marL="0" indent="0">
              <a:lnSpc>
                <a:spcPct val="200000"/>
              </a:lnSpc>
              <a:buNone/>
            </a:pPr>
            <a:endParaRPr lang="it-IT" sz="2500" dirty="0"/>
          </a:p>
        </p:txBody>
      </p:sp>
    </p:spTree>
    <p:extLst>
      <p:ext uri="{BB962C8B-B14F-4D97-AF65-F5344CB8AC3E}">
        <p14:creationId xmlns="" xmlns:p14="http://schemas.microsoft.com/office/powerpoint/2010/main" val="416945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4"/>
          </p:nvPr>
        </p:nvSpPr>
        <p:spPr>
          <a:xfrm>
            <a:off x="9599868" y="6478588"/>
            <a:ext cx="1077179" cy="319088"/>
          </a:xfrm>
        </p:spPr>
        <p:txBody>
          <a:bodyPr/>
          <a:lstStyle/>
          <a:p>
            <a:fld id="{5C7FE145-5F5F-9146-8268-470DD024125C}" type="slidenum">
              <a:rPr lang="it-IT" smtClean="0"/>
              <a:pPr/>
              <a:t>2</a:t>
            </a:fld>
            <a:endParaRPr lang="it-IT" dirty="0"/>
          </a:p>
        </p:txBody>
      </p:sp>
      <p:sp>
        <p:nvSpPr>
          <p:cNvPr id="9" name="Titolo 1"/>
          <p:cNvSpPr>
            <a:spLocks noGrp="1"/>
          </p:cNvSpPr>
          <p:nvPr>
            <p:ph type="ctrTitle" idx="4294967295"/>
          </p:nvPr>
        </p:nvSpPr>
        <p:spPr>
          <a:xfrm>
            <a:off x="569912" y="1274240"/>
            <a:ext cx="10700951" cy="741356"/>
          </a:xfrm>
          <a:prstGeom prst="rect">
            <a:avLst/>
          </a:prstGeom>
        </p:spPr>
        <p:txBody>
          <a:bodyPr lIns="0" tIns="0" rIns="0" bIns="0" anchor="t" anchorCtr="0"/>
          <a:lstStyle/>
          <a:p>
            <a:r>
              <a:rPr lang="it-IT" sz="3200" b="1" dirty="0" smtClean="0">
                <a:solidFill>
                  <a:srgbClr val="009190"/>
                </a:solidFill>
                <a:ea typeface="Signika Semibold" charset="0"/>
                <a:cs typeface="Signika Semibold" charset="0"/>
              </a:rPr>
              <a:t>La statistica a supporto delle politiche regionali</a:t>
            </a:r>
            <a:endParaRPr lang="it-IT" sz="3200" dirty="0">
              <a:solidFill>
                <a:schemeClr val="tx1">
                  <a:lumMod val="50000"/>
                  <a:lumOff val="50000"/>
                </a:schemeClr>
              </a:solidFill>
              <a:latin typeface="+mn-lt"/>
            </a:endParaRPr>
          </a:p>
        </p:txBody>
      </p:sp>
      <p:sp>
        <p:nvSpPr>
          <p:cNvPr id="7" name="Sottotitolo 2"/>
          <p:cNvSpPr txBox="1">
            <a:spLocks/>
          </p:cNvSpPr>
          <p:nvPr/>
        </p:nvSpPr>
        <p:spPr>
          <a:xfrm>
            <a:off x="601664" y="2015596"/>
            <a:ext cx="10944342" cy="3764718"/>
          </a:xfrm>
          <a:prstGeom prst="rect">
            <a:avLst/>
          </a:prstGeom>
        </p:spPr>
        <p:txBody>
          <a:bodyPr lIns="0" tIns="0" rIns="0" bIns="0"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50000"/>
              </a:lnSpc>
              <a:buClr>
                <a:srgbClr val="DA304A"/>
              </a:buClr>
              <a:buSzPct val="160000"/>
              <a:buNone/>
            </a:pPr>
            <a:r>
              <a:rPr lang="it-IT" sz="2600" dirty="0" smtClean="0">
                <a:ea typeface="Signika Light" charset="0"/>
                <a:cs typeface="Signika Light" charset="0"/>
              </a:rPr>
              <a:t>Nell’ambito regionale, sino a qualche anno fa, l’impiego della statistica come supporto alla valutazione delle policy, era circoscritto soprattutto alla misurazione degli effetti delle politiche strutturali relative utilizzo dei fondi comunitari. </a:t>
            </a:r>
          </a:p>
          <a:p>
            <a:pPr marL="0" indent="0" algn="ctr">
              <a:lnSpc>
                <a:spcPct val="150000"/>
              </a:lnSpc>
              <a:buClr>
                <a:srgbClr val="DA304A"/>
              </a:buClr>
              <a:buSzPct val="160000"/>
              <a:buNone/>
            </a:pPr>
            <a:r>
              <a:rPr lang="it-IT" sz="2600" dirty="0" smtClean="0"/>
              <a:t>Non mancava qualche eccezione (imputabile a norme specifiche oppure  ad amministrazioni particolarmente “sensibili” al tema).</a:t>
            </a:r>
          </a:p>
        </p:txBody>
      </p:sp>
    </p:spTree>
    <p:extLst>
      <p:ext uri="{BB962C8B-B14F-4D97-AF65-F5344CB8AC3E}">
        <p14:creationId xmlns="" xmlns:p14="http://schemas.microsoft.com/office/powerpoint/2010/main" val="416945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4"/>
          </p:nvPr>
        </p:nvSpPr>
        <p:spPr>
          <a:xfrm>
            <a:off x="9599868" y="6478588"/>
            <a:ext cx="1077179" cy="319088"/>
          </a:xfrm>
        </p:spPr>
        <p:txBody>
          <a:bodyPr/>
          <a:lstStyle/>
          <a:p>
            <a:fld id="{5C7FE145-5F5F-9146-8268-470DD024125C}" type="slidenum">
              <a:rPr lang="it-IT" smtClean="0"/>
              <a:pPr/>
              <a:t>20</a:t>
            </a:fld>
            <a:endParaRPr lang="it-IT" dirty="0"/>
          </a:p>
        </p:txBody>
      </p:sp>
      <p:sp>
        <p:nvSpPr>
          <p:cNvPr id="9" name="Titolo 1"/>
          <p:cNvSpPr>
            <a:spLocks noGrp="1"/>
          </p:cNvSpPr>
          <p:nvPr>
            <p:ph type="ctrTitle" idx="4294967295"/>
          </p:nvPr>
        </p:nvSpPr>
        <p:spPr>
          <a:xfrm>
            <a:off x="569912" y="1274240"/>
            <a:ext cx="10700951" cy="741356"/>
          </a:xfrm>
          <a:prstGeom prst="rect">
            <a:avLst/>
          </a:prstGeom>
        </p:spPr>
        <p:txBody>
          <a:bodyPr lIns="0" tIns="0" rIns="0" bIns="0" anchor="t" anchorCtr="0"/>
          <a:lstStyle/>
          <a:p>
            <a:r>
              <a:rPr lang="it-IT" sz="3200" b="1" dirty="0" smtClean="0">
                <a:solidFill>
                  <a:srgbClr val="009190"/>
                </a:solidFill>
                <a:ea typeface="Signika Semibold" charset="0"/>
                <a:cs typeface="Signika Semibold" charset="0"/>
              </a:rPr>
              <a:t>Le possibili strategie: cosa fare e come farlo</a:t>
            </a:r>
            <a:endParaRPr lang="it-IT" sz="3200" dirty="0">
              <a:solidFill>
                <a:schemeClr val="tx1">
                  <a:lumMod val="50000"/>
                  <a:lumOff val="50000"/>
                </a:schemeClr>
              </a:solidFill>
              <a:latin typeface="+mn-lt"/>
            </a:endParaRPr>
          </a:p>
        </p:txBody>
      </p:sp>
      <p:sp>
        <p:nvSpPr>
          <p:cNvPr id="7" name="Sottotitolo 2"/>
          <p:cNvSpPr txBox="1">
            <a:spLocks/>
          </p:cNvSpPr>
          <p:nvPr/>
        </p:nvSpPr>
        <p:spPr>
          <a:xfrm>
            <a:off x="569912" y="1785257"/>
            <a:ext cx="10971637" cy="4288972"/>
          </a:xfrm>
          <a:prstGeom prst="rect">
            <a:avLst/>
          </a:prstGeom>
        </p:spPr>
        <p:txBody>
          <a:bodyPr lIns="0" tIns="0" rIns="0" bIns="0"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>
              <a:lnSpc>
                <a:spcPct val="150000"/>
              </a:lnSpc>
              <a:buFont typeface="Wingdings" pitchFamily="2" charset="2"/>
              <a:buChar char="Ø"/>
            </a:pPr>
            <a:r>
              <a:rPr lang="it-IT" sz="2600" dirty="0" smtClean="0"/>
              <a:t>Puntare ancor più sull’utilizzo di fonti amministrative (Lungimiranza del D.lgs. 322/89: valorizzazione dei giacimenti informativi esistenti presso le </a:t>
            </a:r>
            <a:r>
              <a:rPr lang="it-IT" sz="2600" dirty="0" err="1" smtClean="0"/>
              <a:t>PP.AA.</a:t>
            </a:r>
            <a:r>
              <a:rPr lang="it-IT" sz="2600" dirty="0" smtClean="0"/>
              <a:t>; possibilità di sviluppo della statistica non abbastanza sfruttata, in un contesto di scarsità di risorse).</a:t>
            </a:r>
          </a:p>
          <a:p>
            <a:pPr marL="0" algn="just">
              <a:lnSpc>
                <a:spcPct val="150000"/>
              </a:lnSpc>
              <a:buNone/>
            </a:pPr>
            <a:r>
              <a:rPr lang="it-IT" sz="2600" dirty="0" smtClean="0"/>
              <a:t>Lo sviluppo dell'open data, la diffusione dell‘</a:t>
            </a:r>
            <a:r>
              <a:rPr lang="it-IT" sz="2600" dirty="0" err="1" smtClean="0"/>
              <a:t>ICT</a:t>
            </a:r>
            <a:r>
              <a:rPr lang="it-IT" sz="2600" dirty="0" smtClean="0"/>
              <a:t> nella </a:t>
            </a:r>
            <a:r>
              <a:rPr lang="it-IT" sz="2600" dirty="0" err="1" smtClean="0"/>
              <a:t>PA</a:t>
            </a:r>
            <a:r>
              <a:rPr lang="it-IT" sz="2600" dirty="0" smtClean="0"/>
              <a:t>, l'articolazione territoriale del sistema statistico rappresentano degli stimoli e delle opportunità per poterlo fare. </a:t>
            </a:r>
          </a:p>
          <a:p>
            <a:pPr marL="0" indent="0" algn="ctr">
              <a:lnSpc>
                <a:spcPct val="150000"/>
              </a:lnSpc>
              <a:buClr>
                <a:srgbClr val="DA304A"/>
              </a:buClr>
              <a:buSzPct val="160000"/>
              <a:buNone/>
            </a:pPr>
            <a:endParaRPr lang="it-IT" sz="2600" dirty="0" smtClean="0">
              <a:ea typeface="Signika Light" charset="0"/>
              <a:cs typeface="Signika Light" charset="0"/>
            </a:endParaRPr>
          </a:p>
          <a:p>
            <a:pPr marL="0" indent="0">
              <a:lnSpc>
                <a:spcPct val="150000"/>
              </a:lnSpc>
              <a:buClr>
                <a:srgbClr val="DA304A"/>
              </a:buClr>
              <a:buSzPct val="160000"/>
              <a:buNone/>
            </a:pPr>
            <a:r>
              <a:rPr lang="it-IT" sz="2600" dirty="0" smtClean="0"/>
              <a:t>  </a:t>
            </a:r>
          </a:p>
          <a:p>
            <a:pPr marL="0" indent="0">
              <a:lnSpc>
                <a:spcPct val="150000"/>
              </a:lnSpc>
              <a:buClr>
                <a:srgbClr val="DA304A"/>
              </a:buClr>
              <a:buSzPct val="160000"/>
              <a:buNone/>
            </a:pPr>
            <a:endParaRPr lang="it-IT" sz="2600" dirty="0" smtClean="0"/>
          </a:p>
          <a:p>
            <a:pPr marL="0" indent="0">
              <a:lnSpc>
                <a:spcPct val="150000"/>
              </a:lnSpc>
              <a:buNone/>
            </a:pPr>
            <a:endParaRPr lang="it-IT" sz="2600" dirty="0"/>
          </a:p>
        </p:txBody>
      </p:sp>
    </p:spTree>
    <p:extLst>
      <p:ext uri="{BB962C8B-B14F-4D97-AF65-F5344CB8AC3E}">
        <p14:creationId xmlns="" xmlns:p14="http://schemas.microsoft.com/office/powerpoint/2010/main" val="416945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4"/>
          </p:nvPr>
        </p:nvSpPr>
        <p:spPr>
          <a:xfrm>
            <a:off x="9599868" y="6478588"/>
            <a:ext cx="1077179" cy="319088"/>
          </a:xfrm>
        </p:spPr>
        <p:txBody>
          <a:bodyPr/>
          <a:lstStyle/>
          <a:p>
            <a:fld id="{5C7FE145-5F5F-9146-8268-470DD024125C}" type="slidenum">
              <a:rPr lang="it-IT" smtClean="0"/>
              <a:pPr/>
              <a:t>21</a:t>
            </a:fld>
            <a:endParaRPr lang="it-IT" dirty="0"/>
          </a:p>
        </p:txBody>
      </p:sp>
      <p:sp>
        <p:nvSpPr>
          <p:cNvPr id="9" name="Titolo 1"/>
          <p:cNvSpPr>
            <a:spLocks noGrp="1"/>
          </p:cNvSpPr>
          <p:nvPr>
            <p:ph type="ctrTitle" idx="4294967295"/>
          </p:nvPr>
        </p:nvSpPr>
        <p:spPr>
          <a:xfrm>
            <a:off x="569912" y="1274240"/>
            <a:ext cx="10700951" cy="741356"/>
          </a:xfrm>
          <a:prstGeom prst="rect">
            <a:avLst/>
          </a:prstGeom>
        </p:spPr>
        <p:txBody>
          <a:bodyPr lIns="0" tIns="0" rIns="0" bIns="0" anchor="t" anchorCtr="0"/>
          <a:lstStyle/>
          <a:p>
            <a:r>
              <a:rPr lang="it-IT" sz="3200" b="1" dirty="0" smtClean="0">
                <a:solidFill>
                  <a:srgbClr val="009190"/>
                </a:solidFill>
                <a:ea typeface="Signika Semibold" charset="0"/>
                <a:cs typeface="Signika Semibold" charset="0"/>
              </a:rPr>
              <a:t>Le possibili strategie: cosa fare e come farlo</a:t>
            </a:r>
            <a:endParaRPr lang="it-IT" sz="3200" dirty="0">
              <a:solidFill>
                <a:schemeClr val="tx1">
                  <a:lumMod val="50000"/>
                  <a:lumOff val="50000"/>
                </a:schemeClr>
              </a:solidFill>
              <a:latin typeface="+mn-lt"/>
            </a:endParaRPr>
          </a:p>
        </p:txBody>
      </p:sp>
      <p:sp>
        <p:nvSpPr>
          <p:cNvPr id="7" name="Sottotitolo 2"/>
          <p:cNvSpPr txBox="1">
            <a:spLocks/>
          </p:cNvSpPr>
          <p:nvPr/>
        </p:nvSpPr>
        <p:spPr>
          <a:xfrm>
            <a:off x="569912" y="2015596"/>
            <a:ext cx="10971637" cy="3620929"/>
          </a:xfrm>
          <a:prstGeom prst="rect">
            <a:avLst/>
          </a:prstGeom>
        </p:spPr>
        <p:txBody>
          <a:bodyPr lIns="0" tIns="0" rIns="0" bIns="0"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it-IT" sz="2400" dirty="0" smtClean="0"/>
              <a:t>Sviluppare maggiormente l’informazione territoriale congiunturale (con più rilevazioni </a:t>
            </a:r>
            <a:r>
              <a:rPr lang="it-IT" sz="2400" dirty="0" err="1" smtClean="0"/>
              <a:t>infra-annuali</a:t>
            </a:r>
            <a:r>
              <a:rPr lang="it-IT" sz="2400" dirty="0" smtClean="0"/>
              <a:t>);</a:t>
            </a:r>
          </a:p>
          <a:p>
            <a:pPr marL="0" algn="just">
              <a:lnSpc>
                <a:spcPct val="150000"/>
              </a:lnSpc>
              <a:buNone/>
            </a:pPr>
            <a:r>
              <a:rPr lang="it-IT" sz="2400" dirty="0" smtClean="0"/>
              <a:t>Oggi le regioni per quanto riguarda le informazioni di tipo congiunturale possono contare su: rilevazione trimestrale sulle forze di lavoro e sulle esportazioni trimestrali regionali.</a:t>
            </a:r>
          </a:p>
          <a:p>
            <a:pPr marL="0" indent="0" algn="ctr">
              <a:lnSpc>
                <a:spcPct val="150000"/>
              </a:lnSpc>
              <a:buClr>
                <a:srgbClr val="DA304A"/>
              </a:buClr>
              <a:buSzPct val="160000"/>
              <a:buNone/>
            </a:pPr>
            <a:endParaRPr lang="it-IT" sz="2600" dirty="0" smtClean="0">
              <a:ea typeface="Signika Light" charset="0"/>
              <a:cs typeface="Signika Light" charset="0"/>
            </a:endParaRPr>
          </a:p>
          <a:p>
            <a:pPr marL="0" indent="0">
              <a:lnSpc>
                <a:spcPct val="150000"/>
              </a:lnSpc>
              <a:buClr>
                <a:srgbClr val="DA304A"/>
              </a:buClr>
              <a:buSzPct val="160000"/>
              <a:buNone/>
            </a:pPr>
            <a:r>
              <a:rPr lang="it-IT" sz="2600" dirty="0" smtClean="0"/>
              <a:t>  </a:t>
            </a:r>
          </a:p>
          <a:p>
            <a:pPr marL="0" indent="0">
              <a:lnSpc>
                <a:spcPct val="150000"/>
              </a:lnSpc>
              <a:buClr>
                <a:srgbClr val="DA304A"/>
              </a:buClr>
              <a:buSzPct val="160000"/>
              <a:buNone/>
            </a:pPr>
            <a:endParaRPr lang="it-IT" sz="2600" dirty="0" smtClean="0"/>
          </a:p>
          <a:p>
            <a:pPr marL="0" indent="0">
              <a:lnSpc>
                <a:spcPct val="150000"/>
              </a:lnSpc>
              <a:buNone/>
            </a:pPr>
            <a:endParaRPr lang="it-IT" sz="2600" dirty="0"/>
          </a:p>
        </p:txBody>
      </p:sp>
    </p:spTree>
    <p:extLst>
      <p:ext uri="{BB962C8B-B14F-4D97-AF65-F5344CB8AC3E}">
        <p14:creationId xmlns="" xmlns:p14="http://schemas.microsoft.com/office/powerpoint/2010/main" val="416945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4"/>
          </p:nvPr>
        </p:nvSpPr>
        <p:spPr>
          <a:xfrm>
            <a:off x="9599868" y="6478588"/>
            <a:ext cx="1077179" cy="319088"/>
          </a:xfrm>
        </p:spPr>
        <p:txBody>
          <a:bodyPr/>
          <a:lstStyle/>
          <a:p>
            <a:fld id="{5C7FE145-5F5F-9146-8268-470DD024125C}" type="slidenum">
              <a:rPr lang="it-IT" smtClean="0"/>
              <a:pPr/>
              <a:t>22</a:t>
            </a:fld>
            <a:endParaRPr lang="it-IT" dirty="0"/>
          </a:p>
        </p:txBody>
      </p:sp>
      <p:sp>
        <p:nvSpPr>
          <p:cNvPr id="9" name="Titolo 1"/>
          <p:cNvSpPr>
            <a:spLocks noGrp="1"/>
          </p:cNvSpPr>
          <p:nvPr>
            <p:ph type="ctrTitle" idx="4294967295"/>
          </p:nvPr>
        </p:nvSpPr>
        <p:spPr>
          <a:xfrm>
            <a:off x="569912" y="1274240"/>
            <a:ext cx="10700951" cy="741356"/>
          </a:xfrm>
          <a:prstGeom prst="rect">
            <a:avLst/>
          </a:prstGeom>
        </p:spPr>
        <p:txBody>
          <a:bodyPr lIns="0" tIns="0" rIns="0" bIns="0" anchor="t" anchorCtr="0"/>
          <a:lstStyle/>
          <a:p>
            <a:r>
              <a:rPr lang="it-IT" sz="3200" b="1" dirty="0" smtClean="0">
                <a:solidFill>
                  <a:srgbClr val="009190"/>
                </a:solidFill>
                <a:ea typeface="Signika Semibold" charset="0"/>
                <a:cs typeface="Signika Semibold" charset="0"/>
              </a:rPr>
              <a:t>Le possibili strategie: cosa fare e come</a:t>
            </a:r>
            <a:endParaRPr lang="it-IT" sz="3200" dirty="0">
              <a:solidFill>
                <a:schemeClr val="tx1">
                  <a:lumMod val="50000"/>
                  <a:lumOff val="50000"/>
                </a:schemeClr>
              </a:solidFill>
              <a:latin typeface="+mn-lt"/>
            </a:endParaRPr>
          </a:p>
        </p:txBody>
      </p:sp>
      <p:sp>
        <p:nvSpPr>
          <p:cNvPr id="7" name="Sottotitolo 2"/>
          <p:cNvSpPr txBox="1">
            <a:spLocks/>
          </p:cNvSpPr>
          <p:nvPr/>
        </p:nvSpPr>
        <p:spPr>
          <a:xfrm>
            <a:off x="569912" y="2362201"/>
            <a:ext cx="10971637" cy="2133600"/>
          </a:xfrm>
          <a:prstGeom prst="rect">
            <a:avLst/>
          </a:prstGeom>
        </p:spPr>
        <p:txBody>
          <a:bodyPr lIns="0" tIns="0" rIns="0" bIns="0"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it-IT" sz="2600" dirty="0" smtClean="0"/>
              <a:t>integrare maggiormente all'interno del sistema </a:t>
            </a:r>
            <a:r>
              <a:rPr lang="it-IT" sz="2600" dirty="0" err="1" smtClean="0"/>
              <a:t>SISTAN-PSN</a:t>
            </a:r>
            <a:r>
              <a:rPr lang="it-IT" sz="2600" dirty="0" smtClean="0"/>
              <a:t> gli enti pubblici detentori di fonti </a:t>
            </a:r>
            <a:r>
              <a:rPr lang="it-IT" sz="2600" dirty="0" smtClean="0"/>
              <a:t>amministrative </a:t>
            </a:r>
            <a:r>
              <a:rPr lang="it-IT" sz="2600" dirty="0" smtClean="0"/>
              <a:t>e di sistemi informativi al fine della garanzia del dato. </a:t>
            </a:r>
          </a:p>
          <a:p>
            <a:pPr marL="0" indent="0">
              <a:lnSpc>
                <a:spcPct val="150000"/>
              </a:lnSpc>
              <a:buClr>
                <a:srgbClr val="DA304A"/>
              </a:buClr>
              <a:buSzPct val="160000"/>
              <a:buNone/>
            </a:pPr>
            <a:endParaRPr lang="it-IT" sz="2500" dirty="0" smtClean="0"/>
          </a:p>
          <a:p>
            <a:pPr marL="0" indent="0">
              <a:lnSpc>
                <a:spcPct val="150000"/>
              </a:lnSpc>
              <a:buClr>
                <a:srgbClr val="DA304A"/>
              </a:buClr>
              <a:buSzPct val="160000"/>
              <a:buNone/>
            </a:pPr>
            <a:endParaRPr lang="it-IT" sz="2500" dirty="0" smtClean="0"/>
          </a:p>
          <a:p>
            <a:pPr marL="0" indent="0">
              <a:lnSpc>
                <a:spcPct val="150000"/>
              </a:lnSpc>
              <a:buNone/>
            </a:pPr>
            <a:endParaRPr lang="it-IT" sz="2500" dirty="0"/>
          </a:p>
        </p:txBody>
      </p:sp>
    </p:spTree>
    <p:extLst>
      <p:ext uri="{BB962C8B-B14F-4D97-AF65-F5344CB8AC3E}">
        <p14:creationId xmlns="" xmlns:p14="http://schemas.microsoft.com/office/powerpoint/2010/main" val="416945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4"/>
          </p:nvPr>
        </p:nvSpPr>
        <p:spPr>
          <a:xfrm>
            <a:off x="9599868" y="6478588"/>
            <a:ext cx="1077179" cy="319088"/>
          </a:xfrm>
        </p:spPr>
        <p:txBody>
          <a:bodyPr/>
          <a:lstStyle/>
          <a:p>
            <a:fld id="{5C7FE145-5F5F-9146-8268-470DD024125C}" type="slidenum">
              <a:rPr lang="it-IT" smtClean="0"/>
              <a:pPr/>
              <a:t>23</a:t>
            </a:fld>
            <a:endParaRPr lang="it-IT" dirty="0"/>
          </a:p>
        </p:txBody>
      </p:sp>
      <p:sp>
        <p:nvSpPr>
          <p:cNvPr id="9" name="Titolo 1"/>
          <p:cNvSpPr>
            <a:spLocks noGrp="1"/>
          </p:cNvSpPr>
          <p:nvPr>
            <p:ph type="ctrTitle" idx="4294967295"/>
          </p:nvPr>
        </p:nvSpPr>
        <p:spPr>
          <a:xfrm>
            <a:off x="569912" y="1274240"/>
            <a:ext cx="10700951" cy="741356"/>
          </a:xfrm>
          <a:prstGeom prst="rect">
            <a:avLst/>
          </a:prstGeom>
        </p:spPr>
        <p:txBody>
          <a:bodyPr lIns="0" tIns="0" rIns="0" bIns="0" anchor="t" anchorCtr="0"/>
          <a:lstStyle/>
          <a:p>
            <a:r>
              <a:rPr lang="it-IT" sz="3200" b="1" dirty="0" smtClean="0">
                <a:solidFill>
                  <a:srgbClr val="009190"/>
                </a:solidFill>
                <a:ea typeface="Signika Semibold" charset="0"/>
                <a:cs typeface="Signika Semibold" charset="0"/>
              </a:rPr>
              <a:t>L’utilità sociale della statistica</a:t>
            </a:r>
            <a:endParaRPr lang="it-IT" sz="3200" dirty="0">
              <a:solidFill>
                <a:schemeClr val="tx1">
                  <a:lumMod val="50000"/>
                  <a:lumOff val="50000"/>
                </a:schemeClr>
              </a:solidFill>
              <a:latin typeface="+mn-lt"/>
            </a:endParaRPr>
          </a:p>
        </p:txBody>
      </p:sp>
      <p:sp>
        <p:nvSpPr>
          <p:cNvPr id="7" name="Sottotitolo 2"/>
          <p:cNvSpPr txBox="1">
            <a:spLocks/>
          </p:cNvSpPr>
          <p:nvPr/>
        </p:nvSpPr>
        <p:spPr>
          <a:xfrm>
            <a:off x="569912" y="2288552"/>
            <a:ext cx="10971637" cy="3620929"/>
          </a:xfrm>
          <a:prstGeom prst="rect">
            <a:avLst/>
          </a:prstGeom>
        </p:spPr>
        <p:txBody>
          <a:bodyPr lIns="0" tIns="0" rIns="0" bIns="0"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50000"/>
              </a:lnSpc>
              <a:buClr>
                <a:srgbClr val="DA304A"/>
              </a:buClr>
              <a:buSzPct val="160000"/>
              <a:buNone/>
            </a:pPr>
            <a:r>
              <a:rPr lang="it-IT" sz="2600" dirty="0" smtClean="0"/>
              <a:t>Queste in estrema sintesi alcuni spunti da cui può trarre vantaggio l’intera statistica pubblica a beneficio soprattutto dei policy </a:t>
            </a:r>
            <a:r>
              <a:rPr lang="it-IT" sz="2600" dirty="0" err="1" smtClean="0"/>
              <a:t>makers</a:t>
            </a:r>
            <a:r>
              <a:rPr lang="it-IT" sz="2600" dirty="0" smtClean="0"/>
              <a:t> ma che accrescono il grado di consapevolezza dei cittadini nei confronti di chi li governa e di trasparenza dell’impiego delle risorse pubbliche (“concezione democratica della statistica ufficiale”).</a:t>
            </a:r>
          </a:p>
          <a:p>
            <a:pPr marL="0" indent="0">
              <a:lnSpc>
                <a:spcPct val="150000"/>
              </a:lnSpc>
              <a:buClr>
                <a:srgbClr val="DA304A"/>
              </a:buClr>
              <a:buSzPct val="160000"/>
              <a:buNone/>
            </a:pPr>
            <a:endParaRPr lang="it-IT" sz="2600" dirty="0" smtClean="0"/>
          </a:p>
          <a:p>
            <a:pPr marL="0" indent="0">
              <a:lnSpc>
                <a:spcPct val="150000"/>
              </a:lnSpc>
              <a:buNone/>
            </a:pPr>
            <a:endParaRPr lang="it-IT" sz="2600" dirty="0"/>
          </a:p>
        </p:txBody>
      </p:sp>
    </p:spTree>
    <p:extLst>
      <p:ext uri="{BB962C8B-B14F-4D97-AF65-F5344CB8AC3E}">
        <p14:creationId xmlns="" xmlns:p14="http://schemas.microsoft.com/office/powerpoint/2010/main" val="416945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4"/>
          </p:nvPr>
        </p:nvSpPr>
        <p:spPr>
          <a:xfrm>
            <a:off x="9599868" y="6478588"/>
            <a:ext cx="1077179" cy="319088"/>
          </a:xfrm>
        </p:spPr>
        <p:txBody>
          <a:bodyPr/>
          <a:lstStyle/>
          <a:p>
            <a:fld id="{5C7FE145-5F5F-9146-8268-470DD024125C}" type="slidenum">
              <a:rPr lang="it-IT" smtClean="0"/>
              <a:pPr/>
              <a:t>24</a:t>
            </a:fld>
            <a:endParaRPr lang="it-IT" dirty="0"/>
          </a:p>
        </p:txBody>
      </p:sp>
      <p:sp>
        <p:nvSpPr>
          <p:cNvPr id="7" name="Sottotitolo 2"/>
          <p:cNvSpPr txBox="1">
            <a:spLocks/>
          </p:cNvSpPr>
          <p:nvPr/>
        </p:nvSpPr>
        <p:spPr>
          <a:xfrm>
            <a:off x="601663" y="2893324"/>
            <a:ext cx="10971637" cy="2174599"/>
          </a:xfrm>
          <a:prstGeom prst="rect">
            <a:avLst/>
          </a:prstGeom>
        </p:spPr>
        <p:txBody>
          <a:bodyPr lIns="0" tIns="0" rIns="0" bIns="0"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Clr>
                <a:srgbClr val="DA304A"/>
              </a:buClr>
              <a:buSzPct val="160000"/>
              <a:buNone/>
            </a:pPr>
            <a:r>
              <a:rPr lang="it-IT" dirty="0" smtClean="0">
                <a:ea typeface="Signika Light" charset="0"/>
                <a:cs typeface="Signika Light" charset="0"/>
              </a:rPr>
              <a:t>Grazie per l’attenzione</a:t>
            </a:r>
          </a:p>
          <a:p>
            <a:pPr marL="0" indent="0" algn="ctr">
              <a:buClr>
                <a:srgbClr val="DA304A"/>
              </a:buClr>
              <a:buSzPct val="160000"/>
              <a:buNone/>
            </a:pPr>
            <a:r>
              <a:rPr lang="it-IT" dirty="0" smtClean="0">
                <a:ea typeface="Signika Light" charset="0"/>
                <a:cs typeface="Signika Light" charset="0"/>
              </a:rPr>
              <a:t>m.bianco@regione.puglia.it</a:t>
            </a:r>
          </a:p>
          <a:p>
            <a:pPr marL="0" indent="0" algn="ctr">
              <a:buClr>
                <a:srgbClr val="DA304A"/>
              </a:buClr>
              <a:buSzPct val="160000"/>
              <a:buNone/>
            </a:pPr>
            <a:endParaRPr lang="it-IT" dirty="0" smtClean="0">
              <a:ea typeface="Signika Light" charset="0"/>
              <a:cs typeface="Signika Light" charset="0"/>
            </a:endParaRPr>
          </a:p>
          <a:p>
            <a:pPr marL="0" indent="0">
              <a:buClr>
                <a:srgbClr val="DA304A"/>
              </a:buClr>
              <a:buSzPct val="160000"/>
              <a:buNone/>
            </a:pPr>
            <a:r>
              <a:rPr lang="it-IT" dirty="0" smtClean="0"/>
              <a:t>  </a:t>
            </a:r>
          </a:p>
          <a:p>
            <a:pPr marL="0" indent="0">
              <a:buClr>
                <a:srgbClr val="DA304A"/>
              </a:buClr>
              <a:buSzPct val="160000"/>
              <a:buNone/>
            </a:pPr>
            <a:endParaRPr lang="it-IT" dirty="0" smtClean="0"/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="" xmlns:p14="http://schemas.microsoft.com/office/powerpoint/2010/main" val="416945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4"/>
          </p:nvPr>
        </p:nvSpPr>
        <p:spPr>
          <a:xfrm>
            <a:off x="9599868" y="6478588"/>
            <a:ext cx="1077179" cy="319088"/>
          </a:xfrm>
        </p:spPr>
        <p:txBody>
          <a:bodyPr/>
          <a:lstStyle/>
          <a:p>
            <a:fld id="{5C7FE145-5F5F-9146-8268-470DD024125C}" type="slidenum">
              <a:rPr lang="it-IT" smtClean="0"/>
              <a:pPr/>
              <a:t>3</a:t>
            </a:fld>
            <a:endParaRPr lang="it-IT" dirty="0"/>
          </a:p>
        </p:txBody>
      </p:sp>
      <p:sp>
        <p:nvSpPr>
          <p:cNvPr id="9" name="Titolo 1"/>
          <p:cNvSpPr>
            <a:spLocks noGrp="1"/>
          </p:cNvSpPr>
          <p:nvPr>
            <p:ph type="ctrTitle" idx="4294967295"/>
          </p:nvPr>
        </p:nvSpPr>
        <p:spPr>
          <a:xfrm>
            <a:off x="569912" y="1274240"/>
            <a:ext cx="10700951" cy="741356"/>
          </a:xfrm>
          <a:prstGeom prst="rect">
            <a:avLst/>
          </a:prstGeom>
        </p:spPr>
        <p:txBody>
          <a:bodyPr lIns="0" tIns="0" rIns="0" bIns="0" anchor="t" anchorCtr="0"/>
          <a:lstStyle/>
          <a:p>
            <a:r>
              <a:rPr lang="it-IT" sz="3200" b="1" dirty="0" smtClean="0">
                <a:solidFill>
                  <a:srgbClr val="009190"/>
                </a:solidFill>
                <a:ea typeface="Signika Semibold" charset="0"/>
                <a:cs typeface="Signika Semibold" charset="0"/>
              </a:rPr>
              <a:t>Scarso utilizzo della statistica nella valutazione delle policy</a:t>
            </a:r>
            <a:endParaRPr lang="it-IT" sz="3200" dirty="0">
              <a:solidFill>
                <a:schemeClr val="tx1">
                  <a:lumMod val="50000"/>
                  <a:lumOff val="50000"/>
                </a:schemeClr>
              </a:solidFill>
              <a:latin typeface="+mn-lt"/>
            </a:endParaRPr>
          </a:p>
        </p:txBody>
      </p:sp>
      <p:sp>
        <p:nvSpPr>
          <p:cNvPr id="7" name="Sottotitolo 2"/>
          <p:cNvSpPr txBox="1">
            <a:spLocks/>
          </p:cNvSpPr>
          <p:nvPr/>
        </p:nvSpPr>
        <p:spPr>
          <a:xfrm>
            <a:off x="569911" y="2015595"/>
            <a:ext cx="11262859" cy="4036862"/>
          </a:xfrm>
          <a:prstGeom prst="rect">
            <a:avLst/>
          </a:prstGeom>
        </p:spPr>
        <p:txBody>
          <a:bodyPr lIns="0" tIns="0" rIns="0" bIns="0"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50000"/>
              </a:lnSpc>
              <a:buClr>
                <a:srgbClr val="DA304A"/>
              </a:buClr>
              <a:buSzPct val="160000"/>
              <a:buNone/>
            </a:pPr>
            <a:r>
              <a:rPr lang="it-IT" sz="2600" dirty="0" smtClean="0">
                <a:ea typeface="Signika Light" charset="0"/>
                <a:cs typeface="Signika Light" charset="0"/>
              </a:rPr>
              <a:t>Quali le ragioni?</a:t>
            </a:r>
          </a:p>
          <a:p>
            <a:pPr marL="0" indent="0">
              <a:lnSpc>
                <a:spcPct val="150000"/>
              </a:lnSpc>
              <a:buClr>
                <a:srgbClr val="DA304A"/>
              </a:buClr>
              <a:buSzPct val="160000"/>
              <a:buFont typeface="Wingdings" pitchFamily="2" charset="2"/>
              <a:buChar char="ü"/>
            </a:pPr>
            <a:r>
              <a:rPr lang="it-IT" sz="2600" dirty="0" smtClean="0">
                <a:ea typeface="Signika Light" charset="0"/>
                <a:cs typeface="Signika Light" charset="0"/>
              </a:rPr>
              <a:t>La limitata “cultura statistica” delle amministrazioni con una conseguente difficoltà di gestione del dato;</a:t>
            </a:r>
          </a:p>
          <a:p>
            <a:pPr marL="0" indent="0">
              <a:lnSpc>
                <a:spcPct val="150000"/>
              </a:lnSpc>
              <a:buClr>
                <a:srgbClr val="DA304A"/>
              </a:buClr>
              <a:buSzPct val="160000"/>
              <a:buFont typeface="Wingdings" pitchFamily="2" charset="2"/>
              <a:buChar char="ü"/>
            </a:pPr>
            <a:r>
              <a:rPr lang="it-IT" sz="2600" dirty="0" smtClean="0">
                <a:ea typeface="Signika Light" charset="0"/>
                <a:cs typeface="Signika Light" charset="0"/>
              </a:rPr>
              <a:t>La considerazione del dato come vincolo e non come risorsa;</a:t>
            </a:r>
          </a:p>
          <a:p>
            <a:pPr marL="0" indent="0">
              <a:lnSpc>
                <a:spcPct val="150000"/>
              </a:lnSpc>
              <a:buClr>
                <a:srgbClr val="DA304A"/>
              </a:buClr>
              <a:buSzPct val="160000"/>
              <a:buFont typeface="Wingdings" pitchFamily="2" charset="2"/>
              <a:buChar char="ü"/>
            </a:pPr>
            <a:r>
              <a:rPr lang="it-IT" sz="2600" dirty="0" smtClean="0">
                <a:ea typeface="Signika Light" charset="0"/>
                <a:cs typeface="Signika Light" charset="0"/>
              </a:rPr>
              <a:t>Assenza di rendicontazione all’interno della </a:t>
            </a:r>
            <a:r>
              <a:rPr lang="it-IT" sz="2600" dirty="0" err="1" smtClean="0">
                <a:ea typeface="Signika Light" charset="0"/>
                <a:cs typeface="Signika Light" charset="0"/>
              </a:rPr>
              <a:t>PA</a:t>
            </a:r>
            <a:r>
              <a:rPr lang="it-IT" sz="2600" dirty="0" smtClean="0">
                <a:ea typeface="Signika Light" charset="0"/>
                <a:cs typeface="Signika Light" charset="0"/>
              </a:rPr>
              <a:t>.</a:t>
            </a:r>
          </a:p>
          <a:p>
            <a:pPr marL="0" indent="0" algn="ctr">
              <a:lnSpc>
                <a:spcPct val="150000"/>
              </a:lnSpc>
              <a:buClr>
                <a:srgbClr val="DA304A"/>
              </a:buClr>
              <a:buSzPct val="160000"/>
              <a:buNone/>
            </a:pPr>
            <a:endParaRPr lang="it-IT" sz="2600" dirty="0" smtClean="0">
              <a:ea typeface="Signika Light" charset="0"/>
              <a:cs typeface="Signika Light" charset="0"/>
            </a:endParaRPr>
          </a:p>
          <a:p>
            <a:pPr marL="0" indent="0" algn="ctr">
              <a:lnSpc>
                <a:spcPct val="150000"/>
              </a:lnSpc>
              <a:buClr>
                <a:srgbClr val="DA304A"/>
              </a:buClr>
              <a:buSzPct val="160000"/>
              <a:buNone/>
            </a:pPr>
            <a:endParaRPr lang="it-IT" sz="2600" dirty="0" smtClean="0">
              <a:ea typeface="Signika Light" charset="0"/>
              <a:cs typeface="Signika Light" charset="0"/>
            </a:endParaRPr>
          </a:p>
          <a:p>
            <a:pPr marL="0" indent="0">
              <a:lnSpc>
                <a:spcPct val="150000"/>
              </a:lnSpc>
              <a:buClr>
                <a:srgbClr val="DA304A"/>
              </a:buClr>
              <a:buSzPct val="160000"/>
              <a:buNone/>
            </a:pPr>
            <a:r>
              <a:rPr lang="it-IT" sz="2600" dirty="0" smtClean="0"/>
              <a:t>  </a:t>
            </a:r>
          </a:p>
          <a:p>
            <a:pPr marL="0" indent="0">
              <a:lnSpc>
                <a:spcPct val="150000"/>
              </a:lnSpc>
              <a:buClr>
                <a:srgbClr val="DA304A"/>
              </a:buClr>
              <a:buSzPct val="160000"/>
              <a:buNone/>
            </a:pPr>
            <a:endParaRPr lang="it-IT" sz="2600" dirty="0" smtClean="0"/>
          </a:p>
          <a:p>
            <a:pPr marL="0" indent="0">
              <a:lnSpc>
                <a:spcPct val="150000"/>
              </a:lnSpc>
              <a:buNone/>
            </a:pPr>
            <a:endParaRPr lang="it-IT" sz="2600" dirty="0"/>
          </a:p>
        </p:txBody>
      </p:sp>
    </p:spTree>
    <p:extLst>
      <p:ext uri="{BB962C8B-B14F-4D97-AF65-F5344CB8AC3E}">
        <p14:creationId xmlns="" xmlns:p14="http://schemas.microsoft.com/office/powerpoint/2010/main" val="416945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4"/>
          </p:nvPr>
        </p:nvSpPr>
        <p:spPr>
          <a:xfrm>
            <a:off x="9599868" y="6478588"/>
            <a:ext cx="1077179" cy="319088"/>
          </a:xfrm>
        </p:spPr>
        <p:txBody>
          <a:bodyPr/>
          <a:lstStyle/>
          <a:p>
            <a:fld id="{5C7FE145-5F5F-9146-8268-470DD024125C}" type="slidenum">
              <a:rPr lang="it-IT" smtClean="0"/>
              <a:pPr/>
              <a:t>4</a:t>
            </a:fld>
            <a:endParaRPr lang="it-IT" dirty="0"/>
          </a:p>
        </p:txBody>
      </p:sp>
      <p:sp>
        <p:nvSpPr>
          <p:cNvPr id="9" name="Titolo 1"/>
          <p:cNvSpPr>
            <a:spLocks noGrp="1"/>
          </p:cNvSpPr>
          <p:nvPr>
            <p:ph type="ctrTitle" idx="4294967295"/>
          </p:nvPr>
        </p:nvSpPr>
        <p:spPr>
          <a:xfrm>
            <a:off x="569912" y="1274240"/>
            <a:ext cx="10700951" cy="741356"/>
          </a:xfrm>
          <a:prstGeom prst="rect">
            <a:avLst/>
          </a:prstGeom>
        </p:spPr>
        <p:txBody>
          <a:bodyPr lIns="0" tIns="0" rIns="0" bIns="0" anchor="t" anchorCtr="0"/>
          <a:lstStyle/>
          <a:p>
            <a:r>
              <a:rPr lang="it-IT" sz="3200" b="1" dirty="0" smtClean="0">
                <a:solidFill>
                  <a:srgbClr val="009190"/>
                </a:solidFill>
                <a:ea typeface="Signika Semibold" charset="0"/>
                <a:cs typeface="Signika Semibold" charset="0"/>
              </a:rPr>
              <a:t>Il cambiamento di rotta degli ultimi anni </a:t>
            </a:r>
            <a:endParaRPr lang="it-IT" sz="3200" dirty="0">
              <a:solidFill>
                <a:schemeClr val="tx1">
                  <a:lumMod val="50000"/>
                  <a:lumOff val="50000"/>
                </a:schemeClr>
              </a:solidFill>
              <a:latin typeface="+mn-lt"/>
            </a:endParaRPr>
          </a:p>
        </p:txBody>
      </p:sp>
      <p:sp>
        <p:nvSpPr>
          <p:cNvPr id="7" name="Sottotitolo 2"/>
          <p:cNvSpPr txBox="1">
            <a:spLocks/>
          </p:cNvSpPr>
          <p:nvPr/>
        </p:nvSpPr>
        <p:spPr>
          <a:xfrm>
            <a:off x="601663" y="2015596"/>
            <a:ext cx="10971637" cy="3620929"/>
          </a:xfrm>
          <a:prstGeom prst="rect">
            <a:avLst/>
          </a:prstGeom>
        </p:spPr>
        <p:txBody>
          <a:bodyPr lIns="0" tIns="0" rIns="0" bIns="0"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50000"/>
              </a:lnSpc>
              <a:buClr>
                <a:srgbClr val="DA304A"/>
              </a:buClr>
              <a:buSzPct val="160000"/>
              <a:buNone/>
            </a:pPr>
            <a:r>
              <a:rPr lang="it-IT" sz="2600" dirty="0" smtClean="0"/>
              <a:t>La scarsità di risorse, le esigenze di </a:t>
            </a:r>
            <a:r>
              <a:rPr lang="it-IT" sz="2600" i="1" dirty="0" err="1" smtClean="0"/>
              <a:t>accountability</a:t>
            </a:r>
            <a:r>
              <a:rPr lang="it-IT" sz="2600" dirty="0" smtClean="0"/>
              <a:t> e trasparenza, il diffondersi di modelli gestionali non autoreferenziali nelle </a:t>
            </a:r>
            <a:r>
              <a:rPr lang="it-IT" sz="2600" dirty="0" err="1" smtClean="0"/>
              <a:t>PP.AA</a:t>
            </a:r>
            <a:r>
              <a:rPr lang="it-IT" sz="2600" dirty="0" smtClean="0"/>
              <a:t>. </a:t>
            </a:r>
          </a:p>
          <a:p>
            <a:pPr marL="0" indent="0" algn="ctr">
              <a:lnSpc>
                <a:spcPct val="150000"/>
              </a:lnSpc>
              <a:buClr>
                <a:srgbClr val="DA304A"/>
              </a:buClr>
              <a:buSzPct val="160000"/>
              <a:buNone/>
            </a:pPr>
            <a:r>
              <a:rPr lang="it-IT" sz="2600" dirty="0" smtClean="0"/>
              <a:t>spingono verso la valutazione delle politiche e soprattutto all'adozione di una gestione per obiettivi, in cui sia evidente il nesso fra </a:t>
            </a:r>
            <a:r>
              <a:rPr lang="it-IT" sz="2600" dirty="0" smtClean="0"/>
              <a:t>risorse </a:t>
            </a:r>
            <a:r>
              <a:rPr lang="it-IT" sz="2600" dirty="0" smtClean="0"/>
              <a:t>impiegate </a:t>
            </a:r>
            <a:r>
              <a:rPr lang="it-IT" sz="2600" dirty="0" smtClean="0"/>
              <a:t>e risultati </a:t>
            </a:r>
            <a:r>
              <a:rPr lang="it-IT" sz="2600" dirty="0" smtClean="0"/>
              <a:t>raggiunti nonché fra obiettivi previsti e </a:t>
            </a:r>
            <a:r>
              <a:rPr lang="it-IT" sz="2600" dirty="0" smtClean="0"/>
              <a:t>risultati </a:t>
            </a:r>
            <a:r>
              <a:rPr lang="it-IT" sz="2600" dirty="0" smtClean="0"/>
              <a:t>conseguiti. </a:t>
            </a:r>
            <a:endParaRPr lang="it-IT" sz="2600" dirty="0" smtClean="0">
              <a:ea typeface="Signika Light" charset="0"/>
              <a:cs typeface="Signika Light" charset="0"/>
            </a:endParaRPr>
          </a:p>
          <a:p>
            <a:pPr marL="0" indent="0" algn="ctr">
              <a:lnSpc>
                <a:spcPct val="150000"/>
              </a:lnSpc>
              <a:buClr>
                <a:srgbClr val="DA304A"/>
              </a:buClr>
              <a:buSzPct val="160000"/>
              <a:buNone/>
            </a:pPr>
            <a:endParaRPr lang="it-IT" sz="2600" dirty="0" smtClean="0">
              <a:ea typeface="Signika Light" charset="0"/>
              <a:cs typeface="Signika Light" charset="0"/>
            </a:endParaRPr>
          </a:p>
          <a:p>
            <a:pPr marL="0" indent="0">
              <a:lnSpc>
                <a:spcPct val="150000"/>
              </a:lnSpc>
              <a:buClr>
                <a:srgbClr val="DA304A"/>
              </a:buClr>
              <a:buSzPct val="160000"/>
              <a:buNone/>
            </a:pPr>
            <a:r>
              <a:rPr lang="it-IT" sz="2600" dirty="0" smtClean="0"/>
              <a:t>  </a:t>
            </a:r>
          </a:p>
          <a:p>
            <a:pPr marL="0" indent="0">
              <a:lnSpc>
                <a:spcPct val="150000"/>
              </a:lnSpc>
              <a:buClr>
                <a:srgbClr val="DA304A"/>
              </a:buClr>
              <a:buSzPct val="160000"/>
              <a:buNone/>
            </a:pPr>
            <a:endParaRPr lang="it-IT" sz="2600" dirty="0" smtClean="0"/>
          </a:p>
          <a:p>
            <a:pPr marL="0" indent="0">
              <a:lnSpc>
                <a:spcPct val="150000"/>
              </a:lnSpc>
              <a:buNone/>
            </a:pPr>
            <a:endParaRPr lang="it-IT" sz="2600" dirty="0"/>
          </a:p>
        </p:txBody>
      </p:sp>
    </p:spTree>
    <p:extLst>
      <p:ext uri="{BB962C8B-B14F-4D97-AF65-F5344CB8AC3E}">
        <p14:creationId xmlns="" xmlns:p14="http://schemas.microsoft.com/office/powerpoint/2010/main" val="416945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4"/>
          </p:nvPr>
        </p:nvSpPr>
        <p:spPr>
          <a:xfrm>
            <a:off x="9599868" y="6478588"/>
            <a:ext cx="1077179" cy="319088"/>
          </a:xfrm>
        </p:spPr>
        <p:txBody>
          <a:bodyPr/>
          <a:lstStyle/>
          <a:p>
            <a:fld id="{5C7FE145-5F5F-9146-8268-470DD024125C}" type="slidenum">
              <a:rPr lang="it-IT" smtClean="0"/>
              <a:pPr/>
              <a:t>5</a:t>
            </a:fld>
            <a:endParaRPr lang="it-IT" dirty="0"/>
          </a:p>
        </p:txBody>
      </p:sp>
      <p:sp>
        <p:nvSpPr>
          <p:cNvPr id="9" name="Titolo 1"/>
          <p:cNvSpPr>
            <a:spLocks noGrp="1"/>
          </p:cNvSpPr>
          <p:nvPr>
            <p:ph type="ctrTitle" idx="4294967295"/>
          </p:nvPr>
        </p:nvSpPr>
        <p:spPr>
          <a:xfrm>
            <a:off x="569912" y="1274240"/>
            <a:ext cx="10700951" cy="741356"/>
          </a:xfrm>
          <a:prstGeom prst="rect">
            <a:avLst/>
          </a:prstGeom>
        </p:spPr>
        <p:txBody>
          <a:bodyPr lIns="0" tIns="0" rIns="0" bIns="0" anchor="t" anchorCtr="0"/>
          <a:lstStyle/>
          <a:p>
            <a:r>
              <a:rPr lang="it-IT" sz="3200" b="1" dirty="0" smtClean="0">
                <a:solidFill>
                  <a:srgbClr val="009190"/>
                </a:solidFill>
                <a:ea typeface="Signika Semibold" charset="0"/>
                <a:cs typeface="Signika Semibold" charset="0"/>
              </a:rPr>
              <a:t>Il cambiamento nella </a:t>
            </a:r>
            <a:r>
              <a:rPr lang="it-IT" sz="3200" b="1" dirty="0" err="1" smtClean="0">
                <a:solidFill>
                  <a:srgbClr val="009190"/>
                </a:solidFill>
                <a:ea typeface="Signika Semibold" charset="0"/>
                <a:cs typeface="Signika Semibold" charset="0"/>
              </a:rPr>
              <a:t>PA</a:t>
            </a:r>
            <a:r>
              <a:rPr lang="it-IT" sz="3200" b="1" dirty="0" smtClean="0">
                <a:solidFill>
                  <a:srgbClr val="009190"/>
                </a:solidFill>
                <a:ea typeface="Signika Semibold" charset="0"/>
                <a:cs typeface="Signika Semibold" charset="0"/>
              </a:rPr>
              <a:t>: cosa succede?</a:t>
            </a:r>
            <a:endParaRPr lang="it-IT" sz="3200" dirty="0">
              <a:solidFill>
                <a:schemeClr val="tx1">
                  <a:lumMod val="50000"/>
                  <a:lumOff val="50000"/>
                </a:schemeClr>
              </a:solidFill>
              <a:latin typeface="+mn-lt"/>
            </a:endParaRPr>
          </a:p>
        </p:txBody>
      </p:sp>
      <p:sp>
        <p:nvSpPr>
          <p:cNvPr id="7" name="Sottotitolo 2"/>
          <p:cNvSpPr txBox="1">
            <a:spLocks/>
          </p:cNvSpPr>
          <p:nvPr/>
        </p:nvSpPr>
        <p:spPr>
          <a:xfrm>
            <a:off x="569912" y="2198914"/>
            <a:ext cx="10971637" cy="3145971"/>
          </a:xfrm>
          <a:prstGeom prst="rect">
            <a:avLst/>
          </a:prstGeom>
        </p:spPr>
        <p:txBody>
          <a:bodyPr lIns="0" tIns="0" rIns="0" bIns="0"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200000"/>
              </a:lnSpc>
              <a:buClr>
                <a:srgbClr val="DA304A"/>
              </a:buClr>
              <a:buSzPct val="160000"/>
              <a:buNone/>
            </a:pPr>
            <a:r>
              <a:rPr lang="it-IT" sz="2600" dirty="0" smtClean="0"/>
              <a:t>Sulla spinta di una serie di provvedimenti legislativi finalizzati ad innovare la </a:t>
            </a:r>
            <a:r>
              <a:rPr lang="it-IT" sz="2600" dirty="0" err="1" smtClean="0"/>
              <a:t>PA</a:t>
            </a:r>
            <a:r>
              <a:rPr lang="it-IT" sz="2600" dirty="0" smtClean="0"/>
              <a:t>, le amministrazioni pubbliche e in particolare le amministrazioni regionali si trovano a dover rendicontare verso l’esterno i risultati della propria attività.</a:t>
            </a:r>
            <a:endParaRPr lang="it-IT" sz="2600" dirty="0" smtClean="0">
              <a:ea typeface="Signika Light" charset="0"/>
              <a:cs typeface="Signika Light" charset="0"/>
            </a:endParaRPr>
          </a:p>
          <a:p>
            <a:pPr marL="0" indent="0" algn="ctr">
              <a:lnSpc>
                <a:spcPct val="200000"/>
              </a:lnSpc>
              <a:buClr>
                <a:srgbClr val="DA304A"/>
              </a:buClr>
              <a:buSzPct val="160000"/>
              <a:buNone/>
            </a:pPr>
            <a:endParaRPr lang="it-IT" sz="2600" dirty="0" smtClean="0">
              <a:ea typeface="Signika Light" charset="0"/>
              <a:cs typeface="Signika Light" charset="0"/>
            </a:endParaRPr>
          </a:p>
          <a:p>
            <a:pPr marL="0" indent="0">
              <a:lnSpc>
                <a:spcPct val="200000"/>
              </a:lnSpc>
              <a:buClr>
                <a:srgbClr val="DA304A"/>
              </a:buClr>
              <a:buSzPct val="160000"/>
              <a:buNone/>
            </a:pPr>
            <a:r>
              <a:rPr lang="it-IT" sz="2600" dirty="0" smtClean="0"/>
              <a:t>  </a:t>
            </a:r>
          </a:p>
          <a:p>
            <a:pPr marL="0" indent="0">
              <a:lnSpc>
                <a:spcPct val="200000"/>
              </a:lnSpc>
              <a:buClr>
                <a:srgbClr val="DA304A"/>
              </a:buClr>
              <a:buSzPct val="160000"/>
              <a:buNone/>
            </a:pPr>
            <a:endParaRPr lang="it-IT" sz="2600" dirty="0" smtClean="0"/>
          </a:p>
          <a:p>
            <a:pPr marL="0" indent="0">
              <a:lnSpc>
                <a:spcPct val="200000"/>
              </a:lnSpc>
              <a:buNone/>
            </a:pPr>
            <a:endParaRPr lang="it-IT" sz="2600" dirty="0"/>
          </a:p>
        </p:txBody>
      </p:sp>
    </p:spTree>
    <p:extLst>
      <p:ext uri="{BB962C8B-B14F-4D97-AF65-F5344CB8AC3E}">
        <p14:creationId xmlns="" xmlns:p14="http://schemas.microsoft.com/office/powerpoint/2010/main" val="416945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4"/>
          </p:nvPr>
        </p:nvSpPr>
        <p:spPr>
          <a:xfrm>
            <a:off x="9599868" y="6478588"/>
            <a:ext cx="1077179" cy="319088"/>
          </a:xfrm>
        </p:spPr>
        <p:txBody>
          <a:bodyPr/>
          <a:lstStyle/>
          <a:p>
            <a:fld id="{5C7FE145-5F5F-9146-8268-470DD024125C}" type="slidenum">
              <a:rPr lang="it-IT" smtClean="0"/>
              <a:pPr/>
              <a:t>6</a:t>
            </a:fld>
            <a:endParaRPr lang="it-IT" dirty="0"/>
          </a:p>
        </p:txBody>
      </p:sp>
      <p:sp>
        <p:nvSpPr>
          <p:cNvPr id="9" name="Titolo 1"/>
          <p:cNvSpPr>
            <a:spLocks noGrp="1"/>
          </p:cNvSpPr>
          <p:nvPr>
            <p:ph type="ctrTitle" idx="4294967295"/>
          </p:nvPr>
        </p:nvSpPr>
        <p:spPr>
          <a:xfrm>
            <a:off x="569912" y="1274240"/>
            <a:ext cx="10700951" cy="741356"/>
          </a:xfrm>
          <a:prstGeom prst="rect">
            <a:avLst/>
          </a:prstGeom>
        </p:spPr>
        <p:txBody>
          <a:bodyPr lIns="0" tIns="0" rIns="0" bIns="0" anchor="t" anchorCtr="0"/>
          <a:lstStyle/>
          <a:p>
            <a:r>
              <a:rPr lang="it-IT" sz="3200" b="1" dirty="0" smtClean="0">
                <a:solidFill>
                  <a:srgbClr val="009190"/>
                </a:solidFill>
                <a:ea typeface="Signika Semibold" charset="0"/>
                <a:cs typeface="Signika Semibold" charset="0"/>
              </a:rPr>
              <a:t>L’</a:t>
            </a:r>
            <a:r>
              <a:rPr lang="it-IT" sz="3200" b="1" i="1" dirty="0" err="1" smtClean="0">
                <a:solidFill>
                  <a:srgbClr val="009190"/>
                </a:solidFill>
                <a:ea typeface="Signika Semibold" charset="0"/>
                <a:cs typeface="Signika Semibold" charset="0"/>
              </a:rPr>
              <a:t>accountability</a:t>
            </a:r>
            <a:endParaRPr lang="it-IT" sz="3200" i="1" dirty="0">
              <a:solidFill>
                <a:schemeClr val="tx1">
                  <a:lumMod val="50000"/>
                  <a:lumOff val="50000"/>
                </a:schemeClr>
              </a:solidFill>
              <a:latin typeface="+mn-lt"/>
            </a:endParaRPr>
          </a:p>
        </p:txBody>
      </p:sp>
      <p:sp>
        <p:nvSpPr>
          <p:cNvPr id="5" name="Sottotitolo 2"/>
          <p:cNvSpPr txBox="1">
            <a:spLocks/>
          </p:cNvSpPr>
          <p:nvPr/>
        </p:nvSpPr>
        <p:spPr>
          <a:xfrm>
            <a:off x="569912" y="2188029"/>
            <a:ext cx="10971637" cy="3505200"/>
          </a:xfrm>
          <a:prstGeom prst="rect">
            <a:avLst/>
          </a:prstGeom>
        </p:spPr>
        <p:txBody>
          <a:bodyPr lIns="0" tIns="0" rIns="0" bIns="0"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50000"/>
              </a:lnSpc>
              <a:buClr>
                <a:srgbClr val="DA304A"/>
              </a:buClr>
              <a:buSzPct val="160000"/>
              <a:buNone/>
            </a:pPr>
            <a:r>
              <a:rPr lang="it-IT" sz="2600" dirty="0" smtClean="0"/>
              <a:t>Tali norme prevedono che le Amministrazioni Pubbliche misurino la loro performance e soprattutto diano conto dell'utilizzo delle risorse pubbliche e del grado di raggiungimento degli obiettivi prefissati. </a:t>
            </a:r>
          </a:p>
          <a:p>
            <a:pPr marL="0" indent="0" algn="ctr">
              <a:lnSpc>
                <a:spcPct val="150000"/>
              </a:lnSpc>
              <a:buClr>
                <a:srgbClr val="DA304A"/>
              </a:buClr>
              <a:buSzPct val="160000"/>
              <a:buNone/>
            </a:pPr>
            <a:r>
              <a:rPr lang="it-IT" sz="2600" dirty="0" smtClean="0"/>
              <a:t>Si inizia a parlare maggiormente di indicatori, metodologie e fonti di dati</a:t>
            </a:r>
          </a:p>
          <a:p>
            <a:pPr marL="0" indent="0" algn="ctr">
              <a:lnSpc>
                <a:spcPct val="150000"/>
              </a:lnSpc>
              <a:buClr>
                <a:srgbClr val="DA304A"/>
              </a:buClr>
              <a:buSzPct val="160000"/>
              <a:buNone/>
            </a:pPr>
            <a:r>
              <a:rPr lang="it-IT" sz="2600" dirty="0" smtClean="0">
                <a:ea typeface="Signika Light" charset="0"/>
                <a:cs typeface="Signika Light" charset="0"/>
              </a:rPr>
              <a:t>(Naturalmente non basta solo una serie di norme per cambiare la </a:t>
            </a:r>
            <a:r>
              <a:rPr lang="it-IT" sz="2600" dirty="0" err="1" smtClean="0">
                <a:ea typeface="Signika Light" charset="0"/>
                <a:cs typeface="Signika Light" charset="0"/>
              </a:rPr>
              <a:t>PA</a:t>
            </a:r>
            <a:r>
              <a:rPr lang="it-IT" sz="2600" dirty="0" smtClean="0">
                <a:ea typeface="Signika Light" charset="0"/>
                <a:cs typeface="Signika Light" charset="0"/>
              </a:rPr>
              <a:t>).</a:t>
            </a:r>
          </a:p>
          <a:p>
            <a:pPr marL="0" indent="0">
              <a:lnSpc>
                <a:spcPct val="150000"/>
              </a:lnSpc>
              <a:buClr>
                <a:srgbClr val="DA304A"/>
              </a:buClr>
              <a:buSzPct val="160000"/>
              <a:buNone/>
            </a:pPr>
            <a:r>
              <a:rPr lang="it-IT" sz="2600" dirty="0" smtClean="0"/>
              <a:t>  </a:t>
            </a:r>
          </a:p>
          <a:p>
            <a:pPr marL="0" indent="0">
              <a:lnSpc>
                <a:spcPct val="150000"/>
              </a:lnSpc>
              <a:buClr>
                <a:srgbClr val="DA304A"/>
              </a:buClr>
              <a:buSzPct val="160000"/>
              <a:buNone/>
            </a:pPr>
            <a:endParaRPr lang="it-IT" sz="2600" dirty="0" smtClean="0"/>
          </a:p>
          <a:p>
            <a:pPr marL="0" indent="0">
              <a:lnSpc>
                <a:spcPct val="150000"/>
              </a:lnSpc>
              <a:buNone/>
            </a:pPr>
            <a:endParaRPr lang="it-IT" sz="2600" dirty="0"/>
          </a:p>
        </p:txBody>
      </p:sp>
    </p:spTree>
    <p:extLst>
      <p:ext uri="{BB962C8B-B14F-4D97-AF65-F5344CB8AC3E}">
        <p14:creationId xmlns="" xmlns:p14="http://schemas.microsoft.com/office/powerpoint/2010/main" val="416945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4"/>
          </p:nvPr>
        </p:nvSpPr>
        <p:spPr>
          <a:xfrm>
            <a:off x="9599868" y="6478588"/>
            <a:ext cx="1077179" cy="319088"/>
          </a:xfrm>
        </p:spPr>
        <p:txBody>
          <a:bodyPr/>
          <a:lstStyle/>
          <a:p>
            <a:fld id="{5C7FE145-5F5F-9146-8268-470DD024125C}" type="slidenum">
              <a:rPr lang="it-IT" smtClean="0"/>
              <a:pPr/>
              <a:t>7</a:t>
            </a:fld>
            <a:endParaRPr lang="it-IT" dirty="0"/>
          </a:p>
        </p:txBody>
      </p:sp>
      <p:sp>
        <p:nvSpPr>
          <p:cNvPr id="9" name="Titolo 1"/>
          <p:cNvSpPr>
            <a:spLocks noGrp="1"/>
          </p:cNvSpPr>
          <p:nvPr>
            <p:ph type="ctrTitle" idx="4294967295"/>
          </p:nvPr>
        </p:nvSpPr>
        <p:spPr>
          <a:xfrm>
            <a:off x="569912" y="1274240"/>
            <a:ext cx="10700951" cy="741356"/>
          </a:xfrm>
          <a:prstGeom prst="rect">
            <a:avLst/>
          </a:prstGeom>
        </p:spPr>
        <p:txBody>
          <a:bodyPr lIns="0" tIns="0" rIns="0" bIns="0" anchor="t" anchorCtr="0"/>
          <a:lstStyle/>
          <a:p>
            <a:r>
              <a:rPr lang="it-IT" sz="3200" b="1" dirty="0" smtClean="0">
                <a:solidFill>
                  <a:srgbClr val="009190"/>
                </a:solidFill>
                <a:ea typeface="Signika Semibold" charset="0"/>
                <a:cs typeface="Signika Semibold" charset="0"/>
              </a:rPr>
              <a:t>Gli effetti del cambiamento</a:t>
            </a:r>
            <a:endParaRPr lang="it-IT" sz="3200" dirty="0">
              <a:solidFill>
                <a:schemeClr val="tx1">
                  <a:lumMod val="50000"/>
                  <a:lumOff val="50000"/>
                </a:schemeClr>
              </a:solidFill>
              <a:latin typeface="+mn-lt"/>
            </a:endParaRPr>
          </a:p>
        </p:txBody>
      </p:sp>
      <p:sp>
        <p:nvSpPr>
          <p:cNvPr id="7" name="Sottotitolo 2"/>
          <p:cNvSpPr txBox="1">
            <a:spLocks/>
          </p:cNvSpPr>
          <p:nvPr/>
        </p:nvSpPr>
        <p:spPr>
          <a:xfrm>
            <a:off x="569912" y="2015596"/>
            <a:ext cx="10971637" cy="3949775"/>
          </a:xfrm>
          <a:prstGeom prst="rect">
            <a:avLst/>
          </a:prstGeom>
        </p:spPr>
        <p:txBody>
          <a:bodyPr lIns="0" tIns="0" rIns="0" bIns="0"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50000"/>
              </a:lnSpc>
              <a:buClr>
                <a:srgbClr val="DA304A"/>
              </a:buClr>
              <a:buSzPct val="160000"/>
              <a:buNone/>
            </a:pPr>
            <a:r>
              <a:rPr lang="it-IT" sz="2600" dirty="0" smtClean="0"/>
              <a:t>Cosa accade nelle pubbliche amministrazioni? </a:t>
            </a:r>
          </a:p>
          <a:p>
            <a:pPr marL="0" indent="0">
              <a:lnSpc>
                <a:spcPct val="150000"/>
              </a:lnSpc>
              <a:buClr>
                <a:srgbClr val="DA304A"/>
              </a:buClr>
              <a:buSzPct val="160000"/>
              <a:buFont typeface="Wingdings" pitchFamily="2" charset="2"/>
              <a:buChar char="Ø"/>
            </a:pPr>
            <a:r>
              <a:rPr lang="it-IT" sz="2600" dirty="0" smtClean="0"/>
              <a:t>Difficoltà nel mettere in piedi sistemi di rendicontazione delle proprie attività;</a:t>
            </a:r>
          </a:p>
          <a:p>
            <a:pPr marL="0" indent="0">
              <a:lnSpc>
                <a:spcPct val="150000"/>
              </a:lnSpc>
              <a:buClr>
                <a:srgbClr val="DA304A"/>
              </a:buClr>
              <a:buSzPct val="160000"/>
              <a:buFont typeface="Wingdings" pitchFamily="2" charset="2"/>
              <a:buChar char="Ø"/>
            </a:pPr>
            <a:r>
              <a:rPr lang="it-IT" sz="2600" dirty="0" smtClean="0"/>
              <a:t> Parte la ricerca di dati per mettere in piedi indicatori in grado di dimostrare quanto si è bravi e/o dar conto della attività svolta. </a:t>
            </a:r>
            <a:endParaRPr lang="it-IT" sz="2600" dirty="0" smtClean="0">
              <a:ea typeface="Signika Light" charset="0"/>
              <a:cs typeface="Signika Light" charset="0"/>
            </a:endParaRPr>
          </a:p>
          <a:p>
            <a:pPr marL="0" indent="0" algn="ctr">
              <a:lnSpc>
                <a:spcPct val="150000"/>
              </a:lnSpc>
              <a:buClr>
                <a:srgbClr val="DA304A"/>
              </a:buClr>
              <a:buSzPct val="160000"/>
              <a:buNone/>
            </a:pPr>
            <a:endParaRPr lang="it-IT" sz="2600" dirty="0" smtClean="0">
              <a:ea typeface="Signika Light" charset="0"/>
              <a:cs typeface="Signika Light" charset="0"/>
            </a:endParaRPr>
          </a:p>
          <a:p>
            <a:pPr marL="0" indent="0">
              <a:lnSpc>
                <a:spcPct val="150000"/>
              </a:lnSpc>
              <a:buClr>
                <a:srgbClr val="DA304A"/>
              </a:buClr>
              <a:buSzPct val="160000"/>
              <a:buNone/>
            </a:pPr>
            <a:r>
              <a:rPr lang="it-IT" sz="2600" dirty="0" smtClean="0"/>
              <a:t>  </a:t>
            </a:r>
          </a:p>
          <a:p>
            <a:pPr marL="0" indent="0">
              <a:lnSpc>
                <a:spcPct val="150000"/>
              </a:lnSpc>
              <a:buClr>
                <a:srgbClr val="DA304A"/>
              </a:buClr>
              <a:buSzPct val="160000"/>
              <a:buNone/>
            </a:pPr>
            <a:endParaRPr lang="it-IT" sz="2600" dirty="0" smtClean="0"/>
          </a:p>
          <a:p>
            <a:pPr marL="0" indent="0">
              <a:lnSpc>
                <a:spcPct val="150000"/>
              </a:lnSpc>
              <a:buNone/>
            </a:pPr>
            <a:endParaRPr lang="it-IT" sz="2600" dirty="0"/>
          </a:p>
        </p:txBody>
      </p:sp>
    </p:spTree>
    <p:extLst>
      <p:ext uri="{BB962C8B-B14F-4D97-AF65-F5344CB8AC3E}">
        <p14:creationId xmlns="" xmlns:p14="http://schemas.microsoft.com/office/powerpoint/2010/main" val="416945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4"/>
          </p:nvPr>
        </p:nvSpPr>
        <p:spPr>
          <a:xfrm>
            <a:off x="9599868" y="6478588"/>
            <a:ext cx="1077179" cy="319088"/>
          </a:xfrm>
        </p:spPr>
        <p:txBody>
          <a:bodyPr/>
          <a:lstStyle/>
          <a:p>
            <a:fld id="{5C7FE145-5F5F-9146-8268-470DD024125C}" type="slidenum">
              <a:rPr lang="it-IT" smtClean="0"/>
              <a:pPr/>
              <a:t>8</a:t>
            </a:fld>
            <a:endParaRPr lang="it-IT" dirty="0"/>
          </a:p>
        </p:txBody>
      </p:sp>
      <p:sp>
        <p:nvSpPr>
          <p:cNvPr id="9" name="Titolo 1"/>
          <p:cNvSpPr>
            <a:spLocks noGrp="1"/>
          </p:cNvSpPr>
          <p:nvPr>
            <p:ph type="ctrTitle" idx="4294967295"/>
          </p:nvPr>
        </p:nvSpPr>
        <p:spPr>
          <a:xfrm>
            <a:off x="569912" y="1274240"/>
            <a:ext cx="10700951" cy="741356"/>
          </a:xfrm>
          <a:prstGeom prst="rect">
            <a:avLst/>
          </a:prstGeom>
        </p:spPr>
        <p:txBody>
          <a:bodyPr lIns="0" tIns="0" rIns="0" bIns="0" anchor="t" anchorCtr="0"/>
          <a:lstStyle/>
          <a:p>
            <a:r>
              <a:rPr lang="it-IT" sz="3200" b="1" dirty="0" smtClean="0">
                <a:solidFill>
                  <a:srgbClr val="009190"/>
                </a:solidFill>
                <a:ea typeface="Signika Semibold" charset="0"/>
                <a:cs typeface="Signika Semibold" charset="0"/>
              </a:rPr>
              <a:t>La ricerca del </a:t>
            </a:r>
            <a:r>
              <a:rPr lang="it-IT" sz="3200" b="1" dirty="0" err="1" smtClean="0">
                <a:solidFill>
                  <a:srgbClr val="009190"/>
                </a:solidFill>
                <a:ea typeface="Signika Semibold" charset="0"/>
                <a:cs typeface="Signika Semibold" charset="0"/>
              </a:rPr>
              <a:t>dato…dove</a:t>
            </a:r>
            <a:r>
              <a:rPr lang="it-IT" sz="3200" b="1" dirty="0" smtClean="0">
                <a:solidFill>
                  <a:srgbClr val="009190"/>
                </a:solidFill>
                <a:ea typeface="Signika Semibold" charset="0"/>
                <a:cs typeface="Signika Semibold" charset="0"/>
              </a:rPr>
              <a:t> trovare il dato?</a:t>
            </a:r>
            <a:endParaRPr lang="it-IT" sz="3200" dirty="0">
              <a:solidFill>
                <a:schemeClr val="tx1">
                  <a:lumMod val="50000"/>
                  <a:lumOff val="50000"/>
                </a:schemeClr>
              </a:solidFill>
              <a:latin typeface="+mn-lt"/>
            </a:endParaRPr>
          </a:p>
        </p:txBody>
      </p:sp>
      <p:sp>
        <p:nvSpPr>
          <p:cNvPr id="7" name="Sottotitolo 2"/>
          <p:cNvSpPr txBox="1">
            <a:spLocks/>
          </p:cNvSpPr>
          <p:nvPr/>
        </p:nvSpPr>
        <p:spPr>
          <a:xfrm>
            <a:off x="569912" y="2220686"/>
            <a:ext cx="10971637" cy="3620929"/>
          </a:xfrm>
          <a:prstGeom prst="rect">
            <a:avLst/>
          </a:prstGeom>
        </p:spPr>
        <p:txBody>
          <a:bodyPr lIns="0" tIns="0" rIns="0" bIns="0"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buClr>
                <a:srgbClr val="DA304A"/>
              </a:buClr>
              <a:buSzPct val="160000"/>
              <a:buFont typeface="Wingdings" pitchFamily="2" charset="2"/>
              <a:buChar char="Ø"/>
            </a:pPr>
            <a:r>
              <a:rPr lang="it-IT" sz="2600" dirty="0" smtClean="0"/>
              <a:t>ricorso a fonti amministrative interne alle stesse amministrazioni (con tutti i limiti del dato amministrativo e spesso della non oggettività dello stesso);</a:t>
            </a:r>
          </a:p>
          <a:p>
            <a:pPr marL="0" indent="0">
              <a:lnSpc>
                <a:spcPct val="150000"/>
              </a:lnSpc>
              <a:buClr>
                <a:srgbClr val="DA304A"/>
              </a:buClr>
              <a:buSzPct val="160000"/>
              <a:buFont typeface="Wingdings" pitchFamily="2" charset="2"/>
              <a:buChar char="Ø"/>
            </a:pPr>
            <a:r>
              <a:rPr lang="it-IT" sz="2600" dirty="0" smtClean="0"/>
              <a:t>statistica ufficiale (</a:t>
            </a:r>
            <a:r>
              <a:rPr lang="it-IT" sz="2600" dirty="0" err="1" smtClean="0"/>
              <a:t>SISTAN-PSN</a:t>
            </a:r>
            <a:r>
              <a:rPr lang="it-IT" sz="2600" dirty="0" smtClean="0"/>
              <a:t>);</a:t>
            </a:r>
          </a:p>
          <a:p>
            <a:pPr marL="0" indent="0">
              <a:lnSpc>
                <a:spcPct val="150000"/>
              </a:lnSpc>
              <a:buClr>
                <a:srgbClr val="DA304A"/>
              </a:buClr>
              <a:buSzPct val="160000"/>
              <a:buNone/>
            </a:pPr>
            <a:r>
              <a:rPr lang="it-IT" sz="2600" dirty="0" smtClean="0"/>
              <a:t>  </a:t>
            </a:r>
          </a:p>
          <a:p>
            <a:pPr marL="0" indent="0">
              <a:lnSpc>
                <a:spcPct val="150000"/>
              </a:lnSpc>
              <a:buClr>
                <a:srgbClr val="DA304A"/>
              </a:buClr>
              <a:buSzPct val="160000"/>
              <a:buNone/>
            </a:pPr>
            <a:endParaRPr lang="it-IT" sz="2600" dirty="0" smtClean="0"/>
          </a:p>
          <a:p>
            <a:pPr marL="0" indent="0">
              <a:lnSpc>
                <a:spcPct val="150000"/>
              </a:lnSpc>
              <a:buNone/>
            </a:pPr>
            <a:endParaRPr lang="it-IT" sz="2600" dirty="0"/>
          </a:p>
        </p:txBody>
      </p:sp>
    </p:spTree>
    <p:extLst>
      <p:ext uri="{BB962C8B-B14F-4D97-AF65-F5344CB8AC3E}">
        <p14:creationId xmlns="" xmlns:p14="http://schemas.microsoft.com/office/powerpoint/2010/main" val="416945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4"/>
          </p:nvPr>
        </p:nvSpPr>
        <p:spPr>
          <a:xfrm>
            <a:off x="9599868" y="6478588"/>
            <a:ext cx="1077179" cy="319088"/>
          </a:xfrm>
        </p:spPr>
        <p:txBody>
          <a:bodyPr/>
          <a:lstStyle/>
          <a:p>
            <a:fld id="{5C7FE145-5F5F-9146-8268-470DD024125C}" type="slidenum">
              <a:rPr lang="it-IT" smtClean="0"/>
              <a:pPr/>
              <a:t>9</a:t>
            </a:fld>
            <a:endParaRPr lang="it-IT" dirty="0"/>
          </a:p>
        </p:txBody>
      </p:sp>
      <p:sp>
        <p:nvSpPr>
          <p:cNvPr id="9" name="Titolo 1"/>
          <p:cNvSpPr>
            <a:spLocks noGrp="1"/>
          </p:cNvSpPr>
          <p:nvPr>
            <p:ph type="ctrTitle" idx="4294967295"/>
          </p:nvPr>
        </p:nvSpPr>
        <p:spPr>
          <a:xfrm>
            <a:off x="569912" y="1274240"/>
            <a:ext cx="10700951" cy="741356"/>
          </a:xfrm>
          <a:prstGeom prst="rect">
            <a:avLst/>
          </a:prstGeom>
        </p:spPr>
        <p:txBody>
          <a:bodyPr lIns="0" tIns="0" rIns="0" bIns="0" anchor="t" anchorCtr="0"/>
          <a:lstStyle/>
          <a:p>
            <a:r>
              <a:rPr lang="it-IT" sz="3200" b="1" dirty="0" smtClean="0">
                <a:solidFill>
                  <a:srgbClr val="009190"/>
                </a:solidFill>
                <a:ea typeface="Signika Semibold" charset="0"/>
                <a:cs typeface="Signika Semibold" charset="0"/>
              </a:rPr>
              <a:t>I nuovi fabbisogni informativi  delle regioni</a:t>
            </a:r>
          </a:p>
        </p:txBody>
      </p:sp>
      <p:sp>
        <p:nvSpPr>
          <p:cNvPr id="14337" name="Rectangle 1"/>
          <p:cNvSpPr>
            <a:spLocks noChangeArrowheads="1"/>
          </p:cNvSpPr>
          <p:nvPr/>
        </p:nvSpPr>
        <p:spPr bwMode="auto">
          <a:xfrm>
            <a:off x="317103" y="2790813"/>
            <a:ext cx="11622088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Calibri" pitchFamily="34" charset="0"/>
              </a:rPr>
              <a:t>Quali sono i dati e le informazioni di cui </a:t>
            </a:r>
            <a:r>
              <a:rPr lang="it-IT" sz="2800" dirty="0" smtClean="0">
                <a:ea typeface="Times New Roman" pitchFamily="18" charset="0"/>
                <a:cs typeface="Calibri" pitchFamily="34" charset="0"/>
              </a:rPr>
              <a:t>le </a:t>
            </a:r>
            <a:r>
              <a:rPr kumimoji="0" lang="it-IT" sz="2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Calibri" pitchFamily="34" charset="0"/>
              </a:rPr>
              <a:t>regioni hanno bisogno</a:t>
            </a:r>
          </a:p>
          <a:p>
            <a:pPr marL="0" marR="0" lvl="0" indent="0" algn="ctr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2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Calibri" pitchFamily="34" charset="0"/>
              </a:rPr>
              <a:t>per la programmazione e valutazione delle policy?</a:t>
            </a:r>
            <a:endParaRPr kumimoji="0" lang="it-IT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16945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ersonalizza struttur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1419</TotalTime>
  <Words>1492</Words>
  <Application>Microsoft Office PowerPoint</Application>
  <PresentationFormat>Personalizzato</PresentationFormat>
  <Paragraphs>169</Paragraphs>
  <Slides>24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24</vt:i4>
      </vt:variant>
    </vt:vector>
  </HeadingPairs>
  <TitlesOfParts>
    <vt:vector size="25" baseType="lpstr">
      <vt:lpstr>Personalizza struttura</vt:lpstr>
      <vt:lpstr>COMPORTAMENTI INDIVIDUALI  E RELAZIONI SOCIALI  IN TRASFORMAZIONE  UNA SFIDA PER LA  STATISTICA UFFICIALE </vt:lpstr>
      <vt:lpstr>La statistica a supporto delle politiche regionali</vt:lpstr>
      <vt:lpstr>Scarso utilizzo della statistica nella valutazione delle policy</vt:lpstr>
      <vt:lpstr>Il cambiamento di rotta degli ultimi anni </vt:lpstr>
      <vt:lpstr>Il cambiamento nella PA: cosa succede?</vt:lpstr>
      <vt:lpstr>L’accountability</vt:lpstr>
      <vt:lpstr>Gli effetti del cambiamento</vt:lpstr>
      <vt:lpstr>La ricerca del dato…dove trovare il dato?</vt:lpstr>
      <vt:lpstr>I nuovi fabbisogni informativi  delle regioni</vt:lpstr>
      <vt:lpstr>Il D.Lgs. 27 ottobre 2009, n. 150 Attuazione della legge 4 marzo 2009, n. 15, in materia di ottimizzazione della produttività del lavoro pubblico e di efficienza e trasparenza delle pubbliche amministrazioni.</vt:lpstr>
      <vt:lpstr>Il D.Lgs. 27 ottobre 2009, n. 150…l’articolazione del ciclo della performance</vt:lpstr>
      <vt:lpstr>Gli obiettivi secondo il D.Lgs. 150/2009</vt:lpstr>
      <vt:lpstr>Il D.Lgs. 23 giugno 2011, n. 118 Disposizioni in materia di armonizzazione dei sistemi contabili e degli schemi di bilancio delle Regioni, degli enti locali e dei loro organismi</vt:lpstr>
      <vt:lpstr>Il DEFR</vt:lpstr>
      <vt:lpstr>Il DEFR: come si compone</vt:lpstr>
      <vt:lpstr>Gli obiettivi del DEFR: le informazioni richieste </vt:lpstr>
      <vt:lpstr>Gli effetti di tali cambiamenti</vt:lpstr>
      <vt:lpstr>I nuovi fabbisogni statistici regionali e possibili strategie</vt:lpstr>
      <vt:lpstr>Le possibili strategie: cosa fare e come</vt:lpstr>
      <vt:lpstr>Le possibili strategie: cosa fare e come farlo</vt:lpstr>
      <vt:lpstr>Le possibili strategie: cosa fare e come farlo</vt:lpstr>
      <vt:lpstr>Le possibili strategie: cosa fare e come</vt:lpstr>
      <vt:lpstr>L’utilità sociale della statistica</vt:lpstr>
      <vt:lpstr>Diapositiva 24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di PowerPoint</dc:title>
  <dc:creator>Utente di Microsoft Office</dc:creator>
  <cp:lastModifiedBy>MB</cp:lastModifiedBy>
  <cp:revision>233</cp:revision>
  <cp:lastPrinted>2016-03-21T17:06:08Z</cp:lastPrinted>
  <dcterms:created xsi:type="dcterms:W3CDTF">2016-03-11T16:10:26Z</dcterms:created>
  <dcterms:modified xsi:type="dcterms:W3CDTF">2016-06-21T22:08:20Z</dcterms:modified>
</cp:coreProperties>
</file>