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4" r:id="rId4"/>
    <p:sldId id="263" r:id="rId5"/>
    <p:sldId id="267" r:id="rId6"/>
    <p:sldId id="283" r:id="rId7"/>
    <p:sldId id="282" r:id="rId8"/>
    <p:sldId id="266" r:id="rId9"/>
    <p:sldId id="285" r:id="rId10"/>
    <p:sldId id="275" r:id="rId11"/>
    <p:sldId id="272" r:id="rId12"/>
    <p:sldId id="279" r:id="rId13"/>
    <p:sldId id="281" r:id="rId14"/>
    <p:sldId id="27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0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19" autoAdjust="0"/>
  </p:normalViewPr>
  <p:slideViewPr>
    <p:cSldViewPr snapToGrid="0" snapToObjects="1">
      <p:cViewPr>
        <p:scale>
          <a:sx n="80" d="100"/>
          <a:sy n="80" d="100"/>
        </p:scale>
        <p:origin x="-1710" y="-750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048" y="286869"/>
            <a:ext cx="869169" cy="58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La formazione statistica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negli enti locali: alcune proposte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La formazione statistica negli enti locali: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alcune proposte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6"/>
          <a:stretch/>
        </p:blipFill>
        <p:spPr>
          <a:xfrm>
            <a:off x="323742" y="214878"/>
            <a:ext cx="758842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Paola Baldi| Unione Statistica </a:t>
            </a:r>
            <a:r>
              <a:rPr lang="it-IT" sz="200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Comuni Italiani - USCI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formazione nel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Sistan: prospettive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9409111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Organizzazione della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formazione statistica </a:t>
            </a:r>
            <a:r>
              <a:rPr lang="it-IT" sz="1800" dirty="0"/>
              <a:t>nell’ambito del più generale sistema della formazione per le amministrazioni pubbliche (rapporto tra Istat e SNA</a:t>
            </a:r>
            <a:r>
              <a:rPr lang="it-IT" sz="1800" dirty="0" smtClean="0"/>
              <a:t>)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La </a:t>
            </a:r>
            <a:r>
              <a:rPr lang="it-IT" sz="1800" dirty="0"/>
              <a:t>struttura di governance del sistema è ancora da </a:t>
            </a:r>
            <a:r>
              <a:rPr lang="it-IT" sz="1800" dirty="0" smtClean="0"/>
              <a:t>chiarire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Da capire come si svilupperà l’attività Istat per la formazione nel </a:t>
            </a:r>
            <a:r>
              <a:rPr lang="it-IT" sz="1800" dirty="0" err="1"/>
              <a:t>Sistan</a:t>
            </a:r>
            <a:r>
              <a:rPr lang="it-IT" sz="1800" dirty="0"/>
              <a:t> (competenza istituzionale) nel nuovo contesto (attività autonome Istat e rapporti con SNA), ma anche nel nuovo assetto organizzativo che Istat si è dato. 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Nella </a:t>
            </a:r>
            <a:r>
              <a:rPr lang="it-IT" sz="1800" dirty="0" smtClean="0"/>
              <a:t>programmazione SNA non sono ad oggi presenti iniziative per la formazione sulle competenze statistiche </a:t>
            </a: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L’Istat è per ora impegnato prevalentemente sulla formazione interna, pur fornendo importante collaborazione alle autonome iniziative degli enti locali.</a:t>
            </a: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b="1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Cosa possono fare (e cosa stanno facendo) le associazioni degli US degli enti locali? </a:t>
            </a:r>
          </a:p>
          <a:p>
            <a:pPr lvl="0"/>
            <a:endParaRPr lang="it-IT" sz="1800" dirty="0">
              <a:solidFill>
                <a:srgbClr val="009190"/>
              </a:solidFill>
              <a:ea typeface="Signika Semibold" charset="0"/>
              <a:cs typeface="Signika Semibold" charset="0"/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430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Iniziative formative realizzate dall’USCI per i Comuni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9409111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Dopo </a:t>
            </a:r>
            <a:r>
              <a:rPr lang="it-IT" sz="1800" dirty="0"/>
              <a:t>aver realizzato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alcuni corsi in modalità e-learning sulla piattaforma TRIO </a:t>
            </a:r>
            <a:r>
              <a:rPr lang="it-IT" sz="1800" dirty="0"/>
              <a:t>della Regione Toscana, Usci ha avviato contatti </a:t>
            </a:r>
            <a:r>
              <a:rPr lang="it-IT" sz="1800" dirty="0" smtClean="0"/>
              <a:t>con Istat (SAES) </a:t>
            </a:r>
            <a:r>
              <a:rPr lang="it-IT" sz="1800" dirty="0"/>
              <a:t>per la definizione di nuovi progetti formativi ad hoc </a:t>
            </a:r>
            <a:r>
              <a:rPr lang="it-IT" sz="1800" dirty="0" smtClean="0"/>
              <a:t>(valorizzazione dell’esperienza </a:t>
            </a:r>
            <a:r>
              <a:rPr lang="it-IT" sz="1800" dirty="0"/>
              <a:t>USCI </a:t>
            </a:r>
            <a:r>
              <a:rPr lang="it-IT" sz="1800" dirty="0" smtClean="0"/>
              <a:t>di corsi </a:t>
            </a:r>
            <a:r>
              <a:rPr lang="it-IT" sz="1800" dirty="0"/>
              <a:t>e-learning su piattaforma TRIO-RT, progetti per </a:t>
            </a:r>
            <a:r>
              <a:rPr lang="it-IT" sz="1800" dirty="0" smtClean="0"/>
              <a:t>la nuova </a:t>
            </a:r>
            <a:r>
              <a:rPr lang="it-IT" sz="1800" dirty="0"/>
              <a:t>piattaforma Istat </a:t>
            </a:r>
            <a:r>
              <a:rPr lang="it-IT" sz="1800" dirty="0" smtClean="0"/>
              <a:t>di formazione </a:t>
            </a:r>
            <a:r>
              <a:rPr lang="it-IT" sz="1800" dirty="0"/>
              <a:t>on line, collaborazione per nuove modalità </a:t>
            </a:r>
            <a:r>
              <a:rPr lang="it-IT" sz="1800" dirty="0" smtClean="0"/>
              <a:t>di erogazione).   I </a:t>
            </a:r>
            <a:r>
              <a:rPr lang="it-IT" sz="1800" dirty="0"/>
              <a:t>contatti sono stati interrotti per la soppressione della SAES con il D.L. 90/2014, nell’ambito della razionalizzazione </a:t>
            </a:r>
            <a:r>
              <a:rPr lang="it-IT" sz="1800" dirty="0" smtClean="0"/>
              <a:t> </a:t>
            </a:r>
            <a:r>
              <a:rPr lang="it-IT" sz="1800" dirty="0"/>
              <a:t>del sistema delle scuole di formazione delle amministrazioni centrali </a:t>
            </a:r>
            <a:r>
              <a:rPr lang="it-IT" sz="1800" i="1" dirty="0" smtClean="0"/>
              <a:t>(unificazione e attribuzione </a:t>
            </a:r>
            <a:r>
              <a:rPr lang="it-IT" sz="1800" i="1" dirty="0"/>
              <a:t>delle funzioni alla Scuola Nazionale dell’Amministrazione - SNA)</a:t>
            </a:r>
            <a:r>
              <a:rPr lang="it-IT" sz="1800" dirty="0"/>
              <a:t>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Nel </a:t>
            </a:r>
            <a:r>
              <a:rPr lang="it-IT" sz="1800" dirty="0"/>
              <a:t>2015 </a:t>
            </a:r>
            <a:r>
              <a:rPr lang="it-IT" sz="1800" dirty="0" smtClean="0"/>
              <a:t>l’Usci </a:t>
            </a:r>
            <a:r>
              <a:rPr lang="it-IT" sz="1800" dirty="0"/>
              <a:t>ha realizzato, in collaborazione con </a:t>
            </a:r>
            <a:r>
              <a:rPr lang="it-IT" sz="1800" dirty="0" smtClean="0"/>
              <a:t>l’Istat</a:t>
            </a:r>
            <a:r>
              <a:rPr lang="it-IT" sz="1800" dirty="0"/>
              <a:t>,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tre iniziative territoriali  (a Como, Terni e Napoli) </a:t>
            </a:r>
            <a:r>
              <a:rPr lang="it-IT" sz="1800" dirty="0" smtClean="0"/>
              <a:t>di formazione/informazione: </a:t>
            </a:r>
          </a:p>
          <a:p>
            <a:pPr lvl="1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800" dirty="0" smtClean="0"/>
              <a:t>sulle </a:t>
            </a:r>
            <a:r>
              <a:rPr lang="it-IT" sz="1800" dirty="0"/>
              <a:t>potenzialità legate all’uso statistico degli archivi </a:t>
            </a:r>
            <a:r>
              <a:rPr lang="it-IT" sz="1800" dirty="0" smtClean="0"/>
              <a:t>amministrativi, e  – in futuro </a:t>
            </a:r>
            <a:r>
              <a:rPr lang="it-IT" sz="1800" dirty="0"/>
              <a:t>– </a:t>
            </a:r>
            <a:r>
              <a:rPr lang="it-IT" sz="1800" dirty="0" smtClean="0"/>
              <a:t>dell’anagrafe nazionale della popolazione residente e dell’anagrafe nazionale dei numeri civici e delle strade urbane, </a:t>
            </a:r>
          </a:p>
          <a:p>
            <a:pPr lvl="1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800" dirty="0" smtClean="0"/>
              <a:t>e </a:t>
            </a:r>
            <a:r>
              <a:rPr lang="it-IT" sz="1800" dirty="0"/>
              <a:t>sulle opportunità a livello locale derivanti </a:t>
            </a:r>
            <a:r>
              <a:rPr lang="it-IT" sz="1800" dirty="0" smtClean="0"/>
              <a:t>dai </a:t>
            </a:r>
            <a:r>
              <a:rPr lang="it-IT" sz="1800" dirty="0"/>
              <a:t>nuovi progetti della statistica ufficiale (</a:t>
            </a:r>
            <a:r>
              <a:rPr lang="it-IT" sz="1800" i="1" dirty="0"/>
              <a:t>censimenti permanenti, sistemi integrati di </a:t>
            </a:r>
            <a:r>
              <a:rPr lang="it-IT" sz="1800" i="1" dirty="0" smtClean="0"/>
              <a:t>microdati, progetto ARCHIMEDE, </a:t>
            </a:r>
            <a:r>
              <a:rPr lang="it-IT" sz="1800" dirty="0" smtClean="0"/>
              <a:t>), </a:t>
            </a:r>
            <a:r>
              <a:rPr lang="it-IT" sz="1800" dirty="0"/>
              <a:t>dallo sviluppo degli open data </a:t>
            </a:r>
            <a:r>
              <a:rPr lang="it-IT" sz="1800" dirty="0" smtClean="0"/>
              <a:t>e </a:t>
            </a:r>
            <a:r>
              <a:rPr lang="it-IT" sz="1800" dirty="0"/>
              <a:t>dalla possibilità di utilizzare big data per la produzione statistica</a:t>
            </a:r>
            <a:r>
              <a:rPr lang="it-IT" sz="1400" dirty="0"/>
              <a:t>. </a:t>
            </a: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178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Ipotesi per nuovi progetti formativi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4"/>
            <a:ext cx="9409111" cy="421375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Ipotesi </a:t>
            </a:r>
            <a:r>
              <a:rPr lang="it-IT" sz="1800" dirty="0"/>
              <a:t>di nuovi progetti rivolti all’utilizzo effettivo di fonti e di strumenti,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da condividere con Istat</a:t>
            </a:r>
            <a:r>
              <a:rPr lang="it-IT" sz="1800" dirty="0" smtClean="0"/>
              <a:t>:</a:t>
            </a:r>
          </a:p>
          <a:p>
            <a:pPr lvl="1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700" dirty="0" smtClean="0"/>
              <a:t>iniziative </a:t>
            </a:r>
            <a:r>
              <a:rPr lang="it-IT" sz="1700" dirty="0"/>
              <a:t>per aumentare </a:t>
            </a:r>
            <a:r>
              <a:rPr lang="it-IT" sz="1700" u="sng" dirty="0"/>
              <a:t>la conoscenza delle opportunità</a:t>
            </a:r>
            <a:r>
              <a:rPr lang="it-IT" sz="1700" dirty="0"/>
              <a:t>, cioè delle nuove informazioni disponibili per i soggetti Sistan </a:t>
            </a:r>
            <a:r>
              <a:rPr lang="it-IT" sz="1700" i="1" dirty="0"/>
              <a:t>(banche dati integrate, open data)</a:t>
            </a:r>
            <a:r>
              <a:rPr lang="it-IT" sz="1700" dirty="0"/>
              <a:t> e dei nuovi strumenti Istat per la diffusione, </a:t>
            </a:r>
            <a:endParaRPr lang="it-IT" sz="1700" dirty="0" smtClean="0"/>
          </a:p>
          <a:p>
            <a:pPr lvl="1"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1700" dirty="0" smtClean="0"/>
              <a:t>ma </a:t>
            </a:r>
            <a:r>
              <a:rPr lang="it-IT" sz="1700" dirty="0"/>
              <a:t>anche iniziative per aumentare e migliorare </a:t>
            </a:r>
            <a:r>
              <a:rPr lang="it-IT" sz="1700" u="sng" dirty="0"/>
              <a:t>le competenze degli US</a:t>
            </a:r>
            <a:r>
              <a:rPr lang="it-IT" sz="1700" dirty="0"/>
              <a:t> per la elaborazione dei dati, la condivisione di strumenti </a:t>
            </a:r>
            <a:r>
              <a:rPr lang="it-IT" sz="1700" i="1" dirty="0"/>
              <a:t>(strumenti </a:t>
            </a:r>
            <a:r>
              <a:rPr lang="it-IT" sz="1700" i="1" dirty="0" smtClean="0"/>
              <a:t>open), </a:t>
            </a:r>
            <a:r>
              <a:rPr lang="it-IT" sz="1700" dirty="0" smtClean="0"/>
              <a:t>la visualizzazione e la diffusione </a:t>
            </a:r>
            <a:r>
              <a:rPr lang="it-IT" sz="1700" dirty="0"/>
              <a:t>dei </a:t>
            </a:r>
            <a:r>
              <a:rPr lang="it-IT" sz="1700" dirty="0" smtClean="0"/>
              <a:t>risultati.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Obiettivo</a:t>
            </a:r>
            <a:r>
              <a:rPr lang="it-IT" sz="1800" b="1" dirty="0" smtClean="0"/>
              <a:t> </a:t>
            </a:r>
          </a:p>
          <a:p>
            <a:pPr lvl="1">
              <a:buClr>
                <a:srgbClr val="DA304A"/>
              </a:buClr>
              <a:buSzPct val="160000"/>
            </a:pPr>
            <a:r>
              <a:rPr lang="it-IT" sz="1700" dirty="0" smtClean="0"/>
              <a:t>Fornire </a:t>
            </a:r>
            <a:r>
              <a:rPr lang="it-IT" sz="1700" dirty="0"/>
              <a:t>agli uffici di statistica dei comuni </a:t>
            </a:r>
            <a:r>
              <a:rPr lang="it-IT" sz="1700" u="sng" dirty="0"/>
              <a:t>strumenti di lavoro</a:t>
            </a:r>
            <a:r>
              <a:rPr lang="it-IT" sz="1700" dirty="0"/>
              <a:t> moderni per renderli in grado di rispondere in autonomia alle richieste delle </a:t>
            </a:r>
            <a:r>
              <a:rPr lang="it-IT" sz="1700" dirty="0" smtClean="0"/>
              <a:t>amministrazioni: per raccolta dati da rilevazioni on line, raccolta dati da sistemi informativi interni, elaborazione dei dati, presentazione dei </a:t>
            </a:r>
            <a:r>
              <a:rPr lang="it-IT" sz="1700" dirty="0" smtClean="0"/>
              <a:t>dati.</a:t>
            </a:r>
            <a:endParaRPr lang="it-IT" sz="1700" dirty="0" smtClean="0"/>
          </a:p>
          <a:p>
            <a:pPr lvl="1">
              <a:buClr>
                <a:srgbClr val="DA304A"/>
              </a:buClr>
              <a:buSzPct val="160000"/>
            </a:pPr>
            <a:r>
              <a:rPr lang="it-IT" sz="1700" dirty="0" smtClean="0"/>
              <a:t>Contribuire </a:t>
            </a:r>
            <a:r>
              <a:rPr lang="it-IT" sz="1700" dirty="0"/>
              <a:t>a creare delle comunità di statistici pubblici che usano questi prodotti e sviluppano e diffondono nuovi modelli d’uso e fanno </a:t>
            </a:r>
            <a:r>
              <a:rPr lang="it-IT" sz="1700" dirty="0" smtClean="0"/>
              <a:t>assistenza.</a:t>
            </a:r>
            <a:endParaRPr lang="it-IT" sz="1700" dirty="0" smtClean="0"/>
          </a:p>
          <a:p>
            <a:pPr lvl="1">
              <a:buClr>
                <a:srgbClr val="DA304A"/>
              </a:buClr>
              <a:buSzPct val="160000"/>
            </a:pPr>
            <a:r>
              <a:rPr lang="it-IT" sz="1700" dirty="0" smtClean="0"/>
              <a:t>Attraverso </a:t>
            </a:r>
            <a:r>
              <a:rPr lang="it-IT" sz="1700" dirty="0"/>
              <a:t>gli strumenti passare anche metodologia, quindi teoria e </a:t>
            </a:r>
            <a:r>
              <a:rPr lang="it-IT" sz="1700" dirty="0" smtClean="0"/>
              <a:t>contenuti.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Formazione in aula, ma anche possibile utilizzo della nuova piattaforma Istat per la formazione on line e degli altri strumenti già disponibili per la formazione interna all’Istat (aula virtuale, </a:t>
            </a:r>
            <a:r>
              <a:rPr lang="it-IT" sz="1800" dirty="0" err="1" smtClean="0"/>
              <a:t>webinar</a:t>
            </a:r>
            <a:r>
              <a:rPr lang="it-IT" sz="1800" dirty="0" smtClean="0"/>
              <a:t>, …)</a:t>
            </a: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886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collaborazione tra gli uffici di statistica delle autonomie locali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9409111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L</a:t>
            </a:r>
            <a:r>
              <a:rPr lang="it-IT" sz="1800" dirty="0" smtClean="0"/>
              <a:t>e </a:t>
            </a:r>
            <a:r>
              <a:rPr lang="it-IT" sz="1800" dirty="0"/>
              <a:t>profonde innovazioni legislative intervenute hanno mutato l’assetto, il ruolo e le relazioni fra gli enti locali, in particolare per quello che concerne il governo dell’area vasta con l’istituzione delle città metropolitane e la trasformazione delle province in enti di secondo </a:t>
            </a:r>
            <a:r>
              <a:rPr lang="it-IT" sz="1800" dirty="0" smtClean="0"/>
              <a:t>livello </a:t>
            </a:r>
            <a:r>
              <a:rPr lang="it-IT" sz="1600" dirty="0" smtClean="0"/>
              <a:t>(salvo gli ulteriori sviluppi del processo di riforma costituzionale in atto).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ANCI </a:t>
            </a:r>
            <a:r>
              <a:rPr lang="it-IT" sz="1800" dirty="0"/>
              <a:t>e </a:t>
            </a:r>
            <a:r>
              <a:rPr lang="it-IT" sz="1800" dirty="0" smtClean="0"/>
              <a:t>UPI nel 2014 </a:t>
            </a:r>
            <a:r>
              <a:rPr lang="it-IT" sz="1800" dirty="0"/>
              <a:t>hanno sottoscritto un protocollo di intesa per pervenire a una progressiva integrazione delle loro strutture associative e </a:t>
            </a:r>
            <a:r>
              <a:rPr lang="it-IT" sz="1800" dirty="0" smtClean="0"/>
              <a:t>il </a:t>
            </a:r>
            <a:r>
              <a:rPr lang="it-IT" sz="1800" dirty="0"/>
              <a:t>10 aprile 2015, ANCI, UPI, USCI e CUSPI hanno costituito tra di loro un </a:t>
            </a:r>
            <a:r>
              <a:rPr lang="it-IT" sz="1800" u="sng" dirty="0"/>
              <a:t>gruppo unitario di coordinamento in materia statistica</a:t>
            </a:r>
            <a:r>
              <a:rPr lang="it-IT" sz="1800" dirty="0"/>
              <a:t>, per definire modalità organizzative e di lavoro per l’assolvimento della funzione statistica degli enti </a:t>
            </a:r>
            <a:r>
              <a:rPr lang="it-IT" sz="1800" dirty="0" smtClean="0"/>
              <a:t>locali.</a:t>
            </a:r>
            <a:endParaRPr lang="it-IT" sz="18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Le funzioni statistiche dei Comuni e quelle di raccolta dati delle Province e delle Città metropolitane possono essere messe a fattor comune in un’ottica di complementarietà e di cooperazione, anche sulla base di esperienze già in atto. 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598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285750" indent="-285750"/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protocollo d’intesa ISTAT – ANCI/USCI – UPI/CUSPI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9409111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Il </a:t>
            </a:r>
            <a:r>
              <a:rPr lang="it-IT" sz="1800" dirty="0"/>
              <a:t>20 aprile 2016 </a:t>
            </a:r>
            <a:r>
              <a:rPr lang="it-IT" sz="1800" dirty="0" smtClean="0"/>
              <a:t>è stato firmato un nuovo </a:t>
            </a:r>
            <a:r>
              <a:rPr lang="it-IT" sz="1800" dirty="0"/>
              <a:t>Protocollo d’intesa tra Istat, Anci e </a:t>
            </a:r>
            <a:r>
              <a:rPr lang="it-IT" sz="1800" dirty="0" smtClean="0"/>
              <a:t>Upi per realizzare, con la collaborazione dell’Usci e del Cuspi, attività di collaborazione per il rafforzamento della funzione statistica a livello locale, anche stipulando ampie intese operative tra le pubbliche amministrazioni del territorio, nonché con le Regioni e le Province autonome.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Il Protocollo prevede </a:t>
            </a:r>
            <a:r>
              <a:rPr lang="it-IT" sz="1800" dirty="0"/>
              <a:t>tra l’altro di progettare congiuntamente, con la collaborazione dell’Usci e del Cuspi, </a:t>
            </a:r>
            <a:r>
              <a:rPr lang="it-IT" sz="1800" u="sng" dirty="0"/>
              <a:t>iniziative formative </a:t>
            </a:r>
            <a:r>
              <a:rPr lang="it-IT" sz="1800" u="sng" dirty="0" smtClean="0"/>
              <a:t>condivise per </a:t>
            </a:r>
            <a:r>
              <a:rPr lang="it-IT" sz="1800" u="sng" dirty="0"/>
              <a:t>gli addetti agli uffici di statistica degli enti locali, </a:t>
            </a:r>
            <a:r>
              <a:rPr lang="it-IT" sz="1800" dirty="0" smtClean="0"/>
              <a:t>utilizzando anche formati e strumenti di formazione a distanza, per </a:t>
            </a:r>
            <a:r>
              <a:rPr lang="it-IT" sz="1800" dirty="0"/>
              <a:t>sviluppare il sistema delle competenze in funzione delle nuove esigenze di produzione, elaborazione e diffusione dell’informazione statistica </a:t>
            </a:r>
            <a:r>
              <a:rPr lang="it-IT" sz="1800" dirty="0" smtClean="0"/>
              <a:t>locale.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Attività preliminare: verificare esigenze e priorità, esperienze da proporre/condividere, modalità di collaborazione/</a:t>
            </a:r>
            <a:r>
              <a:rPr lang="it-IT" sz="1800" dirty="0" err="1" smtClean="0"/>
              <a:t>coprogettazione</a:t>
            </a:r>
            <a:r>
              <a:rPr lang="it-IT" sz="1800" dirty="0"/>
              <a:t>.</a:t>
            </a: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06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588146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Nuove esigenze di formazione per gli uffici di statistica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La formazione nella PA e la formazione nel Sistan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Iniziative formative realizzate dall’USCI per i Comuni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Le </a:t>
            </a:r>
            <a:r>
              <a:rPr lang="it-IT" sz="2000" dirty="0"/>
              <a:t>ipotesi per i nuovi progetti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La </a:t>
            </a:r>
            <a:r>
              <a:rPr lang="it-IT" sz="2000" dirty="0"/>
              <a:t>collaborazione con </a:t>
            </a:r>
            <a:r>
              <a:rPr lang="it-IT" sz="2000" dirty="0" smtClean="0"/>
              <a:t>l’Istat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La collaborazione tra gli uffici di statistica delle autonomie locali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Il </a:t>
            </a:r>
            <a:r>
              <a:rPr lang="it-IT" sz="2000" dirty="0"/>
              <a:t>nuovo protocollo d’intesa </a:t>
            </a:r>
            <a:r>
              <a:rPr lang="it-IT" sz="2000" dirty="0" smtClean="0"/>
              <a:t>Istat - Anci/Usci -Upi/Cuspi</a:t>
            </a:r>
            <a:endParaRPr lang="it-IT" sz="20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Sintesi intervento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nuove esigenze di formazione per gli uffici di statistica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Necessità di costruire nuove capacità e nuove </a:t>
            </a:r>
            <a:r>
              <a:rPr lang="it-IT" sz="1800" dirty="0"/>
              <a:t>competenze anche a livello </a:t>
            </a:r>
            <a:r>
              <a:rPr lang="it-IT" sz="1800" dirty="0" smtClean="0"/>
              <a:t>locale, per mettere in grado gli uffici </a:t>
            </a:r>
            <a:r>
              <a:rPr lang="it-IT" sz="1800" dirty="0"/>
              <a:t>di </a:t>
            </a:r>
            <a:r>
              <a:rPr lang="it-IT" sz="1800" dirty="0" smtClean="0"/>
              <a:t>statistica: </a:t>
            </a:r>
          </a:p>
          <a:p>
            <a:pPr>
              <a:buClr>
                <a:srgbClr val="DA304A"/>
              </a:buClr>
              <a:buSzPct val="160000"/>
              <a:buFontTx/>
              <a:buChar char="-"/>
            </a:pPr>
            <a:r>
              <a:rPr lang="it-IT" sz="1800" dirty="0" smtClean="0"/>
              <a:t>di utilizzare  adeguatamente a fini statistici i dati amministrativi </a:t>
            </a:r>
          </a:p>
          <a:p>
            <a:pPr>
              <a:buClr>
                <a:srgbClr val="DA304A"/>
              </a:buClr>
              <a:buSzPct val="160000"/>
              <a:buFontTx/>
              <a:buChar char="-"/>
            </a:pPr>
            <a:r>
              <a:rPr lang="it-IT" sz="1800" dirty="0"/>
              <a:t>di elaborare e analizzare dati complessi, sia dati statistici ufficiali (in particolare le grandi basi di </a:t>
            </a:r>
            <a:r>
              <a:rPr lang="it-IT" sz="1800" dirty="0" smtClean="0"/>
              <a:t>microdati </a:t>
            </a:r>
            <a:r>
              <a:rPr lang="it-IT" sz="1800" dirty="0"/>
              <a:t>integrati derivanti dai nuovi progetti Istat), sia «big data» comunque </a:t>
            </a:r>
            <a:r>
              <a:rPr lang="it-IT" sz="1800" dirty="0" smtClean="0"/>
              <a:t>prodotti, </a:t>
            </a:r>
            <a:endParaRPr lang="it-IT" sz="1800" dirty="0" smtClean="0"/>
          </a:p>
          <a:p>
            <a:pPr>
              <a:buClr>
                <a:srgbClr val="DA304A"/>
              </a:buClr>
              <a:buSzPct val="160000"/>
              <a:buFontTx/>
              <a:buChar char="-"/>
            </a:pPr>
            <a:r>
              <a:rPr lang="it-IT" sz="1800" dirty="0" smtClean="0"/>
              <a:t>di </a:t>
            </a:r>
            <a:r>
              <a:rPr lang="it-IT" sz="1800" dirty="0"/>
              <a:t>cogliere le opportunità offerte dai nuovi progetti della statistica </a:t>
            </a:r>
            <a:r>
              <a:rPr lang="it-IT" sz="1800" dirty="0" smtClean="0"/>
              <a:t>ufficiale (censimenti permanenti, integrazione delle statistiche sociali, nuovi strumenti di diffusione, etc.)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067425" y="2015595"/>
            <a:ext cx="5584707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/>
              <a:t>Le iniziative formative per gli addetti agli uffici di statistica degli enti locali sono importanti anche alla luce del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ruolo fondamentale,</a:t>
            </a:r>
            <a:r>
              <a:rPr lang="it-IT" sz="1800" dirty="0"/>
              <a:t> rafforzato dalle nuove norme in vigore, che gli uffici statistica devono svolgere (oltre che per il Sistema statistico nazionale)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all'interno del proprio Ente, per rispondere alle esigenze conoscitive espresse dalle amministrazioni </a:t>
            </a:r>
            <a:r>
              <a:rPr lang="it-IT" sz="1800" dirty="0" smtClean="0"/>
              <a:t>a supporto dell’adozione </a:t>
            </a:r>
            <a:r>
              <a:rPr lang="it-IT" sz="1800" dirty="0"/>
              <a:t>dei nuovi strumenti di </a:t>
            </a:r>
            <a:r>
              <a:rPr lang="it-IT" sz="1800" dirty="0" smtClean="0"/>
              <a:t>programmazione e per lo </a:t>
            </a:r>
            <a:r>
              <a:rPr lang="it-IT" sz="1800" dirty="0"/>
              <a:t>svolgimento delle funzioni </a:t>
            </a:r>
            <a:r>
              <a:rPr lang="it-IT" sz="1800" dirty="0" smtClean="0"/>
              <a:t>istituzionali.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8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5554662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Nel  futuro della statistica ufficiale certamente gioca un ruolo importante una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formazione universitaria specifica per gli statistici ufficiali </a:t>
            </a:r>
            <a:r>
              <a:rPr lang="it-IT" sz="1600" dirty="0"/>
              <a:t>(</a:t>
            </a:r>
            <a:r>
              <a:rPr lang="it-IT" sz="1600" i="1" dirty="0"/>
              <a:t>v. in particolare i curricula con riconoscimento </a:t>
            </a:r>
            <a:r>
              <a:rPr lang="it-IT" sz="1600" i="1" dirty="0" err="1"/>
              <a:t>Eurostat</a:t>
            </a:r>
            <a:r>
              <a:rPr lang="it-IT" sz="1600" i="1" dirty="0"/>
              <a:t> nell’ambito del progetto </a:t>
            </a:r>
            <a:r>
              <a:rPr lang="it-IT" sz="1600" i="1" dirty="0" err="1"/>
              <a:t>European</a:t>
            </a:r>
            <a:r>
              <a:rPr lang="it-IT" sz="1600" i="1" dirty="0"/>
              <a:t> Master of </a:t>
            </a:r>
            <a:r>
              <a:rPr lang="it-IT" sz="1600" i="1" dirty="0" err="1"/>
              <a:t>Official</a:t>
            </a:r>
            <a:r>
              <a:rPr lang="it-IT" sz="1600" i="1" dirty="0"/>
              <a:t> </a:t>
            </a:r>
            <a:r>
              <a:rPr lang="it-IT" sz="1600" i="1" dirty="0" err="1"/>
              <a:t>Statistics</a:t>
            </a:r>
            <a:r>
              <a:rPr lang="it-IT" sz="1600" i="1" dirty="0"/>
              <a:t> – EMOS). </a:t>
            </a:r>
          </a:p>
          <a:p>
            <a:pPr algn="l"/>
            <a:r>
              <a:rPr lang="it-IT" sz="1800" dirty="0"/>
              <a:t>In generale utile e importante per gli enti Sistan, anche perché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gli stessi uffici di statistica possono essere coinvolti in questa formazione specialistica, attraverso le attività di tirocinio curriculare </a:t>
            </a:r>
            <a:r>
              <a:rPr lang="it-IT" sz="1800" dirty="0"/>
              <a:t>che gli studenti possono realizzare presso di loro </a:t>
            </a:r>
            <a:r>
              <a:rPr lang="it-IT" sz="1600" i="1" dirty="0"/>
              <a:t>(vedi la collaborazione dell’US del Comune di Firenze con l’Università di Firenze in relazione al nuovo curriculum «Statistica ufficiale-EMOS») </a:t>
            </a:r>
            <a:r>
              <a:rPr lang="it-IT" sz="1600" dirty="0"/>
              <a:t>. </a:t>
            </a:r>
          </a:p>
          <a:p>
            <a:pPr algn="l"/>
            <a:r>
              <a:rPr lang="it-IT" sz="1800" dirty="0"/>
              <a:t>Ma potrà </a:t>
            </a:r>
            <a:r>
              <a:rPr lang="it-IT" sz="1800" dirty="0" smtClean="0"/>
              <a:t>risultare utile </a:t>
            </a:r>
            <a:r>
              <a:rPr lang="it-IT" sz="1800" dirty="0"/>
              <a:t>anche per gli uffici di statistica dei piccoli comuni, spesso poco strutturati e non dotati di personale con titoli di studio specifici?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formazione in ambito universitario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04" y="1930827"/>
            <a:ext cx="4347210" cy="28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formazione nel Sistan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9409111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/>
              <a:t>Anche se ci si pone l’obiettivo di promuovere forme aggregative e di gestione associata degli </a:t>
            </a:r>
            <a:r>
              <a:rPr lang="it-IT" sz="1800" dirty="0" smtClean="0"/>
              <a:t>uffici statistici </a:t>
            </a:r>
            <a:r>
              <a:rPr lang="it-IT" sz="1800" dirty="0"/>
              <a:t>degli </a:t>
            </a:r>
            <a:r>
              <a:rPr lang="it-IT" sz="1800" dirty="0" smtClean="0"/>
              <a:t>enti locali per migliorarne la produttività e l’efficienza, si deve comunque tenere conto della carenza di risorse e delle situazioni di difficoltà in cui gli uffici di statistica si trovano </a:t>
            </a:r>
            <a:r>
              <a:rPr lang="it-IT" sz="1800" dirty="0" smtClean="0"/>
              <a:t>spesso ad </a:t>
            </a:r>
            <a:r>
              <a:rPr lang="it-IT" sz="1800" dirty="0" smtClean="0"/>
              <a:t>operare.</a:t>
            </a: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Sicuramente </a:t>
            </a:r>
            <a:r>
              <a:rPr lang="it-IT" sz="1800" dirty="0"/>
              <a:t>non si può prescindere, per gli uffici Sistan, da una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formazione interna al Sistema</a:t>
            </a:r>
            <a:r>
              <a:rPr lang="it-IT" sz="1800" dirty="0"/>
              <a:t>, che in molti casi costituisce l’unica possibilità di formazione e aggiornamento statistico del personale degli uffici, e che può affiancare e sostenere le (poche) autonome iniziative dei singoli </a:t>
            </a:r>
            <a:r>
              <a:rPr lang="it-IT" sz="1800" dirty="0" smtClean="0"/>
              <a:t>uffici di statistica (nei </a:t>
            </a:r>
            <a:r>
              <a:rPr lang="it-IT" sz="1800" dirty="0"/>
              <a:t>comuni più grandi, che ancora possono disporre di risorse</a:t>
            </a:r>
            <a:r>
              <a:rPr lang="it-IT" sz="1800" dirty="0" smtClean="0"/>
              <a:t>).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8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In </a:t>
            </a:r>
            <a:r>
              <a:rPr lang="it-IT" sz="1800" dirty="0"/>
              <a:t>questo contesto si colloca </a:t>
            </a:r>
            <a:r>
              <a:rPr lang="it-IT" sz="1800" dirty="0" smtClean="0"/>
              <a:t>anche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l’impegno dell’Usci, che ha tra i suoi compiti istituzionali il supporto formativo al personale degli uffici di statistica dei Comuni</a:t>
            </a:r>
            <a:r>
              <a:rPr lang="it-IT" sz="1800" dirty="0"/>
              <a:t>.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40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formazione (statistica) nella P.A. locale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La formazione statistica nelle amministrazioni pubbliche locali </a:t>
            </a:r>
            <a:r>
              <a:rPr lang="it-IT" sz="1800" b="1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non è, di solito, inquadrata in un contesto complessivo di formazione programmata del personale.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Ci sono grossi problemi</a:t>
            </a:r>
            <a:r>
              <a:rPr lang="it-IT" sz="1800" dirty="0"/>
              <a:t>, in generale, per la formazione nella PA: poche risorse e poca programmazione. 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Oggi, forse, finalmente  nuova attenzione, per accompagnare i processi di riforma della pubblica amministrazione; comunque prevalentemente su temi giuridico-normativi o anche tecnico-specialistici, ma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non</a:t>
            </a:r>
            <a:r>
              <a:rPr lang="it-IT" sz="1800" dirty="0"/>
              <a:t> in </a:t>
            </a:r>
            <a:r>
              <a:rPr lang="it-IT" sz="1800" dirty="0" smtClean="0"/>
              <a:t>modo specifico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per le competenze statistiche</a:t>
            </a:r>
            <a:r>
              <a:rPr lang="it-IT" sz="1800" dirty="0" smtClean="0"/>
              <a:t>.</a:t>
            </a:r>
            <a:endParaRPr lang="it-IT" sz="18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153151" y="2015595"/>
            <a:ext cx="5498982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Secondo il </a:t>
            </a:r>
            <a:r>
              <a:rPr lang="it-IT" sz="1800" dirty="0">
                <a:solidFill>
                  <a:srgbClr val="009190"/>
                </a:solidFill>
                <a:latin typeface="+mj-lt"/>
                <a:ea typeface="Signika Semibold" charset="0"/>
                <a:cs typeface="Signika Semibold" charset="0"/>
              </a:rPr>
              <a:t>16° Rapporto sulla formazione nella PA </a:t>
            </a:r>
            <a:r>
              <a:rPr lang="it-IT" sz="1800" dirty="0" smtClean="0"/>
              <a:t>(presentato nel giugno 2015), le </a:t>
            </a:r>
            <a:r>
              <a:rPr lang="it-IT" sz="1800" dirty="0"/>
              <a:t>attività svolte nel biennio 2012-2013 </a:t>
            </a:r>
            <a:r>
              <a:rPr lang="it-IT" sz="1800" dirty="0" smtClean="0"/>
              <a:t>ritenute </a:t>
            </a:r>
            <a:r>
              <a:rPr lang="it-IT" sz="1800" dirty="0"/>
              <a:t>più efficaci per il processo di innovazione sono rappresentate, per le amministrazioni locali, da: </a:t>
            </a:r>
          </a:p>
          <a:p>
            <a:pPr>
              <a:spcBef>
                <a:spcPts val="600"/>
              </a:spcBef>
            </a:pPr>
            <a:r>
              <a:rPr lang="it-IT" sz="1800" dirty="0" smtClean="0"/>
              <a:t>la </a:t>
            </a:r>
            <a:r>
              <a:rPr lang="it-IT" sz="1800" dirty="0"/>
              <a:t>trasparenza organizzativa e il controllo di gestione </a:t>
            </a:r>
            <a:r>
              <a:rPr lang="it-IT" sz="1800" i="1" dirty="0"/>
              <a:t>(al primo posto per i Comuni); </a:t>
            </a:r>
          </a:p>
          <a:p>
            <a:pPr>
              <a:spcBef>
                <a:spcPts val="600"/>
              </a:spcBef>
            </a:pPr>
            <a:r>
              <a:rPr lang="it-IT" sz="1800" dirty="0" smtClean="0"/>
              <a:t>la </a:t>
            </a:r>
            <a:r>
              <a:rPr lang="it-IT" sz="1800" dirty="0"/>
              <a:t>riforma della PA; </a:t>
            </a:r>
          </a:p>
          <a:p>
            <a:pPr>
              <a:spcBef>
                <a:spcPts val="600"/>
              </a:spcBef>
            </a:pPr>
            <a:r>
              <a:rPr lang="it-IT" sz="1800" dirty="0" smtClean="0"/>
              <a:t>la </a:t>
            </a:r>
            <a:r>
              <a:rPr lang="it-IT" sz="1800" dirty="0"/>
              <a:t>digitalizzazione della PA </a:t>
            </a:r>
            <a:r>
              <a:rPr lang="it-IT" sz="1800" i="1" dirty="0"/>
              <a:t>(al primo posto per Province)</a:t>
            </a:r>
            <a:r>
              <a:rPr lang="it-IT" sz="1800" dirty="0"/>
              <a:t>; </a:t>
            </a:r>
          </a:p>
          <a:p>
            <a:pPr>
              <a:spcBef>
                <a:spcPts val="600"/>
              </a:spcBef>
            </a:pPr>
            <a:r>
              <a:rPr lang="it-IT" sz="1800" dirty="0" smtClean="0"/>
              <a:t>la </a:t>
            </a:r>
            <a:r>
              <a:rPr lang="it-IT" sz="1800" dirty="0"/>
              <a:t>misurazione e valutazione delle performance. </a:t>
            </a:r>
            <a:endParaRPr lang="it-IT" sz="1800" dirty="0" smtClean="0"/>
          </a:p>
          <a:p>
            <a:pPr marL="0" indent="0" algn="r">
              <a:buNone/>
            </a:pPr>
            <a:endParaRPr lang="it-IT" sz="1800" i="1" dirty="0" smtClean="0"/>
          </a:p>
          <a:p>
            <a:pPr marL="0" indent="0" algn="r">
              <a:buNone/>
            </a:pPr>
            <a:r>
              <a:rPr lang="it-IT" sz="1800" i="1" dirty="0" smtClean="0"/>
              <a:t>(Indagine su 79 </a:t>
            </a:r>
            <a:r>
              <a:rPr lang="it-IT" sz="1800" i="1" dirty="0"/>
              <a:t>Province e 484 Comuni </a:t>
            </a:r>
            <a:r>
              <a:rPr lang="it-IT" sz="1800" i="1" dirty="0" smtClean="0"/>
              <a:t>)</a:t>
            </a:r>
            <a:endParaRPr lang="it-IT" sz="1800" i="1" dirty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31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formazione nella P.A. locale: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16° Rapporto (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2015)</a:t>
            </a:r>
            <a:b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00052"/>
            <a:ext cx="5143499" cy="429886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solidFill>
                  <a:srgbClr val="009190"/>
                </a:solidFill>
                <a:latin typeface="+mj-lt"/>
                <a:ea typeface="Signika Semibold" charset="0"/>
                <a:cs typeface="Signika Semibold" charset="0"/>
              </a:rPr>
              <a:t>I</a:t>
            </a:r>
            <a:r>
              <a:rPr lang="it-IT" sz="1800" dirty="0" smtClean="0">
                <a:solidFill>
                  <a:srgbClr val="009190"/>
                </a:solidFill>
                <a:latin typeface="+mj-lt"/>
                <a:ea typeface="Signika Semibold" charset="0"/>
                <a:cs typeface="Signika Semibold" charset="0"/>
              </a:rPr>
              <a:t>ncidenza della spesa per formazione sul monte salari </a:t>
            </a:r>
            <a:r>
              <a:rPr lang="it-IT" sz="1400" dirty="0">
                <a:solidFill>
                  <a:srgbClr val="009190"/>
                </a:solidFill>
                <a:latin typeface="+mj-lt"/>
                <a:ea typeface="Signika Semibold" charset="0"/>
                <a:cs typeface="Signika Semibold" charset="0"/>
              </a:rPr>
              <a:t>(valore %) </a:t>
            </a:r>
          </a:p>
          <a:p>
            <a:pPr marL="0" indent="0">
              <a:buNone/>
            </a:pPr>
            <a:r>
              <a:rPr lang="it-IT" sz="1800" dirty="0"/>
              <a:t>Dopo il quasi dimezzamento della spesa tra 2010 e 2011, si </a:t>
            </a:r>
            <a:r>
              <a:rPr lang="it-IT" sz="1800" dirty="0" smtClean="0"/>
              <a:t>registra una ulteriore diminuzione anche </a:t>
            </a:r>
            <a:r>
              <a:rPr lang="it-IT" sz="1800" dirty="0"/>
              <a:t>rispetto al 2011 (0,24% nei Comuni, 0,30% nelle </a:t>
            </a:r>
            <a:r>
              <a:rPr lang="it-IT" sz="1800" dirty="0" smtClean="0"/>
              <a:t>province): la </a:t>
            </a:r>
            <a:r>
              <a:rPr lang="it-IT" sz="1800" dirty="0"/>
              <a:t>spesa passa nell’ultimo biennio </a:t>
            </a:r>
            <a:r>
              <a:rPr lang="it-IT" sz="1800" dirty="0" smtClean="0"/>
              <a:t>allo </a:t>
            </a:r>
            <a:r>
              <a:rPr lang="it-IT" sz="1800" dirty="0"/>
              <a:t>0,20% (2012) </a:t>
            </a:r>
            <a:r>
              <a:rPr lang="it-IT" sz="1800" dirty="0" smtClean="0"/>
              <a:t>e allo </a:t>
            </a:r>
            <a:r>
              <a:rPr lang="it-IT" sz="1800" b="1" dirty="0"/>
              <a:t>0,19% (2013</a:t>
            </a:r>
            <a:r>
              <a:rPr lang="it-IT" sz="1800" dirty="0"/>
              <a:t>) nei </a:t>
            </a:r>
            <a:r>
              <a:rPr lang="it-IT" sz="1800" dirty="0" smtClean="0"/>
              <a:t>Comuni</a:t>
            </a:r>
            <a:r>
              <a:rPr lang="it-IT" sz="1800" dirty="0"/>
              <a:t>,</a:t>
            </a:r>
            <a:r>
              <a:rPr lang="it-IT" sz="1800" dirty="0" smtClean="0"/>
              <a:t> </a:t>
            </a:r>
            <a:r>
              <a:rPr lang="it-IT" sz="1800" dirty="0"/>
              <a:t>(</a:t>
            </a:r>
            <a:r>
              <a:rPr lang="it-IT" sz="1800" dirty="0" smtClean="0"/>
              <a:t>0,25</a:t>
            </a:r>
            <a:r>
              <a:rPr lang="it-IT" sz="1800" dirty="0"/>
              <a:t>% </a:t>
            </a:r>
            <a:r>
              <a:rPr lang="it-IT" sz="1800" dirty="0" smtClean="0"/>
              <a:t>e  </a:t>
            </a:r>
            <a:r>
              <a:rPr lang="it-IT" sz="1800" b="1" dirty="0"/>
              <a:t>0,21% nelle </a:t>
            </a:r>
            <a:r>
              <a:rPr lang="it-IT" sz="1800" b="1" dirty="0" smtClean="0"/>
              <a:t>Province). </a:t>
            </a:r>
            <a:endParaRPr lang="it-IT" sz="1800" b="1" dirty="0"/>
          </a:p>
          <a:p>
            <a:pPr marL="0" indent="0">
              <a:buNone/>
            </a:pPr>
            <a:r>
              <a:rPr lang="it-IT" sz="1800" dirty="0" smtClean="0"/>
              <a:t>Le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risorse finanziarie </a:t>
            </a:r>
            <a:r>
              <a:rPr lang="it-IT" sz="1800" dirty="0"/>
              <a:t>si confermano il principale fattore critico che riguarda più del 70% delle amministrazioni locali. Una metà dei Comuni lamenta lo scarso ruolo assegnato alle politiche formative dall’amministrazione (30% circa delle Province</a:t>
            </a:r>
            <a:r>
              <a:rPr lang="it-IT" sz="1800" dirty="0" smtClean="0"/>
              <a:t>).</a:t>
            </a:r>
          </a:p>
          <a:p>
            <a:pPr marL="0" indent="0">
              <a:buNone/>
            </a:pPr>
            <a:r>
              <a:rPr lang="it-IT" sz="1800" dirty="0"/>
              <a:t>Aumentano le Amministrazioni </a:t>
            </a:r>
            <a:r>
              <a:rPr lang="it-IT" sz="1800" dirty="0" smtClean="0"/>
              <a:t>comunali che </a:t>
            </a:r>
            <a:r>
              <a:rPr lang="it-IT" sz="1800" dirty="0"/>
              <a:t>non </a:t>
            </a:r>
            <a:r>
              <a:rPr lang="it-IT" sz="1800" dirty="0" smtClean="0"/>
              <a:t>programmano la formazione, </a:t>
            </a:r>
            <a:r>
              <a:rPr lang="it-IT" sz="1800" dirty="0"/>
              <a:t>raggiungendo il 63% del totale e quelle senza valutazione (61%). 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153151" y="1900052"/>
            <a:ext cx="5498982" cy="41684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Tendenza in atto alla contrazione delle funzioni ausiliarie della formazione. Nel </a:t>
            </a:r>
            <a:r>
              <a:rPr lang="it-IT" sz="1800" dirty="0"/>
              <a:t>2013 i Comuni sprovvisti di presidio interno si attestano sul 39% (24% nel 2010). Solo nel 16% sono presenti uffici formazione. 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>
                <a:solidFill>
                  <a:srgbClr val="009190"/>
                </a:solidFill>
                <a:latin typeface="+mj-lt"/>
                <a:ea typeface="Signika Semibold" charset="0"/>
                <a:cs typeface="Signika Semibold" charset="0"/>
              </a:rPr>
              <a:t>Personale formato </a:t>
            </a:r>
          </a:p>
          <a:p>
            <a:pPr marL="0" indent="0">
              <a:buNone/>
            </a:pPr>
            <a:r>
              <a:rPr lang="it-IT" sz="1800" dirty="0" smtClean="0"/>
              <a:t>Nel </a:t>
            </a:r>
            <a:r>
              <a:rPr lang="it-IT" sz="1800" dirty="0"/>
              <a:t>2013, rispetto al 2012, i Comuni hanno confermato la quota dei formati (71%) e ridotto le giornate di formazione del 20%; </a:t>
            </a:r>
          </a:p>
          <a:p>
            <a:pPr marL="0" indent="0">
              <a:buNone/>
            </a:pPr>
            <a:r>
              <a:rPr lang="it-IT" sz="1800" dirty="0"/>
              <a:t>l</a:t>
            </a:r>
            <a:r>
              <a:rPr lang="it-IT" sz="1800" dirty="0" smtClean="0"/>
              <a:t>e </a:t>
            </a:r>
            <a:r>
              <a:rPr lang="it-IT" sz="1800" dirty="0"/>
              <a:t>Province hanno ridotto di poco il personale formato (83,5%) e mantenuto costante la durata della formazione. 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Formazione </a:t>
            </a:r>
            <a:r>
              <a:rPr lang="it-IT" sz="1800" dirty="0"/>
              <a:t>che si è svolta adottando la metodologia d’aula in oltre l’80% dei </a:t>
            </a:r>
            <a:r>
              <a:rPr lang="it-IT" sz="1800" dirty="0" smtClean="0"/>
              <a:t>casi.</a:t>
            </a:r>
          </a:p>
          <a:p>
            <a:pPr marL="0" indent="0">
              <a:buNone/>
            </a:pPr>
            <a:endParaRPr lang="it-IT" sz="1800" dirty="0" smtClean="0"/>
          </a:p>
          <a:p>
            <a:endParaRPr lang="it-IT" sz="18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055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981700" y="2015595"/>
            <a:ext cx="56387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La formazione statistica è realizzata solo su iniziativa degli uffici di statistica </a:t>
            </a:r>
            <a:r>
              <a:rPr lang="it-IT" sz="1800" i="1" dirty="0" smtClean="0"/>
              <a:t>(anche avvalendosi dell’offerta di società scientifiche e di soggetti privati) </a:t>
            </a:r>
            <a:r>
              <a:rPr lang="it-IT" sz="1800" dirty="0" smtClean="0"/>
              <a:t>e </a:t>
            </a:r>
            <a:r>
              <a:rPr lang="it-IT" sz="1800" dirty="0"/>
              <a:t>delle loro associazioni di rappresentanza </a:t>
            </a:r>
            <a:r>
              <a:rPr lang="it-IT" sz="1800" dirty="0" smtClean="0"/>
              <a:t>(USCI) o </a:t>
            </a:r>
            <a:r>
              <a:rPr lang="it-IT" sz="1800" dirty="0"/>
              <a:t>dell’Istat.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Criticità</a:t>
            </a:r>
            <a:r>
              <a:rPr lang="it-IT" sz="1800" dirty="0"/>
              <a:t>: In generale, scarsità di risorse. Non solo per la programmazione e l’organizzazione di iniziative formative, ma anche per la possibilità di partecipare ai corsi (riduzione dei fondi per spese di missione).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Data la scarsità di risorse disponibili negli enti locali per la formazione, è indispensabile sia avvicinare le iniziative formative ai loro destinatari con iniziative territoriali, che sviluppare forme di erogazione in modalità e-learning o </a:t>
            </a:r>
            <a:r>
              <a:rPr lang="it-IT" sz="1800" dirty="0" err="1"/>
              <a:t>blended-learning</a:t>
            </a:r>
            <a:r>
              <a:rPr lang="it-IT" sz="1800" dirty="0"/>
              <a:t> .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formazione statistica </a:t>
            </a:r>
            <a:b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nei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comuni</a:t>
            </a:r>
          </a:p>
        </p:txBody>
      </p:sp>
    </p:spTree>
    <p:extLst>
      <p:ext uri="{BB962C8B-B14F-4D97-AF65-F5344CB8AC3E}">
        <p14:creationId xmlns:p14="http://schemas.microsoft.com/office/powerpoint/2010/main" val="2908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formazione nel Sistan 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2015595"/>
            <a:ext cx="9704386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E’ compito </a:t>
            </a:r>
            <a:r>
              <a:rPr lang="it-IT" sz="1800" dirty="0"/>
              <a:t>dell’Istat  provvedere, tra l’altro, allo svolgimento dell’attività di formazione e qualificazione professionale per i dirigenti ed il personale dell’ISTAT e delle pubbliche amministrazioni, </a:t>
            </a:r>
            <a:r>
              <a:rPr lang="it-IT" sz="1800" dirty="0">
                <a:solidFill>
                  <a:srgbClr val="009190"/>
                </a:solidFill>
                <a:ea typeface="Signika Semibold" charset="0"/>
                <a:cs typeface="Signika Semibold" charset="0"/>
              </a:rPr>
              <a:t>per gli operatori e per gli addetti al Sistema statistico nazionale </a:t>
            </a:r>
            <a:r>
              <a:rPr lang="it-IT" sz="1800" dirty="0"/>
              <a:t>e per altri soggetti pubblici e </a:t>
            </a:r>
            <a:r>
              <a:rPr lang="it-IT" sz="1800" dirty="0" smtClean="0"/>
              <a:t>privati (DPR 166/2010). </a:t>
            </a:r>
            <a:endParaRPr lang="it-IT" sz="18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Collaborazione  </a:t>
            </a:r>
            <a:r>
              <a:rPr lang="it-IT" sz="1800" dirty="0"/>
              <a:t>dell’USCI (e altre associazioni </a:t>
            </a:r>
            <a:r>
              <a:rPr lang="it-IT" sz="1800" dirty="0" smtClean="0"/>
              <a:t>di rappresentanza)</a:t>
            </a:r>
            <a:endParaRPr lang="it-IT" sz="18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Esperienze </a:t>
            </a:r>
            <a:r>
              <a:rPr lang="it-IT" sz="1800" dirty="0"/>
              <a:t>passate</a:t>
            </a:r>
            <a:r>
              <a:rPr lang="it-IT" sz="1800" dirty="0" smtClean="0"/>
              <a:t>: formazione/istruzione per i censimenti o comunque in relazione a specifiche indagini (rilevazione prezzi, …) o su progetti sperimentali (incidenti stradali</a:t>
            </a:r>
            <a:r>
              <a:rPr lang="it-IT" sz="1800" dirty="0"/>
              <a:t>, </a:t>
            </a:r>
            <a:r>
              <a:rPr lang="it-IT" sz="1800" dirty="0" smtClean="0"/>
              <a:t>…): </a:t>
            </a:r>
            <a:r>
              <a:rPr lang="it-IT" sz="1800" dirty="0"/>
              <a:t>più “istruzione” che formazione, in quanto enti di rilevazione.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Positiva </a:t>
            </a:r>
            <a:r>
              <a:rPr lang="it-IT" sz="1800" dirty="0"/>
              <a:t>esperienza </a:t>
            </a:r>
            <a:r>
              <a:rPr lang="it-IT" sz="1800" dirty="0" smtClean="0"/>
              <a:t>in relazione al censimento 2011 (INFO&amp;FOR/CENS); </a:t>
            </a:r>
            <a:r>
              <a:rPr lang="it-IT" sz="1800" dirty="0"/>
              <a:t>previsto nuovo progetto per </a:t>
            </a:r>
            <a:r>
              <a:rPr lang="it-IT" sz="1800" dirty="0" smtClean="0"/>
              <a:t>il </a:t>
            </a:r>
            <a:r>
              <a:rPr lang="it-IT" sz="1800" dirty="0"/>
              <a:t>Censimento permanente (attività </a:t>
            </a:r>
            <a:r>
              <a:rPr lang="it-IT" sz="1800" dirty="0" smtClean="0"/>
              <a:t>del </a:t>
            </a:r>
            <a:r>
              <a:rPr lang="it-IT" sz="1800" dirty="0" smtClean="0">
                <a:cs typeface="Arial" charset="0"/>
              </a:rPr>
              <a:t>Comitato </a:t>
            </a:r>
            <a:r>
              <a:rPr lang="it-IT" sz="1800" dirty="0">
                <a:cs typeface="Arial" charset="0"/>
              </a:rPr>
              <a:t>scientifico per il censimento permanente e l’integrazione di dati </a:t>
            </a:r>
            <a:r>
              <a:rPr lang="it-IT" sz="1800" dirty="0" smtClean="0">
                <a:cs typeface="Arial" charset="0"/>
              </a:rPr>
              <a:t>amministrativi/G</a:t>
            </a:r>
            <a:r>
              <a:rPr lang="it-IT" sz="1800" dirty="0" smtClean="0"/>
              <a:t>ruppo </a:t>
            </a:r>
            <a:r>
              <a:rPr lang="it-IT" sz="1800" dirty="0"/>
              <a:t>di lavoro Formazione </a:t>
            </a:r>
            <a:r>
              <a:rPr lang="it-IT" sz="1800" dirty="0" smtClean="0"/>
              <a:t>con primo documento </a:t>
            </a:r>
            <a:r>
              <a:rPr lang="it-IT" sz="1800" dirty="0"/>
              <a:t>di progetto </a:t>
            </a:r>
            <a:r>
              <a:rPr lang="it-IT" sz="1800" dirty="0" smtClean="0"/>
              <a:t>2014). Per ora </a:t>
            </a:r>
            <a:r>
              <a:rPr lang="it-IT" sz="1800" dirty="0" smtClean="0"/>
              <a:t>avviate solo le attività </a:t>
            </a:r>
            <a:r>
              <a:rPr lang="it-IT" sz="1800" dirty="0"/>
              <a:t>di istruzione per gli enti coinvolti nelle rilevazioni </a:t>
            </a:r>
            <a:r>
              <a:rPr lang="it-IT" sz="1800" dirty="0" smtClean="0"/>
              <a:t>sperimentali.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102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2128</Words>
  <Application>Microsoft Office PowerPoint</Application>
  <PresentationFormat>Personalizzato</PresentationFormat>
  <Paragraphs>148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Personalizza struttura</vt:lpstr>
      <vt:lpstr>COMPORTAMENTI INDIVIDUALI  E RELAZIONI SOCIALI  IN TRASFORMAZIONE  UNA SFIDA PER LA  STATISTICA UFFICIALE </vt:lpstr>
      <vt:lpstr>Sintesi intervento</vt:lpstr>
      <vt:lpstr>Le nuove esigenze di formazione per gli uffici di statistica</vt:lpstr>
      <vt:lpstr>La formazione in ambito universitario</vt:lpstr>
      <vt:lpstr>La formazione nel Sistan</vt:lpstr>
      <vt:lpstr>La formazione (statistica) nella P.A. locale</vt:lpstr>
      <vt:lpstr>La formazione nella P.A. locale: 16° Rapporto (2015) </vt:lpstr>
      <vt:lpstr> La formazione statistica  nei comuni</vt:lpstr>
      <vt:lpstr>La formazione nel Sistan </vt:lpstr>
      <vt:lpstr>La formazione nel Sistan: prospettive </vt:lpstr>
      <vt:lpstr>Iniziative formative realizzate dall’USCI per i Comuni</vt:lpstr>
      <vt:lpstr>Ipotesi per nuovi progetti formativi</vt:lpstr>
      <vt:lpstr>La collaborazione tra gli uffici di statistica delle autonomie locali</vt:lpstr>
      <vt:lpstr>Il protocollo d’intesa ISTAT – ANCI/USCI – UPI/CUSPI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conferenza</cp:lastModifiedBy>
  <cp:revision>161</cp:revision>
  <cp:lastPrinted>2016-03-21T17:06:08Z</cp:lastPrinted>
  <dcterms:created xsi:type="dcterms:W3CDTF">2016-03-11T16:10:26Z</dcterms:created>
  <dcterms:modified xsi:type="dcterms:W3CDTF">2016-06-23T10:07:13Z</dcterms:modified>
</cp:coreProperties>
</file>