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59" r:id="rId5"/>
    <p:sldId id="266" r:id="rId6"/>
    <p:sldId id="267" r:id="rId7"/>
    <p:sldId id="268" r:id="rId8"/>
    <p:sldId id="265" r:id="rId9"/>
    <p:sldId id="263" r:id="rId10"/>
    <p:sldId id="269" r:id="rId11"/>
    <p:sldId id="270" r:id="rId12"/>
    <p:sldId id="262" r:id="rId13"/>
    <p:sldId id="273" r:id="rId14"/>
    <p:sldId id="260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0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75" autoAdjust="0"/>
  </p:normalViewPr>
  <p:slideViewPr>
    <p:cSldViewPr snapToGrid="0" snapToObjects="1">
      <p:cViewPr>
        <p:scale>
          <a:sx n="80" d="100"/>
          <a:sy n="80" d="100"/>
        </p:scale>
        <p:origin x="-546" y="-72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24 giugno 2016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 smtClean="0"/>
              <a:t>24/06/2016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9E734-F888-44DA-A2A1-6DC1663F9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7497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24 giugno 2016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 smtClean="0"/>
              <a:t>24/06/2016</a:t>
            </a:r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24 giugno 2016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24 giugno 2016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50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24 giugno 2016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05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24 giugno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10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24 giugno 2016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10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24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009190"/>
                </a:solidFill>
                <a:latin typeface="+mn-lt"/>
                <a:ea typeface="Signika Light" charset="0"/>
                <a:cs typeface="Calibri"/>
              </a:rPr>
              <a:t>AREA TEMATICA 3.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INNOVAZIONI E SPERIMENTAZIONI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Misurare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l’incertezza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009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INNOVAZIONI E SPERIMENTAZIONI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Misurare l’incertezza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24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09.30 | 11.00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Fabio Bacchini|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43611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compositi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1" y="1884967"/>
            <a:ext cx="3978337" cy="297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631" y="2121292"/>
            <a:ext cx="58578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684632" y="5019599"/>
            <a:ext cx="5857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May €-coin fell slightly, to 0.26 from 0.28 in April, recording its fourth consecutive decline</a:t>
            </a:r>
            <a:r>
              <a:rPr lang="en-US" dirty="0" smtClean="0"/>
              <a:t>. The </a:t>
            </a:r>
            <a:r>
              <a:rPr lang="en-US" dirty="0"/>
              <a:t>indicator was mainly affected by the slowdown in industry, together with the persistent weakness of price </a:t>
            </a:r>
            <a:r>
              <a:rPr lang="en-US" dirty="0" smtClean="0"/>
              <a:t>developments</a:t>
            </a:r>
            <a:r>
              <a:rPr lang="en-US" dirty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4861496"/>
            <a:ext cx="5684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Ai  risultati  positivi  registrati  nel  primo  trimestre  si  affiancano  alcuni  segnali  di </a:t>
            </a:r>
            <a:r>
              <a:rPr lang="it-IT" dirty="0" smtClean="0"/>
              <a:t>debolezza </a:t>
            </a:r>
            <a:r>
              <a:rPr lang="it-IT" dirty="0"/>
              <a:t>nelle </a:t>
            </a:r>
            <a:r>
              <a:rPr lang="it-IT" dirty="0" smtClean="0"/>
              <a:t>aspettative </a:t>
            </a:r>
            <a:r>
              <a:rPr lang="it-IT" dirty="0"/>
              <a:t>delle imprese e negli ordinativi del settore </a:t>
            </a:r>
            <a:r>
              <a:rPr lang="it-IT" dirty="0" smtClean="0"/>
              <a:t>manifatturiero</a:t>
            </a:r>
            <a:r>
              <a:rPr lang="it-IT" dirty="0"/>
              <a:t>. </a:t>
            </a:r>
            <a:r>
              <a:rPr lang="it-IT" dirty="0" smtClean="0"/>
              <a:t>L’indicatore </a:t>
            </a:r>
            <a:r>
              <a:rPr lang="it-IT" dirty="0"/>
              <a:t>composito anticipatore dell’economia italiana </a:t>
            </a:r>
            <a:r>
              <a:rPr lang="it-IT" dirty="0" smtClean="0"/>
              <a:t>ha segnato  un ulteriore calo, suggerendo il rallentamento  </a:t>
            </a:r>
            <a:r>
              <a:rPr lang="it-IT" dirty="0"/>
              <a:t>nel  ritmo  di  crescita </a:t>
            </a:r>
            <a:r>
              <a:rPr lang="it-IT" dirty="0" smtClean="0"/>
              <a:t>dell’attività </a:t>
            </a:r>
            <a:r>
              <a:rPr lang="it-IT" dirty="0"/>
              <a:t>economica nel breve termine</a:t>
            </a:r>
          </a:p>
          <a:p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9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143611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Indicatori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compositi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….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884967"/>
            <a:ext cx="9908846" cy="408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569913" y="2199700"/>
            <a:ext cx="4892736" cy="272855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 smtClean="0"/>
              <a:t>La costruzione di un indicatore in grado di misurare l’incertezza economica ha attratto recenti studi. </a:t>
            </a:r>
            <a:r>
              <a:rPr lang="it-IT" sz="1800" dirty="0" smtClean="0"/>
              <a:t>La domanda più generale è come l’incertezza possa condizionare il ciclo macroeconomico (Baker et al. 2015, Carriero et al, 2016, </a:t>
            </a:r>
            <a:r>
              <a:rPr lang="it-IT" sz="1800" dirty="0" err="1"/>
              <a:t>Jurado</a:t>
            </a:r>
            <a:r>
              <a:rPr lang="it-IT" sz="1800" dirty="0"/>
              <a:t> et al. </a:t>
            </a:r>
            <a:r>
              <a:rPr lang="it-IT" sz="1800" dirty="0" smtClean="0"/>
              <a:t>2013).</a:t>
            </a:r>
            <a:r>
              <a:rPr lang="it-IT" sz="1800" dirty="0" smtClean="0"/>
              <a:t> Bontempi et al. </a:t>
            </a:r>
            <a:r>
              <a:rPr lang="it-IT" sz="1800" dirty="0"/>
              <a:t>p</a:t>
            </a:r>
            <a:r>
              <a:rPr lang="it-IT" sz="1800" dirty="0" smtClean="0"/>
              <a:t>ropongono 3 categorie di misure: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 smtClean="0"/>
              <a:t>Finance </a:t>
            </a:r>
            <a:r>
              <a:rPr lang="it-IT" sz="1800" dirty="0" err="1" smtClean="0"/>
              <a:t>based</a:t>
            </a:r>
            <a:r>
              <a:rPr lang="it-IT" sz="1800" dirty="0" smtClean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 err="1" smtClean="0"/>
              <a:t>Forecast</a:t>
            </a:r>
            <a:r>
              <a:rPr lang="it-IT" sz="1800" dirty="0" smtClean="0"/>
              <a:t> </a:t>
            </a:r>
            <a:r>
              <a:rPr lang="it-IT" sz="1800" dirty="0" err="1" smtClean="0"/>
              <a:t>based</a:t>
            </a:r>
            <a:endParaRPr lang="it-IT" sz="18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it-IT" sz="1800" dirty="0" smtClean="0"/>
              <a:t>News </a:t>
            </a:r>
            <a:r>
              <a:rPr lang="it-IT" sz="1800" dirty="0" err="1" smtClean="0"/>
              <a:t>based</a:t>
            </a:r>
            <a:endParaRPr lang="it-IT" sz="1800" dirty="0" smtClean="0"/>
          </a:p>
          <a:p>
            <a:pPr marL="342900" indent="-342900" algn="just">
              <a:buFont typeface="+mj-lt"/>
              <a:buAutoNum type="arabicPeriod"/>
            </a:pPr>
            <a:endParaRPr lang="it-IT" sz="1800" dirty="0" smtClean="0"/>
          </a:p>
          <a:p>
            <a:pPr algn="just"/>
            <a:r>
              <a:rPr lang="it-IT" sz="1800" dirty="0" smtClean="0"/>
              <a:t>- </a:t>
            </a:r>
            <a:endParaRPr lang="it-IT" sz="1800" dirty="0" smtClean="0"/>
          </a:p>
          <a:p>
            <a:pPr algn="just"/>
            <a:endParaRPr lang="it-IT" sz="18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6685910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4. Altre misure dell’incertezza</a:t>
            </a:r>
            <a:endParaRPr lang="it-IT" sz="3200" dirty="0"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173087" y="2310346"/>
            <a:ext cx="4892736" cy="272855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1" dirty="0" smtClean="0"/>
              <a:t>News </a:t>
            </a:r>
            <a:r>
              <a:rPr lang="it-IT" sz="1800" b="1" dirty="0" err="1" smtClean="0"/>
              <a:t>based</a:t>
            </a:r>
            <a:r>
              <a:rPr lang="it-IT" sz="1800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 smtClean="0"/>
              <a:t>the  traditional news-based  </a:t>
            </a:r>
            <a:r>
              <a:rPr lang="en-US" sz="1800" dirty="0"/>
              <a:t>measure  uses  journalists’  feeling  about </a:t>
            </a:r>
            <a:r>
              <a:rPr lang="en-US" sz="1800" dirty="0" smtClean="0"/>
              <a:t>uncertainty  </a:t>
            </a:r>
            <a:r>
              <a:rPr lang="en-US" sz="1800" dirty="0"/>
              <a:t>and  how  they  communicate  it  by </a:t>
            </a:r>
            <a:r>
              <a:rPr lang="en-US" sz="1800" dirty="0" smtClean="0"/>
              <a:t>using  </a:t>
            </a:r>
            <a:r>
              <a:rPr lang="en-US" sz="1800" dirty="0"/>
              <a:t>specific  </a:t>
            </a:r>
            <a:r>
              <a:rPr lang="en-US" sz="1800" dirty="0" smtClean="0"/>
              <a:t>words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/>
              <a:t>how  </a:t>
            </a:r>
            <a:r>
              <a:rPr lang="en-US" sz="1800" dirty="0" smtClean="0"/>
              <a:t>Internet  </a:t>
            </a:r>
            <a:r>
              <a:rPr lang="en-US" sz="1800" dirty="0"/>
              <a:t>users  explicitly  manifest  their </a:t>
            </a:r>
            <a:r>
              <a:rPr lang="en-US" sz="1800" dirty="0" smtClean="0"/>
              <a:t>uncertainty </a:t>
            </a:r>
            <a:r>
              <a:rPr lang="en-US" sz="1800" dirty="0"/>
              <a:t>by searching for specific words with </a:t>
            </a:r>
            <a:r>
              <a:rPr lang="en-US" sz="1800" dirty="0" smtClean="0"/>
              <a:t>greater/less </a:t>
            </a:r>
            <a:r>
              <a:rPr lang="en-US" sz="1800" dirty="0"/>
              <a:t>frequency</a:t>
            </a:r>
            <a:endParaRPr lang="it-IT" sz="1800" dirty="0" smtClean="0"/>
          </a:p>
          <a:p>
            <a:pPr marL="342900" indent="-342900" algn="just">
              <a:buFont typeface="+mj-lt"/>
              <a:buAutoNum type="arabicPeriod"/>
            </a:pPr>
            <a:endParaRPr lang="it-IT" sz="1800" dirty="0" smtClean="0"/>
          </a:p>
          <a:p>
            <a:pPr algn="just"/>
            <a:r>
              <a:rPr lang="it-IT" sz="1800" dirty="0" smtClean="0"/>
              <a:t>- </a:t>
            </a:r>
            <a:endParaRPr lang="it-IT" sz="1800" dirty="0" smtClean="0"/>
          </a:p>
          <a:p>
            <a:pPr algn="just"/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Indicatori di incertezza news </a:t>
            </a:r>
            <a:r>
              <a:rPr lang="it-IT" sz="3200" dirty="0" err="1" smtClean="0">
                <a:solidFill>
                  <a:srgbClr val="7F7F7F"/>
                </a:solidFill>
                <a:latin typeface="+mn-lt"/>
              </a:rPr>
              <a:t>based</a:t>
            </a:r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 (Baker et al. 2015)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53" y="1864426"/>
            <a:ext cx="8377238" cy="417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Indicatori di incertezza news </a:t>
            </a:r>
            <a:r>
              <a:rPr lang="it-IT" sz="3200" dirty="0" err="1" smtClean="0">
                <a:solidFill>
                  <a:srgbClr val="7F7F7F"/>
                </a:solidFill>
                <a:latin typeface="+mn-lt"/>
              </a:rPr>
              <a:t>based</a:t>
            </a:r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 (Bontempi et al. 2015)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61" y="1957696"/>
            <a:ext cx="10221315" cy="3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Indicatori di incertezza e previsioni macro (Bacchini et al.2014)</a:t>
            </a:r>
            <a:endParaRPr lang="it-IT" sz="3200" dirty="0">
              <a:solidFill>
                <a:srgbClr val="7F7F7F"/>
              </a:solidFill>
              <a:latin typeface="+mn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807654"/>
            <a:ext cx="6175170" cy="449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68" y="2097231"/>
            <a:ext cx="5974733" cy="385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569913" y="2199700"/>
            <a:ext cx="4892736" cy="272855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 smtClean="0"/>
              <a:t> </a:t>
            </a:r>
            <a:endParaRPr lang="it-IT" sz="1800" dirty="0" smtClean="0"/>
          </a:p>
          <a:p>
            <a:pPr algn="just"/>
            <a:endParaRPr lang="it-IT" sz="1800" dirty="0" smtClean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6685910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Spunti di discussione</a:t>
            </a:r>
            <a:endParaRPr lang="it-IT" sz="3200" dirty="0"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40425" y="2017448"/>
            <a:ext cx="10869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Federal statistical agencies in the United States and analogous agencies elsewhere commonly report </a:t>
            </a:r>
            <a:r>
              <a:rPr lang="en-US" dirty="0" smtClean="0"/>
              <a:t>official economic </a:t>
            </a:r>
            <a:r>
              <a:rPr lang="en-US" dirty="0"/>
              <a:t>statistics as point estimates, without accompanying measures of error. </a:t>
            </a:r>
            <a:r>
              <a:rPr lang="en-US" b="1" dirty="0"/>
              <a:t>Users of the statistics </a:t>
            </a:r>
            <a:r>
              <a:rPr lang="en-US" b="1" dirty="0" smtClean="0"/>
              <a:t>may incorrectly </a:t>
            </a:r>
            <a:r>
              <a:rPr lang="en-US" b="1" dirty="0"/>
              <a:t>view them as error-free </a:t>
            </a:r>
            <a:r>
              <a:rPr lang="en-US" dirty="0"/>
              <a:t>or may incorrectly conjecture error </a:t>
            </a:r>
            <a:r>
              <a:rPr lang="en-US" dirty="0" smtClean="0"/>
              <a:t>magnitudes (</a:t>
            </a:r>
            <a:r>
              <a:rPr lang="en-US" dirty="0" err="1" smtClean="0"/>
              <a:t>Manski</a:t>
            </a:r>
            <a:r>
              <a:rPr lang="en-US" dirty="0" smtClean="0"/>
              <a:t> 2014)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Aumentare</a:t>
            </a:r>
            <a:r>
              <a:rPr lang="en-US" dirty="0" smtClean="0"/>
              <a:t> la </a:t>
            </a:r>
            <a:r>
              <a:rPr lang="en-US" dirty="0" err="1" smtClean="0"/>
              <a:t>diffusione</a:t>
            </a:r>
            <a:r>
              <a:rPr lang="en-US" dirty="0" smtClean="0"/>
              <a:t> di </a:t>
            </a:r>
            <a:r>
              <a:rPr lang="en-US" dirty="0" err="1" smtClean="0"/>
              <a:t>indicatori</a:t>
            </a:r>
            <a:r>
              <a:rPr lang="en-US" dirty="0" smtClean="0"/>
              <a:t> </a:t>
            </a:r>
            <a:r>
              <a:rPr lang="en-US" dirty="0" err="1" smtClean="0"/>
              <a:t>compositi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Valutare</a:t>
            </a:r>
            <a:r>
              <a:rPr lang="en-US" dirty="0" smtClean="0"/>
              <a:t> </a:t>
            </a:r>
            <a:r>
              <a:rPr lang="en-US" dirty="0" err="1" smtClean="0"/>
              <a:t>l’estensione</a:t>
            </a:r>
            <a:r>
              <a:rPr lang="en-US" dirty="0" smtClean="0"/>
              <a:t> del </a:t>
            </a:r>
            <a:r>
              <a:rPr lang="en-US" dirty="0" err="1" smtClean="0"/>
              <a:t>nowcasting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err="1" smtClean="0"/>
              <a:t>Valutare</a:t>
            </a:r>
            <a:r>
              <a:rPr lang="en-US" dirty="0" smtClean="0"/>
              <a:t> la </a:t>
            </a:r>
            <a:r>
              <a:rPr lang="en-US" dirty="0" err="1" smtClean="0"/>
              <a:t>possibilità</a:t>
            </a:r>
            <a:r>
              <a:rPr lang="en-US" dirty="0" smtClean="0"/>
              <a:t> di </a:t>
            </a:r>
            <a:r>
              <a:rPr lang="en-US" dirty="0" err="1" smtClean="0"/>
              <a:t>elaborare</a:t>
            </a:r>
            <a:r>
              <a:rPr lang="en-US" dirty="0" smtClean="0"/>
              <a:t> </a:t>
            </a:r>
            <a:r>
              <a:rPr lang="en-US" dirty="0" err="1" smtClean="0"/>
              <a:t>indicatori</a:t>
            </a:r>
            <a:r>
              <a:rPr lang="en-US" dirty="0" smtClean="0"/>
              <a:t> di </a:t>
            </a:r>
            <a:r>
              <a:rPr lang="en-US" dirty="0" err="1" smtClean="0"/>
              <a:t>incertezza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3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5777406" y="1803004"/>
            <a:ext cx="5833730" cy="3168680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it-IT" sz="2000" dirty="0" smtClean="0">
                <a:ea typeface="Signika Light" charset="0"/>
                <a:cs typeface="Signika Light" charset="0"/>
              </a:rPr>
              <a:t>Le previsioni Istat e l’incertezza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000" dirty="0" smtClean="0">
                <a:ea typeface="Signika Light" charset="0"/>
                <a:cs typeface="Signika Light" charset="0"/>
              </a:rPr>
              <a:t>Il quadro internazionale – evoluzione del </a:t>
            </a:r>
            <a:r>
              <a:rPr lang="it-IT" sz="2000" dirty="0" err="1" smtClean="0">
                <a:ea typeface="Signika Light" charset="0"/>
                <a:cs typeface="Signika Light" charset="0"/>
              </a:rPr>
              <a:t>nowcasting</a:t>
            </a: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it-IT" sz="2000" dirty="0" smtClean="0">
                <a:ea typeface="Signika Light" charset="0"/>
                <a:cs typeface="Signika Light" charset="0"/>
              </a:rPr>
              <a:t>Indicatori compositi dell’attività economica (a incertezza non misurabile)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000" dirty="0" smtClean="0">
                <a:ea typeface="Signika Light" charset="0"/>
                <a:cs typeface="Signika Light" charset="0"/>
              </a:rPr>
              <a:t>Recenti misure dell’incertezza</a:t>
            </a:r>
            <a:endParaRPr lang="it-IT" sz="2000" dirty="0">
              <a:ea typeface="Signika Light" charset="0"/>
              <a:cs typeface="Signika Light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it-IT" sz="2000" dirty="0" smtClean="0">
              <a:ea typeface="Signika Light" charset="0"/>
              <a:cs typeface="Signika Light" charset="0"/>
            </a:endParaRPr>
          </a:p>
          <a:p>
            <a:pPr marL="0" indent="0" algn="l">
              <a:buNone/>
            </a:pPr>
            <a:endParaRPr lang="it-IT" sz="2000" dirty="0">
              <a:ea typeface="Signika Light" charset="0"/>
              <a:cs typeface="Signika Light" charset="0"/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25571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009190"/>
                </a:solidFill>
                <a:latin typeface="+mn-lt"/>
                <a:ea typeface="Signika Semibold" charset="0"/>
                <a:cs typeface="Signika Semibold" charset="0"/>
              </a:rPr>
              <a:t>Indice</a:t>
            </a:r>
            <a:endParaRPr lang="it-IT" b="1" dirty="0">
              <a:solidFill>
                <a:srgbClr val="009190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569913" y="2015595"/>
            <a:ext cx="4065587" cy="305646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momento l’Istat rilascia due tipi di previsione sull’economia italiana: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Annuale (maggio e novembre)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Trimestrale (inizio marzo, inizio agosto)</a:t>
            </a:r>
          </a:p>
          <a:p>
            <a:pPr algn="l"/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previsione annuale sui prezzi al netto dei beni energetici: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Ipca</a:t>
            </a:r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previsioni annuali sull’economia europea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Ezeo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(gennaio, aprile, luglio, ottobre)</a:t>
            </a:r>
          </a:p>
          <a:p>
            <a:pPr algn="l"/>
            <a:endParaRPr lang="it-IT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Previsioni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Istat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5652655" y="1168194"/>
            <a:ext cx="6329548" cy="84740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/>
              <a:t>Da dove partiamo</a:t>
            </a:r>
            <a:r>
              <a:rPr lang="it-IT" sz="1800" dirty="0" smtClean="0"/>
              <a:t>: </a:t>
            </a:r>
            <a:r>
              <a:rPr lang="it-IT" sz="1800" dirty="0" err="1" smtClean="0"/>
              <a:t>Pil</a:t>
            </a:r>
            <a:r>
              <a:rPr lang="it-IT" sz="1800" dirty="0" smtClean="0"/>
              <a:t> stima preliminare e revisioni. Caso più significativo, </a:t>
            </a:r>
            <a:r>
              <a:rPr lang="it-IT" sz="1800" dirty="0" err="1" smtClean="0"/>
              <a:t>Pil</a:t>
            </a:r>
            <a:r>
              <a:rPr lang="it-IT" sz="1800" dirty="0" smtClean="0"/>
              <a:t> Usa, maggio </a:t>
            </a:r>
            <a:r>
              <a:rPr lang="it-IT" sz="1800" dirty="0" smtClean="0"/>
              <a:t>2016 (</a:t>
            </a:r>
            <a:r>
              <a:rPr lang="en-US" sz="1800" b="1" dirty="0"/>
              <a:t>Transitory statistical uncertainty arises because data collection takes </a:t>
            </a:r>
            <a:r>
              <a:rPr lang="en-US" sz="1800" b="1" dirty="0" smtClean="0"/>
              <a:t>time, </a:t>
            </a:r>
            <a:r>
              <a:rPr lang="en-US" sz="1800" b="1" dirty="0" err="1" smtClean="0"/>
              <a:t>Manski</a:t>
            </a:r>
            <a:r>
              <a:rPr lang="en-US" sz="1800" b="1" dirty="0" smtClean="0"/>
              <a:t> 2014</a:t>
            </a:r>
            <a:r>
              <a:rPr lang="en-US" sz="1800" dirty="0" smtClean="0"/>
              <a:t>)</a:t>
            </a:r>
            <a:endParaRPr lang="it-IT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51" y="2169974"/>
            <a:ext cx="7381251" cy="377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4152424" y="1370075"/>
            <a:ext cx="3571139" cy="1909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it-IT" sz="2000" dirty="0" smtClean="0"/>
              <a:t>In Europa solo gli istituti di statistica francese e norvegese diffondono previsioni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it-IT" sz="2000" dirty="0" smtClean="0"/>
              <a:t>Istat ha iniziato a diffondere le previsioni annuali nel 2012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Previsioni Istat </a:t>
            </a:r>
          </a:p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Italia</a:t>
            </a:r>
            <a:endParaRPr lang="it-IT" sz="3200" dirty="0"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8173562" y="1370075"/>
            <a:ext cx="3571139" cy="1909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it-IT" sz="2000" dirty="0" smtClean="0"/>
              <a:t>Ipotesi iniziale di lavoro:</a:t>
            </a:r>
          </a:p>
          <a:p>
            <a:pPr marL="342900" indent="-342900" algn="l">
              <a:buFontTx/>
              <a:buChar char="-"/>
            </a:pPr>
            <a:r>
              <a:rPr lang="it-IT" sz="2000" dirty="0" smtClean="0"/>
              <a:t>Differenziare le previsioni dalla produzione corrente</a:t>
            </a:r>
          </a:p>
          <a:p>
            <a:pPr marL="342900" indent="-342900" algn="l">
              <a:buFontTx/>
              <a:buChar char="-"/>
            </a:pPr>
            <a:r>
              <a:rPr lang="it-IT" sz="2000" dirty="0" smtClean="0"/>
              <a:t>Trasparenza nella metodologia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851191"/>
            <a:ext cx="6027098" cy="14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56" y="3851191"/>
            <a:ext cx="4277545" cy="135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8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 txBox="1">
            <a:spLocks/>
          </p:cNvSpPr>
          <p:nvPr/>
        </p:nvSpPr>
        <p:spPr>
          <a:xfrm>
            <a:off x="4152424" y="1370075"/>
            <a:ext cx="7544771" cy="4222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it-IT" sz="2000" dirty="0" smtClean="0"/>
              <a:t>Una nuova area previsioni</a:t>
            </a:r>
            <a:endParaRPr lang="it-IT" sz="2000" dirty="0" smtClean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3" y="1274239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Previsioni Istat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8" y="1792292"/>
            <a:ext cx="7843140" cy="44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9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569913" y="1274240"/>
            <a:ext cx="8289079" cy="6376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Previsioni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Istat Italia: incertezza 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8" y="1710047"/>
            <a:ext cx="5666942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20" y="1274241"/>
            <a:ext cx="5315198" cy="301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780809" y="4297372"/>
            <a:ext cx="5247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Costruzione di modelli econometrici che mettono in relazione una serie di indicatori, ad esempio indici di fiducia, produzione industriale, …. E una variabile da prevedere ad esempio il </a:t>
            </a:r>
            <a:r>
              <a:rPr lang="it-IT" dirty="0" err="1"/>
              <a:t>Pil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78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569913" y="1274240"/>
            <a:ext cx="8289079" cy="6376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Mercato del lavoro Italia: incertezza 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52" y="1805050"/>
            <a:ext cx="7085796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52" y="4005325"/>
            <a:ext cx="6819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64177" y="1805050"/>
            <a:ext cx="41959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Al fine </a:t>
            </a:r>
            <a:r>
              <a:rPr lang="it-IT" dirty="0" smtClean="0"/>
              <a:t>di valutare </a:t>
            </a:r>
            <a:r>
              <a:rPr lang="it-IT" dirty="0"/>
              <a:t>l’accuratezza delle stime prodotte da un’indagine campionaria </a:t>
            </a:r>
            <a:r>
              <a:rPr lang="it-IT" b="1" dirty="0"/>
              <a:t>è necessario tenere </a:t>
            </a:r>
            <a:r>
              <a:rPr lang="it-IT" b="1" dirty="0" smtClean="0"/>
              <a:t>conto </a:t>
            </a:r>
            <a:r>
              <a:rPr lang="it-IT" b="1" dirty="0"/>
              <a:t>dell’errore campionario </a:t>
            </a:r>
            <a:r>
              <a:rPr lang="it-IT" dirty="0"/>
              <a:t>che deriva dall’aver osservato la variabile di interesse solo su una parte </a:t>
            </a:r>
            <a:r>
              <a:rPr lang="it-IT" dirty="0" smtClean="0"/>
              <a:t>(</a:t>
            </a:r>
            <a:r>
              <a:rPr lang="it-IT" dirty="0"/>
              <a:t>campione) della popolazione. Tale errore può essere </a:t>
            </a:r>
            <a:r>
              <a:rPr lang="it-IT" dirty="0" smtClean="0"/>
              <a:t>espresso </a:t>
            </a:r>
            <a:r>
              <a:rPr lang="it-IT" dirty="0"/>
              <a:t>in termini di errore assoluto </a:t>
            </a:r>
            <a:r>
              <a:rPr lang="it-IT" dirty="0" smtClean="0"/>
              <a:t>(standard  </a:t>
            </a:r>
            <a:r>
              <a:rPr lang="it-IT" dirty="0" err="1" smtClean="0"/>
              <a:t>error</a:t>
            </a:r>
            <a:r>
              <a:rPr lang="it-IT" dirty="0" smtClean="0"/>
              <a:t>) </a:t>
            </a:r>
            <a:r>
              <a:rPr lang="it-IT" dirty="0"/>
              <a:t>o </a:t>
            </a:r>
            <a:r>
              <a:rPr lang="it-IT" b="1" dirty="0"/>
              <a:t>di errore relativo </a:t>
            </a:r>
            <a:r>
              <a:rPr lang="it-IT" dirty="0"/>
              <a:t>(cioè l’errore assoluto diviso per la stima, che prende il nome di coefficiente </a:t>
            </a:r>
            <a:r>
              <a:rPr lang="it-IT" dirty="0" smtClean="0"/>
              <a:t>di  </a:t>
            </a:r>
            <a:r>
              <a:rPr lang="it-IT" dirty="0"/>
              <a:t>variazione,  CV).</a:t>
            </a:r>
          </a:p>
        </p:txBody>
      </p:sp>
    </p:spTree>
    <p:extLst>
      <p:ext uri="{BB962C8B-B14F-4D97-AF65-F5344CB8AC3E}">
        <p14:creationId xmlns:p14="http://schemas.microsoft.com/office/powerpoint/2010/main" val="12843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1020405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Esempio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previsione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realtime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– US,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nowcasting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report FRBNY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50" y="1769423"/>
            <a:ext cx="9018743" cy="468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332406" y="2187826"/>
            <a:ext cx="2624549" cy="901418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This week's news had an overall </a:t>
            </a:r>
            <a:r>
              <a:rPr lang="en-US" sz="1800" dirty="0" smtClean="0"/>
              <a:t>negative </a:t>
            </a:r>
            <a:r>
              <a:rPr lang="en-US" sz="1800" dirty="0"/>
              <a:t>effect </a:t>
            </a:r>
            <a:r>
              <a:rPr lang="en-US" sz="1800" dirty="0" smtClean="0"/>
              <a:t>on </a:t>
            </a:r>
            <a:r>
              <a:rPr lang="it-IT" sz="1800" dirty="0" smtClean="0"/>
              <a:t>the </a:t>
            </a:r>
            <a:r>
              <a:rPr lang="it-IT" sz="1800" dirty="0" err="1"/>
              <a:t>nowcast</a:t>
            </a:r>
            <a:r>
              <a:rPr lang="it-IT" sz="1800" dirty="0"/>
              <a:t>.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731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Esempio di previsione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realtime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– US,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nowcasting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report FRBNY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64426"/>
            <a:ext cx="10277475" cy="45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672</Words>
  <Application>Microsoft Office PowerPoint</Application>
  <PresentationFormat>Personalizzato</PresentationFormat>
  <Paragraphs>93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Personalizza struttura</vt:lpstr>
      <vt:lpstr>COMPORTAMENTI INDIVIDUALI  E RELAZIONI SOCIALI  IN TRASFORMAZIONE  UNA SFIDA PER LA  STATISTICA UFFICIALE </vt:lpstr>
      <vt:lpstr>Indice</vt:lpstr>
      <vt:lpstr>1. Previsioni Istat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Esempio di previsione realtime – US, nowcasting report FRBNY</vt:lpstr>
      <vt:lpstr>Presentazione standard di PowerPoint</vt:lpstr>
      <vt:lpstr>3. Indicatori compositi </vt:lpstr>
      <vt:lpstr>3. Indicatori compositi ….</vt:lpstr>
      <vt:lpstr>Presentazione standard di PowerPoint</vt:lpstr>
      <vt:lpstr>Indicatori di incertezza news based (Baker et al. 2015)</vt:lpstr>
      <vt:lpstr>Indicatori di incertezza news based (Bontempi et al. 2015)</vt:lpstr>
      <vt:lpstr>Indicatori di incertezza e previsioni macro (Bacchini et al.2014)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fabio bacchini</cp:lastModifiedBy>
  <cp:revision>92</cp:revision>
  <cp:lastPrinted>2016-03-21T17:06:08Z</cp:lastPrinted>
  <dcterms:created xsi:type="dcterms:W3CDTF">2016-03-11T16:10:26Z</dcterms:created>
  <dcterms:modified xsi:type="dcterms:W3CDTF">2016-06-24T03:28:14Z</dcterms:modified>
</cp:coreProperties>
</file>