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63" r:id="rId3"/>
    <p:sldId id="265" r:id="rId4"/>
    <p:sldId id="266" r:id="rId5"/>
    <p:sldId id="261" r:id="rId6"/>
    <p:sldId id="267" r:id="rId7"/>
    <p:sldId id="270" r:id="rId8"/>
    <p:sldId id="271" r:id="rId9"/>
    <p:sldId id="262" r:id="rId10"/>
    <p:sldId id="272" r:id="rId11"/>
    <p:sldId id="273" r:id="rId12"/>
    <p:sldId id="274"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713A"/>
    <a:srgbClr val="CF1E24"/>
    <a:srgbClr val="E26F31"/>
    <a:srgbClr val="E26F37"/>
    <a:srgbClr val="D43D25"/>
    <a:srgbClr val="E16F36"/>
    <a:srgbClr val="BE1520"/>
    <a:srgbClr val="C72A31"/>
    <a:srgbClr val="DA30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83" autoAdjust="0"/>
  </p:normalViewPr>
  <p:slideViewPr>
    <p:cSldViewPr snapToGrid="0" snapToObjects="1">
      <p:cViewPr>
        <p:scale>
          <a:sx n="75" d="100"/>
          <a:sy n="75" d="100"/>
        </p:scale>
        <p:origin x="437" y="221"/>
      </p:cViewPr>
      <p:guideLst>
        <p:guide orient="horz" pos="2386"/>
        <p:guide pos="1999"/>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31"/>
    </mc:Choice>
    <mc:Fallback>
      <c:style val="31"/>
    </mc:Fallback>
  </mc:AlternateContent>
  <c:chart>
    <c:title>
      <c:tx>
        <c:rich>
          <a:bodyPr/>
          <a:lstStyle/>
          <a:p>
            <a:pPr>
              <a:defRPr sz="1800"/>
            </a:pPr>
            <a:r>
              <a:rPr lang="it-IT" sz="1800"/>
              <a:t>Titolo grafico</a:t>
            </a:r>
          </a:p>
        </c:rich>
      </c:tx>
      <c:layout/>
      <c:overlay val="0"/>
    </c:title>
    <c:autoTitleDeleted val="0"/>
    <c:plotArea>
      <c:layout/>
      <c:doughnutChart>
        <c:varyColors val="1"/>
        <c:dLbls>
          <c:showLegendKey val="0"/>
          <c:showVal val="0"/>
          <c:showCatName val="0"/>
          <c:showSerName val="0"/>
          <c:showPercent val="0"/>
          <c:showBubbleSize val="0"/>
          <c:showLeaderLines val="1"/>
        </c:dLbls>
        <c:firstSliceAng val="0"/>
        <c:holeSize val="50"/>
      </c:doughnutChart>
      <c:spPr>
        <a:noFill/>
        <a:ln w="25400">
          <a:noFill/>
        </a:ln>
      </c:spPr>
    </c:plotArea>
    <c:plotVisOnly val="1"/>
    <c:dispBlanksAs val="gap"/>
    <c:showDLblsOverMax val="0"/>
  </c:chart>
  <c:txPr>
    <a:bodyPr/>
    <a:lstStyle/>
    <a:p>
      <a:pPr>
        <a:defRPr sz="1800"/>
      </a:pPr>
      <a:endParaRPr lang="it-IT"/>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31"/>
    </mc:Choice>
    <mc:Fallback>
      <c:style val="31"/>
    </mc:Fallback>
  </mc:AlternateContent>
  <c:chart>
    <c:title>
      <c:tx>
        <c:rich>
          <a:bodyPr/>
          <a:lstStyle/>
          <a:p>
            <a:pPr>
              <a:defRPr sz="1800"/>
            </a:pPr>
            <a:r>
              <a:rPr lang="it-IT" sz="1800"/>
              <a:t>Titolo grafico</a:t>
            </a:r>
          </a:p>
        </c:rich>
      </c:tx>
      <c:layout/>
      <c:overlay val="0"/>
    </c:title>
    <c:autoTitleDeleted val="0"/>
    <c:plotArea>
      <c:layout/>
      <c:doughnutChart>
        <c:varyColors val="1"/>
        <c:dLbls>
          <c:showLegendKey val="0"/>
          <c:showVal val="0"/>
          <c:showCatName val="0"/>
          <c:showSerName val="0"/>
          <c:showPercent val="0"/>
          <c:showBubbleSize val="0"/>
          <c:showLeaderLines val="1"/>
        </c:dLbls>
        <c:firstSliceAng val="0"/>
        <c:holeSize val="50"/>
      </c:doughnutChart>
      <c:spPr>
        <a:noFill/>
        <a:ln w="25400">
          <a:noFill/>
        </a:ln>
      </c:spPr>
    </c:plotArea>
    <c:plotVisOnly val="1"/>
    <c:dispBlanksAs val="gap"/>
    <c:showDLblsOverMax val="0"/>
  </c:chart>
  <c:txPr>
    <a:bodyPr/>
    <a:lstStyle/>
    <a:p>
      <a:pPr>
        <a:defRPr sz="1800"/>
      </a:pPr>
      <a:endParaRPr lang="it-IT"/>
    </a:p>
  </c:txPr>
  <c:externalData r:id="rId1">
    <c:autoUpdate val="0"/>
  </c:externalData>
</c:chartSpace>
</file>

<file path=ppt/drawings/_rels/drawing1.xml.rels><?xml version="1.0" encoding="UTF-8" standalone="yes"?>
<Relationships xmlns="http://schemas.openxmlformats.org/package/2006/relationships"><Relationship Id="rId1" Type="http://schemas.openxmlformats.org/officeDocument/2006/relationships/image" Target="../media/image10.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4916221" cy="3277480"/>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7B1F3-FB2D-A247-9676-97B3C010A75B}" type="datetimeFigureOut">
              <a:rPr lang="it-IT" smtClean="0"/>
              <a:t>22/06/2016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BAA04C-CF00-2442-8489-B17C223CBBD3}" type="slidenum">
              <a:rPr lang="it-IT" smtClean="0"/>
              <a:t>‹N›</a:t>
            </a:fld>
            <a:endParaRPr lang="it-IT"/>
          </a:p>
        </p:txBody>
      </p:sp>
    </p:spTree>
    <p:extLst>
      <p:ext uri="{BB962C8B-B14F-4D97-AF65-F5344CB8AC3E}">
        <p14:creationId xmlns:p14="http://schemas.microsoft.com/office/powerpoint/2010/main" val="9563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smtClean="0"/>
          </a:p>
        </p:txBody>
      </p:sp>
      <p:sp>
        <p:nvSpPr>
          <p:cNvPr id="4" name="Segnaposto numero diapositiva 3"/>
          <p:cNvSpPr>
            <a:spLocks noGrp="1"/>
          </p:cNvSpPr>
          <p:nvPr>
            <p:ph type="sldNum" sz="quarter" idx="10"/>
          </p:nvPr>
        </p:nvSpPr>
        <p:spPr/>
        <p:txBody>
          <a:bodyPr/>
          <a:lstStyle/>
          <a:p>
            <a:fld id="{A5BAA04C-CF00-2442-8489-B17C223CBBD3}" type="slidenum">
              <a:rPr lang="it-IT" smtClean="0"/>
              <a:t>1</a:t>
            </a:fld>
            <a:endParaRPr lang="it-IT"/>
          </a:p>
        </p:txBody>
      </p:sp>
    </p:spTree>
    <p:extLst>
      <p:ext uri="{BB962C8B-B14F-4D97-AF65-F5344CB8AC3E}">
        <p14:creationId xmlns:p14="http://schemas.microsoft.com/office/powerpoint/2010/main" val="94846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ina interna">
    <p:spTree>
      <p:nvGrpSpPr>
        <p:cNvPr id="1" name=""/>
        <p:cNvGrpSpPr/>
        <p:nvPr/>
      </p:nvGrpSpPr>
      <p:grpSpPr>
        <a:xfrm>
          <a:off x="0" y="0"/>
          <a:ext cx="0" cy="0"/>
          <a:chOff x="0" y="0"/>
          <a:chExt cx="0" cy="0"/>
        </a:xfrm>
      </p:grpSpPr>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36915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9" name="Connettore 1 8"/>
          <p:cNvCxnSpPr/>
          <p:nvPr/>
        </p:nvCxnSpPr>
        <p:spPr>
          <a:xfrm flipH="1">
            <a:off x="601664" y="968418"/>
            <a:ext cx="10997669" cy="0"/>
          </a:xfrm>
          <a:prstGeom prst="line">
            <a:avLst/>
          </a:prstGeom>
          <a:ln w="25400" cap="rnd">
            <a:solidFill>
              <a:srgbClr val="C72A31"/>
            </a:solidFill>
            <a:miter lim="800000"/>
          </a:ln>
        </p:spPr>
        <p:style>
          <a:lnRef idx="1">
            <a:schemeClr val="accent1"/>
          </a:lnRef>
          <a:fillRef idx="0">
            <a:schemeClr val="accent1"/>
          </a:fillRef>
          <a:effectRef idx="0">
            <a:schemeClr val="accent1"/>
          </a:effectRef>
          <a:fontRef idx="minor">
            <a:schemeClr val="tx1"/>
          </a:fontRef>
        </p:style>
      </p:cxnSp>
      <p:pic>
        <p:nvPicPr>
          <p:cNvPr id="8" name="Immagine 7"/>
          <p:cNvPicPr>
            <a:picLocks noChangeAspect="1"/>
          </p:cNvPicPr>
          <p:nvPr/>
        </p:nvPicPr>
        <p:blipFill rotWithShape="1">
          <a:blip r:embed="rId3">
            <a:extLst>
              <a:ext uri="{28A0092B-C50C-407E-A947-70E740481C1C}">
                <a14:useLocalDpi xmlns:a14="http://schemas.microsoft.com/office/drawing/2010/main" val="0"/>
              </a:ext>
            </a:extLst>
          </a:blip>
          <a:srcRect t="13814" r="74033" b="37508"/>
          <a:stretch/>
        </p:blipFill>
        <p:spPr>
          <a:xfrm>
            <a:off x="10647499" y="5776731"/>
            <a:ext cx="1544501" cy="1081270"/>
          </a:xfrm>
          <a:prstGeom prst="rect">
            <a:avLst/>
          </a:prstGeom>
        </p:spPr>
      </p:pic>
      <p:pic>
        <p:nvPicPr>
          <p:cNvPr id="2" name="Immagin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71615" y="179460"/>
            <a:ext cx="1975884" cy="788958"/>
          </a:xfrm>
          <a:prstGeom prst="rect">
            <a:avLst/>
          </a:prstGeom>
        </p:spPr>
      </p:pic>
      <p:sp>
        <p:nvSpPr>
          <p:cNvPr id="11" name="Titolo 1"/>
          <p:cNvSpPr txBox="1">
            <a:spLocks/>
          </p:cNvSpPr>
          <p:nvPr/>
        </p:nvSpPr>
        <p:spPr>
          <a:xfrm>
            <a:off x="613537" y="282240"/>
            <a:ext cx="8233580" cy="641201"/>
          </a:xfrm>
          <a:prstGeom prst="rect">
            <a:avLst/>
          </a:prstGeom>
        </p:spPr>
        <p:txBody>
          <a:bodyPr wrap="square" lIns="0" tIns="0" rIns="0" bIns="0" anchor="t" anchorCtr="0">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1080"/>
              </a:lnSpc>
              <a:spcAft>
                <a:spcPts val="600"/>
              </a:spcAft>
            </a:pPr>
            <a:r>
              <a:rPr lang="it-IT" sz="1100" b="1" dirty="0" smtClean="0">
                <a:solidFill>
                  <a:schemeClr val="tx1">
                    <a:lumMod val="65000"/>
                    <a:lumOff val="35000"/>
                  </a:schemeClr>
                </a:solidFill>
                <a:latin typeface="Calibri"/>
                <a:ea typeface="Signika" charset="0"/>
                <a:cs typeface="Calibri"/>
              </a:rPr>
              <a:t>ROMA</a:t>
            </a:r>
            <a:r>
              <a:rPr lang="it-IT" sz="1100" b="1" baseline="0" dirty="0" smtClean="0">
                <a:solidFill>
                  <a:schemeClr val="tx1">
                    <a:lumMod val="65000"/>
                    <a:lumOff val="35000"/>
                  </a:schemeClr>
                </a:solidFill>
                <a:latin typeface="Calibri"/>
                <a:ea typeface="Signika" charset="0"/>
                <a:cs typeface="Calibri"/>
              </a:rPr>
              <a:t> 22 </a:t>
            </a:r>
            <a:r>
              <a:rPr lang="it-IT" sz="1100" b="1" dirty="0" smtClean="0">
                <a:solidFill>
                  <a:schemeClr val="tx1">
                    <a:lumMod val="65000"/>
                    <a:lumOff val="35000"/>
                  </a:schemeClr>
                </a:solidFill>
                <a:latin typeface="Calibri"/>
                <a:ea typeface="Signika" charset="0"/>
                <a:cs typeface="Calibri"/>
              </a:rPr>
              <a:t>GIUGNO 2016 </a:t>
            </a:r>
          </a:p>
          <a:p>
            <a:pPr>
              <a:lnSpc>
                <a:spcPts val="1080"/>
              </a:lnSpc>
              <a:spcAft>
                <a:spcPts val="0"/>
              </a:spcAft>
            </a:pPr>
            <a:r>
              <a:rPr lang="it-IT" sz="1100" b="1" dirty="0" smtClean="0">
                <a:solidFill>
                  <a:srgbClr val="E26F31"/>
                </a:solidFill>
                <a:latin typeface="+mn-lt"/>
                <a:ea typeface="Signika Light" charset="0"/>
                <a:cs typeface="Calibri"/>
              </a:rPr>
              <a:t>OFFICINA MODERNIZZAZIONE - </a:t>
            </a:r>
            <a:r>
              <a:rPr lang="it-IT" sz="1100" b="1" i="1" dirty="0" smtClean="0">
                <a:solidFill>
                  <a:srgbClr val="E26F31"/>
                </a:solidFill>
                <a:latin typeface="+mn-lt"/>
                <a:ea typeface="Signika Light" charset="0"/>
                <a:cs typeface="Calibri"/>
              </a:rPr>
              <a:t>SINERGIE, OPPORTUNITÀ E CRITICITÀ PER LO SVILUPPO DEL PROGRAMMA DI MODERNIZZAZIONE DELL’ISTAT</a:t>
            </a:r>
          </a:p>
          <a:p>
            <a:pPr>
              <a:lnSpc>
                <a:spcPts val="1080"/>
              </a:lnSpc>
              <a:spcAft>
                <a:spcPts val="0"/>
              </a:spcAft>
            </a:pPr>
            <a:endParaRPr lang="it-IT" sz="500" dirty="0" smtClean="0">
              <a:solidFill>
                <a:schemeClr val="tx1"/>
              </a:solidFill>
              <a:latin typeface="+mn-lt"/>
              <a:ea typeface="Signika Light" charset="0"/>
              <a:cs typeface="Arial"/>
            </a:endParaRPr>
          </a:p>
          <a:p>
            <a:pPr>
              <a:lnSpc>
                <a:spcPts val="1080"/>
              </a:lnSpc>
              <a:spcAft>
                <a:spcPts val="0"/>
              </a:spcAft>
            </a:pPr>
            <a:r>
              <a:rPr lang="it-IT" sz="1200" b="1" dirty="0" smtClean="0">
                <a:solidFill>
                  <a:schemeClr val="tx1"/>
                </a:solidFill>
                <a:latin typeface="+mn-lt"/>
                <a:ea typeface="Signika Light" charset="0"/>
                <a:cs typeface="Arial"/>
              </a:rPr>
              <a:t>Il territorio</a:t>
            </a:r>
            <a:r>
              <a:rPr lang="it-IT" sz="1200" b="1" baseline="0" dirty="0" smtClean="0">
                <a:solidFill>
                  <a:schemeClr val="tx1"/>
                </a:solidFill>
                <a:latin typeface="+mn-lt"/>
                <a:ea typeface="Signika Light" charset="0"/>
                <a:cs typeface="Arial"/>
              </a:rPr>
              <a:t> nel Programma di modernizzazione dell’Istituto</a:t>
            </a:r>
            <a:endParaRPr lang="it-IT" sz="1200" b="1" dirty="0">
              <a:solidFill>
                <a:schemeClr val="tx1"/>
              </a:solidFill>
              <a:latin typeface="+mn-lt"/>
              <a:ea typeface="Signika Light" charset="0"/>
              <a:cs typeface="Arial"/>
            </a:endParaRPr>
          </a:p>
        </p:txBody>
      </p:sp>
      <p:sp>
        <p:nvSpPr>
          <p:cNvPr id="7" name="Segnaposto numero diapositiva 5"/>
          <p:cNvSpPr>
            <a:spLocks noGrp="1"/>
          </p:cNvSpPr>
          <p:nvPr>
            <p:ph type="sldNum" sz="quarter" idx="4"/>
          </p:nvPr>
        </p:nvSpPr>
        <p:spPr>
          <a:xfrm>
            <a:off x="9959132" y="6478588"/>
            <a:ext cx="717915" cy="319088"/>
          </a:xfrm>
          <a:prstGeom prst="rect">
            <a:avLst/>
          </a:prstGeom>
        </p:spPr>
        <p:txBody>
          <a:bodyPr/>
          <a:lstStyle>
            <a:lvl1pPr algn="r">
              <a:defRPr b="0" i="0">
                <a:solidFill>
                  <a:srgbClr val="7F7F7F"/>
                </a:solidFill>
                <a:latin typeface="+mj-lt"/>
              </a:defRPr>
            </a:lvl1pPr>
          </a:lstStyle>
          <a:p>
            <a:fld id="{5C7FE145-5F5F-9146-8268-470DD024125C}" type="slidenum">
              <a:rPr lang="it-IT" smtClean="0"/>
              <a:pPr/>
              <a:t>‹N›</a:t>
            </a:fld>
            <a:endParaRPr lang="it-IT" dirty="0"/>
          </a:p>
        </p:txBody>
      </p:sp>
    </p:spTree>
    <p:extLst>
      <p:ext uri="{BB962C8B-B14F-4D97-AF65-F5344CB8AC3E}">
        <p14:creationId xmlns:p14="http://schemas.microsoft.com/office/powerpoint/2010/main" val="185279241"/>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p:cNvSpPr/>
          <p:nvPr/>
        </p:nvSpPr>
        <p:spPr>
          <a:xfrm>
            <a:off x="0" y="1"/>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0" y="3376083"/>
            <a:ext cx="12192000" cy="3481918"/>
          </a:xfrm>
          <a:prstGeom prst="rect">
            <a:avLst/>
          </a:prstGeom>
          <a:solidFill>
            <a:srgbClr val="E26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rgbClr val="DA304A"/>
                </a:solidFill>
              </a:rPr>
              <a:t> </a:t>
            </a:r>
            <a:endParaRPr lang="it-IT" dirty="0">
              <a:solidFill>
                <a:srgbClr val="DA304A"/>
              </a:solidFill>
            </a:endParaRPr>
          </a:p>
        </p:txBody>
      </p:sp>
      <p:sp>
        <p:nvSpPr>
          <p:cNvPr id="15" name="CasellaDiTesto 14"/>
          <p:cNvSpPr txBox="1"/>
          <p:nvPr/>
        </p:nvSpPr>
        <p:spPr>
          <a:xfrm>
            <a:off x="3034381" y="3811955"/>
            <a:ext cx="9102200" cy="1833835"/>
          </a:xfrm>
          <a:prstGeom prst="rect">
            <a:avLst/>
          </a:prstGeom>
          <a:noFill/>
        </p:spPr>
        <p:txBody>
          <a:bodyPr wrap="square" lIns="0" tIns="0" rIns="0" bIns="0" rtlCol="0">
            <a:spAutoFit/>
          </a:bodyPr>
          <a:lstStyle/>
          <a:p>
            <a:pPr>
              <a:lnSpc>
                <a:spcPts val="1880"/>
              </a:lnSpc>
            </a:pPr>
            <a:r>
              <a:rPr lang="it-IT" sz="2800" b="1" dirty="0" smtClean="0">
                <a:solidFill>
                  <a:schemeClr val="bg1"/>
                </a:solidFill>
                <a:latin typeface="+mj-lt"/>
                <a:ea typeface="Signika Light" charset="0"/>
                <a:cs typeface="Arial"/>
              </a:rPr>
              <a:t>OFFICINA </a:t>
            </a:r>
            <a:r>
              <a:rPr lang="it-IT" sz="2800" b="1" dirty="0">
                <a:solidFill>
                  <a:schemeClr val="bg1"/>
                </a:solidFill>
                <a:latin typeface="+mj-lt"/>
                <a:ea typeface="Signika Light" charset="0"/>
                <a:cs typeface="Arial"/>
              </a:rPr>
              <a:t>MODERNIZZAZIONE </a:t>
            </a:r>
            <a:r>
              <a:rPr lang="it-IT" sz="2800" dirty="0">
                <a:solidFill>
                  <a:schemeClr val="bg1"/>
                </a:solidFill>
                <a:latin typeface="+mj-lt"/>
                <a:ea typeface="Signika Light" charset="0"/>
                <a:cs typeface="Arial"/>
              </a:rPr>
              <a:t>- </a:t>
            </a:r>
            <a:r>
              <a:rPr lang="it-IT" sz="2600" b="1" i="1" dirty="0">
                <a:solidFill>
                  <a:schemeClr val="bg1"/>
                </a:solidFill>
                <a:latin typeface="+mj-lt"/>
                <a:ea typeface="Signika Light" charset="0"/>
                <a:cs typeface="Arial"/>
              </a:rPr>
              <a:t>Sinergie, opportunità e </a:t>
            </a:r>
            <a:endParaRPr lang="it-IT" sz="2600" b="1" i="1" dirty="0" smtClean="0">
              <a:solidFill>
                <a:schemeClr val="bg1"/>
              </a:solidFill>
              <a:latin typeface="+mj-lt"/>
              <a:ea typeface="Signika Light" charset="0"/>
              <a:cs typeface="Arial"/>
            </a:endParaRPr>
          </a:p>
          <a:p>
            <a:pPr>
              <a:lnSpc>
                <a:spcPts val="1880"/>
              </a:lnSpc>
            </a:pPr>
            <a:endParaRPr lang="it-IT" sz="2600" b="1" i="1" dirty="0">
              <a:solidFill>
                <a:schemeClr val="bg1"/>
              </a:solidFill>
              <a:latin typeface="+mj-lt"/>
              <a:ea typeface="Signika Light" charset="0"/>
              <a:cs typeface="Arial"/>
            </a:endParaRPr>
          </a:p>
          <a:p>
            <a:pPr>
              <a:lnSpc>
                <a:spcPts val="1880"/>
              </a:lnSpc>
            </a:pPr>
            <a:r>
              <a:rPr lang="it-IT" sz="2600" b="1" i="1" dirty="0" smtClean="0">
                <a:solidFill>
                  <a:schemeClr val="bg1"/>
                </a:solidFill>
                <a:latin typeface="+mj-lt"/>
                <a:ea typeface="Signika Light" charset="0"/>
                <a:cs typeface="Arial"/>
              </a:rPr>
              <a:t>criticità </a:t>
            </a:r>
            <a:r>
              <a:rPr lang="it-IT" sz="2600" b="1" i="1" dirty="0">
                <a:solidFill>
                  <a:schemeClr val="bg1"/>
                </a:solidFill>
                <a:latin typeface="+mj-lt"/>
                <a:ea typeface="Signika Light" charset="0"/>
                <a:cs typeface="Arial"/>
              </a:rPr>
              <a:t>per lo sviluppo del Programma </a:t>
            </a:r>
            <a:r>
              <a:rPr lang="it-IT" sz="2600" b="1" i="1" dirty="0" smtClean="0">
                <a:solidFill>
                  <a:schemeClr val="bg1"/>
                </a:solidFill>
                <a:latin typeface="+mj-lt"/>
                <a:ea typeface="Signika Light" charset="0"/>
                <a:cs typeface="Arial"/>
              </a:rPr>
              <a:t>di Modernizzazione dell’Istat</a:t>
            </a:r>
            <a:endParaRPr lang="it-IT" sz="2600" b="1" i="1" dirty="0">
              <a:solidFill>
                <a:schemeClr val="bg1"/>
              </a:solidFill>
              <a:latin typeface="+mj-lt"/>
              <a:ea typeface="Signika Light" charset="0"/>
              <a:cs typeface="Arial"/>
            </a:endParaRPr>
          </a:p>
          <a:p>
            <a:pPr>
              <a:lnSpc>
                <a:spcPts val="2160"/>
              </a:lnSpc>
            </a:pPr>
            <a:endParaRPr lang="it-IT" sz="2800" dirty="0">
              <a:solidFill>
                <a:schemeClr val="bg1"/>
              </a:solidFill>
              <a:latin typeface="+mj-lt"/>
              <a:ea typeface="Signika Light" charset="0"/>
              <a:cs typeface="Arial"/>
            </a:endParaRPr>
          </a:p>
          <a:p>
            <a:pPr>
              <a:lnSpc>
                <a:spcPts val="3200"/>
              </a:lnSpc>
            </a:pPr>
            <a:r>
              <a:rPr lang="it-IT" sz="3200" dirty="0" smtClean="0">
                <a:solidFill>
                  <a:schemeClr val="bg1"/>
                </a:solidFill>
                <a:ea typeface="Signika Light" charset="0"/>
                <a:cs typeface="Arial"/>
              </a:rPr>
              <a:t>Il territorio nel Programma di modernizzazione</a:t>
            </a:r>
          </a:p>
          <a:p>
            <a:pPr>
              <a:lnSpc>
                <a:spcPts val="3200"/>
              </a:lnSpc>
            </a:pPr>
            <a:r>
              <a:rPr lang="it-IT" sz="3200" dirty="0" smtClean="0">
                <a:solidFill>
                  <a:schemeClr val="bg1"/>
                </a:solidFill>
                <a:ea typeface="Signika Light" charset="0"/>
                <a:cs typeface="Arial"/>
              </a:rPr>
              <a:t>dell’Istituto</a:t>
            </a:r>
            <a:endParaRPr lang="it-IT" sz="3200" dirty="0">
              <a:solidFill>
                <a:schemeClr val="bg1"/>
              </a:solidFill>
              <a:ea typeface="Signika Light" charset="0"/>
              <a:cs typeface="Arial"/>
            </a:endParaRPr>
          </a:p>
        </p:txBody>
      </p:sp>
      <p:sp>
        <p:nvSpPr>
          <p:cNvPr id="2" name="Titolo 1"/>
          <p:cNvSpPr>
            <a:spLocks noGrp="1"/>
          </p:cNvSpPr>
          <p:nvPr>
            <p:ph type="ctrTitle" idx="4294967295"/>
          </p:nvPr>
        </p:nvSpPr>
        <p:spPr>
          <a:xfrm>
            <a:off x="611254" y="384211"/>
            <a:ext cx="5050820" cy="1611125"/>
          </a:xfrm>
          <a:prstGeom prst="rect">
            <a:avLst/>
          </a:prstGeom>
        </p:spPr>
        <p:txBody>
          <a:bodyPr wrap="square" lIns="0" tIns="0" rIns="0" bIns="0" anchor="t" anchorCtr="0">
            <a:spAutoFit/>
          </a:bodyPr>
          <a:lstStyle/>
          <a:p>
            <a:pPr algn="l">
              <a:lnSpc>
                <a:spcPts val="2500"/>
              </a:lnSpc>
            </a:pPr>
            <a:r>
              <a:rPr lang="it-IT" sz="2400" b="1" dirty="0" smtClean="0">
                <a:solidFill>
                  <a:schemeClr val="bg1"/>
                </a:solidFill>
                <a:latin typeface="Signika" charset="0"/>
                <a:ea typeface="Signika" charset="0"/>
                <a:cs typeface="Signika" charset="0"/>
              </a:rPr>
              <a:t>COMPORTAMENTI INDIVIDUALI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E RELAZIONI SOCIALI </a:t>
            </a:r>
            <a:br>
              <a:rPr lang="it-IT" sz="2400" b="1" dirty="0" smtClean="0">
                <a:solidFill>
                  <a:schemeClr val="bg1"/>
                </a:solidFill>
                <a:latin typeface="Signika" charset="0"/>
                <a:ea typeface="Signika" charset="0"/>
                <a:cs typeface="Signika" charset="0"/>
              </a:rPr>
            </a:br>
            <a:r>
              <a:rPr lang="it-IT" sz="2400" b="1" dirty="0" smtClean="0">
                <a:solidFill>
                  <a:schemeClr val="bg1"/>
                </a:solidFill>
                <a:latin typeface="Signika" charset="0"/>
                <a:ea typeface="Signika" charset="0"/>
                <a:cs typeface="Signika" charset="0"/>
              </a:rPr>
              <a:t>IN TRASFORMAZIONE </a:t>
            </a:r>
            <a:br>
              <a:rPr lang="it-IT" sz="2400" b="1" dirty="0" smtClean="0">
                <a:solidFill>
                  <a:schemeClr val="bg1"/>
                </a:solidFill>
                <a:latin typeface="Signika" charset="0"/>
                <a:ea typeface="Signika" charset="0"/>
                <a:cs typeface="Signika" charset="0"/>
              </a:rPr>
            </a:br>
            <a:r>
              <a:rPr lang="it-IT" sz="2400" dirty="0">
                <a:solidFill>
                  <a:schemeClr val="bg1"/>
                </a:solidFill>
                <a:latin typeface="Signika" charset="0"/>
                <a:ea typeface="Signika" charset="0"/>
                <a:cs typeface="Signika" charset="0"/>
              </a:rPr>
              <a:t>UNA SFIDA </a:t>
            </a:r>
            <a:r>
              <a:rPr lang="it-IT" sz="2400" dirty="0" smtClean="0">
                <a:solidFill>
                  <a:schemeClr val="bg1"/>
                </a:solidFill>
                <a:latin typeface="Signika" charset="0"/>
                <a:ea typeface="Signika" charset="0"/>
                <a:cs typeface="Signika" charset="0"/>
              </a:rPr>
              <a:t>PER </a:t>
            </a:r>
            <a:r>
              <a:rPr lang="it-IT" sz="2400" dirty="0">
                <a:solidFill>
                  <a:schemeClr val="bg1"/>
                </a:solidFill>
                <a:latin typeface="Signika" charset="0"/>
                <a:ea typeface="Signika" charset="0"/>
                <a:cs typeface="Signika" charset="0"/>
              </a:rPr>
              <a:t>LA </a:t>
            </a:r>
            <a:r>
              <a:rPr lang="it-IT" sz="2400" dirty="0" smtClean="0">
                <a:solidFill>
                  <a:schemeClr val="bg1"/>
                </a:solidFill>
                <a:latin typeface="Signika" charset="0"/>
                <a:ea typeface="Signika" charset="0"/>
                <a:cs typeface="Signika" charset="0"/>
              </a:rPr>
              <a:t/>
            </a:r>
            <a:br>
              <a:rPr lang="it-IT" sz="2400" dirty="0" smtClean="0">
                <a:solidFill>
                  <a:schemeClr val="bg1"/>
                </a:solidFill>
                <a:latin typeface="Signika" charset="0"/>
                <a:ea typeface="Signika" charset="0"/>
                <a:cs typeface="Signika" charset="0"/>
              </a:rPr>
            </a:br>
            <a:r>
              <a:rPr lang="it-IT" sz="2400" dirty="0" smtClean="0">
                <a:solidFill>
                  <a:schemeClr val="bg1"/>
                </a:solidFill>
                <a:latin typeface="Signika" charset="0"/>
                <a:ea typeface="Signika" charset="0"/>
                <a:cs typeface="Signika" charset="0"/>
              </a:rPr>
              <a:t>STATISTICA UFFICIALE </a:t>
            </a:r>
            <a:endParaRPr lang="it-IT" sz="2400" dirty="0">
              <a:solidFill>
                <a:schemeClr val="bg1"/>
              </a:solidFill>
              <a:latin typeface="Signika" charset="0"/>
              <a:ea typeface="Signika" charset="0"/>
              <a:cs typeface="Signika" charset="0"/>
            </a:endParaRPr>
          </a:p>
        </p:txBody>
      </p:sp>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742" y="214878"/>
            <a:ext cx="11427622" cy="2895775"/>
          </a:xfrm>
          <a:prstGeom prst="rect">
            <a:avLst/>
          </a:prstGeom>
        </p:spPr>
      </p:pic>
      <p:pic>
        <p:nvPicPr>
          <p:cNvPr id="13" name="Immagine 12" descr="Logo12esimaOk-21.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16714" y="5859742"/>
            <a:ext cx="480972" cy="625265"/>
          </a:xfrm>
          <a:prstGeom prst="rect">
            <a:avLst/>
          </a:prstGeom>
        </p:spPr>
      </p:pic>
      <p:pic>
        <p:nvPicPr>
          <p:cNvPr id="17" name="Immagine 16" descr="Logo12esimaOk-22.ep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26186" y="3683343"/>
            <a:ext cx="571500" cy="609600"/>
          </a:xfrm>
          <a:prstGeom prst="rect">
            <a:avLst/>
          </a:prstGeom>
        </p:spPr>
      </p:pic>
      <p:sp>
        <p:nvSpPr>
          <p:cNvPr id="19" name="CasellaDiTesto 18"/>
          <p:cNvSpPr txBox="1"/>
          <p:nvPr/>
        </p:nvSpPr>
        <p:spPr>
          <a:xfrm>
            <a:off x="3173412" y="6056410"/>
            <a:ext cx="8221860" cy="389017"/>
          </a:xfrm>
          <a:prstGeom prst="rect">
            <a:avLst/>
          </a:prstGeom>
          <a:noFill/>
        </p:spPr>
        <p:txBody>
          <a:bodyPr wrap="square" lIns="0" tIns="0" rIns="0" bIns="0" rtlCol="0">
            <a:spAutoFit/>
          </a:bodyPr>
          <a:lstStyle/>
          <a:p>
            <a:pPr>
              <a:lnSpc>
                <a:spcPts val="3200"/>
              </a:lnSpc>
            </a:pPr>
            <a:r>
              <a:rPr lang="it-IT" sz="2400" b="1" dirty="0" smtClean="0">
                <a:solidFill>
                  <a:schemeClr val="bg1"/>
                </a:solidFill>
                <a:latin typeface="+mj-lt"/>
                <a:ea typeface="Signika Light" charset="0"/>
                <a:cs typeface="Arial"/>
              </a:rPr>
              <a:t>Francesca Abate | Istat</a:t>
            </a:r>
            <a:endParaRPr lang="it-IT" sz="2400" b="1" dirty="0">
              <a:solidFill>
                <a:schemeClr val="bg1"/>
              </a:solidFill>
              <a:latin typeface="+mj-lt"/>
              <a:ea typeface="Signika Light" charset="0"/>
              <a:cs typeface="Arial"/>
            </a:endParaRPr>
          </a:p>
        </p:txBody>
      </p:sp>
      <p:cxnSp>
        <p:nvCxnSpPr>
          <p:cNvPr id="20" name="Connettore 1 19"/>
          <p:cNvCxnSpPr/>
          <p:nvPr/>
        </p:nvCxnSpPr>
        <p:spPr>
          <a:xfrm>
            <a:off x="2998756" y="3811955"/>
            <a:ext cx="0" cy="2580211"/>
          </a:xfrm>
          <a:prstGeom prst="line">
            <a:avLst/>
          </a:prstGeom>
          <a:ln w="28575" cmpd="sng">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7058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10</a:t>
            </a:fld>
            <a:endParaRPr lang="it-IT" dirty="0"/>
          </a:p>
        </p:txBody>
      </p:sp>
      <p:sp>
        <p:nvSpPr>
          <p:cNvPr id="9" name="Sottotitolo 2"/>
          <p:cNvSpPr txBox="1">
            <a:spLocks/>
          </p:cNvSpPr>
          <p:nvPr/>
        </p:nvSpPr>
        <p:spPr>
          <a:xfrm>
            <a:off x="569912" y="2073173"/>
            <a:ext cx="4065587" cy="2945868"/>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it-IT" sz="1800" dirty="0"/>
              <a:t>La </a:t>
            </a:r>
            <a:r>
              <a:rPr lang="it-IT" sz="1800" dirty="0" smtClean="0"/>
              <a:t>svolta territoriale </a:t>
            </a:r>
            <a:r>
              <a:rPr lang="it-IT" sz="1800" dirty="0"/>
              <a:t>caratterizza anche il contesto europeo </a:t>
            </a:r>
            <a:endParaRPr lang="it-IT" sz="1800" dirty="0" smtClean="0"/>
          </a:p>
          <a:p>
            <a:pPr algn="l"/>
            <a:r>
              <a:rPr lang="it-IT" sz="1800" dirty="0" smtClean="0"/>
              <a:t>Dalla </a:t>
            </a:r>
            <a:r>
              <a:rPr lang="it-IT" sz="1800" dirty="0"/>
              <a:t>fine degli anni ’90 viene introdotto il concetto di coesione territoriale con riferimento alle politiche regionali e di pianificazione spaziale</a:t>
            </a:r>
          </a:p>
          <a:p>
            <a:pPr algn="l"/>
            <a:r>
              <a:rPr lang="it-IT" sz="1800" dirty="0" smtClean="0"/>
              <a:t>Concetto </a:t>
            </a:r>
            <a:r>
              <a:rPr lang="it-IT" sz="1800" dirty="0"/>
              <a:t>ancora centrale nella nuova programmazione  comunitaria </a:t>
            </a:r>
            <a:r>
              <a:rPr lang="it-IT" sz="1800" dirty="0" smtClean="0"/>
              <a:t>2014- </a:t>
            </a:r>
            <a:r>
              <a:rPr lang="it-IT" sz="1800" dirty="0"/>
              <a:t>2020 in termini di rilancio della competitività e sostenibilità del territorio europeo (politica </a:t>
            </a:r>
            <a:r>
              <a:rPr lang="it-IT" sz="1800" dirty="0" err="1"/>
              <a:t>place</a:t>
            </a:r>
            <a:r>
              <a:rPr lang="it-IT" sz="1800" dirty="0"/>
              <a:t> </a:t>
            </a:r>
            <a:r>
              <a:rPr lang="it-IT" sz="1800" dirty="0" err="1"/>
              <a:t>based</a:t>
            </a:r>
            <a:r>
              <a:rPr lang="it-IT" sz="1800" dirty="0"/>
              <a:t>)</a:t>
            </a:r>
          </a:p>
        </p:txBody>
      </p:sp>
      <p:graphicFrame>
        <p:nvGraphicFramePr>
          <p:cNvPr id="7" name="Grafico 6"/>
          <p:cNvGraphicFramePr/>
          <p:nvPr>
            <p:extLst>
              <p:ext uri="{D42A27DB-BD31-4B8C-83A1-F6EECF244321}">
                <p14:modId xmlns:p14="http://schemas.microsoft.com/office/powerpoint/2010/main" val="3460705462"/>
              </p:ext>
            </p:extLst>
          </p:nvPr>
        </p:nvGraphicFramePr>
        <p:xfrm>
          <a:off x="5960534" y="1663374"/>
          <a:ext cx="4916221" cy="327748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olo 1"/>
          <p:cNvSpPr txBox="1">
            <a:spLocks/>
          </p:cNvSpPr>
          <p:nvPr/>
        </p:nvSpPr>
        <p:spPr>
          <a:xfrm>
            <a:off x="569913" y="1037065"/>
            <a:ext cx="5810567" cy="1036107"/>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dirty="0" err="1" smtClean="0">
                <a:solidFill>
                  <a:schemeClr val="tx1">
                    <a:lumMod val="50000"/>
                    <a:lumOff val="50000"/>
                  </a:schemeClr>
                </a:solidFill>
                <a:latin typeface="+mn-lt"/>
              </a:rPr>
              <a:t>Governance</a:t>
            </a:r>
            <a:r>
              <a:rPr lang="it-IT" sz="3200" dirty="0" smtClean="0">
                <a:solidFill>
                  <a:schemeClr val="tx1">
                    <a:lumMod val="50000"/>
                    <a:lumOff val="50000"/>
                  </a:schemeClr>
                </a:solidFill>
                <a:latin typeface="+mn-lt"/>
              </a:rPr>
              <a:t> territoriale e partecipazione</a:t>
            </a:r>
            <a:endParaRPr lang="it-IT" sz="3200" dirty="0">
              <a:latin typeface="+mn-lt"/>
            </a:endParaRPr>
          </a:p>
        </p:txBody>
      </p:sp>
      <p:pic>
        <p:nvPicPr>
          <p:cNvPr id="1026" name="Picture 2" descr="http://res.freestockphotos.biz/pictures/9/9551-3d-bar-graph-meeting-p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4301" y="1144586"/>
            <a:ext cx="3950179" cy="3950180"/>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1056640" y="5132971"/>
            <a:ext cx="8961120" cy="2031325"/>
          </a:xfrm>
          <a:prstGeom prst="rect">
            <a:avLst/>
          </a:prstGeom>
        </p:spPr>
        <p:txBody>
          <a:bodyPr wrap="square">
            <a:spAutoFit/>
          </a:bodyPr>
          <a:lstStyle/>
          <a:p>
            <a:pPr algn="just"/>
            <a:r>
              <a:rPr lang="it-IT" dirty="0" smtClean="0">
                <a:solidFill>
                  <a:srgbClr val="FF0000"/>
                </a:solidFill>
              </a:rPr>
              <a:t>In questo contesto, gli UUTT possono essere  snodo importante nel programma di modernizzazione dell’Istituto. Sintesi  di presidio  per la  verifica della qualità dei dati,  per la definizione  delle nuove esigenze informative che provengono dal e per il territorio, per le relazioni costanti con gli </a:t>
            </a:r>
            <a:r>
              <a:rPr lang="it-IT" dirty="0">
                <a:solidFill>
                  <a:srgbClr val="FF0000"/>
                </a:solidFill>
              </a:rPr>
              <a:t>uffici </a:t>
            </a:r>
            <a:r>
              <a:rPr lang="it-IT" dirty="0" smtClean="0">
                <a:solidFill>
                  <a:srgbClr val="FF0000"/>
                </a:solidFill>
              </a:rPr>
              <a:t>produttori/sviluppatori </a:t>
            </a:r>
            <a:r>
              <a:rPr lang="it-IT" dirty="0">
                <a:solidFill>
                  <a:srgbClr val="FF0000"/>
                </a:solidFill>
              </a:rPr>
              <a:t>di statistica locale. </a:t>
            </a:r>
            <a:r>
              <a:rPr lang="it-IT" dirty="0" smtClean="0">
                <a:solidFill>
                  <a:srgbClr val="FF0000"/>
                </a:solidFill>
              </a:rPr>
              <a:t>Ma soprattutto nel ruolo di catalizzatori  di innovazione perché in grado di accelerare </a:t>
            </a:r>
            <a:r>
              <a:rPr lang="it-IT" dirty="0">
                <a:solidFill>
                  <a:srgbClr val="FF0000"/>
                </a:solidFill>
              </a:rPr>
              <a:t>le capacità di reazione del territorio e </a:t>
            </a:r>
            <a:r>
              <a:rPr lang="it-IT" dirty="0" smtClean="0">
                <a:solidFill>
                  <a:srgbClr val="FF0000"/>
                </a:solidFill>
              </a:rPr>
              <a:t>di portare a </a:t>
            </a:r>
            <a:r>
              <a:rPr lang="it-IT" dirty="0">
                <a:solidFill>
                  <a:srgbClr val="FF0000"/>
                </a:solidFill>
              </a:rPr>
              <a:t>processo l’uso della statistica </a:t>
            </a:r>
            <a:r>
              <a:rPr lang="it-IT" dirty="0" smtClean="0">
                <a:solidFill>
                  <a:srgbClr val="FF0000"/>
                </a:solidFill>
              </a:rPr>
              <a:t>come </a:t>
            </a:r>
            <a:r>
              <a:rPr lang="it-IT" dirty="0">
                <a:solidFill>
                  <a:srgbClr val="FF0000"/>
                </a:solidFill>
              </a:rPr>
              <a:t>strumento per la policy.</a:t>
            </a:r>
          </a:p>
          <a:p>
            <a:endParaRPr lang="it-IT" dirty="0"/>
          </a:p>
        </p:txBody>
      </p:sp>
    </p:spTree>
    <p:extLst>
      <p:ext uri="{BB962C8B-B14F-4D97-AF65-F5344CB8AC3E}">
        <p14:creationId xmlns:p14="http://schemas.microsoft.com/office/powerpoint/2010/main" val="1648246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p:txBody>
          <a:bodyPr/>
          <a:lstStyle/>
          <a:p>
            <a:fld id="{5C7FE145-5F5F-9146-8268-470DD024125C}" type="slidenum">
              <a:rPr lang="it-IT" smtClean="0"/>
              <a:pPr/>
              <a:t>11</a:t>
            </a:fld>
            <a:endParaRPr lang="it-IT" dirty="0"/>
          </a:p>
        </p:txBody>
      </p:sp>
      <p:sp>
        <p:nvSpPr>
          <p:cNvPr id="12" name="Sottotitolo 2"/>
          <p:cNvSpPr>
            <a:spLocks noGrp="1"/>
          </p:cNvSpPr>
          <p:nvPr>
            <p:ph type="subTitle" idx="4294967295"/>
          </p:nvPr>
        </p:nvSpPr>
        <p:spPr>
          <a:xfrm>
            <a:off x="6357938" y="1803400"/>
            <a:ext cx="5834062" cy="3168650"/>
          </a:xfrm>
          <a:prstGeom prst="rect">
            <a:avLst/>
          </a:prstGeom>
        </p:spPr>
        <p:txBody>
          <a:bodyPr/>
          <a:lstStyle/>
          <a:p>
            <a:pPr marL="0" lvl="0" indent="0">
              <a:buNone/>
            </a:pPr>
            <a:endParaRPr lang="it-IT" sz="2000" dirty="0" smtClean="0">
              <a:solidFill>
                <a:prstClr val="black"/>
              </a:solidFill>
            </a:endParaRPr>
          </a:p>
          <a:p>
            <a:pPr marL="0" lvl="0" indent="0">
              <a:buNone/>
            </a:pPr>
            <a:endParaRPr lang="it-IT" sz="2000" dirty="0">
              <a:solidFill>
                <a:prstClr val="black"/>
              </a:solidFill>
            </a:endParaRPr>
          </a:p>
          <a:p>
            <a:pPr marL="0" lvl="0" indent="0">
              <a:buNone/>
            </a:pPr>
            <a:endParaRPr lang="it-IT" sz="2000" dirty="0" smtClean="0">
              <a:solidFill>
                <a:prstClr val="black"/>
              </a:solidFill>
            </a:endParaRPr>
          </a:p>
          <a:p>
            <a:pPr marL="0" lvl="0" indent="0">
              <a:buNone/>
            </a:pPr>
            <a:r>
              <a:rPr lang="it-IT" sz="2000" dirty="0" smtClean="0">
                <a:solidFill>
                  <a:prstClr val="black"/>
                </a:solidFill>
              </a:rPr>
              <a:t>Nonostante </a:t>
            </a:r>
            <a:r>
              <a:rPr lang="it-IT" sz="2000" dirty="0" smtClean="0">
                <a:solidFill>
                  <a:prstClr val="black"/>
                </a:solidFill>
              </a:rPr>
              <a:t>l’uso delle </a:t>
            </a:r>
            <a:r>
              <a:rPr lang="it-IT" sz="2000" dirty="0">
                <a:solidFill>
                  <a:prstClr val="black"/>
                </a:solidFill>
              </a:rPr>
              <a:t>tecnologie e la sensibilità al dato si siano </a:t>
            </a:r>
            <a:r>
              <a:rPr lang="it-IT" sz="2000" dirty="0" smtClean="0">
                <a:solidFill>
                  <a:prstClr val="black"/>
                </a:solidFill>
              </a:rPr>
              <a:t>ampliati, </a:t>
            </a:r>
            <a:r>
              <a:rPr lang="it-IT" sz="2000" dirty="0">
                <a:solidFill>
                  <a:prstClr val="black"/>
                </a:solidFill>
              </a:rPr>
              <a:t>resta nella sostanza ancora un obiettivo da raggiungere. </a:t>
            </a:r>
            <a:endParaRPr lang="it-IT" sz="2000" dirty="0" smtClean="0">
              <a:solidFill>
                <a:prstClr val="black"/>
              </a:solidFill>
            </a:endParaRPr>
          </a:p>
          <a:p>
            <a:pPr marL="0" lvl="0" indent="0">
              <a:buNone/>
            </a:pPr>
            <a:r>
              <a:rPr lang="it-IT" sz="2000" dirty="0" smtClean="0">
                <a:solidFill>
                  <a:prstClr val="black"/>
                </a:solidFill>
              </a:rPr>
              <a:t>Gli </a:t>
            </a:r>
            <a:r>
              <a:rPr lang="it-IT" sz="2000" dirty="0">
                <a:solidFill>
                  <a:prstClr val="black"/>
                </a:solidFill>
              </a:rPr>
              <a:t>obiettivi che l’Istituto intende perseguire con il programma di modernizzazione vanno in questa direzione e gli UUTT posseggono tutte le competenze e le relazioni necessarie per offrire un importante contributo</a:t>
            </a:r>
          </a:p>
          <a:p>
            <a:pPr marL="0" indent="0">
              <a:buNone/>
            </a:pPr>
            <a:endParaRPr lang="it-IT" sz="2000" dirty="0">
              <a:ea typeface="Signika Light" charset="0"/>
              <a:cs typeface="Signika Light" charset="0"/>
            </a:endParaRPr>
          </a:p>
        </p:txBody>
      </p:sp>
      <p:sp>
        <p:nvSpPr>
          <p:cNvPr id="13" name="Titolo 1"/>
          <p:cNvSpPr>
            <a:spLocks noGrp="1"/>
          </p:cNvSpPr>
          <p:nvPr>
            <p:ph type="ctrTitle" idx="4294967295"/>
          </p:nvPr>
        </p:nvSpPr>
        <p:spPr>
          <a:xfrm>
            <a:off x="0" y="1004888"/>
            <a:ext cx="6471920" cy="539432"/>
          </a:xfrm>
          <a:prstGeom prst="rect">
            <a:avLst/>
          </a:prstGeom>
        </p:spPr>
        <p:txBody>
          <a:bodyPr lIns="0" tIns="0" rIns="0" bIns="0" anchor="t" anchorCtr="0"/>
          <a:lstStyle/>
          <a:p>
            <a:pPr algn="l"/>
            <a:r>
              <a:rPr lang="it-IT" b="1" dirty="0" smtClean="0">
                <a:solidFill>
                  <a:srgbClr val="E26F31"/>
                </a:solidFill>
                <a:latin typeface="+mn-lt"/>
                <a:ea typeface="Signika Semibold" charset="0"/>
                <a:cs typeface="Signika Semibold" charset="0"/>
              </a:rPr>
              <a:t>Riflessioni conclusive</a:t>
            </a:r>
            <a:endParaRPr lang="it-IT" b="1" dirty="0">
              <a:solidFill>
                <a:srgbClr val="E26F31"/>
              </a:solidFill>
              <a:latin typeface="+mn-lt"/>
              <a:ea typeface="Signika Semibold" charset="0"/>
              <a:cs typeface="Signika Semibold" charset="0"/>
            </a:endParaRPr>
          </a:p>
        </p:txBody>
      </p:sp>
      <p:sp>
        <p:nvSpPr>
          <p:cNvPr id="3" name="Rettangolo 2"/>
          <p:cNvSpPr/>
          <p:nvPr/>
        </p:nvSpPr>
        <p:spPr>
          <a:xfrm>
            <a:off x="11430" y="2281149"/>
            <a:ext cx="5586730" cy="2862322"/>
          </a:xfrm>
          <a:prstGeom prst="rect">
            <a:avLst/>
          </a:prstGeom>
        </p:spPr>
        <p:txBody>
          <a:bodyPr wrap="square">
            <a:spAutoFit/>
          </a:bodyPr>
          <a:lstStyle/>
          <a:p>
            <a:r>
              <a:rPr lang="it-IT" sz="2000" dirty="0" smtClean="0">
                <a:solidFill>
                  <a:prstClr val="black"/>
                </a:solidFill>
              </a:rPr>
              <a:t>All’avvio della nuova stagione di programmazione territoriale…..«Il </a:t>
            </a:r>
            <a:r>
              <a:rPr lang="it-IT" sz="2000" dirty="0">
                <a:solidFill>
                  <a:prstClr val="black"/>
                </a:solidFill>
              </a:rPr>
              <a:t>fabbisogno di informazione statistica sotteso a questo nuovo modo di fare programmazione risulta sensibilmente accresciuto e la capacità dei sistemi statistici istituzionali di soddisfarlo è, oggettivamente, messo alla prova.» (F. Barca, Scheda sull’informazione statistica per le politiche del Mezzogiorno, in Atti della Quarta conferenza nazionale di statistica, Istat, 1999). </a:t>
            </a:r>
            <a:endParaRPr lang="it-IT" dirty="0"/>
          </a:p>
        </p:txBody>
      </p:sp>
    </p:spTree>
    <p:extLst>
      <p:ext uri="{BB962C8B-B14F-4D97-AF65-F5344CB8AC3E}">
        <p14:creationId xmlns:p14="http://schemas.microsoft.com/office/powerpoint/2010/main" val="2235960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p:txBody>
          <a:bodyPr/>
          <a:lstStyle/>
          <a:p>
            <a:fld id="{5C7FE145-5F5F-9146-8268-470DD024125C}" type="slidenum">
              <a:rPr lang="it-IT" smtClean="0"/>
              <a:pPr/>
              <a:t>12</a:t>
            </a:fld>
            <a:endParaRPr lang="it-IT" dirty="0"/>
          </a:p>
        </p:txBody>
      </p:sp>
      <p:sp>
        <p:nvSpPr>
          <p:cNvPr id="12" name="Sottotitolo 2"/>
          <p:cNvSpPr>
            <a:spLocks noGrp="1"/>
          </p:cNvSpPr>
          <p:nvPr>
            <p:ph type="subTitle" idx="4294967295"/>
          </p:nvPr>
        </p:nvSpPr>
        <p:spPr>
          <a:xfrm>
            <a:off x="6357938" y="1544320"/>
            <a:ext cx="5834062" cy="3427730"/>
          </a:xfrm>
          <a:prstGeom prst="rect">
            <a:avLst/>
          </a:prstGeom>
        </p:spPr>
        <p:txBody>
          <a:bodyPr/>
          <a:lstStyle/>
          <a:p>
            <a:pPr marL="0" lvl="0" indent="0">
              <a:buNone/>
            </a:pPr>
            <a:endParaRPr lang="it-IT" sz="2000" dirty="0" smtClean="0">
              <a:solidFill>
                <a:prstClr val="black"/>
              </a:solidFill>
            </a:endParaRPr>
          </a:p>
          <a:p>
            <a:pPr marL="0" indent="0">
              <a:buNone/>
            </a:pPr>
            <a:endParaRPr lang="it-IT" sz="2400" dirty="0" smtClean="0">
              <a:ea typeface="Signika Semibold" charset="0"/>
              <a:cs typeface="Signika Semibold" charset="0"/>
            </a:endParaRPr>
          </a:p>
          <a:p>
            <a:pPr marL="0" indent="0">
              <a:buNone/>
            </a:pPr>
            <a:endParaRPr lang="it-IT" sz="2400" dirty="0">
              <a:ea typeface="Signika Semibold" charset="0"/>
              <a:cs typeface="Signika Semibold" charset="0"/>
            </a:endParaRPr>
          </a:p>
          <a:p>
            <a:pPr marL="0" indent="0">
              <a:buNone/>
            </a:pPr>
            <a:endParaRPr lang="it-IT" sz="2400" dirty="0" smtClean="0">
              <a:ea typeface="Signika Semibold" charset="0"/>
              <a:cs typeface="Signika Semibold" charset="0"/>
            </a:endParaRPr>
          </a:p>
          <a:p>
            <a:pPr marL="0" indent="0">
              <a:buNone/>
            </a:pPr>
            <a:r>
              <a:rPr lang="it-IT" sz="2400" dirty="0" smtClean="0">
                <a:ea typeface="Signika Semibold" charset="0"/>
                <a:cs typeface="Signika Semibold" charset="0"/>
              </a:rPr>
              <a:t>La statistica ha vissuto e vive la tensione di essere al tempo stesso strumento di governo dei cittadini da parte della P.A., e strumento di governo della P.A. da parte dei cittadini.</a:t>
            </a:r>
          </a:p>
          <a:p>
            <a:pPr marL="0" lvl="0" indent="0">
              <a:buNone/>
            </a:pPr>
            <a:endParaRPr lang="it-IT" sz="2000" dirty="0" smtClean="0">
              <a:solidFill>
                <a:prstClr val="black"/>
              </a:solidFill>
            </a:endParaRPr>
          </a:p>
          <a:p>
            <a:pPr marL="0" lvl="0" indent="0">
              <a:buNone/>
            </a:pPr>
            <a:endParaRPr lang="it-IT" sz="2000" dirty="0" smtClean="0">
              <a:solidFill>
                <a:prstClr val="black"/>
              </a:solidFill>
            </a:endParaRPr>
          </a:p>
        </p:txBody>
      </p:sp>
      <p:sp>
        <p:nvSpPr>
          <p:cNvPr id="13" name="Titolo 1"/>
          <p:cNvSpPr>
            <a:spLocks noGrp="1"/>
          </p:cNvSpPr>
          <p:nvPr>
            <p:ph type="ctrTitle" idx="4294967295"/>
          </p:nvPr>
        </p:nvSpPr>
        <p:spPr>
          <a:xfrm>
            <a:off x="0" y="1004888"/>
            <a:ext cx="6471920" cy="539432"/>
          </a:xfrm>
          <a:prstGeom prst="rect">
            <a:avLst/>
          </a:prstGeom>
        </p:spPr>
        <p:txBody>
          <a:bodyPr lIns="0" tIns="0" rIns="0" bIns="0" anchor="t" anchorCtr="0"/>
          <a:lstStyle/>
          <a:p>
            <a:pPr algn="l"/>
            <a:r>
              <a:rPr lang="it-IT" b="1" dirty="0" smtClean="0">
                <a:solidFill>
                  <a:srgbClr val="E26F31"/>
                </a:solidFill>
                <a:latin typeface="+mn-lt"/>
                <a:ea typeface="Signika Semibold" charset="0"/>
                <a:cs typeface="Signika Semibold" charset="0"/>
              </a:rPr>
              <a:t>Statistica e cittadino</a:t>
            </a:r>
            <a:endParaRPr lang="it-IT" b="1" dirty="0">
              <a:solidFill>
                <a:srgbClr val="E26F31"/>
              </a:solidFill>
              <a:latin typeface="+mn-lt"/>
              <a:ea typeface="Signika Semibold" charset="0"/>
              <a:cs typeface="Signika Semibold" charset="0"/>
            </a:endParaRPr>
          </a:p>
        </p:txBody>
      </p:sp>
      <p:sp>
        <p:nvSpPr>
          <p:cNvPr id="3" name="Rettangolo 2"/>
          <p:cNvSpPr/>
          <p:nvPr/>
        </p:nvSpPr>
        <p:spPr>
          <a:xfrm>
            <a:off x="0" y="1544320"/>
            <a:ext cx="5718810" cy="5755422"/>
          </a:xfrm>
          <a:prstGeom prst="rect">
            <a:avLst/>
          </a:prstGeom>
        </p:spPr>
        <p:txBody>
          <a:bodyPr wrap="square">
            <a:spAutoFit/>
          </a:bodyPr>
          <a:lstStyle/>
          <a:p>
            <a:r>
              <a:rPr lang="it-IT" sz="1600" dirty="0" smtClean="0"/>
              <a:t>Nel Trattato sulla “Filosofia della Statistica”, </a:t>
            </a:r>
            <a:r>
              <a:rPr lang="it-IT" sz="1600" smtClean="0"/>
              <a:t>di Melchiorre </a:t>
            </a:r>
            <a:r>
              <a:rPr lang="it-IT" sz="1600" dirty="0" err="1" smtClean="0"/>
              <a:t>Gioja</a:t>
            </a:r>
            <a:r>
              <a:rPr lang="it-IT" sz="1600" dirty="0" smtClean="0"/>
              <a:t>, che fu il primo Direttore del primo Ufficio di Statistica del Regno d’Italia all’inizio dell’ 800, si legge:</a:t>
            </a:r>
          </a:p>
          <a:p>
            <a:r>
              <a:rPr lang="it-IT" sz="2000" i="1" dirty="0" smtClean="0"/>
              <a:t>La </a:t>
            </a:r>
            <a:r>
              <a:rPr lang="it-IT" sz="2000" i="1" dirty="0"/>
              <a:t>cognizione de’ segni e de’ valori nelle ricerche statistiche risparmia le tante </a:t>
            </a:r>
            <a:r>
              <a:rPr lang="it-IT" sz="2000" i="1" dirty="0" err="1"/>
              <a:t>dimande</a:t>
            </a:r>
            <a:r>
              <a:rPr lang="it-IT" sz="2000" i="1" dirty="0"/>
              <a:t> che più guastamestieri, detti segretari, mandano dalla capitale alle provincie, </a:t>
            </a:r>
            <a:r>
              <a:rPr lang="it-IT" sz="2000" i="1" dirty="0" err="1"/>
              <a:t>dimande</a:t>
            </a:r>
            <a:r>
              <a:rPr lang="it-IT" sz="2000" i="1" dirty="0"/>
              <a:t> che non produssero giammai altro che i tre seguenti effetti.</a:t>
            </a:r>
          </a:p>
          <a:p>
            <a:r>
              <a:rPr lang="it-IT" sz="2000" i="1" dirty="0"/>
              <a:t>1. Timore che il governo cerchi la base di qualche aggravio; quindi </a:t>
            </a:r>
            <a:r>
              <a:rPr lang="it-IT" sz="2000" i="1" dirty="0" smtClean="0"/>
              <a:t>risposte false </a:t>
            </a:r>
            <a:r>
              <a:rPr lang="it-IT" sz="2000" i="1" dirty="0"/>
              <a:t>per interesse,’</a:t>
            </a:r>
          </a:p>
          <a:p>
            <a:r>
              <a:rPr lang="it-IT" sz="2000" i="1" dirty="0"/>
              <a:t>2. Ridicolo, risultante dalla sciocchezza, incongruenza, inesattezza delle domande; quindi risposte false per disprezzo;</a:t>
            </a:r>
          </a:p>
          <a:p>
            <a:r>
              <a:rPr lang="it-IT" sz="2000" i="1" dirty="0"/>
              <a:t>3. Monti di carte che ingombrano inutilmente gli archivi se il governo ne diffida, errori gravissimi se ne fa uso, senza parlare del tempo che rubano gli amministratori provinciali e comunali che debbono fare le risposte.</a:t>
            </a:r>
          </a:p>
          <a:p>
            <a:r>
              <a:rPr lang="it-IT" sz="2000" i="1" dirty="0"/>
              <a:t> </a:t>
            </a:r>
          </a:p>
        </p:txBody>
      </p:sp>
    </p:spTree>
    <p:extLst>
      <p:ext uri="{BB962C8B-B14F-4D97-AF65-F5344CB8AC3E}">
        <p14:creationId xmlns:p14="http://schemas.microsoft.com/office/powerpoint/2010/main" val="1004864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2</a:t>
            </a:fld>
            <a:endParaRPr lang="it-IT" dirty="0"/>
          </a:p>
        </p:txBody>
      </p:sp>
      <p:sp>
        <p:nvSpPr>
          <p:cNvPr id="6" name="Sottotitolo 2"/>
          <p:cNvSpPr txBox="1">
            <a:spLocks/>
          </p:cNvSpPr>
          <p:nvPr/>
        </p:nvSpPr>
        <p:spPr>
          <a:xfrm>
            <a:off x="569913" y="2015595"/>
            <a:ext cx="4849812" cy="3537480"/>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it-IT" sz="1800" i="1" dirty="0"/>
              <a:t>Il processo di modernizzazione rappresenta un’evoluzione piuttosto che una rottura rispetto al passato, poiché consente di capitalizzare le esperienze già compiute e di valorizzare il grande patrimonio esistente all’interno dell’Istituto in termini di conoscenze e di competenze</a:t>
            </a:r>
            <a:r>
              <a:rPr lang="it-IT" sz="1800" dirty="0"/>
              <a:t>”. </a:t>
            </a:r>
            <a:endParaRPr lang="it-IT" sz="1800" dirty="0" smtClean="0"/>
          </a:p>
          <a:p>
            <a:pPr algn="l"/>
            <a:r>
              <a:rPr lang="it-IT" sz="1800" dirty="0" smtClean="0"/>
              <a:t>Prof</a:t>
            </a:r>
            <a:r>
              <a:rPr lang="it-IT" sz="1800" dirty="0"/>
              <a:t>. G. Alleva Audizione I commissione “Affari costituzionali della Presidenza del Consiglio e Interni” della Camera dei deputati Roma 4 maggio 2016</a:t>
            </a:r>
            <a:endParaRPr lang="it-IT" sz="1800" dirty="0" smtClean="0">
              <a:solidFill>
                <a:srgbClr val="595959"/>
              </a:solidFill>
            </a:endParaRPr>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La modernizzazione </a:t>
            </a:r>
            <a:r>
              <a:rPr lang="it-IT" sz="3200" smtClean="0">
                <a:solidFill>
                  <a:schemeClr val="tx1">
                    <a:lumMod val="50000"/>
                    <a:lumOff val="50000"/>
                  </a:schemeClr>
                </a:solidFill>
                <a:latin typeface="+mn-lt"/>
              </a:rPr>
              <a:t>in Istat</a:t>
            </a:r>
            <a:endParaRPr lang="it-IT" sz="3200" dirty="0">
              <a:solidFill>
                <a:schemeClr val="tx1">
                  <a:lumMod val="50000"/>
                  <a:lumOff val="50000"/>
                </a:schemeClr>
              </a:solidFill>
              <a:latin typeface="+mn-lt"/>
            </a:endParaRPr>
          </a:p>
        </p:txBody>
      </p:sp>
      <p:pic>
        <p:nvPicPr>
          <p:cNvPr id="1026" name="Picture 2" descr="C:\Users\abate\Desktop\images1YPV416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9772" y="1274240"/>
            <a:ext cx="4819650" cy="4583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238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3</a:t>
            </a:fld>
            <a:endParaRPr lang="it-IT" dirty="0"/>
          </a:p>
        </p:txBody>
      </p:sp>
      <p:sp>
        <p:nvSpPr>
          <p:cNvPr id="6" name="Sottotitolo 2"/>
          <p:cNvSpPr txBox="1">
            <a:spLocks/>
          </p:cNvSpPr>
          <p:nvPr/>
        </p:nvSpPr>
        <p:spPr>
          <a:xfrm>
            <a:off x="569912" y="2015595"/>
            <a:ext cx="4849812" cy="3537480"/>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it-IT" sz="1800" dirty="0" smtClean="0"/>
          </a:p>
          <a:p>
            <a:r>
              <a:rPr lang="it-IT" sz="1800" dirty="0" smtClean="0">
                <a:solidFill>
                  <a:schemeClr val="accent1"/>
                </a:solidFill>
              </a:rPr>
              <a:t>I perché del programma di modernizzazione dell’Istituto</a:t>
            </a:r>
            <a:endParaRPr lang="it-IT" sz="1800" dirty="0">
              <a:solidFill>
                <a:schemeClr val="accent1"/>
              </a:solidFill>
            </a:endParaRPr>
          </a:p>
          <a:p>
            <a:pPr marL="285750" indent="-285750" algn="just">
              <a:buFont typeface="Arial" panose="020B0604020202020204" pitchFamily="34" charset="0"/>
              <a:buChar char="•"/>
            </a:pPr>
            <a:r>
              <a:rPr lang="it-IT" sz="1800" dirty="0" smtClean="0"/>
              <a:t>Rispondere </a:t>
            </a:r>
            <a:r>
              <a:rPr lang="it-IT" sz="1800" dirty="0"/>
              <a:t>in modo tempestivo e flessibile alla domanda emergente di dati</a:t>
            </a:r>
          </a:p>
          <a:p>
            <a:pPr marL="285750" indent="-285750" algn="just">
              <a:buFont typeface="Arial" panose="020B0604020202020204" pitchFamily="34" charset="0"/>
              <a:buChar char="•"/>
            </a:pPr>
            <a:r>
              <a:rPr lang="it-IT" sz="1800" dirty="0" smtClean="0"/>
              <a:t>Ascoltare e raccogliere nuove esigenze informative</a:t>
            </a:r>
            <a:endParaRPr lang="it-IT" sz="1800" dirty="0"/>
          </a:p>
          <a:p>
            <a:r>
              <a:rPr lang="it-IT" sz="1800" dirty="0" smtClean="0">
                <a:solidFill>
                  <a:srgbClr val="CF1E24"/>
                </a:solidFill>
              </a:rPr>
              <a:t>La risposta</a:t>
            </a:r>
          </a:p>
          <a:p>
            <a:pPr algn="just"/>
            <a:r>
              <a:rPr lang="it-IT" sz="1800" dirty="0" smtClean="0"/>
              <a:t>Ottimizzare </a:t>
            </a:r>
            <a:r>
              <a:rPr lang="it-IT" sz="1800" dirty="0"/>
              <a:t>i processi di produzione e ridurre i costi a carico della </a:t>
            </a:r>
            <a:r>
              <a:rPr lang="it-IT" sz="1800" dirty="0" smtClean="0"/>
              <a:t>società</a:t>
            </a:r>
          </a:p>
          <a:p>
            <a:pPr algn="just"/>
            <a:endParaRPr lang="it-IT" sz="1800" dirty="0"/>
          </a:p>
          <a:p>
            <a:pPr algn="just"/>
            <a:r>
              <a:rPr lang="it-IT" sz="1800" dirty="0"/>
              <a:t> </a:t>
            </a:r>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I motivi del cambiamento</a:t>
            </a:r>
            <a:endParaRPr lang="it-IT" sz="3200" dirty="0">
              <a:solidFill>
                <a:schemeClr val="tx1">
                  <a:lumMod val="50000"/>
                  <a:lumOff val="50000"/>
                </a:schemeClr>
              </a:solidFill>
              <a:latin typeface="+mn-lt"/>
            </a:endParaRPr>
          </a:p>
        </p:txBody>
      </p:sp>
      <p:pic>
        <p:nvPicPr>
          <p:cNvPr id="2050" name="Picture 2" descr="C:\Users\abate\Desktop\Banda-ultralarga-63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095500"/>
            <a:ext cx="48006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4299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5934075" y="1362074"/>
            <a:ext cx="6019799" cy="4829175"/>
          </a:xfrm>
          <a:prstGeom prst="rect">
            <a:avLst/>
          </a:prstGeom>
        </p:spPr>
        <p:txBody>
          <a:bodyPr lIns="0" tIns="0" rIns="0" bIns="0"/>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r>
              <a:rPr lang="it-IT" sz="1800" dirty="0" smtClean="0"/>
              <a:t>L’Istat è presente </a:t>
            </a:r>
            <a:r>
              <a:rPr lang="it-IT" sz="1800" dirty="0" smtClean="0">
                <a:solidFill>
                  <a:srgbClr val="FF0000"/>
                </a:solidFill>
              </a:rPr>
              <a:t>sul territorio</a:t>
            </a:r>
            <a:r>
              <a:rPr lang="it-IT" sz="1800" dirty="0" smtClean="0"/>
              <a:t> con 17 sedi che </a:t>
            </a:r>
            <a:r>
              <a:rPr lang="it-IT" sz="1800" dirty="0" smtClean="0"/>
              <a:t>realizzano </a:t>
            </a:r>
            <a:r>
              <a:rPr lang="it-IT" sz="1800" dirty="0" smtClean="0"/>
              <a:t>i seguenti prodotti/servizi:</a:t>
            </a:r>
          </a:p>
          <a:p>
            <a:pPr marL="742950" lvl="1" indent="-285750" algn="just">
              <a:buClr>
                <a:srgbClr val="DA304A"/>
              </a:buClr>
              <a:buSzPct val="160000"/>
              <a:buFont typeface="Wingdings" charset="2"/>
              <a:buChar char="§"/>
            </a:pPr>
            <a:r>
              <a:rPr lang="it-IT" sz="1800" b="1" dirty="0" smtClean="0"/>
              <a:t>Miglioramento continuo delle performance di alcuni processi produttivi dell’Istituto, in coerenza con la </a:t>
            </a:r>
            <a:r>
              <a:rPr lang="it-IT" sz="1800" b="1" dirty="0" err="1" smtClean="0"/>
              <a:t>mission</a:t>
            </a:r>
            <a:r>
              <a:rPr lang="it-IT" sz="1800" b="1" dirty="0" smtClean="0"/>
              <a:t> dell’Ente;</a:t>
            </a:r>
          </a:p>
          <a:p>
            <a:pPr marL="742950" lvl="1" indent="-285750" algn="just">
              <a:buClr>
                <a:srgbClr val="DA304A"/>
              </a:buClr>
              <a:buSzPct val="160000"/>
              <a:buFont typeface="Wingdings" charset="2"/>
              <a:buChar char="§"/>
            </a:pPr>
            <a:r>
              <a:rPr lang="it-IT" sz="1800" b="1" dirty="0" smtClean="0"/>
              <a:t>Punto di contatto e dialogo con l’Istat, per gli interlocutori istituzionali pubblici e privati, il settore accademico e della ricerca e le collettività regionali;</a:t>
            </a:r>
          </a:p>
          <a:p>
            <a:pPr marL="742950" lvl="1" indent="-285750" algn="just">
              <a:buClr>
                <a:srgbClr val="DA304A"/>
              </a:buClr>
              <a:buSzPct val="160000"/>
              <a:buFont typeface="Wingdings" charset="2"/>
              <a:buChar char="§"/>
            </a:pPr>
            <a:r>
              <a:rPr lang="it-IT" sz="1800" b="1" dirty="0" smtClean="0"/>
              <a:t>Progetti innovativi  di rete e prototipali nell’interesse dell’Istituto e per lo sviluppo della funzione statistica presso le altre amministrazioni pubbliche</a:t>
            </a:r>
          </a:p>
          <a:p>
            <a:pPr marL="742950" lvl="1" indent="-285750" algn="just">
              <a:buClr>
                <a:srgbClr val="DA304A"/>
              </a:buClr>
              <a:buSzPct val="160000"/>
              <a:buFont typeface="Wingdings" charset="2"/>
              <a:buChar char="§"/>
            </a:pPr>
            <a:r>
              <a:rPr lang="it-IT" sz="1800" b="1" dirty="0" smtClean="0"/>
              <a:t>Rapporti con l’utenza, disseminazione delle informazioni statistiche territoriali e realizzazione di iniziative </a:t>
            </a:r>
            <a:r>
              <a:rPr lang="it-IT" sz="1800" b="1" dirty="0" smtClean="0"/>
              <a:t> di promozione </a:t>
            </a:r>
            <a:r>
              <a:rPr lang="it-IT" sz="1800" b="1" dirty="0" smtClean="0"/>
              <a:t>della cultura statistica</a:t>
            </a:r>
            <a:endParaRPr lang="it-IT" sz="1800" b="1" dirty="0"/>
          </a:p>
          <a:p>
            <a:pPr algn="l"/>
            <a:endParaRPr lang="it-IT" sz="1800" dirty="0"/>
          </a:p>
        </p:txBody>
      </p:sp>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4</a:t>
            </a:fld>
            <a:endParaRPr lang="it-IT" dirty="0"/>
          </a:p>
        </p:txBody>
      </p:sp>
      <p:sp>
        <p:nvSpPr>
          <p:cNvPr id="6" name="Sottotitolo 2"/>
          <p:cNvSpPr txBox="1">
            <a:spLocks/>
          </p:cNvSpPr>
          <p:nvPr/>
        </p:nvSpPr>
        <p:spPr>
          <a:xfrm>
            <a:off x="569913" y="2015595"/>
            <a:ext cx="4065587" cy="3056467"/>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285750" indent="-285750" algn="just">
              <a:buClr>
                <a:srgbClr val="DA304A"/>
              </a:buClr>
              <a:buSzPct val="160000"/>
              <a:buFont typeface="Wingdings" charset="2"/>
              <a:buChar char="§"/>
            </a:pPr>
            <a:endParaRPr lang="it-IT" sz="1800" dirty="0"/>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Coniugare modernizzazione e territorio</a:t>
            </a:r>
            <a:endParaRPr lang="it-IT" sz="3200" dirty="0">
              <a:solidFill>
                <a:schemeClr val="tx1">
                  <a:lumMod val="50000"/>
                  <a:lumOff val="50000"/>
                </a:schemeClr>
              </a:solidFill>
              <a:latin typeface="+mn-lt"/>
            </a:endParaRPr>
          </a:p>
        </p:txBody>
      </p:sp>
      <p:pic>
        <p:nvPicPr>
          <p:cNvPr id="1026" name="Picture 2" descr="C:\Users\abate\Desktop\imagesI91RKR0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4174" y="2122220"/>
            <a:ext cx="3141346" cy="25422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956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5934075" y="1362074"/>
            <a:ext cx="6019799" cy="5191126"/>
          </a:xfrm>
          <a:prstGeom prst="rect">
            <a:avLst/>
          </a:prstGeom>
        </p:spPr>
        <p:txBody>
          <a:bodyPr lIns="0" tIns="0" rIns="0" bIns="0"/>
          <a:lstStyle/>
          <a:p>
            <a:pPr marL="285750" indent="-285750">
              <a:buClr>
                <a:srgbClr val="DA304A"/>
              </a:buClr>
              <a:buSzPct val="160000"/>
              <a:buFont typeface="Wingdings" charset="2"/>
              <a:buChar char="§"/>
            </a:pPr>
            <a:endParaRPr lang="it-IT" sz="1400" dirty="0" smtClean="0"/>
          </a:p>
          <a:p>
            <a:pPr marL="742950" lvl="1" indent="-285750" algn="just">
              <a:buClr>
                <a:srgbClr val="DA304A"/>
              </a:buClr>
              <a:buSzPct val="160000"/>
              <a:buFont typeface="Wingdings" charset="2"/>
              <a:buChar char="§"/>
            </a:pPr>
            <a:r>
              <a:rPr lang="it-IT" sz="1600" b="1" dirty="0" smtClean="0">
                <a:solidFill>
                  <a:schemeClr val="bg1">
                    <a:lumMod val="75000"/>
                  </a:schemeClr>
                </a:solidFill>
              </a:rPr>
              <a:t>Prodotti per il miglioramento continuo di alcuni processi produttivi dell’Istituto, in raccordo con la nuova Direzione per la raccolta dati</a:t>
            </a:r>
            <a:endParaRPr lang="it-IT" sz="1600" b="1" dirty="0" smtClean="0"/>
          </a:p>
          <a:p>
            <a:r>
              <a:rPr lang="it-IT" sz="1600" b="1" dirty="0"/>
              <a:t>controllo di qualità e documentazione di indagine </a:t>
            </a:r>
          </a:p>
          <a:p>
            <a:r>
              <a:rPr lang="it-IT" sz="1600" b="1" dirty="0"/>
              <a:t>armonizzazione dei questionari e dei corredi di metadati e classificazioni</a:t>
            </a:r>
            <a:r>
              <a:rPr lang="it-IT" sz="1600" dirty="0" smtClean="0"/>
              <a:t>   </a:t>
            </a:r>
            <a:endParaRPr lang="it-IT" sz="1600" dirty="0" smtClean="0"/>
          </a:p>
          <a:p>
            <a:r>
              <a:rPr lang="it-IT" sz="1600" b="1" dirty="0" smtClean="0"/>
              <a:t>progettazione e sviluppo dei sistemi gestionali</a:t>
            </a:r>
            <a:r>
              <a:rPr lang="it-IT" sz="1600" b="1" dirty="0" smtClean="0"/>
              <a:t> </a:t>
            </a:r>
            <a:endParaRPr lang="it-IT" sz="1600" b="1" dirty="0" smtClean="0"/>
          </a:p>
          <a:p>
            <a:r>
              <a:rPr lang="it-IT" sz="1600" dirty="0"/>
              <a:t> </a:t>
            </a:r>
            <a:r>
              <a:rPr lang="it-IT" sz="1600" dirty="0" smtClean="0"/>
              <a:t>   </a:t>
            </a:r>
            <a:r>
              <a:rPr lang="it-IT" sz="1800" i="1" dirty="0" smtClean="0"/>
              <a:t>esperienza di audit degli UUTT </a:t>
            </a:r>
            <a:endParaRPr lang="it-IT" sz="1800" i="1" dirty="0"/>
          </a:p>
          <a:p>
            <a:r>
              <a:rPr lang="it-IT" sz="1800" i="1" dirty="0"/>
              <a:t>  </a:t>
            </a:r>
            <a:r>
              <a:rPr lang="it-IT" sz="1800" i="1" dirty="0" smtClean="0"/>
              <a:t>  monitoraggio </a:t>
            </a:r>
            <a:r>
              <a:rPr lang="it-IT" sz="1800" i="1" dirty="0"/>
              <a:t>dei </a:t>
            </a:r>
            <a:r>
              <a:rPr lang="it-IT" sz="1800" i="1" dirty="0" smtClean="0"/>
              <a:t>processi produttivi </a:t>
            </a:r>
            <a:endParaRPr lang="it-IT" sz="1800" i="1" dirty="0"/>
          </a:p>
          <a:p>
            <a:r>
              <a:rPr lang="it-IT" sz="1800" i="1" dirty="0"/>
              <a:t>    analisi dei sistemi di controllo di qualità in uso presso gli UUTT</a:t>
            </a:r>
          </a:p>
          <a:p>
            <a:r>
              <a:rPr lang="it-IT" sz="1600" dirty="0"/>
              <a:t> </a:t>
            </a:r>
            <a:r>
              <a:rPr lang="it-IT" sz="1600" b="1" dirty="0" smtClean="0"/>
              <a:t>integrazione </a:t>
            </a:r>
            <a:r>
              <a:rPr lang="it-IT" sz="1600" b="1" dirty="0"/>
              <a:t>informazioni da fonti </a:t>
            </a:r>
            <a:r>
              <a:rPr lang="it-IT" sz="1600" b="1" dirty="0" smtClean="0"/>
              <a:t>diverse</a:t>
            </a:r>
            <a:r>
              <a:rPr lang="it-IT" sz="1600" dirty="0" smtClean="0"/>
              <a:t> </a:t>
            </a:r>
            <a:r>
              <a:rPr lang="it-IT" sz="1600" dirty="0"/>
              <a:t>su tre aree d’intervento:	individui e famiglie; unità economiche e </a:t>
            </a:r>
            <a:r>
              <a:rPr lang="it-IT" sz="1600" dirty="0" smtClean="0"/>
              <a:t>istituzionali; unità        	geografiche</a:t>
            </a:r>
            <a:r>
              <a:rPr lang="it-IT" sz="1600" dirty="0"/>
              <a:t>;</a:t>
            </a:r>
          </a:p>
          <a:p>
            <a:r>
              <a:rPr lang="it-IT" sz="1800" i="1" dirty="0"/>
              <a:t>Esperienze sul campo e sui </a:t>
            </a:r>
            <a:r>
              <a:rPr lang="it-IT" sz="1800" i="1" dirty="0" err="1"/>
              <a:t>microdati</a:t>
            </a:r>
            <a:r>
              <a:rPr lang="it-IT" sz="1800" i="1" dirty="0"/>
              <a:t> in partnership con soggetti locali </a:t>
            </a:r>
            <a:endParaRPr lang="it-IT" sz="1800" i="1" dirty="0" smtClean="0"/>
          </a:p>
          <a:p>
            <a:r>
              <a:rPr lang="it-IT" sz="1800" i="1" dirty="0" smtClean="0"/>
              <a:t>Test di armonizzazione su set d’indagini tematiche</a:t>
            </a:r>
            <a:endParaRPr lang="it-IT" sz="1800" i="1" dirty="0"/>
          </a:p>
          <a:p>
            <a:pPr marL="0" indent="0">
              <a:buNone/>
            </a:pPr>
            <a:r>
              <a:rPr lang="it-IT" sz="1600" i="1" dirty="0" smtClean="0"/>
              <a:t> </a:t>
            </a:r>
            <a:endParaRPr lang="it-IT" sz="1600" i="1" dirty="0"/>
          </a:p>
          <a:p>
            <a:pPr algn="l"/>
            <a:endParaRPr lang="it-IT" sz="1200" i="1" dirty="0"/>
          </a:p>
        </p:txBody>
      </p:sp>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5</a:t>
            </a:fld>
            <a:endParaRPr lang="it-IT" dirty="0"/>
          </a:p>
        </p:txBody>
      </p:sp>
      <p:sp>
        <p:nvSpPr>
          <p:cNvPr id="6" name="Sottotitolo 2"/>
          <p:cNvSpPr txBox="1">
            <a:spLocks/>
          </p:cNvSpPr>
          <p:nvPr/>
        </p:nvSpPr>
        <p:spPr>
          <a:xfrm>
            <a:off x="569913" y="2015595"/>
            <a:ext cx="4065587" cy="3056467"/>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just"/>
            <a:r>
              <a:rPr lang="it-IT" sz="1800" dirty="0"/>
              <a:t>Uno dei capisaldi del progetto di modernizzazione:</a:t>
            </a:r>
          </a:p>
          <a:p>
            <a:pPr algn="just"/>
            <a:r>
              <a:rPr lang="it-IT" sz="1800" dirty="0"/>
              <a:t>produzione basata sui registri </a:t>
            </a:r>
            <a:r>
              <a:rPr lang="it-IT" sz="1800" dirty="0" smtClean="0"/>
              <a:t>statistici</a:t>
            </a:r>
          </a:p>
          <a:p>
            <a:pPr algn="l"/>
            <a:r>
              <a:rPr lang="it-IT" sz="1800" dirty="0" smtClean="0"/>
              <a:t>Come?  </a:t>
            </a:r>
          </a:p>
          <a:p>
            <a:pPr algn="l"/>
            <a:r>
              <a:rPr lang="it-IT" sz="1800" dirty="0" smtClean="0"/>
              <a:t>Armonizzando e standardizzando le soluzioni procedurali, tecnologiche  metodologiche e organizzative sottese ai processi produttivi dell’istituto</a:t>
            </a:r>
            <a:endParaRPr lang="it-IT" sz="1800" dirty="0"/>
          </a:p>
        </p:txBody>
      </p:sp>
      <p:sp>
        <p:nvSpPr>
          <p:cNvPr id="9" name="Titolo 1"/>
          <p:cNvSpPr>
            <a:spLocks noGrp="1"/>
          </p:cNvSpPr>
          <p:nvPr>
            <p:ph type="ctrTitle" idx="4294967295"/>
          </p:nvPr>
        </p:nvSpPr>
        <p:spPr>
          <a:xfrm>
            <a:off x="583599" y="108120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Territorio e registri statistici</a:t>
            </a:r>
            <a:endParaRPr lang="it-IT" sz="3200" dirty="0">
              <a:solidFill>
                <a:schemeClr val="tx1">
                  <a:lumMod val="50000"/>
                  <a:lumOff val="50000"/>
                </a:schemeClr>
              </a:solidFill>
              <a:latin typeface="+mn-lt"/>
            </a:endParaRPr>
          </a:p>
        </p:txBody>
      </p:sp>
      <p:sp>
        <p:nvSpPr>
          <p:cNvPr id="2" name="CasellaDiTesto 1"/>
          <p:cNvSpPr txBox="1"/>
          <p:nvPr/>
        </p:nvSpPr>
        <p:spPr>
          <a:xfrm>
            <a:off x="4866638" y="3369562"/>
            <a:ext cx="762001" cy="923330"/>
          </a:xfrm>
          <a:prstGeom prst="rect">
            <a:avLst/>
          </a:prstGeom>
          <a:noFill/>
        </p:spPr>
        <p:txBody>
          <a:bodyPr wrap="square" rtlCol="0">
            <a:spAutoFit/>
          </a:bodyPr>
          <a:lstStyle/>
          <a:p>
            <a:r>
              <a:rPr lang="it-IT" dirty="0" smtClean="0"/>
              <a:t>FASE DI</a:t>
            </a:r>
          </a:p>
          <a:p>
            <a:r>
              <a:rPr lang="it-IT" dirty="0" smtClean="0"/>
              <a:t>START</a:t>
            </a:r>
            <a:endParaRPr lang="it-IT" dirty="0"/>
          </a:p>
        </p:txBody>
      </p:sp>
      <p:sp>
        <p:nvSpPr>
          <p:cNvPr id="8" name="Parentesi graffa aperta 7"/>
          <p:cNvSpPr/>
          <p:nvPr/>
        </p:nvSpPr>
        <p:spPr>
          <a:xfrm>
            <a:off x="5628640" y="3369562"/>
            <a:ext cx="218440" cy="101955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11" name="Connettore 2 10"/>
          <p:cNvCxnSpPr/>
          <p:nvPr/>
        </p:nvCxnSpPr>
        <p:spPr>
          <a:xfrm>
            <a:off x="5384800" y="4292892"/>
            <a:ext cx="549275" cy="13459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3381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5934075" y="1362074"/>
            <a:ext cx="6019799" cy="4829175"/>
          </a:xfrm>
          <a:prstGeom prst="rect">
            <a:avLst/>
          </a:prstGeom>
        </p:spPr>
        <p:txBody>
          <a:bodyPr lIns="0" tIns="0" rIns="0" bIns="0"/>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pPr marL="285750" indent="-285750">
              <a:buFontTx/>
              <a:buChar char="-"/>
            </a:pPr>
            <a:r>
              <a:rPr lang="it-IT" sz="1800" b="1" dirty="0" smtClean="0"/>
              <a:t>definizione </a:t>
            </a:r>
            <a:r>
              <a:rPr lang="it-IT" sz="1800" b="1" dirty="0"/>
              <a:t>delle tecniche di indagine e delle reti di rilevazione</a:t>
            </a:r>
          </a:p>
          <a:p>
            <a:r>
              <a:rPr lang="it-IT" sz="1800" dirty="0" smtClean="0"/>
              <a:t> </a:t>
            </a:r>
            <a:r>
              <a:rPr lang="it-IT" sz="1800" i="1" dirty="0" smtClean="0"/>
              <a:t>Coinvolgimento </a:t>
            </a:r>
            <a:r>
              <a:rPr lang="it-IT" sz="1800" i="1" dirty="0"/>
              <a:t>di reti istituzionali (comuni, </a:t>
            </a:r>
            <a:r>
              <a:rPr lang="it-IT" sz="1800" i="1" dirty="0" smtClean="0"/>
              <a:t>regioni</a:t>
            </a:r>
            <a:r>
              <a:rPr lang="it-IT" sz="1800" i="1" dirty="0"/>
              <a:t>, </a:t>
            </a:r>
            <a:r>
              <a:rPr lang="it-IT" sz="1800" i="1" dirty="0" err="1"/>
              <a:t>cciaa</a:t>
            </a:r>
            <a:r>
              <a:rPr lang="it-IT" sz="1800" i="1" dirty="0"/>
              <a:t>, ecc</a:t>
            </a:r>
            <a:r>
              <a:rPr lang="it-IT" sz="1800" i="1" dirty="0" smtClean="0"/>
              <a:t>.)</a:t>
            </a:r>
          </a:p>
          <a:p>
            <a:r>
              <a:rPr lang="it-IT" sz="1800" b="1" dirty="0" smtClean="0"/>
              <a:t>La scelta del tipo di rete di rilevazione avrà impatto sul fronte della revisione</a:t>
            </a:r>
            <a:r>
              <a:rPr lang="it-IT" sz="1800" dirty="0" smtClean="0">
                <a:solidFill>
                  <a:srgbClr val="CF1E24"/>
                </a:solidFill>
              </a:rPr>
              <a:t>    </a:t>
            </a:r>
            <a:r>
              <a:rPr lang="it-IT" sz="1800" b="1" dirty="0"/>
              <a:t>del </a:t>
            </a:r>
            <a:r>
              <a:rPr lang="it-IT" sz="1800" b="1" dirty="0" err="1"/>
              <a:t>Sistan</a:t>
            </a:r>
            <a:r>
              <a:rPr lang="it-IT" sz="1800" b="1" dirty="0"/>
              <a:t> su scala locale e per gli assetti della statistica ufficiale sul territorio</a:t>
            </a:r>
          </a:p>
          <a:p>
            <a:r>
              <a:rPr lang="it-IT" sz="1800" i="1" dirty="0" smtClean="0"/>
              <a:t>Reti professionali con gestione indiretta</a:t>
            </a:r>
            <a:endParaRPr lang="it-IT" sz="1800" i="1" dirty="0"/>
          </a:p>
          <a:p>
            <a:r>
              <a:rPr lang="it-IT" sz="1800" i="1" dirty="0" smtClean="0"/>
              <a:t>Formare </a:t>
            </a:r>
            <a:r>
              <a:rPr lang="it-IT" sz="1800" i="1" dirty="0"/>
              <a:t>la rete degli intervistatori (definizione di: modalità aula, distanza</a:t>
            </a:r>
            <a:r>
              <a:rPr lang="it-IT" sz="1800" i="1" dirty="0" smtClean="0"/>
              <a:t>, miste</a:t>
            </a:r>
            <a:r>
              <a:rPr lang="it-IT" sz="1800" i="1" dirty="0"/>
              <a:t>; materiali e servizi didattici; tutorial; demo; test di autovalutazione; </a:t>
            </a:r>
            <a:r>
              <a:rPr lang="it-IT" sz="1800" i="1" dirty="0" smtClean="0"/>
              <a:t>documentazione </a:t>
            </a:r>
            <a:r>
              <a:rPr lang="it-IT" sz="1800" i="1" dirty="0"/>
              <a:t>d’indagine; indicatori di </a:t>
            </a:r>
            <a:r>
              <a:rPr lang="it-IT" sz="1800" i="1" dirty="0" err="1"/>
              <a:t>perfomance</a:t>
            </a:r>
            <a:r>
              <a:rPr lang="it-IT" sz="1800" i="1" dirty="0"/>
              <a:t> ecc</a:t>
            </a:r>
            <a:r>
              <a:rPr lang="it-IT" sz="1800" i="1" dirty="0" smtClean="0"/>
              <a:t>.)</a:t>
            </a:r>
          </a:p>
          <a:p>
            <a:r>
              <a:rPr lang="it-IT" sz="1800" i="1" dirty="0" smtClean="0"/>
              <a:t>Test su nuove tecniche d’indagine</a:t>
            </a:r>
          </a:p>
          <a:p>
            <a:r>
              <a:rPr lang="it-IT" sz="1800" i="1" dirty="0" smtClean="0"/>
              <a:t>Test su creazione e gestione di nuove reti di rilevazione</a:t>
            </a:r>
            <a:endParaRPr lang="it-IT" sz="1800" i="1" dirty="0"/>
          </a:p>
          <a:p>
            <a:pPr algn="l"/>
            <a:endParaRPr lang="it-IT" sz="1800" i="1" dirty="0"/>
          </a:p>
        </p:txBody>
      </p:sp>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6</a:t>
            </a:fld>
            <a:endParaRPr lang="it-IT" dirty="0"/>
          </a:p>
        </p:txBody>
      </p:sp>
      <p:sp>
        <p:nvSpPr>
          <p:cNvPr id="6" name="Sottotitolo 2"/>
          <p:cNvSpPr txBox="1">
            <a:spLocks/>
          </p:cNvSpPr>
          <p:nvPr/>
        </p:nvSpPr>
        <p:spPr>
          <a:xfrm>
            <a:off x="569913" y="2015595"/>
            <a:ext cx="4065587" cy="3056467"/>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just"/>
            <a:r>
              <a:rPr lang="it-IT" sz="1800" dirty="0" smtClean="0"/>
              <a:t>Le nuove modalità di raccolta dei dati comportano un ripensamento non solo delle tecniche d’indagine ma anche dei modelli organizzativi della raccolta dei dati</a:t>
            </a:r>
          </a:p>
          <a:p>
            <a:pPr algn="just"/>
            <a:r>
              <a:rPr lang="it-IT" sz="1800" dirty="0" smtClean="0"/>
              <a:t>Quali reti di rilevazione?</a:t>
            </a:r>
          </a:p>
          <a:p>
            <a:pPr algn="just"/>
            <a:r>
              <a:rPr lang="it-IT" sz="1800" dirty="0" smtClean="0"/>
              <a:t>Quali le modalità di formazione per costruire «reti professionali» di rilevazione</a:t>
            </a:r>
            <a:r>
              <a:rPr lang="it-IT" sz="1800" dirty="0" smtClean="0"/>
              <a:t>?</a:t>
            </a:r>
          </a:p>
          <a:p>
            <a:pPr algn="just"/>
            <a:r>
              <a:rPr lang="it-IT" sz="1800" dirty="0" smtClean="0"/>
              <a:t>Quali soluzioni per superare i vincoli normativi per la gestione di reti di rilevatori esterni alla P.A.</a:t>
            </a:r>
            <a:endParaRPr lang="it-IT" sz="1800" dirty="0" smtClean="0"/>
          </a:p>
          <a:p>
            <a:pPr algn="just"/>
            <a:endParaRPr lang="it-IT" sz="1800" dirty="0" smtClean="0"/>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Territorio e nuove reti di rilevazione</a:t>
            </a:r>
            <a:endParaRPr lang="it-IT" sz="3200" dirty="0">
              <a:solidFill>
                <a:schemeClr val="tx1">
                  <a:lumMod val="50000"/>
                  <a:lumOff val="50000"/>
                </a:schemeClr>
              </a:solidFill>
              <a:latin typeface="+mn-lt"/>
            </a:endParaRPr>
          </a:p>
        </p:txBody>
      </p:sp>
    </p:spTree>
    <p:extLst>
      <p:ext uri="{BB962C8B-B14F-4D97-AF65-F5344CB8AC3E}">
        <p14:creationId xmlns:p14="http://schemas.microsoft.com/office/powerpoint/2010/main" val="2431727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7</a:t>
            </a:fld>
            <a:endParaRPr lang="it-IT" dirty="0"/>
          </a:p>
        </p:txBody>
      </p:sp>
      <p:sp>
        <p:nvSpPr>
          <p:cNvPr id="6" name="Sottotitolo 2"/>
          <p:cNvSpPr txBox="1">
            <a:spLocks/>
          </p:cNvSpPr>
          <p:nvPr/>
        </p:nvSpPr>
        <p:spPr>
          <a:xfrm>
            <a:off x="569913" y="2015595"/>
            <a:ext cx="4849812" cy="3537480"/>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it-IT" sz="1800" i="1" dirty="0" smtClean="0"/>
              <a:t>« Il nuovo modello richiede anche un incremento delle collaborazioni sia con i soggetti che raccolgono dati di tipo amministrativo, sia con quelli che possono contribuire allo studio e all’approfondimento dei fenomeni rilevanti nella nostra società»</a:t>
            </a:r>
            <a:r>
              <a:rPr lang="it-IT" sz="1800" dirty="0" smtClean="0"/>
              <a:t> </a:t>
            </a:r>
          </a:p>
          <a:p>
            <a:pPr algn="l"/>
            <a:r>
              <a:rPr lang="it-IT" sz="1800" dirty="0" smtClean="0"/>
              <a:t>Prof</a:t>
            </a:r>
            <a:r>
              <a:rPr lang="it-IT" sz="1800" dirty="0"/>
              <a:t>. G. Alleva Audizione I commissione “Affari costituzionali della Presidenza del Consiglio e Interni” della Camera dei deputati Roma 4 maggio 2016</a:t>
            </a:r>
            <a:endParaRPr lang="it-IT" sz="1800" dirty="0" smtClean="0">
              <a:solidFill>
                <a:srgbClr val="595959"/>
              </a:solidFill>
            </a:endParaRPr>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pPr algn="l"/>
            <a:r>
              <a:rPr lang="it-IT" sz="3200" dirty="0" smtClean="0">
                <a:solidFill>
                  <a:schemeClr val="tx1">
                    <a:lumMod val="50000"/>
                    <a:lumOff val="50000"/>
                  </a:schemeClr>
                </a:solidFill>
                <a:latin typeface="+mn-lt"/>
              </a:rPr>
              <a:t>Migliorare le relazioni verso altri soggetti</a:t>
            </a:r>
            <a:endParaRPr lang="it-IT" sz="3200" dirty="0">
              <a:solidFill>
                <a:schemeClr val="tx1">
                  <a:lumMod val="50000"/>
                  <a:lumOff val="50000"/>
                </a:schemeClr>
              </a:solidFill>
              <a:latin typeface="+mn-lt"/>
            </a:endParaRPr>
          </a:p>
        </p:txBody>
      </p:sp>
      <p:pic>
        <p:nvPicPr>
          <p:cNvPr id="3074" name="Picture 2" descr="C:\Users\abate\Desktop\accordo-partnership-commercia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225" y="4756468"/>
            <a:ext cx="4533900" cy="1722120"/>
          </a:xfrm>
          <a:prstGeom prst="rect">
            <a:avLst/>
          </a:prstGeom>
          <a:noFill/>
          <a:extLst>
            <a:ext uri="{909E8E84-426E-40DD-AFC4-6F175D3DCCD1}">
              <a14:hiddenFill xmlns:a14="http://schemas.microsoft.com/office/drawing/2010/main">
                <a:solidFill>
                  <a:srgbClr val="FFFFFF"/>
                </a:solidFill>
              </a14:hiddenFill>
            </a:ext>
          </a:extLst>
        </p:spPr>
      </p:pic>
      <p:sp>
        <p:nvSpPr>
          <p:cNvPr id="2" name="Rettangolo 1"/>
          <p:cNvSpPr/>
          <p:nvPr/>
        </p:nvSpPr>
        <p:spPr>
          <a:xfrm>
            <a:off x="5638800" y="1859309"/>
            <a:ext cx="6210300" cy="3970318"/>
          </a:xfrm>
          <a:prstGeom prst="rect">
            <a:avLst/>
          </a:prstGeom>
        </p:spPr>
        <p:txBody>
          <a:bodyPr wrap="square">
            <a:spAutoFit/>
          </a:bodyPr>
          <a:lstStyle/>
          <a:p>
            <a:r>
              <a:rPr lang="it-IT" dirty="0" smtClean="0">
                <a:solidFill>
                  <a:schemeClr val="bg1">
                    <a:lumMod val="50000"/>
                  </a:schemeClr>
                </a:solidFill>
              </a:rPr>
              <a:t>Alcuni esempi: </a:t>
            </a:r>
          </a:p>
          <a:p>
            <a:pPr marL="285750" indent="-285750">
              <a:buFont typeface="Arial" panose="020B0604020202020204" pitchFamily="34" charset="0"/>
              <a:buChar char="•"/>
            </a:pPr>
            <a:r>
              <a:rPr lang="it-IT" dirty="0" smtClean="0"/>
              <a:t>Analisi </a:t>
            </a:r>
            <a:r>
              <a:rPr lang="it-IT" dirty="0"/>
              <a:t>integrata delle fonti (nazionali e locali), soprattutto con le Regioni;</a:t>
            </a:r>
          </a:p>
          <a:p>
            <a:pPr marL="285750" indent="-285750">
              <a:buFont typeface="Arial" panose="020B0604020202020204" pitchFamily="34" charset="0"/>
              <a:buChar char="•"/>
            </a:pPr>
            <a:r>
              <a:rPr lang="it-IT" dirty="0"/>
              <a:t>Ricerche e studi con uso di </a:t>
            </a:r>
            <a:r>
              <a:rPr lang="it-IT" dirty="0" err="1" smtClean="0"/>
              <a:t>microdati</a:t>
            </a:r>
            <a:r>
              <a:rPr lang="it-IT" dirty="0" smtClean="0"/>
              <a:t> (Armida/Archimede) alla base di prodotti editoriali interregionali e di esperienze pilota</a:t>
            </a:r>
            <a:endParaRPr lang="it-IT" dirty="0"/>
          </a:p>
          <a:p>
            <a:pPr marL="285750" indent="-285750">
              <a:buFont typeface="Arial" panose="020B0604020202020204" pitchFamily="34" charset="0"/>
              <a:buChar char="•"/>
            </a:pPr>
            <a:r>
              <a:rPr lang="it-IT" dirty="0"/>
              <a:t>Sistemi Informativi </a:t>
            </a:r>
            <a:r>
              <a:rPr lang="it-IT" dirty="0" smtClean="0"/>
              <a:t>tematici/territoriali a supporto della funzione statistica delle PP.AA.</a:t>
            </a:r>
          </a:p>
          <a:p>
            <a:pPr marL="285750" indent="-285750">
              <a:buFont typeface="Arial" panose="020B0604020202020204" pitchFamily="34" charset="0"/>
              <a:buChar char="•"/>
            </a:pPr>
            <a:r>
              <a:rPr lang="it-IT" dirty="0" smtClean="0"/>
              <a:t>Supporto allo sviluppo delle Smart city</a:t>
            </a:r>
          </a:p>
          <a:p>
            <a:pPr marL="285750" indent="-285750">
              <a:buFont typeface="Arial" panose="020B0604020202020204" pitchFamily="34" charset="0"/>
              <a:buChar char="•"/>
            </a:pPr>
            <a:r>
              <a:rPr lang="it-IT" dirty="0" err="1" smtClean="0"/>
              <a:t>Bes</a:t>
            </a:r>
            <a:r>
              <a:rPr lang="it-IT" dirty="0" smtClean="0"/>
              <a:t> e </a:t>
            </a:r>
            <a:r>
              <a:rPr lang="it-IT" dirty="0" err="1" smtClean="0"/>
              <a:t>Urbes</a:t>
            </a:r>
            <a:r>
              <a:rPr lang="it-IT" dirty="0" smtClean="0"/>
              <a:t> per province e le città</a:t>
            </a:r>
          </a:p>
          <a:p>
            <a:pPr marL="285750" indent="-285750">
              <a:buFont typeface="Arial" panose="020B0604020202020204" pitchFamily="34" charset="0"/>
              <a:buChar char="•"/>
            </a:pPr>
            <a:r>
              <a:rPr lang="it-IT" dirty="0" err="1" smtClean="0"/>
              <a:t>Sistan</a:t>
            </a:r>
            <a:r>
              <a:rPr lang="it-IT" dirty="0" smtClean="0"/>
              <a:t> </a:t>
            </a:r>
            <a:r>
              <a:rPr lang="it-IT" dirty="0" err="1" smtClean="0"/>
              <a:t>Hub</a:t>
            </a:r>
            <a:r>
              <a:rPr lang="it-IT" dirty="0" smtClean="0"/>
              <a:t>: sistema di diffusione di dati e metadati </a:t>
            </a:r>
            <a:r>
              <a:rPr lang="it-IT" dirty="0" err="1" smtClean="0"/>
              <a:t>Sistan</a:t>
            </a:r>
            <a:r>
              <a:rPr lang="it-IT" dirty="0" smtClean="0"/>
              <a:t> armonizzato</a:t>
            </a:r>
          </a:p>
          <a:p>
            <a:pPr marL="285750" indent="-285750">
              <a:buFont typeface="Arial" panose="020B0604020202020204" pitchFamily="34" charset="0"/>
              <a:buChar char="•"/>
            </a:pPr>
            <a:r>
              <a:rPr lang="it-IT" dirty="0" smtClean="0"/>
              <a:t>8000 </a:t>
            </a:r>
            <a:r>
              <a:rPr lang="it-IT" dirty="0" err="1" smtClean="0"/>
              <a:t>Census</a:t>
            </a:r>
            <a:r>
              <a:rPr lang="it-IT" dirty="0" smtClean="0"/>
              <a:t>: sistema di diffusione del patrimonio informativo censuario e selezione sui principali indicatori a livello comunale</a:t>
            </a:r>
            <a:endParaRPr lang="it-IT" dirty="0"/>
          </a:p>
        </p:txBody>
      </p:sp>
    </p:spTree>
    <p:extLst>
      <p:ext uri="{BB962C8B-B14F-4D97-AF65-F5344CB8AC3E}">
        <p14:creationId xmlns:p14="http://schemas.microsoft.com/office/powerpoint/2010/main" val="1158355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4294967295"/>
          </p:nvPr>
        </p:nvSpPr>
        <p:spPr>
          <a:xfrm>
            <a:off x="5934075" y="1362074"/>
            <a:ext cx="6019799" cy="4829175"/>
          </a:xfrm>
          <a:prstGeom prst="rect">
            <a:avLst/>
          </a:prstGeom>
        </p:spPr>
        <p:txBody>
          <a:bodyPr lIns="0" tIns="0" rIns="0" bIns="0"/>
          <a:lstStyle/>
          <a:p>
            <a:pPr marL="285750" indent="-285750">
              <a:buClr>
                <a:srgbClr val="DA304A"/>
              </a:buClr>
              <a:buSzPct val="160000"/>
              <a:buFont typeface="Wingdings" charset="2"/>
              <a:buChar char="§"/>
            </a:pPr>
            <a:endParaRPr lang="it-IT" sz="1400" dirty="0" smtClean="0"/>
          </a:p>
          <a:p>
            <a:pPr marL="285750" indent="-285750">
              <a:buClr>
                <a:srgbClr val="DA304A"/>
              </a:buClr>
              <a:buSzPct val="160000"/>
              <a:buFont typeface="Wingdings" charset="2"/>
              <a:buChar char="§"/>
            </a:pPr>
            <a:endParaRPr lang="it-IT" sz="1400" dirty="0" smtClean="0"/>
          </a:p>
          <a:p>
            <a:r>
              <a:rPr lang="it-IT" sz="1800" dirty="0" smtClean="0"/>
              <a:t>gruppi di </a:t>
            </a:r>
            <a:r>
              <a:rPr lang="it-IT" sz="1800" dirty="0"/>
              <a:t>lavoro del </a:t>
            </a:r>
            <a:r>
              <a:rPr lang="it-IT" sz="1800" dirty="0" err="1" smtClean="0"/>
              <a:t>Sistan</a:t>
            </a:r>
            <a:endParaRPr lang="it-IT" sz="1800" dirty="0" smtClean="0"/>
          </a:p>
          <a:p>
            <a:pPr lvl="0"/>
            <a:r>
              <a:rPr lang="it-IT" sz="1800" dirty="0" smtClean="0"/>
              <a:t>Comitati costituiti in forza ad Accordi o Convenzioni</a:t>
            </a:r>
          </a:p>
          <a:p>
            <a:pPr lvl="0"/>
            <a:r>
              <a:rPr lang="it-IT" sz="1800" dirty="0" smtClean="0"/>
              <a:t>Audit </a:t>
            </a:r>
            <a:r>
              <a:rPr lang="it-IT" sz="1800" dirty="0"/>
              <a:t>e </a:t>
            </a:r>
            <a:r>
              <a:rPr lang="it-IT" sz="1800" i="1" dirty="0" err="1"/>
              <a:t>peer</a:t>
            </a:r>
            <a:r>
              <a:rPr lang="it-IT" sz="1800" i="1" dirty="0"/>
              <a:t> </a:t>
            </a:r>
            <a:r>
              <a:rPr lang="it-IT" sz="1800" i="1" dirty="0" err="1"/>
              <a:t>review</a:t>
            </a:r>
            <a:r>
              <a:rPr lang="it-IT" sz="1800" dirty="0"/>
              <a:t> in applicazione del Codice italiano delle statistiche ufficiali</a:t>
            </a:r>
          </a:p>
          <a:p>
            <a:pPr lvl="0"/>
            <a:r>
              <a:rPr lang="it-IT" sz="1800" dirty="0"/>
              <a:t>Dialogo con associazioni di enti (regioni, province e comuni) </a:t>
            </a:r>
          </a:p>
          <a:p>
            <a:r>
              <a:rPr lang="it-IT" sz="1800" dirty="0"/>
              <a:t>Iniziative di formazione coordinate </a:t>
            </a:r>
            <a:endParaRPr lang="it-IT" sz="1800" dirty="0" smtClean="0"/>
          </a:p>
          <a:p>
            <a:r>
              <a:rPr lang="it-IT" sz="1800" dirty="0" smtClean="0"/>
              <a:t>Relazioni</a:t>
            </a:r>
            <a:r>
              <a:rPr lang="it-IT" sz="1800" dirty="0"/>
              <a:t>, mutui scambi professionali, sinergie e progettualità da </a:t>
            </a:r>
            <a:r>
              <a:rPr lang="it-IT" sz="1800" dirty="0" smtClean="0"/>
              <a:t>condividere</a:t>
            </a:r>
          </a:p>
          <a:p>
            <a:r>
              <a:rPr lang="it-IT" sz="1800" dirty="0" smtClean="0"/>
              <a:t>Diffusione </a:t>
            </a:r>
            <a:r>
              <a:rPr lang="it-IT" sz="1800" dirty="0"/>
              <a:t>delle buone </a:t>
            </a:r>
            <a:r>
              <a:rPr lang="it-IT" sz="1800" dirty="0" smtClean="0"/>
              <a:t>pratiche</a:t>
            </a:r>
            <a:endParaRPr lang="it-IT" sz="1800" dirty="0" smtClean="0"/>
          </a:p>
          <a:p>
            <a:r>
              <a:rPr lang="it-IT" sz="1800" dirty="0" smtClean="0"/>
              <a:t>Sviluppo di </a:t>
            </a:r>
            <a:r>
              <a:rPr lang="it-IT" sz="1800" dirty="0"/>
              <a:t>partnership e scambi di esperienze</a:t>
            </a:r>
          </a:p>
        </p:txBody>
      </p:sp>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8</a:t>
            </a:fld>
            <a:endParaRPr lang="it-IT" dirty="0"/>
          </a:p>
        </p:txBody>
      </p:sp>
      <p:sp>
        <p:nvSpPr>
          <p:cNvPr id="6" name="Sottotitolo 2"/>
          <p:cNvSpPr txBox="1">
            <a:spLocks/>
          </p:cNvSpPr>
          <p:nvPr/>
        </p:nvSpPr>
        <p:spPr>
          <a:xfrm>
            <a:off x="569913" y="2015595"/>
            <a:ext cx="4065587" cy="4070880"/>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just"/>
            <a:r>
              <a:rPr lang="it-IT" sz="1800" dirty="0" smtClean="0"/>
              <a:t>L’Istat pone al centro della sua azione la domanda di conoscenza degli utenti</a:t>
            </a:r>
          </a:p>
          <a:p>
            <a:pPr algn="just"/>
            <a:r>
              <a:rPr lang="it-IT" sz="1800" dirty="0" smtClean="0"/>
              <a:t>La ricognizione dei fabbisogni informativi assume quindi un ruolo centrale e di primaria importanza al fine di adeguare, migliorare e ampliare la produzione di statistiche</a:t>
            </a:r>
          </a:p>
          <a:p>
            <a:pPr algn="just"/>
            <a:r>
              <a:rPr lang="it-IT" sz="1800" dirty="0" smtClean="0"/>
              <a:t>A livello europeo: </a:t>
            </a:r>
            <a:r>
              <a:rPr lang="it-IT" sz="1800" dirty="0" err="1" smtClean="0"/>
              <a:t>Eurostat</a:t>
            </a:r>
            <a:r>
              <a:rPr lang="it-IT" sz="1800" dirty="0" smtClean="0"/>
              <a:t> e altri organismi internazionali</a:t>
            </a:r>
          </a:p>
          <a:p>
            <a:pPr algn="just"/>
            <a:r>
              <a:rPr lang="it-IT" sz="1800" dirty="0" smtClean="0"/>
              <a:t>A livello nazionale Circoli di qualità e CUIS</a:t>
            </a:r>
          </a:p>
          <a:p>
            <a:pPr algn="just"/>
            <a:endParaRPr lang="it-IT" sz="1800" dirty="0" smtClean="0"/>
          </a:p>
          <a:p>
            <a:pPr algn="just"/>
            <a:endParaRPr lang="it-IT" sz="1800" b="1" dirty="0"/>
          </a:p>
        </p:txBody>
      </p:sp>
      <p:sp>
        <p:nvSpPr>
          <p:cNvPr id="9" name="Titolo 1"/>
          <p:cNvSpPr>
            <a:spLocks noGrp="1"/>
          </p:cNvSpPr>
          <p:nvPr>
            <p:ph type="ctrTitle" idx="4294967295"/>
          </p:nvPr>
        </p:nvSpPr>
        <p:spPr>
          <a:xfrm>
            <a:off x="569912" y="1274240"/>
            <a:ext cx="10700951" cy="741356"/>
          </a:xfrm>
          <a:prstGeom prst="rect">
            <a:avLst/>
          </a:prstGeom>
        </p:spPr>
        <p:txBody>
          <a:bodyPr lIns="0" tIns="0" rIns="0" bIns="0" anchor="t" anchorCtr="0"/>
          <a:lstStyle/>
          <a:p>
            <a:r>
              <a:rPr lang="it-IT" sz="3200" dirty="0">
                <a:solidFill>
                  <a:schemeClr val="tx1">
                    <a:lumMod val="50000"/>
                    <a:lumOff val="50000"/>
                  </a:schemeClr>
                </a:solidFill>
              </a:rPr>
              <a:t>Ascoltare il territorio</a:t>
            </a:r>
            <a:endParaRPr lang="it-IT" sz="3200" dirty="0">
              <a:solidFill>
                <a:schemeClr val="tx1">
                  <a:lumMod val="50000"/>
                  <a:lumOff val="50000"/>
                </a:schemeClr>
              </a:solidFill>
              <a:latin typeface="+mn-lt"/>
            </a:endParaRPr>
          </a:p>
        </p:txBody>
      </p:sp>
      <p:sp>
        <p:nvSpPr>
          <p:cNvPr id="5" name="Freccia curva 4"/>
          <p:cNvSpPr/>
          <p:nvPr/>
        </p:nvSpPr>
        <p:spPr>
          <a:xfrm>
            <a:off x="4684712" y="2203183"/>
            <a:ext cx="1527175" cy="184785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 name="Rettangolo 1"/>
          <p:cNvSpPr/>
          <p:nvPr/>
        </p:nvSpPr>
        <p:spPr>
          <a:xfrm>
            <a:off x="1326515" y="5604470"/>
            <a:ext cx="9215120" cy="923330"/>
          </a:xfrm>
          <a:prstGeom prst="rect">
            <a:avLst/>
          </a:prstGeom>
        </p:spPr>
        <p:txBody>
          <a:bodyPr wrap="square">
            <a:spAutoFit/>
          </a:bodyPr>
          <a:lstStyle/>
          <a:p>
            <a:pPr algn="just"/>
            <a:r>
              <a:rPr lang="it-IT" dirty="0">
                <a:solidFill>
                  <a:srgbClr val="FF0000"/>
                </a:solidFill>
              </a:rPr>
              <a:t>Migliorare la capacità di ASCOLTO </a:t>
            </a:r>
            <a:r>
              <a:rPr lang="it-IT" dirty="0" smtClean="0">
                <a:solidFill>
                  <a:srgbClr val="FF0000"/>
                </a:solidFill>
              </a:rPr>
              <a:t>dell’Istituto e le </a:t>
            </a:r>
            <a:r>
              <a:rPr lang="it-IT" dirty="0">
                <a:solidFill>
                  <a:srgbClr val="FF0000"/>
                </a:solidFill>
              </a:rPr>
              <a:t>relazioni verso altri soggetti tra cui:</a:t>
            </a:r>
          </a:p>
          <a:p>
            <a:pPr algn="just"/>
            <a:r>
              <a:rPr lang="it-IT" dirty="0" smtClean="0">
                <a:solidFill>
                  <a:srgbClr val="FF0000"/>
                </a:solidFill>
              </a:rPr>
              <a:t>Utenti e Società civile; Rispondenti e Organi intermedi; Soggetti </a:t>
            </a:r>
            <a:r>
              <a:rPr lang="it-IT" dirty="0" err="1">
                <a:solidFill>
                  <a:srgbClr val="FF0000"/>
                </a:solidFill>
              </a:rPr>
              <a:t>Sistan</a:t>
            </a:r>
            <a:r>
              <a:rPr lang="it-IT" dirty="0">
                <a:solidFill>
                  <a:srgbClr val="FF0000"/>
                </a:solidFill>
              </a:rPr>
              <a:t> e altre istituzioni</a:t>
            </a:r>
          </a:p>
          <a:p>
            <a:pPr algn="just"/>
            <a:r>
              <a:rPr lang="it-IT" dirty="0">
                <a:solidFill>
                  <a:srgbClr val="FF0000"/>
                </a:solidFill>
              </a:rPr>
              <a:t>Centri di ricerca e Università</a:t>
            </a:r>
          </a:p>
        </p:txBody>
      </p:sp>
    </p:spTree>
    <p:extLst>
      <p:ext uri="{BB962C8B-B14F-4D97-AF65-F5344CB8AC3E}">
        <p14:creationId xmlns:p14="http://schemas.microsoft.com/office/powerpoint/2010/main" val="12426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4"/>
          </p:nvPr>
        </p:nvSpPr>
        <p:spPr>
          <a:xfrm>
            <a:off x="9599868" y="6478588"/>
            <a:ext cx="1077179" cy="319088"/>
          </a:xfrm>
        </p:spPr>
        <p:txBody>
          <a:bodyPr/>
          <a:lstStyle/>
          <a:p>
            <a:fld id="{5C7FE145-5F5F-9146-8268-470DD024125C}" type="slidenum">
              <a:rPr lang="it-IT" smtClean="0"/>
              <a:pPr/>
              <a:t>9</a:t>
            </a:fld>
            <a:endParaRPr lang="it-IT" dirty="0"/>
          </a:p>
        </p:txBody>
      </p:sp>
      <p:sp>
        <p:nvSpPr>
          <p:cNvPr id="9" name="Sottotitolo 2"/>
          <p:cNvSpPr txBox="1">
            <a:spLocks/>
          </p:cNvSpPr>
          <p:nvPr/>
        </p:nvSpPr>
        <p:spPr>
          <a:xfrm>
            <a:off x="504349" y="1994644"/>
            <a:ext cx="4524851" cy="3056467"/>
          </a:xfrm>
          <a:prstGeom prst="rect">
            <a:avLst/>
          </a:prstGeom>
        </p:spPr>
        <p:txBody>
          <a:bodyPr lIns="0" tIns="0" rIns="0" bIns="0"/>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r>
              <a:rPr lang="it-IT" sz="1800" dirty="0" smtClean="0">
                <a:solidFill>
                  <a:srgbClr val="FF0000"/>
                </a:solidFill>
              </a:rPr>
              <a:t>Dialogo </a:t>
            </a:r>
            <a:r>
              <a:rPr lang="it-IT" sz="1800" dirty="0">
                <a:solidFill>
                  <a:srgbClr val="FF0000"/>
                </a:solidFill>
              </a:rPr>
              <a:t>con </a:t>
            </a:r>
            <a:r>
              <a:rPr lang="it-IT" sz="1800" dirty="0" smtClean="0">
                <a:solidFill>
                  <a:srgbClr val="FF0000"/>
                </a:solidFill>
              </a:rPr>
              <a:t>i policy </a:t>
            </a:r>
            <a:r>
              <a:rPr lang="it-IT" sz="1800" dirty="0" err="1" smtClean="0">
                <a:solidFill>
                  <a:srgbClr val="FF0000"/>
                </a:solidFill>
              </a:rPr>
              <a:t>makers</a:t>
            </a:r>
            <a:r>
              <a:rPr lang="it-IT" sz="1800" dirty="0" smtClean="0">
                <a:solidFill>
                  <a:srgbClr val="FF0000"/>
                </a:solidFill>
              </a:rPr>
              <a:t> che devono rendicontare ai propri </a:t>
            </a:r>
            <a:r>
              <a:rPr lang="it-IT" sz="1800" dirty="0">
                <a:solidFill>
                  <a:srgbClr val="FF0000"/>
                </a:solidFill>
              </a:rPr>
              <a:t>“elettori”</a:t>
            </a:r>
            <a:r>
              <a:rPr lang="it-IT" sz="1800" dirty="0"/>
              <a:t> </a:t>
            </a:r>
          </a:p>
          <a:p>
            <a:pPr algn="l"/>
            <a:r>
              <a:rPr lang="it-IT" sz="1800" dirty="0" smtClean="0"/>
              <a:t>Sviluppo delle capacità di saper rendicontare , per  restituire/comunicare il </a:t>
            </a:r>
            <a:r>
              <a:rPr lang="it-IT" sz="1800" dirty="0"/>
              <a:t>modo in cui è stato interpretato il proprio mandato</a:t>
            </a:r>
          </a:p>
          <a:p>
            <a:pPr algn="l"/>
            <a:r>
              <a:rPr lang="it-IT" sz="1800" dirty="0" smtClean="0"/>
              <a:t>Cambia il territorio, oltre i confini geografico-amministrativi</a:t>
            </a:r>
          </a:p>
          <a:p>
            <a:pPr algn="l"/>
            <a:r>
              <a:rPr lang="it-IT" sz="1800" dirty="0" smtClean="0"/>
              <a:t>Output statistici </a:t>
            </a:r>
            <a:r>
              <a:rPr lang="it-IT" sz="1800" dirty="0" smtClean="0"/>
              <a:t>orientati </a:t>
            </a:r>
            <a:r>
              <a:rPr lang="it-IT" sz="1800" dirty="0" smtClean="0"/>
              <a:t>alla partecipazione da parte degli </a:t>
            </a:r>
            <a:r>
              <a:rPr lang="it-IT" sz="1800" dirty="0" err="1" smtClean="0"/>
              <a:t>stakeholders</a:t>
            </a:r>
            <a:r>
              <a:rPr lang="it-IT" sz="1800" dirty="0" smtClean="0"/>
              <a:t> ai processi decisionali</a:t>
            </a:r>
            <a:endParaRPr lang="it-IT" sz="1800" dirty="0"/>
          </a:p>
        </p:txBody>
      </p:sp>
      <p:graphicFrame>
        <p:nvGraphicFramePr>
          <p:cNvPr id="7" name="Grafico 6"/>
          <p:cNvGraphicFramePr/>
          <p:nvPr>
            <p:extLst>
              <p:ext uri="{D42A27DB-BD31-4B8C-83A1-F6EECF244321}">
                <p14:modId xmlns:p14="http://schemas.microsoft.com/office/powerpoint/2010/main" val="1243342482"/>
              </p:ext>
            </p:extLst>
          </p:nvPr>
        </p:nvGraphicFramePr>
        <p:xfrm>
          <a:off x="5960534" y="1663374"/>
          <a:ext cx="4916221" cy="327748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olo 1"/>
          <p:cNvSpPr txBox="1">
            <a:spLocks/>
          </p:cNvSpPr>
          <p:nvPr/>
        </p:nvSpPr>
        <p:spPr>
          <a:xfrm>
            <a:off x="569913" y="1046481"/>
            <a:ext cx="8594407" cy="792479"/>
          </a:xfrm>
          <a:prstGeom prst="rect">
            <a:avLst/>
          </a:prstGeom>
        </p:spPr>
        <p:txBody>
          <a:bodyPr lIns="0" tIns="0" rIns="0" bIns="0" anchor="t"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3200" dirty="0"/>
              <a:t>Verso la responsabilità sociale del territorio</a:t>
            </a:r>
          </a:p>
        </p:txBody>
      </p:sp>
    </p:spTree>
    <p:extLst>
      <p:ext uri="{BB962C8B-B14F-4D97-AF65-F5344CB8AC3E}">
        <p14:creationId xmlns:p14="http://schemas.microsoft.com/office/powerpoint/2010/main" val="2521342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1879</TotalTime>
  <Words>1358</Words>
  <Application>Microsoft Office PowerPoint</Application>
  <PresentationFormat>Personalizzato</PresentationFormat>
  <Paragraphs>134</Paragraphs>
  <Slides>12</Slides>
  <Notes>1</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Personalizza struttura</vt:lpstr>
      <vt:lpstr>COMPORTAMENTI INDIVIDUALI  E RELAZIONI SOCIALI  IN TRASFORMAZIONE  UNA SFIDA PER LA  STATISTICA UFFICIALE </vt:lpstr>
      <vt:lpstr>La modernizzazione in Istat</vt:lpstr>
      <vt:lpstr>I motivi del cambiamento</vt:lpstr>
      <vt:lpstr>Coniugare modernizzazione e territorio</vt:lpstr>
      <vt:lpstr>Territorio e registri statistici</vt:lpstr>
      <vt:lpstr>Territorio e nuove reti di rilevazione</vt:lpstr>
      <vt:lpstr>Migliorare le relazioni verso altri soggetti</vt:lpstr>
      <vt:lpstr>Ascoltare il territorio</vt:lpstr>
      <vt:lpstr>Presentazione standard di PowerPoint</vt:lpstr>
      <vt:lpstr>Presentazione standard di PowerPoint</vt:lpstr>
      <vt:lpstr>Riflessioni conclusive</vt:lpstr>
      <vt:lpstr>Statistica e cittadino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Istat</dc:creator>
  <cp:lastModifiedBy>utente</cp:lastModifiedBy>
  <cp:revision>115</cp:revision>
  <cp:lastPrinted>2016-03-21T17:06:08Z</cp:lastPrinted>
  <dcterms:created xsi:type="dcterms:W3CDTF">2016-03-11T16:10:26Z</dcterms:created>
  <dcterms:modified xsi:type="dcterms:W3CDTF">2016-06-21T23:17:32Z</dcterms:modified>
</cp:coreProperties>
</file>