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7" r:id="rId4"/>
    <p:sldId id="258" r:id="rId5"/>
    <p:sldId id="259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71" r:id="rId14"/>
    <p:sldId id="270" r:id="rId15"/>
    <p:sldId id="269" r:id="rId16"/>
  </p:sldIdLst>
  <p:sldSz cx="9144000" cy="6858000" type="screen4x3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8" autoAdjust="0"/>
    <p:restoredTop sz="94660"/>
  </p:normalViewPr>
  <p:slideViewPr>
    <p:cSldViewPr>
      <p:cViewPr>
        <p:scale>
          <a:sx n="79" d="100"/>
          <a:sy n="79" d="100"/>
        </p:scale>
        <p:origin x="-121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delle note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&lt;intestazione&gt;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B2F6C51-6FA6-422E-8BF2-8E3B916CEC2B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284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m.org/hom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m.org/hom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m.org/hom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m.org/hom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m.org/hom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m.org/hom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m.org/hom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m.org/hom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m.org/hom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m.org/hom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m.org/hom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m.org/hom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m.org/hom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m.org/hom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257480" y="720720"/>
            <a:ext cx="4800240" cy="360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47840" cy="43203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Geonames: eight million placenames, multilanguage, attributes, geographic coordinates, used in Inspire geoportal http://inspire-geoportal.ec.europa.eu/discovery/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GADM spatial dataset on 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Global Administrative Areas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556,049 low level subdivisions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countries and lower level subdivisions such as provinces, departments, counties, …, available as shapefile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1257480" y="720720"/>
            <a:ext cx="4800240" cy="360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47840" cy="43203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Geonames: eight million placenames, multilanguage, attributes, geographic coordinates, used in Inspire geoportal http://inspire-geoportal.ec.europa.eu/discovery/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GADM spatial dataset on 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Global Administrative Areas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556,049 low level subdivisions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countries and lower level subdivisions such as provinces, departments, counties, …, available as shapefile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257480" y="720720"/>
            <a:ext cx="4800240" cy="360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47840" cy="43203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Geonames: eight million placenames, multilanguage, attributes, geographic coordinates, used in Inspire geoportal http://inspire-geoportal.ec.europa.eu/discovery/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GADM spatial dataset on 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Global Administrative Areas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556,049 low level subdivisions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countries and lower level subdivisions such as provinces, departments, counties, …, available as shapefile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257480" y="720720"/>
            <a:ext cx="4800240" cy="360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47840" cy="43203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Geonames: eight million placenames, multilanguage, attributes, geographic coordinates, used in Inspire geoportal http://inspire-geoportal.ec.europa.eu/discovery/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GADM spatial dataset on 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Global Administrative Areas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556,049 low level subdivisions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countries and lower level subdivisions such as provinces, departments, counties, …, available as shapefile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257480" y="720720"/>
            <a:ext cx="4800240" cy="360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47840" cy="43203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Geonames: eight million placenames, multilanguage, attributes, geographic coordinates, used in Inspire geoportal http://inspire-geoportal.ec.europa.eu/discovery/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GADM spatial dataset on 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Global Administrative Areas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556,049 low level subdivisions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countries and lower level subdivisions such as provinces, departments, counties, …, available as shapefile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257480" y="720720"/>
            <a:ext cx="4800240" cy="360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47840" cy="43203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Geonames: eight million placenames, multilanguage, attributes, geographic coordinates, used in Inspire geoportal http://inspire-geoportal.ec.europa.eu/discovery/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GADM spatial dataset on 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Global Administrative Areas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556,049 low level subdivisions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countries and lower level subdivisions such as provinces, departments, counties, …, available as shapefile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257480" y="720720"/>
            <a:ext cx="4800240" cy="360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47840" cy="43203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Geonames: eight million placenames, multilanguage, attributes, geographic coordinates, used in Inspire geoportal http://inspire-geoportal.ec.europa.eu/discovery/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GADM spatial dataset on 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Global Administrative Areas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556,049 low level subdivisions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countries and lower level subdivisions such as provinces, departments, counties, …, available as shapefile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1257480" y="720720"/>
            <a:ext cx="4800240" cy="360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47840" cy="43203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Geonames: eight million placenames, multilanguage, attributes, geographic coordinates, used in Inspire geoportal http://inspire-geoportal.ec.europa.eu/discovery/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GADM spatial dataset on 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Global Administrative Areas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556,049 low level subdivisions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countries and lower level subdivisions such as provinces, departments, counties, …, available as shapefile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257480" y="720720"/>
            <a:ext cx="4800240" cy="360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47840" cy="43203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Geonames: eight million placenames, multilanguage, attributes, geographic coordinates, used in Inspire geoportal http://inspire-geoportal.ec.europa.eu/discovery/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GADM spatial dataset on 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Global Administrative Areas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556,049 low level subdivisions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countries and lower level subdivisions such as provinces, departments, counties, …, available as shapefile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257480" y="720720"/>
            <a:ext cx="4800240" cy="360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47840" cy="43203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Geonames: eight million placenames, multilanguage, attributes, geographic coordinates, used in Inspire geoportal http://inspire-geoportal.ec.europa.eu/discovery/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GADM spatial dataset on 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Global Administrative Areas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556,049 low level subdivisions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countries and lower level subdivisions such as provinces, departments, counties, …, available as shapefile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257480" y="720720"/>
            <a:ext cx="4800240" cy="360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47840" cy="43203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Geonames: eight million placenames, multilanguage, attributes, geographic coordinates, used in Inspire geoportal http://inspire-geoportal.ec.europa.eu/discovery/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GADM spatial dataset on 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Global Administrative Areas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556,049 low level subdivisions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countries and lower level subdivisions such as provinces, departments, counties, …, available as shapefile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257480" y="720720"/>
            <a:ext cx="4800240" cy="360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47840" cy="43203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Geonames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 eight million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placenames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multilanguage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attributes, geographic coordinates, used in Inspire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geoportal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http://inspire-geoportal.ec.europa.eu/discovery/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GADM spatial dataset on 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Global Administrative Areas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556,049 low level subdivisions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countries and lower level subdivisions such as provinces, departments, counties, …, available as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shapefile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257480" y="720720"/>
            <a:ext cx="4800240" cy="360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47840" cy="43203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Geonames: eight million placenames, multilanguage, attributes, geographic coordinates, used in Inspire geoportal http://inspire-geoportal.ec.europa.eu/discovery/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GADM spatial dataset on 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Global Administrative Areas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556,049 low level subdivisions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countries and lower level subdivisions such as provinces, departments, counties, …, available as shapefile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257480" y="720720"/>
            <a:ext cx="4800240" cy="360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47840" cy="43203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Geonames: eight million placenames, multilanguage, attributes, geographic coordinates, used in Inspire geoportal http://inspire-geoportal.ec.europa.eu/discovery/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GADM spatial dataset on 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hlinkClick r:id="rId3"/>
              </a:rPr>
              <a:t>Global Administrative Areas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556,049 low level subdivisions</a:t>
            </a: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countries and lower level subdivisions such as provinces, departments, counties, …, available as shapefile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0120" cy="472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2240" cy="4726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0120" cy="4726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259B7550-6D97-4C85-9E92-297425BF2A0C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pPr algn="r">
                <a:lnSpc>
                  <a:spcPct val="100000"/>
                </a:lnSpc>
              </a:pPr>
              <a:t>‹N›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imbelli@istat.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5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1"/>
          <p:cNvSpPr/>
          <p:nvPr/>
        </p:nvSpPr>
        <p:spPr>
          <a:xfrm>
            <a:off x="900000" y="720720"/>
            <a:ext cx="8244000" cy="360"/>
          </a:xfrm>
          <a:prstGeom prst="line">
            <a:avLst/>
          </a:prstGeom>
          <a:ln w="9360">
            <a:solidFill>
              <a:srgbClr val="C0C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" name="Immagine 3"/>
          <p:cNvPicPr/>
          <p:nvPr/>
        </p:nvPicPr>
        <p:blipFill>
          <a:blip r:embed="rId2"/>
          <a:srcRect l="32461" t="18526" b="6008"/>
          <a:stretch/>
        </p:blipFill>
        <p:spPr>
          <a:xfrm>
            <a:off x="0" y="0"/>
            <a:ext cx="899640" cy="6865560"/>
          </a:xfrm>
          <a:prstGeom prst="rect">
            <a:avLst/>
          </a:prstGeom>
          <a:ln>
            <a:noFill/>
          </a:ln>
        </p:spPr>
      </p:pic>
      <p:pic>
        <p:nvPicPr>
          <p:cNvPr id="46" name="Immagine 4"/>
          <p:cNvPicPr/>
          <p:nvPr/>
        </p:nvPicPr>
        <p:blipFill>
          <a:blip r:embed="rId3"/>
          <a:stretch/>
        </p:blipFill>
        <p:spPr>
          <a:xfrm>
            <a:off x="33480" y="287280"/>
            <a:ext cx="866520" cy="252000"/>
          </a:xfrm>
          <a:prstGeom prst="rect">
            <a:avLst/>
          </a:prstGeom>
          <a:ln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900000" y="3141000"/>
            <a:ext cx="8243640" cy="853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/>
            <a:r>
              <a:rPr lang="en-US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Assessment of the refugee camps extension</a:t>
            </a:r>
            <a:endParaRPr lang="en-US" sz="1000" b="1" strike="noStrike" spc="-1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Garamond-BoldCondensed"/>
              <a:ea typeface="Arial"/>
            </a:endParaRPr>
          </a:p>
          <a:p>
            <a:pPr algn="ctr"/>
            <a:r>
              <a:rPr lang="en-US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 optical satellite images</a:t>
            </a:r>
            <a:endParaRPr lang="en-US" sz="1000" b="1" strike="noStrike" spc="-1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Garamond-BoldCondensed"/>
              <a:ea typeface="Garamond-BoldCondensed"/>
            </a:endParaRPr>
          </a:p>
        </p:txBody>
      </p:sp>
      <p:sp>
        <p:nvSpPr>
          <p:cNvPr id="48" name="CustomShape 3"/>
          <p:cNvSpPr/>
          <p:nvPr/>
        </p:nvSpPr>
        <p:spPr>
          <a:xfrm>
            <a:off x="900000" y="1079640"/>
            <a:ext cx="8243640" cy="134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80000"/>
              </a:lnSpc>
            </a:pPr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Lucida Sans Unicode"/>
              </a:rPr>
              <a:t> Studying Migrations Routes: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Lucida Sans Unicode"/>
              </a:rPr>
              <a:t>New data and Tools</a:t>
            </a:r>
            <a:endParaRPr lang="en-US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-BoldCondensed"/>
              <a:ea typeface="Garamond-BoldCondensed"/>
            </a:endParaRPr>
          </a:p>
          <a:p>
            <a:pPr algn="ctr"/>
            <a:endParaRPr lang="en-US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-BoldCondensed"/>
              <a:ea typeface="Garamond-BoldCondensed"/>
            </a:endParaRPr>
          </a:p>
          <a:p>
            <a:pPr algn="ctr">
              <a:lnSpc>
                <a:spcPct val="80000"/>
              </a:lnSpc>
            </a:pPr>
            <a:r>
              <a:rPr lang="en-US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Lucida Sans Unicode"/>
              </a:rPr>
              <a:t>Rome, 16/06/2016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1907640" y="5792760"/>
            <a:ext cx="6619680" cy="1064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87000"/>
              </a:lnSpc>
            </a:pPr>
            <a:r>
              <a:rPr lang="en-US" sz="2400" b="1" strike="noStrike" spc="-1">
                <a:solidFill>
                  <a:srgbClr val="DDDDDD"/>
                </a:solidFill>
                <a:uFill>
                  <a:solidFill>
                    <a:srgbClr val="FFFFFF"/>
                  </a:solidFill>
                </a:uFill>
                <a:latin typeface="Corbel"/>
                <a:ea typeface="Lucida Sans Unicode"/>
              </a:rPr>
              <a:t>Alessandro Cimbelli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7000"/>
              </a:lnSpc>
            </a:pPr>
            <a:r>
              <a:rPr lang="en-US" sz="2400" b="1" strike="noStrike" spc="-1">
                <a:solidFill>
                  <a:srgbClr val="DDDDDD"/>
                </a:solidFill>
                <a:uFill>
                  <a:solidFill>
                    <a:srgbClr val="FFFFFF"/>
                  </a:solidFill>
                </a:uFill>
                <a:latin typeface="Corbel"/>
                <a:ea typeface="Lucida Sans Unicode"/>
              </a:rPr>
              <a:t>Istat - Italian Institute of Statistics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Line 5"/>
          <p:cNvSpPr/>
          <p:nvPr/>
        </p:nvSpPr>
        <p:spPr>
          <a:xfrm>
            <a:off x="0" y="720720"/>
            <a:ext cx="900000" cy="360"/>
          </a:xfrm>
          <a:prstGeom prst="line">
            <a:avLst/>
          </a:prstGeom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Line 1"/>
          <p:cNvSpPr/>
          <p:nvPr/>
        </p:nvSpPr>
        <p:spPr>
          <a:xfrm>
            <a:off x="900000" y="720720"/>
            <a:ext cx="8244000" cy="360"/>
          </a:xfrm>
          <a:prstGeom prst="line">
            <a:avLst/>
          </a:prstGeom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1043640" y="260640"/>
            <a:ext cx="5184360" cy="42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0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rbel"/>
                <a:ea typeface="Lucida Sans Unicode"/>
              </a:rPr>
              <a:t>Studying Migrations Routes: New data and Tools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Immagine 5"/>
          <p:cNvPicPr/>
          <p:nvPr/>
        </p:nvPicPr>
        <p:blipFill>
          <a:blip r:embed="rId3"/>
          <a:srcRect l="32461" t="18534" b="6004"/>
          <a:stretch/>
        </p:blipFill>
        <p:spPr>
          <a:xfrm>
            <a:off x="0" y="0"/>
            <a:ext cx="899640" cy="6865560"/>
          </a:xfrm>
          <a:prstGeom prst="rect">
            <a:avLst/>
          </a:prstGeom>
          <a:ln>
            <a:noFill/>
          </a:ln>
        </p:spPr>
      </p:pic>
      <p:sp>
        <p:nvSpPr>
          <p:cNvPr id="114" name="Line 3"/>
          <p:cNvSpPr/>
          <p:nvPr/>
        </p:nvSpPr>
        <p:spPr>
          <a:xfrm>
            <a:off x="0" y="720720"/>
            <a:ext cx="900000" cy="3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5" name="Immagine 7"/>
          <p:cNvPicPr/>
          <p:nvPr/>
        </p:nvPicPr>
        <p:blipFill>
          <a:blip r:embed="rId4"/>
          <a:stretch/>
        </p:blipFill>
        <p:spPr>
          <a:xfrm>
            <a:off x="7880400" y="6477120"/>
            <a:ext cx="840960" cy="244080"/>
          </a:xfrm>
          <a:prstGeom prst="rect">
            <a:avLst/>
          </a:prstGeom>
          <a:ln>
            <a:noFill/>
          </a:ln>
        </p:spPr>
      </p:pic>
      <p:pic>
        <p:nvPicPr>
          <p:cNvPr id="116" name="Picture 115"/>
          <p:cNvPicPr/>
          <p:nvPr/>
        </p:nvPicPr>
        <p:blipFill>
          <a:blip r:embed="rId5"/>
          <a:stretch/>
        </p:blipFill>
        <p:spPr>
          <a:xfrm>
            <a:off x="1080000" y="792000"/>
            <a:ext cx="5482440" cy="2147760"/>
          </a:xfrm>
          <a:prstGeom prst="rect">
            <a:avLst/>
          </a:prstGeom>
          <a:ln>
            <a:noFill/>
          </a:ln>
        </p:spPr>
      </p:pic>
      <p:pic>
        <p:nvPicPr>
          <p:cNvPr id="118" name="Picture 117"/>
          <p:cNvPicPr/>
          <p:nvPr/>
        </p:nvPicPr>
        <p:blipFill>
          <a:blip r:embed="rId6"/>
          <a:stretch/>
        </p:blipFill>
        <p:spPr>
          <a:xfrm>
            <a:off x="1008000" y="3990600"/>
            <a:ext cx="6042240" cy="2361960"/>
          </a:xfrm>
          <a:prstGeom prst="rect">
            <a:avLst/>
          </a:prstGeom>
          <a:ln>
            <a:noFill/>
          </a:ln>
        </p:spPr>
      </p:pic>
      <p:pic>
        <p:nvPicPr>
          <p:cNvPr id="119" name="Picture 118"/>
          <p:cNvPicPr/>
          <p:nvPr/>
        </p:nvPicPr>
        <p:blipFill>
          <a:blip r:embed="rId7"/>
          <a:stretch/>
        </p:blipFill>
        <p:spPr>
          <a:xfrm>
            <a:off x="5670000" y="761040"/>
            <a:ext cx="3330000" cy="5790960"/>
          </a:xfrm>
          <a:prstGeom prst="rect">
            <a:avLst/>
          </a:prstGeom>
          <a:ln>
            <a:noFill/>
          </a:ln>
        </p:spPr>
      </p:pic>
      <p:pic>
        <p:nvPicPr>
          <p:cNvPr id="117" name="Picture 116"/>
          <p:cNvPicPr/>
          <p:nvPr/>
        </p:nvPicPr>
        <p:blipFill>
          <a:blip r:embed="rId8"/>
          <a:stretch/>
        </p:blipFill>
        <p:spPr>
          <a:xfrm>
            <a:off x="2955240" y="2786058"/>
            <a:ext cx="6188760" cy="2453400"/>
          </a:xfrm>
          <a:prstGeom prst="rect">
            <a:avLst/>
          </a:prstGeom>
          <a:ln>
            <a:noFill/>
          </a:ln>
        </p:spPr>
      </p:pic>
      <p:grpSp>
        <p:nvGrpSpPr>
          <p:cNvPr id="19" name="Group 18"/>
          <p:cNvGrpSpPr/>
          <p:nvPr/>
        </p:nvGrpSpPr>
        <p:grpSpPr>
          <a:xfrm>
            <a:off x="1357290" y="2000240"/>
            <a:ext cx="6072230" cy="3071834"/>
            <a:chOff x="1357290" y="2000240"/>
            <a:chExt cx="6072230" cy="3071834"/>
          </a:xfrm>
        </p:grpSpPr>
        <p:sp>
          <p:nvSpPr>
            <p:cNvPr id="11" name="Rounded Rectangle 10"/>
            <p:cNvSpPr/>
            <p:nvPr/>
          </p:nvSpPr>
          <p:spPr>
            <a:xfrm>
              <a:off x="1571604" y="2571744"/>
              <a:ext cx="1214446" cy="35719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57290" y="4714884"/>
              <a:ext cx="1214446" cy="35719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215074" y="2000240"/>
              <a:ext cx="1214446" cy="35719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643306" y="3857628"/>
              <a:ext cx="1214446" cy="35719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14414" y="1571612"/>
            <a:ext cx="6643734" cy="5072098"/>
            <a:chOff x="1214414" y="1571612"/>
            <a:chExt cx="6643734" cy="5072098"/>
          </a:xfrm>
        </p:grpSpPr>
        <p:sp>
          <p:nvSpPr>
            <p:cNvPr id="15" name="Rounded Rectangle 14"/>
            <p:cNvSpPr/>
            <p:nvPr/>
          </p:nvSpPr>
          <p:spPr>
            <a:xfrm>
              <a:off x="2500298" y="1571612"/>
              <a:ext cx="1214446" cy="357190"/>
            </a:xfrm>
            <a:prstGeom prst="roundRect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643702" y="6286520"/>
              <a:ext cx="1214446" cy="357190"/>
            </a:xfrm>
            <a:prstGeom prst="roundRect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214414" y="5929330"/>
              <a:ext cx="1214446" cy="357190"/>
            </a:xfrm>
            <a:prstGeom prst="roundRect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72264" y="4500570"/>
              <a:ext cx="1214446" cy="357190"/>
            </a:xfrm>
            <a:prstGeom prst="roundRect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ine 1"/>
          <p:cNvSpPr/>
          <p:nvPr/>
        </p:nvSpPr>
        <p:spPr>
          <a:xfrm>
            <a:off x="900000" y="720720"/>
            <a:ext cx="8244000" cy="360"/>
          </a:xfrm>
          <a:prstGeom prst="line">
            <a:avLst/>
          </a:prstGeom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1043640" y="260640"/>
            <a:ext cx="5184360" cy="42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0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rbel"/>
                <a:ea typeface="Lucida Sans Unicode"/>
              </a:rPr>
              <a:t>Studying Migrations Routes: New data and Tools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Immagine 5"/>
          <p:cNvPicPr/>
          <p:nvPr/>
        </p:nvPicPr>
        <p:blipFill>
          <a:blip r:embed="rId3"/>
          <a:srcRect l="32461" t="18534" b="6004"/>
          <a:stretch/>
        </p:blipFill>
        <p:spPr>
          <a:xfrm>
            <a:off x="0" y="0"/>
            <a:ext cx="899640" cy="6865560"/>
          </a:xfrm>
          <a:prstGeom prst="rect">
            <a:avLst/>
          </a:prstGeom>
          <a:ln>
            <a:noFill/>
          </a:ln>
        </p:spPr>
      </p:pic>
      <p:sp>
        <p:nvSpPr>
          <p:cNvPr id="123" name="Line 3"/>
          <p:cNvSpPr/>
          <p:nvPr/>
        </p:nvSpPr>
        <p:spPr>
          <a:xfrm>
            <a:off x="0" y="720720"/>
            <a:ext cx="900000" cy="3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4" name="Immagine 7"/>
          <p:cNvPicPr/>
          <p:nvPr/>
        </p:nvPicPr>
        <p:blipFill>
          <a:blip r:embed="rId4"/>
          <a:stretch/>
        </p:blipFill>
        <p:spPr>
          <a:xfrm>
            <a:off x="7880400" y="6477120"/>
            <a:ext cx="840960" cy="244080"/>
          </a:xfrm>
          <a:prstGeom prst="rect">
            <a:avLst/>
          </a:prstGeom>
          <a:ln>
            <a:noFill/>
          </a:ln>
        </p:spPr>
      </p:pic>
      <p:graphicFrame>
        <p:nvGraphicFramePr>
          <p:cNvPr id="125" name="Table 4"/>
          <p:cNvGraphicFramePr/>
          <p:nvPr/>
        </p:nvGraphicFramePr>
        <p:xfrm>
          <a:off x="1007280" y="1790640"/>
          <a:ext cx="6036480" cy="2833200"/>
        </p:xfrm>
        <a:graphic>
          <a:graphicData uri="http://schemas.openxmlformats.org/drawingml/2006/table">
            <a:tbl>
              <a:tblPr/>
              <a:tblGrid>
                <a:gridCol w="1721880"/>
                <a:gridCol w="1482480"/>
                <a:gridCol w="1292400"/>
                <a:gridCol w="1539720"/>
              </a:tblGrid>
              <a:tr h="1235160">
                <a:tc>
                  <a:txBody>
                    <a:bodyPr/>
                    <a:lstStyle/>
                    <a:p>
                      <a:pPr algn="ctr"/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Date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# Records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Total area (m</a:t>
                      </a:r>
                      <a:r>
                        <a:rPr lang="en-US" sz="2400" b="1" strike="noStrike" spc="-1" baseline="33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# Migrants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</a:tr>
              <a:tr h="798120"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05/03/2016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2124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5734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12000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</a:tr>
              <a:tr h="799920"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30/03/2016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2509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6991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14000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126" name="TextShape 5"/>
          <p:cNvSpPr txBox="1"/>
          <p:nvPr/>
        </p:nvSpPr>
        <p:spPr>
          <a:xfrm>
            <a:off x="914760" y="550800"/>
            <a:ext cx="8229240" cy="1238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Results</a:t>
            </a:r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TextShape 6"/>
          <p:cNvSpPr txBox="1"/>
          <p:nvPr/>
        </p:nvSpPr>
        <p:spPr>
          <a:xfrm>
            <a:off x="1296720" y="5760000"/>
            <a:ext cx="6695280" cy="731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Around 2 </a:t>
            </a:r>
            <a:r>
              <a:rPr lang="it-IT" sz="3200" b="0" i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migrants / m</a:t>
            </a:r>
            <a:r>
              <a:rPr lang="it-IT" sz="3200" b="0" i="1" strike="noStrike" spc="-1" baseline="33000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</a:t>
            </a:r>
            <a:r>
              <a:rPr lang="it-IT" sz="3200" b="0" strike="noStrike" spc="-1" baseline="33000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it-IT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 the tent camp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28" name="Table 7"/>
          <p:cNvGraphicFramePr/>
          <p:nvPr/>
        </p:nvGraphicFramePr>
        <p:xfrm>
          <a:off x="7140960" y="1789560"/>
          <a:ext cx="1715400" cy="2833200"/>
        </p:xfrm>
        <a:graphic>
          <a:graphicData uri="http://schemas.openxmlformats.org/drawingml/2006/table">
            <a:tbl>
              <a:tblPr/>
              <a:tblGrid>
                <a:gridCol w="1715400"/>
              </a:tblGrid>
              <a:tr h="1235160">
                <a:tc>
                  <a:txBody>
                    <a:bodyPr/>
                    <a:lstStyle/>
                    <a:p>
                      <a:pPr algn="ctr"/>
                      <a:r>
                        <a:rPr lang="en-US" sz="2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Migrants / Area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</a:tr>
              <a:tr h="798120"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2.09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966"/>
                    </a:solidFill>
                  </a:tcPr>
                </a:tc>
              </a:tr>
              <a:tr h="799920"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2.00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129" name="CustomShape 8"/>
          <p:cNvSpPr/>
          <p:nvPr/>
        </p:nvSpPr>
        <p:spPr>
          <a:xfrm>
            <a:off x="3816000" y="4896000"/>
            <a:ext cx="2160000" cy="504000"/>
          </a:xfrm>
          <a:custGeom>
            <a:avLst/>
            <a:gdLst/>
            <a:ahLst/>
            <a:cxnLst/>
            <a:rect l="0" t="0" r="r" b="b"/>
            <a:pathLst>
              <a:path w="6002" h="1401">
                <a:moveTo>
                  <a:pt x="1500" y="0"/>
                </a:moveTo>
                <a:lnTo>
                  <a:pt x="1500" y="1050"/>
                </a:lnTo>
                <a:lnTo>
                  <a:pt x="0" y="1050"/>
                </a:lnTo>
                <a:lnTo>
                  <a:pt x="3000" y="1400"/>
                </a:lnTo>
                <a:lnTo>
                  <a:pt x="6001" y="1050"/>
                </a:lnTo>
                <a:lnTo>
                  <a:pt x="4500" y="1050"/>
                </a:lnTo>
                <a:lnTo>
                  <a:pt x="4500" y="0"/>
                </a:lnTo>
                <a:lnTo>
                  <a:pt x="15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914400" y="550440"/>
            <a:ext cx="8229240" cy="1238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Azraq (Jordan)</a:t>
            </a:r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Line 2"/>
          <p:cNvSpPr/>
          <p:nvPr/>
        </p:nvSpPr>
        <p:spPr>
          <a:xfrm>
            <a:off x="900000" y="720720"/>
            <a:ext cx="8244000" cy="360"/>
          </a:xfrm>
          <a:prstGeom prst="line">
            <a:avLst/>
          </a:prstGeom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1043640" y="260640"/>
            <a:ext cx="5184360" cy="42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0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rbel"/>
                <a:ea typeface="Lucida Sans Unicode"/>
              </a:rPr>
              <a:t>Studying Migrations Routes: New data and Tools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Immagine 5"/>
          <p:cNvPicPr/>
          <p:nvPr/>
        </p:nvPicPr>
        <p:blipFill>
          <a:blip r:embed="rId3"/>
          <a:srcRect l="32461" t="18534" b="6004"/>
          <a:stretch/>
        </p:blipFill>
        <p:spPr>
          <a:xfrm>
            <a:off x="0" y="0"/>
            <a:ext cx="899640" cy="6865560"/>
          </a:xfrm>
          <a:prstGeom prst="rect">
            <a:avLst/>
          </a:prstGeom>
          <a:ln>
            <a:noFill/>
          </a:ln>
        </p:spPr>
      </p:pic>
      <p:sp>
        <p:nvSpPr>
          <p:cNvPr id="134" name="Line 4"/>
          <p:cNvSpPr/>
          <p:nvPr/>
        </p:nvSpPr>
        <p:spPr>
          <a:xfrm>
            <a:off x="0" y="720720"/>
            <a:ext cx="900000" cy="3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5" name="Immagine 7"/>
          <p:cNvPicPr/>
          <p:nvPr/>
        </p:nvPicPr>
        <p:blipFill>
          <a:blip r:embed="rId4"/>
          <a:stretch/>
        </p:blipFill>
        <p:spPr>
          <a:xfrm>
            <a:off x="7880400" y="6477120"/>
            <a:ext cx="840960" cy="244080"/>
          </a:xfrm>
          <a:prstGeom prst="rect">
            <a:avLst/>
          </a:prstGeom>
          <a:ln>
            <a:noFill/>
          </a:ln>
        </p:spPr>
      </p:pic>
      <p:pic>
        <p:nvPicPr>
          <p:cNvPr id="136" name="Picture 135"/>
          <p:cNvPicPr/>
          <p:nvPr/>
        </p:nvPicPr>
        <p:blipFill>
          <a:blip r:embed="rId5"/>
          <a:stretch/>
        </p:blipFill>
        <p:spPr>
          <a:xfrm>
            <a:off x="6048000" y="1482120"/>
            <a:ext cx="2808000" cy="2594520"/>
          </a:xfrm>
          <a:prstGeom prst="rect">
            <a:avLst/>
          </a:prstGeom>
          <a:ln>
            <a:noFill/>
          </a:ln>
        </p:spPr>
      </p:pic>
      <p:pic>
        <p:nvPicPr>
          <p:cNvPr id="137" name="Picture 136"/>
          <p:cNvPicPr/>
          <p:nvPr/>
        </p:nvPicPr>
        <p:blipFill>
          <a:blip r:embed="rId6"/>
          <a:stretch/>
        </p:blipFill>
        <p:spPr>
          <a:xfrm>
            <a:off x="1077480" y="1487520"/>
            <a:ext cx="4610520" cy="5238000"/>
          </a:xfrm>
          <a:prstGeom prst="rect">
            <a:avLst/>
          </a:prstGeom>
          <a:ln>
            <a:noFill/>
          </a:ln>
        </p:spPr>
      </p:pic>
      <p:pic>
        <p:nvPicPr>
          <p:cNvPr id="138" name="Picture 137"/>
          <p:cNvPicPr/>
          <p:nvPr/>
        </p:nvPicPr>
        <p:blipFill>
          <a:blip r:embed="rId7"/>
          <a:stretch/>
        </p:blipFill>
        <p:spPr>
          <a:xfrm>
            <a:off x="1091880" y="1494360"/>
            <a:ext cx="4596120" cy="5221440"/>
          </a:xfrm>
          <a:prstGeom prst="rect">
            <a:avLst/>
          </a:prstGeom>
          <a:ln>
            <a:noFill/>
          </a:ln>
        </p:spPr>
      </p:pic>
      <p:sp>
        <p:nvSpPr>
          <p:cNvPr id="139" name="TextShape 5"/>
          <p:cNvSpPr txBox="1"/>
          <p:nvPr/>
        </p:nvSpPr>
        <p:spPr>
          <a:xfrm>
            <a:off x="5760000" y="4007160"/>
            <a:ext cx="3312000" cy="272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Built in 2013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Opened in 2014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Planned for 130 k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On march 2016 only 32 k refugees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(Wikipedia)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914400" y="550440"/>
            <a:ext cx="8229240" cy="1238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Azraq (Jordan)</a:t>
            </a:r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Line 2"/>
          <p:cNvSpPr/>
          <p:nvPr/>
        </p:nvSpPr>
        <p:spPr>
          <a:xfrm>
            <a:off x="900000" y="720720"/>
            <a:ext cx="8244000" cy="360"/>
          </a:xfrm>
          <a:prstGeom prst="line">
            <a:avLst/>
          </a:prstGeom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1043640" y="260640"/>
            <a:ext cx="5184360" cy="42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0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rbel"/>
                <a:ea typeface="Lucida Sans Unicode"/>
              </a:rPr>
              <a:t>Studying Migrations Routes: New data and Tools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Immagine 5"/>
          <p:cNvPicPr/>
          <p:nvPr/>
        </p:nvPicPr>
        <p:blipFill>
          <a:blip r:embed="rId3"/>
          <a:srcRect l="32461" t="18534" b="6004"/>
          <a:stretch/>
        </p:blipFill>
        <p:spPr>
          <a:xfrm>
            <a:off x="0" y="0"/>
            <a:ext cx="899640" cy="6865560"/>
          </a:xfrm>
          <a:prstGeom prst="rect">
            <a:avLst/>
          </a:prstGeom>
          <a:ln>
            <a:noFill/>
          </a:ln>
        </p:spPr>
      </p:pic>
      <p:sp>
        <p:nvSpPr>
          <p:cNvPr id="134" name="Line 4"/>
          <p:cNvSpPr/>
          <p:nvPr/>
        </p:nvSpPr>
        <p:spPr>
          <a:xfrm>
            <a:off x="0" y="720720"/>
            <a:ext cx="900000" cy="3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5" name="Immagine 7"/>
          <p:cNvPicPr/>
          <p:nvPr/>
        </p:nvPicPr>
        <p:blipFill>
          <a:blip r:embed="rId4"/>
          <a:stretch/>
        </p:blipFill>
        <p:spPr>
          <a:xfrm>
            <a:off x="7880400" y="6477120"/>
            <a:ext cx="840960" cy="244080"/>
          </a:xfrm>
          <a:prstGeom prst="rect">
            <a:avLst/>
          </a:prstGeom>
          <a:ln>
            <a:noFill/>
          </a:ln>
        </p:spPr>
      </p:pic>
      <p:sp>
        <p:nvSpPr>
          <p:cNvPr id="139" name="TextShape 5"/>
          <p:cNvSpPr txBox="1"/>
          <p:nvPr/>
        </p:nvSpPr>
        <p:spPr>
          <a:xfrm>
            <a:off x="5643570" y="4000504"/>
            <a:ext cx="3312000" cy="49341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it-IT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4/5/2014 – 2763 shelters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C:\Users\cimbe\Dropbox\Istat\018_GRANT_Flussi\Workshop\Azraq\azraq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428736"/>
            <a:ext cx="4676202" cy="5286389"/>
          </a:xfrm>
          <a:prstGeom prst="rect">
            <a:avLst/>
          </a:prstGeom>
          <a:noFill/>
        </p:spPr>
      </p:pic>
      <p:pic>
        <p:nvPicPr>
          <p:cNvPr id="1027" name="Picture 3" descr="C:\Users\cimbe\Dropbox\Istat\018_GRANT_Flussi\Workshop\Azraq\azraq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1428736"/>
            <a:ext cx="4643470" cy="5249386"/>
          </a:xfrm>
          <a:prstGeom prst="rect">
            <a:avLst/>
          </a:prstGeom>
          <a:noFill/>
        </p:spPr>
      </p:pic>
      <p:sp>
        <p:nvSpPr>
          <p:cNvPr id="14" name="TextShape 5"/>
          <p:cNvSpPr txBox="1"/>
          <p:nvPr/>
        </p:nvSpPr>
        <p:spPr>
          <a:xfrm>
            <a:off x="5643570" y="3571876"/>
            <a:ext cx="3312000" cy="49341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it-IT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7/10/2013 – 200 shelters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914400" y="550440"/>
            <a:ext cx="8229240" cy="1238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Conclusions</a:t>
            </a:r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900000" y="1800360"/>
            <a:ext cx="8243640" cy="41965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marL="457200" lvl="1" indent="-456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it-IT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Free satellite images could help in the assessment of the extension of the refugee camps over time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 indent="-456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it-IT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Open source </a:t>
            </a:r>
            <a:r>
              <a:rPr lang="it-IT" sz="32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software </a:t>
            </a:r>
            <a:r>
              <a:rPr lang="it-IT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easily allows the objects (tents, shelters) extraction and count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indent="-45684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it-IT" sz="32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Issues in the use of precise information from the web at a specific date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Line 3"/>
          <p:cNvSpPr/>
          <p:nvPr/>
        </p:nvSpPr>
        <p:spPr>
          <a:xfrm>
            <a:off x="900000" y="720720"/>
            <a:ext cx="8244000" cy="360"/>
          </a:xfrm>
          <a:prstGeom prst="line">
            <a:avLst/>
          </a:prstGeom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4"/>
          <p:cNvSpPr/>
          <p:nvPr/>
        </p:nvSpPr>
        <p:spPr>
          <a:xfrm>
            <a:off x="1043640" y="260640"/>
            <a:ext cx="5184360" cy="42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0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rbel"/>
                <a:ea typeface="Lucida Sans Unicode"/>
              </a:rPr>
              <a:t>Studying Migrations Routes: New data and Tools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Immagine 5"/>
          <p:cNvPicPr/>
          <p:nvPr/>
        </p:nvPicPr>
        <p:blipFill>
          <a:blip r:embed="rId3"/>
          <a:srcRect l="32461" t="18534" b="6004"/>
          <a:stretch/>
        </p:blipFill>
        <p:spPr>
          <a:xfrm>
            <a:off x="0" y="0"/>
            <a:ext cx="899640" cy="6865560"/>
          </a:xfrm>
          <a:prstGeom prst="rect">
            <a:avLst/>
          </a:prstGeom>
          <a:ln>
            <a:noFill/>
          </a:ln>
        </p:spPr>
      </p:pic>
      <p:sp>
        <p:nvSpPr>
          <p:cNvPr id="159" name="Line 5"/>
          <p:cNvSpPr/>
          <p:nvPr/>
        </p:nvSpPr>
        <p:spPr>
          <a:xfrm>
            <a:off x="0" y="720720"/>
            <a:ext cx="900000" cy="3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0" name="Immagine 7"/>
          <p:cNvPicPr/>
          <p:nvPr/>
        </p:nvPicPr>
        <p:blipFill>
          <a:blip r:embed="rId4"/>
          <a:stretch/>
        </p:blipFill>
        <p:spPr>
          <a:xfrm>
            <a:off x="7880400" y="6477120"/>
            <a:ext cx="840960" cy="24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914400" y="550440"/>
            <a:ext cx="8229240" cy="1238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Thanks for your attention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900000" y="2808000"/>
            <a:ext cx="8243640" cy="158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it-IT" sz="32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3"/>
              </a:rPr>
              <a:t>cimbelli@istat.it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Line 3"/>
          <p:cNvSpPr/>
          <p:nvPr/>
        </p:nvSpPr>
        <p:spPr>
          <a:xfrm>
            <a:off x="900000" y="720720"/>
            <a:ext cx="8244000" cy="360"/>
          </a:xfrm>
          <a:prstGeom prst="line">
            <a:avLst/>
          </a:prstGeom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4"/>
          <p:cNvSpPr/>
          <p:nvPr/>
        </p:nvSpPr>
        <p:spPr>
          <a:xfrm>
            <a:off x="1043640" y="260640"/>
            <a:ext cx="5184360" cy="42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0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rbel"/>
                <a:ea typeface="Lucida Sans Unicode"/>
              </a:rPr>
              <a:t>Studying Migrations Routes: New data and Tools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Immagine 5"/>
          <p:cNvPicPr/>
          <p:nvPr/>
        </p:nvPicPr>
        <p:blipFill>
          <a:blip r:embed="rId4"/>
          <a:srcRect l="32461" t="18534" b="6004"/>
          <a:stretch/>
        </p:blipFill>
        <p:spPr>
          <a:xfrm>
            <a:off x="0" y="0"/>
            <a:ext cx="899640" cy="6865560"/>
          </a:xfrm>
          <a:prstGeom prst="rect">
            <a:avLst/>
          </a:prstGeom>
          <a:ln>
            <a:noFill/>
          </a:ln>
        </p:spPr>
      </p:pic>
      <p:sp>
        <p:nvSpPr>
          <p:cNvPr id="166" name="Line 5"/>
          <p:cNvSpPr/>
          <p:nvPr/>
        </p:nvSpPr>
        <p:spPr>
          <a:xfrm>
            <a:off x="0" y="720720"/>
            <a:ext cx="900000" cy="3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7" name="Immagine 7"/>
          <p:cNvPicPr/>
          <p:nvPr/>
        </p:nvPicPr>
        <p:blipFill>
          <a:blip r:embed="rId5"/>
          <a:stretch/>
        </p:blipFill>
        <p:spPr>
          <a:xfrm>
            <a:off x="7880400" y="6477120"/>
            <a:ext cx="840960" cy="24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914400" y="550440"/>
            <a:ext cx="8229240" cy="1238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Goals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914400" y="1584000"/>
            <a:ext cx="8243640" cy="4887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marL="457200" lvl="1" indent="-456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US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Automatically </a:t>
            </a:r>
            <a:r>
              <a:rPr lang="en-US" sz="32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assess </a:t>
            </a:r>
            <a:r>
              <a:rPr lang="it-IT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the </a:t>
            </a:r>
            <a:r>
              <a:rPr lang="it-IT" sz="3200" b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number</a:t>
            </a:r>
            <a:r>
              <a:rPr lang="it-IT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of tents </a:t>
            </a:r>
            <a:r>
              <a:rPr lang="it-IT" sz="32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 a certain date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 indent="-456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it-IT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Use </a:t>
            </a:r>
            <a:r>
              <a:rPr lang="it-IT" sz="3200" b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free</a:t>
            </a:r>
            <a:r>
              <a:rPr lang="it-IT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satellite data (Google Earth) and </a:t>
            </a:r>
            <a:r>
              <a:rPr lang="it-IT" sz="3200" b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open source</a:t>
            </a:r>
            <a:r>
              <a:rPr lang="it-IT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software (QGIS)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 indent="-456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it-IT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Test the tools for </a:t>
            </a:r>
            <a:r>
              <a:rPr lang="it-IT" sz="3200" b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object recognition</a:t>
            </a:r>
            <a:r>
              <a:rPr lang="it-IT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inside QGIS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 indent="-456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it-IT" sz="3200" b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Compare</a:t>
            </a:r>
            <a:r>
              <a:rPr lang="it-IT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the results with information from the </a:t>
            </a:r>
            <a:r>
              <a:rPr lang="it-IT" sz="3200" b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web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 indent="-456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it-IT" sz="3200" b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Fast</a:t>
            </a:r>
            <a:r>
              <a:rPr lang="it-IT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and </a:t>
            </a:r>
            <a:r>
              <a:rPr lang="it-IT" sz="3200" b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easy</a:t>
            </a:r>
            <a:r>
              <a:rPr lang="it-IT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processing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Line 3"/>
          <p:cNvSpPr/>
          <p:nvPr/>
        </p:nvSpPr>
        <p:spPr>
          <a:xfrm>
            <a:off x="900000" y="720720"/>
            <a:ext cx="8244000" cy="360"/>
          </a:xfrm>
          <a:prstGeom prst="line">
            <a:avLst/>
          </a:prstGeom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4"/>
          <p:cNvSpPr/>
          <p:nvPr/>
        </p:nvSpPr>
        <p:spPr>
          <a:xfrm>
            <a:off x="1043640" y="260640"/>
            <a:ext cx="5184360" cy="42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0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rbel"/>
                <a:ea typeface="Lucida Sans Unicode"/>
              </a:rPr>
              <a:t>Studying Migrations Routes: New data and Tools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Immagine 5"/>
          <p:cNvPicPr/>
          <p:nvPr/>
        </p:nvPicPr>
        <p:blipFill>
          <a:blip r:embed="rId3"/>
          <a:srcRect l="32461" t="18534" b="6004"/>
          <a:stretch/>
        </p:blipFill>
        <p:spPr>
          <a:xfrm>
            <a:off x="0" y="0"/>
            <a:ext cx="899640" cy="6865560"/>
          </a:xfrm>
          <a:prstGeom prst="rect">
            <a:avLst/>
          </a:prstGeom>
          <a:ln>
            <a:noFill/>
          </a:ln>
        </p:spPr>
      </p:pic>
      <p:sp>
        <p:nvSpPr>
          <p:cNvPr id="82" name="Line 5"/>
          <p:cNvSpPr/>
          <p:nvPr/>
        </p:nvSpPr>
        <p:spPr>
          <a:xfrm>
            <a:off x="0" y="720720"/>
            <a:ext cx="900000" cy="3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3" name="Immagine 7"/>
          <p:cNvPicPr/>
          <p:nvPr/>
        </p:nvPicPr>
        <p:blipFill>
          <a:blip r:embed="rId4"/>
          <a:stretch/>
        </p:blipFill>
        <p:spPr>
          <a:xfrm>
            <a:off x="7880400" y="6477120"/>
            <a:ext cx="840960" cy="24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"/>
          <p:cNvSpPr/>
          <p:nvPr/>
        </p:nvSpPr>
        <p:spPr>
          <a:xfrm>
            <a:off x="900000" y="720720"/>
            <a:ext cx="8244000" cy="360"/>
          </a:xfrm>
          <a:prstGeom prst="line">
            <a:avLst/>
          </a:prstGeom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2"/>
          <p:cNvSpPr/>
          <p:nvPr/>
        </p:nvSpPr>
        <p:spPr>
          <a:xfrm>
            <a:off x="1043640" y="260640"/>
            <a:ext cx="5184360" cy="42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0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rbel"/>
                <a:ea typeface="Lucida Sans Unicode"/>
              </a:rPr>
              <a:t>Studying Migrations Routes: New data and Tools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Immagine 5"/>
          <p:cNvPicPr/>
          <p:nvPr/>
        </p:nvPicPr>
        <p:blipFill>
          <a:blip r:embed="rId3"/>
          <a:srcRect l="32461" t="18534" b="6004"/>
          <a:stretch/>
        </p:blipFill>
        <p:spPr>
          <a:xfrm>
            <a:off x="0" y="0"/>
            <a:ext cx="899640" cy="6865560"/>
          </a:xfrm>
          <a:prstGeom prst="rect">
            <a:avLst/>
          </a:prstGeom>
          <a:ln>
            <a:noFill/>
          </a:ln>
        </p:spPr>
      </p:pic>
      <p:sp>
        <p:nvSpPr>
          <p:cNvPr id="54" name="Line 3"/>
          <p:cNvSpPr/>
          <p:nvPr/>
        </p:nvSpPr>
        <p:spPr>
          <a:xfrm>
            <a:off x="0" y="720720"/>
            <a:ext cx="900000" cy="3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" name="Immagine 7"/>
          <p:cNvPicPr/>
          <p:nvPr/>
        </p:nvPicPr>
        <p:blipFill>
          <a:blip r:embed="rId4"/>
          <a:stretch/>
        </p:blipFill>
        <p:spPr>
          <a:xfrm>
            <a:off x="7880400" y="6477120"/>
            <a:ext cx="840960" cy="24408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/>
          <p:nvPr/>
        </p:nvPicPr>
        <p:blipFill>
          <a:blip r:embed="rId5"/>
          <a:stretch/>
        </p:blipFill>
        <p:spPr>
          <a:xfrm>
            <a:off x="997200" y="792000"/>
            <a:ext cx="8086320" cy="54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ine 1"/>
          <p:cNvSpPr/>
          <p:nvPr/>
        </p:nvSpPr>
        <p:spPr>
          <a:xfrm>
            <a:off x="900000" y="720720"/>
            <a:ext cx="8244000" cy="360"/>
          </a:xfrm>
          <a:prstGeom prst="line">
            <a:avLst/>
          </a:prstGeom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2"/>
          <p:cNvSpPr/>
          <p:nvPr/>
        </p:nvSpPr>
        <p:spPr>
          <a:xfrm>
            <a:off x="1043640" y="260640"/>
            <a:ext cx="5184360" cy="42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0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rbel"/>
                <a:ea typeface="Lucida Sans Unicode"/>
              </a:rPr>
              <a:t>Studying Migrations Routes: New data and Tools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Immagine 5"/>
          <p:cNvPicPr/>
          <p:nvPr/>
        </p:nvPicPr>
        <p:blipFill>
          <a:blip r:embed="rId3"/>
          <a:srcRect l="32461" t="18534" b="6004"/>
          <a:stretch/>
        </p:blipFill>
        <p:spPr>
          <a:xfrm>
            <a:off x="0" y="0"/>
            <a:ext cx="899640" cy="6865560"/>
          </a:xfrm>
          <a:prstGeom prst="rect">
            <a:avLst/>
          </a:prstGeom>
          <a:ln>
            <a:noFill/>
          </a:ln>
        </p:spPr>
      </p:pic>
      <p:sp>
        <p:nvSpPr>
          <p:cNvPr id="60" name="Line 3"/>
          <p:cNvSpPr/>
          <p:nvPr/>
        </p:nvSpPr>
        <p:spPr>
          <a:xfrm>
            <a:off x="0" y="720720"/>
            <a:ext cx="900000" cy="3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1" name="Immagine 7"/>
          <p:cNvPicPr/>
          <p:nvPr/>
        </p:nvPicPr>
        <p:blipFill>
          <a:blip r:embed="rId4"/>
          <a:stretch/>
        </p:blipFill>
        <p:spPr>
          <a:xfrm>
            <a:off x="7880400" y="6477120"/>
            <a:ext cx="840960" cy="244080"/>
          </a:xfrm>
          <a:prstGeom prst="rect">
            <a:avLst/>
          </a:prstGeom>
          <a:ln>
            <a:noFill/>
          </a:ln>
        </p:spPr>
      </p:pic>
      <p:pic>
        <p:nvPicPr>
          <p:cNvPr id="62" name="Picture 61"/>
          <p:cNvPicPr/>
          <p:nvPr/>
        </p:nvPicPr>
        <p:blipFill>
          <a:blip r:embed="rId5"/>
          <a:stretch/>
        </p:blipFill>
        <p:spPr>
          <a:xfrm>
            <a:off x="1800000" y="864000"/>
            <a:ext cx="5990400" cy="57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 1"/>
          <p:cNvSpPr/>
          <p:nvPr/>
        </p:nvSpPr>
        <p:spPr>
          <a:xfrm>
            <a:off x="900000" y="720720"/>
            <a:ext cx="8244000" cy="360"/>
          </a:xfrm>
          <a:prstGeom prst="line">
            <a:avLst/>
          </a:prstGeom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2"/>
          <p:cNvSpPr/>
          <p:nvPr/>
        </p:nvSpPr>
        <p:spPr>
          <a:xfrm>
            <a:off x="1043640" y="260640"/>
            <a:ext cx="5184360" cy="42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0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rbel"/>
                <a:ea typeface="Lucida Sans Unicode"/>
              </a:rPr>
              <a:t>Studying Migrations Routes: New data and Tools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" name="Immagine 5"/>
          <p:cNvPicPr/>
          <p:nvPr/>
        </p:nvPicPr>
        <p:blipFill>
          <a:blip r:embed="rId3"/>
          <a:srcRect l="32461" t="18534" b="6004"/>
          <a:stretch/>
        </p:blipFill>
        <p:spPr>
          <a:xfrm>
            <a:off x="0" y="0"/>
            <a:ext cx="899640" cy="6865560"/>
          </a:xfrm>
          <a:prstGeom prst="rect">
            <a:avLst/>
          </a:prstGeom>
          <a:ln>
            <a:noFill/>
          </a:ln>
        </p:spPr>
      </p:pic>
      <p:sp>
        <p:nvSpPr>
          <p:cNvPr id="66" name="Line 3"/>
          <p:cNvSpPr/>
          <p:nvPr/>
        </p:nvSpPr>
        <p:spPr>
          <a:xfrm>
            <a:off x="0" y="720720"/>
            <a:ext cx="900000" cy="3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7" name="Immagine 7"/>
          <p:cNvPicPr/>
          <p:nvPr/>
        </p:nvPicPr>
        <p:blipFill>
          <a:blip r:embed="rId4"/>
          <a:stretch/>
        </p:blipFill>
        <p:spPr>
          <a:xfrm>
            <a:off x="7880400" y="6477120"/>
            <a:ext cx="840960" cy="244080"/>
          </a:xfrm>
          <a:prstGeom prst="rect">
            <a:avLst/>
          </a:prstGeom>
          <a:ln>
            <a:noFill/>
          </a:ln>
        </p:spPr>
      </p:pic>
      <p:sp>
        <p:nvSpPr>
          <p:cNvPr id="68" name="TextShape 4"/>
          <p:cNvSpPr txBox="1"/>
          <p:nvPr/>
        </p:nvSpPr>
        <p:spPr>
          <a:xfrm>
            <a:off x="1008000" y="6421680"/>
            <a:ext cx="1152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Idomeni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</p:txBody>
      </p:sp>
      <p:sp>
        <p:nvSpPr>
          <p:cNvPr id="69" name="TextShape 5"/>
          <p:cNvSpPr txBox="1"/>
          <p:nvPr/>
        </p:nvSpPr>
        <p:spPr>
          <a:xfrm>
            <a:off x="2088000" y="6421680"/>
            <a:ext cx="1368000" cy="3463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21/10/2014</a:t>
            </a:r>
          </a:p>
        </p:txBody>
      </p:sp>
      <p:sp>
        <p:nvSpPr>
          <p:cNvPr id="70" name="TextShape 6"/>
          <p:cNvSpPr txBox="1"/>
          <p:nvPr/>
        </p:nvSpPr>
        <p:spPr>
          <a:xfrm>
            <a:off x="3528000" y="6421680"/>
            <a:ext cx="1368000" cy="3463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07/11/2015</a:t>
            </a:r>
          </a:p>
        </p:txBody>
      </p:sp>
      <p:sp>
        <p:nvSpPr>
          <p:cNvPr id="71" name="TextShape 7"/>
          <p:cNvSpPr txBox="1"/>
          <p:nvPr/>
        </p:nvSpPr>
        <p:spPr>
          <a:xfrm>
            <a:off x="4968000" y="6421680"/>
            <a:ext cx="1368000" cy="3463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05/03/2016</a:t>
            </a:r>
          </a:p>
        </p:txBody>
      </p:sp>
      <p:sp>
        <p:nvSpPr>
          <p:cNvPr id="72" name="TextShape 8"/>
          <p:cNvSpPr txBox="1"/>
          <p:nvPr/>
        </p:nvSpPr>
        <p:spPr>
          <a:xfrm>
            <a:off x="6408000" y="6421680"/>
            <a:ext cx="1368000" cy="34632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30/03/2016</a:t>
            </a:r>
          </a:p>
        </p:txBody>
      </p:sp>
      <p:pic>
        <p:nvPicPr>
          <p:cNvPr id="73" name="Picture 72"/>
          <p:cNvPicPr/>
          <p:nvPr/>
        </p:nvPicPr>
        <p:blipFill>
          <a:blip r:embed="rId5"/>
          <a:stretch/>
        </p:blipFill>
        <p:spPr>
          <a:xfrm>
            <a:off x="1008000" y="792000"/>
            <a:ext cx="7992000" cy="5645160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6"/>
          <a:stretch/>
        </p:blipFill>
        <p:spPr>
          <a:xfrm>
            <a:off x="1000100" y="785794"/>
            <a:ext cx="7991640" cy="5645520"/>
          </a:xfrm>
          <a:prstGeom prst="rect">
            <a:avLst/>
          </a:prstGeom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7"/>
          <a:stretch/>
        </p:blipFill>
        <p:spPr>
          <a:xfrm>
            <a:off x="1000100" y="785794"/>
            <a:ext cx="7992000" cy="5645520"/>
          </a:xfrm>
          <a:prstGeom prst="rect">
            <a:avLst/>
          </a:prstGeom>
          <a:ln>
            <a:noFill/>
          </a:ln>
        </p:spPr>
      </p:pic>
      <p:pic>
        <p:nvPicPr>
          <p:cNvPr id="76" name="Picture 75"/>
          <p:cNvPicPr/>
          <p:nvPr/>
        </p:nvPicPr>
        <p:blipFill>
          <a:blip r:embed="rId8"/>
          <a:stretch/>
        </p:blipFill>
        <p:spPr>
          <a:xfrm>
            <a:off x="1000100" y="785794"/>
            <a:ext cx="7991640" cy="564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914400" y="550440"/>
            <a:ext cx="8229240" cy="1238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Process</a:t>
            </a:r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Line 2"/>
          <p:cNvSpPr/>
          <p:nvPr/>
        </p:nvSpPr>
        <p:spPr>
          <a:xfrm>
            <a:off x="900000" y="720720"/>
            <a:ext cx="8244000" cy="360"/>
          </a:xfrm>
          <a:prstGeom prst="line">
            <a:avLst/>
          </a:prstGeom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1043640" y="260640"/>
            <a:ext cx="5184360" cy="42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0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rbel"/>
                <a:ea typeface="Lucida Sans Unicode"/>
              </a:rPr>
              <a:t>Studying Migrations Routes: New data and Tools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Immagine 5"/>
          <p:cNvPicPr/>
          <p:nvPr/>
        </p:nvPicPr>
        <p:blipFill>
          <a:blip r:embed="rId3"/>
          <a:srcRect l="32461" t="18534" b="6004"/>
          <a:stretch/>
        </p:blipFill>
        <p:spPr>
          <a:xfrm>
            <a:off x="0" y="0"/>
            <a:ext cx="899640" cy="6865560"/>
          </a:xfrm>
          <a:prstGeom prst="rect">
            <a:avLst/>
          </a:prstGeom>
          <a:ln>
            <a:noFill/>
          </a:ln>
        </p:spPr>
      </p:pic>
      <p:sp>
        <p:nvSpPr>
          <p:cNvPr id="88" name="Line 4"/>
          <p:cNvSpPr/>
          <p:nvPr/>
        </p:nvSpPr>
        <p:spPr>
          <a:xfrm>
            <a:off x="0" y="720720"/>
            <a:ext cx="900000" cy="3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9" name="Immagine 7"/>
          <p:cNvPicPr/>
          <p:nvPr/>
        </p:nvPicPr>
        <p:blipFill>
          <a:blip r:embed="rId4"/>
          <a:stretch/>
        </p:blipFill>
        <p:spPr>
          <a:xfrm>
            <a:off x="7880400" y="6477120"/>
            <a:ext cx="840960" cy="244080"/>
          </a:xfrm>
          <a:prstGeom prst="rect">
            <a:avLst/>
          </a:prstGeom>
          <a:ln>
            <a:noFill/>
          </a:ln>
        </p:spPr>
      </p:pic>
      <p:sp>
        <p:nvSpPr>
          <p:cNvPr id="90" name="CustomShape 5"/>
          <p:cNvSpPr/>
          <p:nvPr/>
        </p:nvSpPr>
        <p:spPr>
          <a:xfrm>
            <a:off x="2592000" y="1728000"/>
            <a:ext cx="4680000" cy="1080000"/>
          </a:xfrm>
          <a:prstGeom prst="rect">
            <a:avLst/>
          </a:prstGeom>
          <a:solidFill>
            <a:srgbClr val="FF950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Image </a:t>
            </a:r>
            <a:r>
              <a:rPr lang="en-US" sz="32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georeferencing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6"/>
          <p:cNvSpPr/>
          <p:nvPr/>
        </p:nvSpPr>
        <p:spPr>
          <a:xfrm>
            <a:off x="2592000" y="2952000"/>
            <a:ext cx="4680000" cy="1080000"/>
          </a:xfrm>
          <a:prstGeom prst="rect">
            <a:avLst/>
          </a:prstGeom>
          <a:solidFill>
            <a:srgbClr val="FF950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Segmentation “</a:t>
            </a:r>
            <a:r>
              <a:rPr lang="en-US" sz="32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meanshift</a:t>
            </a:r>
            <a:r>
              <a:rPr lang="en-US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”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7"/>
          <p:cNvSpPr/>
          <p:nvPr/>
        </p:nvSpPr>
        <p:spPr>
          <a:xfrm>
            <a:off x="2592000" y="4176000"/>
            <a:ext cx="4680000" cy="1080000"/>
          </a:xfrm>
          <a:prstGeom prst="rect">
            <a:avLst/>
          </a:prstGeom>
          <a:solidFill>
            <a:srgbClr val="FF950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32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Zonal statistics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8"/>
          <p:cNvSpPr/>
          <p:nvPr/>
        </p:nvSpPr>
        <p:spPr>
          <a:xfrm>
            <a:off x="2592000" y="5400000"/>
            <a:ext cx="4680000" cy="1080000"/>
          </a:xfrm>
          <a:prstGeom prst="rect">
            <a:avLst/>
          </a:prstGeom>
          <a:solidFill>
            <a:srgbClr val="FF950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Geometric information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9"/>
          <p:cNvSpPr/>
          <p:nvPr/>
        </p:nvSpPr>
        <p:spPr>
          <a:xfrm rot="5427000">
            <a:off x="7124400" y="2444400"/>
            <a:ext cx="864000" cy="864000"/>
          </a:xfrm>
          <a:custGeom>
            <a:avLst/>
            <a:gdLst/>
            <a:ahLst/>
            <a:cxnLst/>
            <a:rect l="0" t="0" r="r" b="b"/>
            <a:pathLst>
              <a:path w="2703" h="1795">
                <a:moveTo>
                  <a:pt x="1812" y="1200"/>
                </a:moveTo>
                <a:lnTo>
                  <a:pt x="1810" y="1169"/>
                </a:lnTo>
                <a:lnTo>
                  <a:pt x="1809" y="1138"/>
                </a:lnTo>
                <a:lnTo>
                  <a:pt x="1805" y="1107"/>
                </a:lnTo>
                <a:lnTo>
                  <a:pt x="1798" y="1077"/>
                </a:lnTo>
                <a:lnTo>
                  <a:pt x="1792" y="1047"/>
                </a:lnTo>
                <a:lnTo>
                  <a:pt x="1784" y="1017"/>
                </a:lnTo>
                <a:lnTo>
                  <a:pt x="1775" y="988"/>
                </a:lnTo>
                <a:lnTo>
                  <a:pt x="1762" y="958"/>
                </a:lnTo>
                <a:lnTo>
                  <a:pt x="1750" y="930"/>
                </a:lnTo>
                <a:lnTo>
                  <a:pt x="1736" y="902"/>
                </a:lnTo>
                <a:lnTo>
                  <a:pt x="1721" y="877"/>
                </a:lnTo>
                <a:lnTo>
                  <a:pt x="1702" y="851"/>
                </a:lnTo>
                <a:lnTo>
                  <a:pt x="1684" y="826"/>
                </a:lnTo>
                <a:lnTo>
                  <a:pt x="1666" y="802"/>
                </a:lnTo>
                <a:lnTo>
                  <a:pt x="1645" y="779"/>
                </a:lnTo>
                <a:lnTo>
                  <a:pt x="1623" y="756"/>
                </a:lnTo>
                <a:lnTo>
                  <a:pt x="1600" y="736"/>
                </a:lnTo>
                <a:lnTo>
                  <a:pt x="1576" y="717"/>
                </a:lnTo>
                <a:lnTo>
                  <a:pt x="1551" y="699"/>
                </a:lnTo>
                <a:lnTo>
                  <a:pt x="1525" y="681"/>
                </a:lnTo>
                <a:lnTo>
                  <a:pt x="1499" y="665"/>
                </a:lnTo>
                <a:lnTo>
                  <a:pt x="1472" y="651"/>
                </a:lnTo>
                <a:lnTo>
                  <a:pt x="1444" y="639"/>
                </a:lnTo>
                <a:lnTo>
                  <a:pt x="1415" y="627"/>
                </a:lnTo>
                <a:lnTo>
                  <a:pt x="1385" y="616"/>
                </a:lnTo>
                <a:lnTo>
                  <a:pt x="1355" y="609"/>
                </a:lnTo>
                <a:lnTo>
                  <a:pt x="1325" y="602"/>
                </a:lnTo>
                <a:lnTo>
                  <a:pt x="1295" y="596"/>
                </a:lnTo>
                <a:lnTo>
                  <a:pt x="1264" y="593"/>
                </a:lnTo>
                <a:lnTo>
                  <a:pt x="1233" y="590"/>
                </a:lnTo>
                <a:lnTo>
                  <a:pt x="1202" y="589"/>
                </a:lnTo>
                <a:lnTo>
                  <a:pt x="1171" y="590"/>
                </a:lnTo>
                <a:lnTo>
                  <a:pt x="1140" y="593"/>
                </a:lnTo>
                <a:lnTo>
                  <a:pt x="1109" y="596"/>
                </a:lnTo>
                <a:lnTo>
                  <a:pt x="1079" y="602"/>
                </a:lnTo>
                <a:lnTo>
                  <a:pt x="1049" y="609"/>
                </a:lnTo>
                <a:lnTo>
                  <a:pt x="1019" y="618"/>
                </a:lnTo>
                <a:lnTo>
                  <a:pt x="991" y="627"/>
                </a:lnTo>
                <a:lnTo>
                  <a:pt x="962" y="639"/>
                </a:lnTo>
                <a:lnTo>
                  <a:pt x="934" y="651"/>
                </a:lnTo>
                <a:lnTo>
                  <a:pt x="905" y="667"/>
                </a:lnTo>
                <a:lnTo>
                  <a:pt x="879" y="681"/>
                </a:lnTo>
                <a:lnTo>
                  <a:pt x="853" y="699"/>
                </a:lnTo>
                <a:lnTo>
                  <a:pt x="828" y="717"/>
                </a:lnTo>
                <a:lnTo>
                  <a:pt x="804" y="737"/>
                </a:lnTo>
                <a:lnTo>
                  <a:pt x="781" y="758"/>
                </a:lnTo>
                <a:lnTo>
                  <a:pt x="759" y="780"/>
                </a:lnTo>
                <a:lnTo>
                  <a:pt x="738" y="802"/>
                </a:lnTo>
                <a:lnTo>
                  <a:pt x="719" y="826"/>
                </a:lnTo>
                <a:lnTo>
                  <a:pt x="700" y="851"/>
                </a:lnTo>
                <a:lnTo>
                  <a:pt x="683" y="878"/>
                </a:lnTo>
                <a:lnTo>
                  <a:pt x="668" y="904"/>
                </a:lnTo>
                <a:lnTo>
                  <a:pt x="652" y="932"/>
                </a:lnTo>
                <a:lnTo>
                  <a:pt x="640" y="960"/>
                </a:lnTo>
                <a:lnTo>
                  <a:pt x="629" y="989"/>
                </a:lnTo>
                <a:lnTo>
                  <a:pt x="618" y="1017"/>
                </a:lnTo>
                <a:lnTo>
                  <a:pt x="610" y="1047"/>
                </a:lnTo>
                <a:lnTo>
                  <a:pt x="602" y="1077"/>
                </a:lnTo>
                <a:lnTo>
                  <a:pt x="597" y="1107"/>
                </a:lnTo>
                <a:lnTo>
                  <a:pt x="593" y="1138"/>
                </a:lnTo>
                <a:lnTo>
                  <a:pt x="590" y="1169"/>
                </a:lnTo>
                <a:lnTo>
                  <a:pt x="590" y="1200"/>
                </a:lnTo>
                <a:lnTo>
                  <a:pt x="0" y="1202"/>
                </a:lnTo>
                <a:lnTo>
                  <a:pt x="3" y="1141"/>
                </a:lnTo>
                <a:lnTo>
                  <a:pt x="6" y="1081"/>
                </a:lnTo>
                <a:lnTo>
                  <a:pt x="15" y="1019"/>
                </a:lnTo>
                <a:lnTo>
                  <a:pt x="26" y="959"/>
                </a:lnTo>
                <a:lnTo>
                  <a:pt x="40" y="900"/>
                </a:lnTo>
                <a:lnTo>
                  <a:pt x="56" y="842"/>
                </a:lnTo>
                <a:lnTo>
                  <a:pt x="77" y="784"/>
                </a:lnTo>
                <a:lnTo>
                  <a:pt x="99" y="728"/>
                </a:lnTo>
                <a:lnTo>
                  <a:pt x="125" y="673"/>
                </a:lnTo>
                <a:lnTo>
                  <a:pt x="153" y="619"/>
                </a:lnTo>
                <a:lnTo>
                  <a:pt x="185" y="566"/>
                </a:lnTo>
                <a:lnTo>
                  <a:pt x="218" y="515"/>
                </a:lnTo>
                <a:lnTo>
                  <a:pt x="254" y="466"/>
                </a:lnTo>
                <a:lnTo>
                  <a:pt x="292" y="419"/>
                </a:lnTo>
                <a:lnTo>
                  <a:pt x="333" y="374"/>
                </a:lnTo>
                <a:lnTo>
                  <a:pt x="377" y="331"/>
                </a:lnTo>
                <a:lnTo>
                  <a:pt x="422" y="290"/>
                </a:lnTo>
                <a:lnTo>
                  <a:pt x="468" y="251"/>
                </a:lnTo>
                <a:lnTo>
                  <a:pt x="518" y="216"/>
                </a:lnTo>
                <a:lnTo>
                  <a:pt x="569" y="183"/>
                </a:lnTo>
                <a:lnTo>
                  <a:pt x="622" y="151"/>
                </a:lnTo>
                <a:lnTo>
                  <a:pt x="676" y="124"/>
                </a:lnTo>
                <a:lnTo>
                  <a:pt x="731" y="97"/>
                </a:lnTo>
                <a:lnTo>
                  <a:pt x="788" y="76"/>
                </a:lnTo>
                <a:lnTo>
                  <a:pt x="846" y="55"/>
                </a:lnTo>
                <a:lnTo>
                  <a:pt x="903" y="39"/>
                </a:lnTo>
                <a:lnTo>
                  <a:pt x="962" y="25"/>
                </a:lnTo>
                <a:lnTo>
                  <a:pt x="1022" y="15"/>
                </a:lnTo>
                <a:lnTo>
                  <a:pt x="1083" y="6"/>
                </a:lnTo>
                <a:lnTo>
                  <a:pt x="1143" y="3"/>
                </a:lnTo>
                <a:lnTo>
                  <a:pt x="1204" y="0"/>
                </a:lnTo>
                <a:lnTo>
                  <a:pt x="1265" y="3"/>
                </a:lnTo>
                <a:lnTo>
                  <a:pt x="1325" y="6"/>
                </a:lnTo>
                <a:lnTo>
                  <a:pt x="1386" y="14"/>
                </a:lnTo>
                <a:lnTo>
                  <a:pt x="1446" y="25"/>
                </a:lnTo>
                <a:lnTo>
                  <a:pt x="1505" y="37"/>
                </a:lnTo>
                <a:lnTo>
                  <a:pt x="1564" y="55"/>
                </a:lnTo>
                <a:lnTo>
                  <a:pt x="1622" y="74"/>
                </a:lnTo>
                <a:lnTo>
                  <a:pt x="1677" y="97"/>
                </a:lnTo>
                <a:lnTo>
                  <a:pt x="1732" y="122"/>
                </a:lnTo>
                <a:lnTo>
                  <a:pt x="1786" y="151"/>
                </a:lnTo>
                <a:lnTo>
                  <a:pt x="1839" y="182"/>
                </a:lnTo>
                <a:lnTo>
                  <a:pt x="1890" y="214"/>
                </a:lnTo>
                <a:lnTo>
                  <a:pt x="1938" y="251"/>
                </a:lnTo>
                <a:lnTo>
                  <a:pt x="1986" y="288"/>
                </a:lnTo>
                <a:lnTo>
                  <a:pt x="2030" y="330"/>
                </a:lnTo>
                <a:lnTo>
                  <a:pt x="2073" y="372"/>
                </a:lnTo>
                <a:lnTo>
                  <a:pt x="2114" y="417"/>
                </a:lnTo>
                <a:lnTo>
                  <a:pt x="2152" y="465"/>
                </a:lnTo>
                <a:lnTo>
                  <a:pt x="2188" y="513"/>
                </a:lnTo>
                <a:lnTo>
                  <a:pt x="2221" y="564"/>
                </a:lnTo>
                <a:lnTo>
                  <a:pt x="2251" y="617"/>
                </a:lnTo>
                <a:lnTo>
                  <a:pt x="2279" y="671"/>
                </a:lnTo>
                <a:lnTo>
                  <a:pt x="2305" y="726"/>
                </a:lnTo>
                <a:lnTo>
                  <a:pt x="2327" y="782"/>
                </a:lnTo>
                <a:lnTo>
                  <a:pt x="2346" y="840"/>
                </a:lnTo>
                <a:lnTo>
                  <a:pt x="2364" y="898"/>
                </a:lnTo>
                <a:lnTo>
                  <a:pt x="2376" y="957"/>
                </a:lnTo>
                <a:lnTo>
                  <a:pt x="2387" y="1017"/>
                </a:lnTo>
                <a:lnTo>
                  <a:pt x="2395" y="1078"/>
                </a:lnTo>
                <a:lnTo>
                  <a:pt x="2399" y="1138"/>
                </a:lnTo>
                <a:lnTo>
                  <a:pt x="2401" y="1199"/>
                </a:lnTo>
                <a:lnTo>
                  <a:pt x="2702" y="1199"/>
                </a:lnTo>
                <a:lnTo>
                  <a:pt x="2105" y="1794"/>
                </a:lnTo>
                <a:lnTo>
                  <a:pt x="1512" y="1199"/>
                </a:lnTo>
                <a:lnTo>
                  <a:pt x="1812" y="1200"/>
                </a:lnTo>
              </a:path>
            </a:pathLst>
          </a:custGeom>
          <a:solidFill>
            <a:srgbClr val="3465A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10"/>
          <p:cNvSpPr/>
          <p:nvPr/>
        </p:nvSpPr>
        <p:spPr>
          <a:xfrm rot="5427000">
            <a:off x="7124400" y="3668400"/>
            <a:ext cx="864000" cy="864000"/>
          </a:xfrm>
          <a:custGeom>
            <a:avLst/>
            <a:gdLst/>
            <a:ahLst/>
            <a:cxnLst/>
            <a:rect l="0" t="0" r="r" b="b"/>
            <a:pathLst>
              <a:path w="2702" h="1796">
                <a:moveTo>
                  <a:pt x="1811" y="1200"/>
                </a:moveTo>
                <a:lnTo>
                  <a:pt x="1810" y="1169"/>
                </a:lnTo>
                <a:lnTo>
                  <a:pt x="1809" y="1138"/>
                </a:lnTo>
                <a:lnTo>
                  <a:pt x="1805" y="1107"/>
                </a:lnTo>
                <a:lnTo>
                  <a:pt x="1798" y="1077"/>
                </a:lnTo>
                <a:lnTo>
                  <a:pt x="1792" y="1047"/>
                </a:lnTo>
                <a:lnTo>
                  <a:pt x="1784" y="1017"/>
                </a:lnTo>
                <a:lnTo>
                  <a:pt x="1775" y="988"/>
                </a:lnTo>
                <a:lnTo>
                  <a:pt x="1762" y="959"/>
                </a:lnTo>
                <a:lnTo>
                  <a:pt x="1750" y="931"/>
                </a:lnTo>
                <a:lnTo>
                  <a:pt x="1736" y="903"/>
                </a:lnTo>
                <a:lnTo>
                  <a:pt x="1721" y="877"/>
                </a:lnTo>
                <a:lnTo>
                  <a:pt x="1702" y="851"/>
                </a:lnTo>
                <a:lnTo>
                  <a:pt x="1684" y="826"/>
                </a:lnTo>
                <a:lnTo>
                  <a:pt x="1666" y="802"/>
                </a:lnTo>
                <a:lnTo>
                  <a:pt x="1645" y="780"/>
                </a:lnTo>
                <a:lnTo>
                  <a:pt x="1623" y="757"/>
                </a:lnTo>
                <a:lnTo>
                  <a:pt x="1600" y="736"/>
                </a:lnTo>
                <a:lnTo>
                  <a:pt x="1576" y="717"/>
                </a:lnTo>
                <a:lnTo>
                  <a:pt x="1551" y="699"/>
                </a:lnTo>
                <a:lnTo>
                  <a:pt x="1525" y="682"/>
                </a:lnTo>
                <a:lnTo>
                  <a:pt x="1499" y="666"/>
                </a:lnTo>
                <a:lnTo>
                  <a:pt x="1472" y="651"/>
                </a:lnTo>
                <a:lnTo>
                  <a:pt x="1444" y="639"/>
                </a:lnTo>
                <a:lnTo>
                  <a:pt x="1414" y="628"/>
                </a:lnTo>
                <a:lnTo>
                  <a:pt x="1385" y="617"/>
                </a:lnTo>
                <a:lnTo>
                  <a:pt x="1355" y="609"/>
                </a:lnTo>
                <a:lnTo>
                  <a:pt x="1325" y="602"/>
                </a:lnTo>
                <a:lnTo>
                  <a:pt x="1295" y="597"/>
                </a:lnTo>
                <a:lnTo>
                  <a:pt x="1264" y="593"/>
                </a:lnTo>
                <a:lnTo>
                  <a:pt x="1233" y="590"/>
                </a:lnTo>
                <a:lnTo>
                  <a:pt x="1202" y="589"/>
                </a:lnTo>
                <a:lnTo>
                  <a:pt x="1171" y="591"/>
                </a:lnTo>
                <a:lnTo>
                  <a:pt x="1140" y="593"/>
                </a:lnTo>
                <a:lnTo>
                  <a:pt x="1109" y="596"/>
                </a:lnTo>
                <a:lnTo>
                  <a:pt x="1079" y="602"/>
                </a:lnTo>
                <a:lnTo>
                  <a:pt x="1049" y="610"/>
                </a:lnTo>
                <a:lnTo>
                  <a:pt x="1019" y="618"/>
                </a:lnTo>
                <a:lnTo>
                  <a:pt x="990" y="627"/>
                </a:lnTo>
                <a:lnTo>
                  <a:pt x="961" y="640"/>
                </a:lnTo>
                <a:lnTo>
                  <a:pt x="934" y="652"/>
                </a:lnTo>
                <a:lnTo>
                  <a:pt x="905" y="667"/>
                </a:lnTo>
                <a:lnTo>
                  <a:pt x="879" y="681"/>
                </a:lnTo>
                <a:lnTo>
                  <a:pt x="853" y="699"/>
                </a:lnTo>
                <a:lnTo>
                  <a:pt x="828" y="718"/>
                </a:lnTo>
                <a:lnTo>
                  <a:pt x="804" y="737"/>
                </a:lnTo>
                <a:lnTo>
                  <a:pt x="781" y="758"/>
                </a:lnTo>
                <a:lnTo>
                  <a:pt x="759" y="780"/>
                </a:lnTo>
                <a:lnTo>
                  <a:pt x="738" y="802"/>
                </a:lnTo>
                <a:lnTo>
                  <a:pt x="719" y="827"/>
                </a:lnTo>
                <a:lnTo>
                  <a:pt x="700" y="852"/>
                </a:lnTo>
                <a:lnTo>
                  <a:pt x="683" y="878"/>
                </a:lnTo>
                <a:lnTo>
                  <a:pt x="668" y="904"/>
                </a:lnTo>
                <a:lnTo>
                  <a:pt x="652" y="932"/>
                </a:lnTo>
                <a:lnTo>
                  <a:pt x="640" y="960"/>
                </a:lnTo>
                <a:lnTo>
                  <a:pt x="629" y="989"/>
                </a:lnTo>
                <a:lnTo>
                  <a:pt x="618" y="1018"/>
                </a:lnTo>
                <a:lnTo>
                  <a:pt x="610" y="1048"/>
                </a:lnTo>
                <a:lnTo>
                  <a:pt x="602" y="1078"/>
                </a:lnTo>
                <a:lnTo>
                  <a:pt x="597" y="1108"/>
                </a:lnTo>
                <a:lnTo>
                  <a:pt x="593" y="1139"/>
                </a:lnTo>
                <a:lnTo>
                  <a:pt x="590" y="1170"/>
                </a:lnTo>
                <a:lnTo>
                  <a:pt x="589" y="1201"/>
                </a:lnTo>
                <a:lnTo>
                  <a:pt x="0" y="1202"/>
                </a:lnTo>
                <a:lnTo>
                  <a:pt x="3" y="1141"/>
                </a:lnTo>
                <a:lnTo>
                  <a:pt x="6" y="1081"/>
                </a:lnTo>
                <a:lnTo>
                  <a:pt x="15" y="1020"/>
                </a:lnTo>
                <a:lnTo>
                  <a:pt x="26" y="960"/>
                </a:lnTo>
                <a:lnTo>
                  <a:pt x="40" y="901"/>
                </a:lnTo>
                <a:lnTo>
                  <a:pt x="56" y="842"/>
                </a:lnTo>
                <a:lnTo>
                  <a:pt x="77" y="784"/>
                </a:lnTo>
                <a:lnTo>
                  <a:pt x="99" y="728"/>
                </a:lnTo>
                <a:lnTo>
                  <a:pt x="125" y="674"/>
                </a:lnTo>
                <a:lnTo>
                  <a:pt x="153" y="620"/>
                </a:lnTo>
                <a:lnTo>
                  <a:pt x="185" y="566"/>
                </a:lnTo>
                <a:lnTo>
                  <a:pt x="217" y="515"/>
                </a:lnTo>
                <a:lnTo>
                  <a:pt x="254" y="467"/>
                </a:lnTo>
                <a:lnTo>
                  <a:pt x="292" y="419"/>
                </a:lnTo>
                <a:lnTo>
                  <a:pt x="333" y="374"/>
                </a:lnTo>
                <a:lnTo>
                  <a:pt x="377" y="332"/>
                </a:lnTo>
                <a:lnTo>
                  <a:pt x="421" y="290"/>
                </a:lnTo>
                <a:lnTo>
                  <a:pt x="468" y="252"/>
                </a:lnTo>
                <a:lnTo>
                  <a:pt x="518" y="216"/>
                </a:lnTo>
                <a:lnTo>
                  <a:pt x="568" y="183"/>
                </a:lnTo>
                <a:lnTo>
                  <a:pt x="622" y="151"/>
                </a:lnTo>
                <a:lnTo>
                  <a:pt x="676" y="124"/>
                </a:lnTo>
                <a:lnTo>
                  <a:pt x="731" y="98"/>
                </a:lnTo>
                <a:lnTo>
                  <a:pt x="788" y="76"/>
                </a:lnTo>
                <a:lnTo>
                  <a:pt x="845" y="56"/>
                </a:lnTo>
                <a:lnTo>
                  <a:pt x="903" y="39"/>
                </a:lnTo>
                <a:lnTo>
                  <a:pt x="962" y="25"/>
                </a:lnTo>
                <a:lnTo>
                  <a:pt x="1022" y="15"/>
                </a:lnTo>
                <a:lnTo>
                  <a:pt x="1083" y="6"/>
                </a:lnTo>
                <a:lnTo>
                  <a:pt x="1143" y="3"/>
                </a:lnTo>
                <a:lnTo>
                  <a:pt x="1204" y="0"/>
                </a:lnTo>
                <a:lnTo>
                  <a:pt x="1265" y="3"/>
                </a:lnTo>
                <a:lnTo>
                  <a:pt x="1325" y="6"/>
                </a:lnTo>
                <a:lnTo>
                  <a:pt x="1386" y="15"/>
                </a:lnTo>
                <a:lnTo>
                  <a:pt x="1446" y="25"/>
                </a:lnTo>
                <a:lnTo>
                  <a:pt x="1505" y="38"/>
                </a:lnTo>
                <a:lnTo>
                  <a:pt x="1563" y="55"/>
                </a:lnTo>
                <a:lnTo>
                  <a:pt x="1622" y="75"/>
                </a:lnTo>
                <a:lnTo>
                  <a:pt x="1677" y="97"/>
                </a:lnTo>
                <a:lnTo>
                  <a:pt x="1732" y="123"/>
                </a:lnTo>
                <a:lnTo>
                  <a:pt x="1786" y="151"/>
                </a:lnTo>
                <a:lnTo>
                  <a:pt x="1839" y="182"/>
                </a:lnTo>
                <a:lnTo>
                  <a:pt x="1890" y="214"/>
                </a:lnTo>
                <a:lnTo>
                  <a:pt x="1938" y="251"/>
                </a:lnTo>
                <a:lnTo>
                  <a:pt x="1985" y="289"/>
                </a:lnTo>
                <a:lnTo>
                  <a:pt x="2030" y="330"/>
                </a:lnTo>
                <a:lnTo>
                  <a:pt x="2073" y="373"/>
                </a:lnTo>
                <a:lnTo>
                  <a:pt x="2114" y="417"/>
                </a:lnTo>
                <a:lnTo>
                  <a:pt x="2152" y="465"/>
                </a:lnTo>
                <a:lnTo>
                  <a:pt x="2187" y="514"/>
                </a:lnTo>
                <a:lnTo>
                  <a:pt x="2221" y="565"/>
                </a:lnTo>
                <a:lnTo>
                  <a:pt x="2251" y="617"/>
                </a:lnTo>
                <a:lnTo>
                  <a:pt x="2279" y="671"/>
                </a:lnTo>
                <a:lnTo>
                  <a:pt x="2305" y="727"/>
                </a:lnTo>
                <a:lnTo>
                  <a:pt x="2327" y="783"/>
                </a:lnTo>
                <a:lnTo>
                  <a:pt x="2346" y="840"/>
                </a:lnTo>
                <a:lnTo>
                  <a:pt x="2364" y="898"/>
                </a:lnTo>
                <a:lnTo>
                  <a:pt x="2376" y="957"/>
                </a:lnTo>
                <a:lnTo>
                  <a:pt x="2387" y="1017"/>
                </a:lnTo>
                <a:lnTo>
                  <a:pt x="2394" y="1078"/>
                </a:lnTo>
                <a:lnTo>
                  <a:pt x="2399" y="1138"/>
                </a:lnTo>
                <a:lnTo>
                  <a:pt x="2400" y="1199"/>
                </a:lnTo>
                <a:lnTo>
                  <a:pt x="2701" y="1199"/>
                </a:lnTo>
                <a:lnTo>
                  <a:pt x="2105" y="1795"/>
                </a:lnTo>
                <a:lnTo>
                  <a:pt x="1511" y="1200"/>
                </a:lnTo>
                <a:lnTo>
                  <a:pt x="1811" y="1200"/>
                </a:lnTo>
              </a:path>
            </a:pathLst>
          </a:custGeom>
          <a:solidFill>
            <a:srgbClr val="3465A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11"/>
          <p:cNvSpPr/>
          <p:nvPr/>
        </p:nvSpPr>
        <p:spPr>
          <a:xfrm rot="5427000">
            <a:off x="7124400" y="4892400"/>
            <a:ext cx="864000" cy="864000"/>
          </a:xfrm>
          <a:custGeom>
            <a:avLst/>
            <a:gdLst/>
            <a:ahLst/>
            <a:cxnLst/>
            <a:rect l="0" t="0" r="r" b="b"/>
            <a:pathLst>
              <a:path w="2702" h="1795">
                <a:moveTo>
                  <a:pt x="1811" y="1199"/>
                </a:moveTo>
                <a:lnTo>
                  <a:pt x="1810" y="1168"/>
                </a:lnTo>
                <a:lnTo>
                  <a:pt x="1809" y="1137"/>
                </a:lnTo>
                <a:lnTo>
                  <a:pt x="1804" y="1107"/>
                </a:lnTo>
                <a:lnTo>
                  <a:pt x="1798" y="1077"/>
                </a:lnTo>
                <a:lnTo>
                  <a:pt x="1792" y="1047"/>
                </a:lnTo>
                <a:lnTo>
                  <a:pt x="1784" y="1017"/>
                </a:lnTo>
                <a:lnTo>
                  <a:pt x="1774" y="988"/>
                </a:lnTo>
                <a:lnTo>
                  <a:pt x="1762" y="958"/>
                </a:lnTo>
                <a:lnTo>
                  <a:pt x="1750" y="930"/>
                </a:lnTo>
                <a:lnTo>
                  <a:pt x="1736" y="902"/>
                </a:lnTo>
                <a:lnTo>
                  <a:pt x="1720" y="876"/>
                </a:lnTo>
                <a:lnTo>
                  <a:pt x="1702" y="850"/>
                </a:lnTo>
                <a:lnTo>
                  <a:pt x="1684" y="826"/>
                </a:lnTo>
                <a:lnTo>
                  <a:pt x="1666" y="802"/>
                </a:lnTo>
                <a:lnTo>
                  <a:pt x="1645" y="779"/>
                </a:lnTo>
                <a:lnTo>
                  <a:pt x="1622" y="756"/>
                </a:lnTo>
                <a:lnTo>
                  <a:pt x="1600" y="735"/>
                </a:lnTo>
                <a:lnTo>
                  <a:pt x="1576" y="716"/>
                </a:lnTo>
                <a:lnTo>
                  <a:pt x="1551" y="699"/>
                </a:lnTo>
                <a:lnTo>
                  <a:pt x="1525" y="681"/>
                </a:lnTo>
                <a:lnTo>
                  <a:pt x="1499" y="665"/>
                </a:lnTo>
                <a:lnTo>
                  <a:pt x="1471" y="650"/>
                </a:lnTo>
                <a:lnTo>
                  <a:pt x="1443" y="639"/>
                </a:lnTo>
                <a:lnTo>
                  <a:pt x="1414" y="627"/>
                </a:lnTo>
                <a:lnTo>
                  <a:pt x="1385" y="616"/>
                </a:lnTo>
                <a:lnTo>
                  <a:pt x="1355" y="608"/>
                </a:lnTo>
                <a:lnTo>
                  <a:pt x="1325" y="602"/>
                </a:lnTo>
                <a:lnTo>
                  <a:pt x="1295" y="596"/>
                </a:lnTo>
                <a:lnTo>
                  <a:pt x="1264" y="592"/>
                </a:lnTo>
                <a:lnTo>
                  <a:pt x="1233" y="589"/>
                </a:lnTo>
                <a:lnTo>
                  <a:pt x="1202" y="589"/>
                </a:lnTo>
                <a:lnTo>
                  <a:pt x="1171" y="590"/>
                </a:lnTo>
                <a:lnTo>
                  <a:pt x="1140" y="592"/>
                </a:lnTo>
                <a:lnTo>
                  <a:pt x="1109" y="596"/>
                </a:lnTo>
                <a:lnTo>
                  <a:pt x="1079" y="602"/>
                </a:lnTo>
                <a:lnTo>
                  <a:pt x="1049" y="609"/>
                </a:lnTo>
                <a:lnTo>
                  <a:pt x="1019" y="617"/>
                </a:lnTo>
                <a:lnTo>
                  <a:pt x="990" y="627"/>
                </a:lnTo>
                <a:lnTo>
                  <a:pt x="961" y="639"/>
                </a:lnTo>
                <a:lnTo>
                  <a:pt x="933" y="651"/>
                </a:lnTo>
                <a:lnTo>
                  <a:pt x="905" y="666"/>
                </a:lnTo>
                <a:lnTo>
                  <a:pt x="879" y="681"/>
                </a:lnTo>
                <a:lnTo>
                  <a:pt x="853" y="699"/>
                </a:lnTo>
                <a:lnTo>
                  <a:pt x="828" y="717"/>
                </a:lnTo>
                <a:lnTo>
                  <a:pt x="804" y="736"/>
                </a:lnTo>
                <a:lnTo>
                  <a:pt x="780" y="757"/>
                </a:lnTo>
                <a:lnTo>
                  <a:pt x="759" y="780"/>
                </a:lnTo>
                <a:lnTo>
                  <a:pt x="738" y="802"/>
                </a:lnTo>
                <a:lnTo>
                  <a:pt x="719" y="826"/>
                </a:lnTo>
                <a:lnTo>
                  <a:pt x="700" y="851"/>
                </a:lnTo>
                <a:lnTo>
                  <a:pt x="682" y="877"/>
                </a:lnTo>
                <a:lnTo>
                  <a:pt x="668" y="903"/>
                </a:lnTo>
                <a:lnTo>
                  <a:pt x="652" y="932"/>
                </a:lnTo>
                <a:lnTo>
                  <a:pt x="640" y="960"/>
                </a:lnTo>
                <a:lnTo>
                  <a:pt x="628" y="989"/>
                </a:lnTo>
                <a:lnTo>
                  <a:pt x="618" y="1017"/>
                </a:lnTo>
                <a:lnTo>
                  <a:pt x="610" y="1047"/>
                </a:lnTo>
                <a:lnTo>
                  <a:pt x="602" y="1077"/>
                </a:lnTo>
                <a:lnTo>
                  <a:pt x="596" y="1107"/>
                </a:lnTo>
                <a:lnTo>
                  <a:pt x="593" y="1138"/>
                </a:lnTo>
                <a:lnTo>
                  <a:pt x="590" y="1169"/>
                </a:lnTo>
                <a:lnTo>
                  <a:pt x="589" y="1200"/>
                </a:lnTo>
                <a:lnTo>
                  <a:pt x="0" y="1201"/>
                </a:lnTo>
                <a:lnTo>
                  <a:pt x="3" y="1140"/>
                </a:lnTo>
                <a:lnTo>
                  <a:pt x="6" y="1080"/>
                </a:lnTo>
                <a:lnTo>
                  <a:pt x="15" y="1019"/>
                </a:lnTo>
                <a:lnTo>
                  <a:pt x="26" y="959"/>
                </a:lnTo>
                <a:lnTo>
                  <a:pt x="40" y="900"/>
                </a:lnTo>
                <a:lnTo>
                  <a:pt x="56" y="842"/>
                </a:lnTo>
                <a:lnTo>
                  <a:pt x="77" y="784"/>
                </a:lnTo>
                <a:lnTo>
                  <a:pt x="99" y="727"/>
                </a:lnTo>
                <a:lnTo>
                  <a:pt x="125" y="673"/>
                </a:lnTo>
                <a:lnTo>
                  <a:pt x="153" y="619"/>
                </a:lnTo>
                <a:lnTo>
                  <a:pt x="185" y="566"/>
                </a:lnTo>
                <a:lnTo>
                  <a:pt x="217" y="514"/>
                </a:lnTo>
                <a:lnTo>
                  <a:pt x="254" y="466"/>
                </a:lnTo>
                <a:lnTo>
                  <a:pt x="291" y="419"/>
                </a:lnTo>
                <a:lnTo>
                  <a:pt x="333" y="373"/>
                </a:lnTo>
                <a:lnTo>
                  <a:pt x="377" y="331"/>
                </a:lnTo>
                <a:lnTo>
                  <a:pt x="421" y="290"/>
                </a:lnTo>
                <a:lnTo>
                  <a:pt x="468" y="251"/>
                </a:lnTo>
                <a:lnTo>
                  <a:pt x="518" y="216"/>
                </a:lnTo>
                <a:lnTo>
                  <a:pt x="568" y="182"/>
                </a:lnTo>
                <a:lnTo>
                  <a:pt x="622" y="151"/>
                </a:lnTo>
                <a:lnTo>
                  <a:pt x="676" y="123"/>
                </a:lnTo>
                <a:lnTo>
                  <a:pt x="731" y="97"/>
                </a:lnTo>
                <a:lnTo>
                  <a:pt x="787" y="75"/>
                </a:lnTo>
                <a:lnTo>
                  <a:pt x="845" y="55"/>
                </a:lnTo>
                <a:lnTo>
                  <a:pt x="903" y="38"/>
                </a:lnTo>
                <a:lnTo>
                  <a:pt x="962" y="25"/>
                </a:lnTo>
                <a:lnTo>
                  <a:pt x="1022" y="14"/>
                </a:lnTo>
                <a:lnTo>
                  <a:pt x="1083" y="6"/>
                </a:lnTo>
                <a:lnTo>
                  <a:pt x="1143" y="2"/>
                </a:lnTo>
                <a:lnTo>
                  <a:pt x="1204" y="0"/>
                </a:lnTo>
                <a:lnTo>
                  <a:pt x="1265" y="2"/>
                </a:lnTo>
                <a:lnTo>
                  <a:pt x="1325" y="6"/>
                </a:lnTo>
                <a:lnTo>
                  <a:pt x="1386" y="14"/>
                </a:lnTo>
                <a:lnTo>
                  <a:pt x="1446" y="25"/>
                </a:lnTo>
                <a:lnTo>
                  <a:pt x="1505" y="37"/>
                </a:lnTo>
                <a:lnTo>
                  <a:pt x="1563" y="55"/>
                </a:lnTo>
                <a:lnTo>
                  <a:pt x="1621" y="74"/>
                </a:lnTo>
                <a:lnTo>
                  <a:pt x="1677" y="97"/>
                </a:lnTo>
                <a:lnTo>
                  <a:pt x="1732" y="122"/>
                </a:lnTo>
                <a:lnTo>
                  <a:pt x="1786" y="151"/>
                </a:lnTo>
                <a:lnTo>
                  <a:pt x="1838" y="181"/>
                </a:lnTo>
                <a:lnTo>
                  <a:pt x="1890" y="214"/>
                </a:lnTo>
                <a:lnTo>
                  <a:pt x="1938" y="250"/>
                </a:lnTo>
                <a:lnTo>
                  <a:pt x="1985" y="288"/>
                </a:lnTo>
                <a:lnTo>
                  <a:pt x="2030" y="330"/>
                </a:lnTo>
                <a:lnTo>
                  <a:pt x="2073" y="372"/>
                </a:lnTo>
                <a:lnTo>
                  <a:pt x="2113" y="417"/>
                </a:lnTo>
                <a:lnTo>
                  <a:pt x="2152" y="464"/>
                </a:lnTo>
                <a:lnTo>
                  <a:pt x="2187" y="513"/>
                </a:lnTo>
                <a:lnTo>
                  <a:pt x="2221" y="564"/>
                </a:lnTo>
                <a:lnTo>
                  <a:pt x="2251" y="617"/>
                </a:lnTo>
                <a:lnTo>
                  <a:pt x="2279" y="670"/>
                </a:lnTo>
                <a:lnTo>
                  <a:pt x="2305" y="726"/>
                </a:lnTo>
                <a:lnTo>
                  <a:pt x="2327" y="782"/>
                </a:lnTo>
                <a:lnTo>
                  <a:pt x="2346" y="840"/>
                </a:lnTo>
                <a:lnTo>
                  <a:pt x="2364" y="898"/>
                </a:lnTo>
                <a:lnTo>
                  <a:pt x="2376" y="957"/>
                </a:lnTo>
                <a:lnTo>
                  <a:pt x="2387" y="1016"/>
                </a:lnTo>
                <a:lnTo>
                  <a:pt x="2394" y="1077"/>
                </a:lnTo>
                <a:lnTo>
                  <a:pt x="2399" y="1137"/>
                </a:lnTo>
                <a:lnTo>
                  <a:pt x="2400" y="1198"/>
                </a:lnTo>
                <a:lnTo>
                  <a:pt x="2701" y="1199"/>
                </a:lnTo>
                <a:lnTo>
                  <a:pt x="2104" y="1794"/>
                </a:lnTo>
                <a:lnTo>
                  <a:pt x="1511" y="1199"/>
                </a:lnTo>
                <a:lnTo>
                  <a:pt x="1811" y="1199"/>
                </a:lnTo>
              </a:path>
            </a:pathLst>
          </a:custGeom>
          <a:solidFill>
            <a:srgbClr val="3465A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914400" y="550440"/>
            <a:ext cx="8229240" cy="11640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Segmentation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Line 2"/>
          <p:cNvSpPr/>
          <p:nvPr/>
        </p:nvSpPr>
        <p:spPr>
          <a:xfrm>
            <a:off x="900000" y="720720"/>
            <a:ext cx="8244000" cy="360"/>
          </a:xfrm>
          <a:prstGeom prst="line">
            <a:avLst/>
          </a:prstGeom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1043640" y="260640"/>
            <a:ext cx="5184360" cy="42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0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rbel"/>
                <a:ea typeface="Lucida Sans Unicode"/>
              </a:rPr>
              <a:t>Studying Migrations Routes: New data and Tools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Immagine 5"/>
          <p:cNvPicPr/>
          <p:nvPr/>
        </p:nvPicPr>
        <p:blipFill>
          <a:blip r:embed="rId3"/>
          <a:srcRect l="32461" t="18534" b="6004"/>
          <a:stretch/>
        </p:blipFill>
        <p:spPr>
          <a:xfrm>
            <a:off x="0" y="0"/>
            <a:ext cx="899640" cy="6865560"/>
          </a:xfrm>
          <a:prstGeom prst="rect">
            <a:avLst/>
          </a:prstGeom>
          <a:ln>
            <a:noFill/>
          </a:ln>
        </p:spPr>
      </p:pic>
      <p:sp>
        <p:nvSpPr>
          <p:cNvPr id="88" name="Line 4"/>
          <p:cNvSpPr/>
          <p:nvPr/>
        </p:nvSpPr>
        <p:spPr>
          <a:xfrm>
            <a:off x="0" y="720720"/>
            <a:ext cx="900000" cy="3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9" name="Immagine 7"/>
          <p:cNvPicPr/>
          <p:nvPr/>
        </p:nvPicPr>
        <p:blipFill>
          <a:blip r:embed="rId4"/>
          <a:stretch/>
        </p:blipFill>
        <p:spPr>
          <a:xfrm>
            <a:off x="7880400" y="6477120"/>
            <a:ext cx="840960" cy="244080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ras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1785926"/>
            <a:ext cx="4031970" cy="4286280"/>
          </a:xfrm>
          <a:prstGeom prst="rect">
            <a:avLst/>
          </a:prstGeom>
        </p:spPr>
      </p:pic>
      <p:pic>
        <p:nvPicPr>
          <p:cNvPr id="16" name="Picture 15" descr="vecto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2030" y="1785926"/>
            <a:ext cx="4031970" cy="42862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14546" y="6143644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raster</a:t>
            </a:r>
            <a:endParaRPr lang="it-IT" sz="2400" dirty="0"/>
          </a:p>
        </p:txBody>
      </p:sp>
      <p:sp>
        <p:nvSpPr>
          <p:cNvPr id="18" name="Rectangle 17"/>
          <p:cNvSpPr/>
          <p:nvPr/>
        </p:nvSpPr>
        <p:spPr>
          <a:xfrm>
            <a:off x="6286512" y="6143644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vector</a:t>
            </a:r>
            <a:endParaRPr lang="it-IT" sz="2400" dirty="0"/>
          </a:p>
        </p:txBody>
      </p:sp>
      <p:pic>
        <p:nvPicPr>
          <p:cNvPr id="19" name="Picture 18" descr="rv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60" y="1428736"/>
            <a:ext cx="5072098" cy="5392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914400" y="550440"/>
            <a:ext cx="8229240" cy="1238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Criteria for tent recognition</a:t>
            </a:r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900000" y="1800360"/>
            <a:ext cx="8243640" cy="46290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marL="457200" lvl="1" indent="-4568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it-IT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Each tent area is between 2 – 6 m</a:t>
            </a:r>
            <a:r>
              <a:rPr lang="it-IT" sz="3200" b="0" strike="noStrike" spc="-1" baseline="33000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3200" b="0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"AREA" &lt;</a:t>
            </a:r>
            <a:r>
              <a:rPr lang="it-IT" sz="3200" b="0" strike="noStrike" spc="-1" dirty="0" smtClean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6</a:t>
            </a:r>
          </a:p>
          <a:p>
            <a:pPr marL="457200" lvl="1" indent="-4568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it-IT" sz="32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Compact </a:t>
            </a:r>
            <a:r>
              <a:rPr lang="it-IT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shape (square</a:t>
            </a:r>
            <a:r>
              <a:rPr lang="it-IT" sz="32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3200" b="0" i="1" strike="noStrike" spc="-1" dirty="0" smtClean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and</a:t>
            </a:r>
            <a:r>
              <a:rPr lang="it-IT" sz="3200" b="0" strike="noStrike" spc="-1" dirty="0" smtClean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it-IT" sz="3200" b="0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"AREA"/("PERIMETER"^2) &lt; </a:t>
            </a:r>
            <a:r>
              <a:rPr lang="it-IT" sz="3200" b="0" strike="noStrike" spc="-1" dirty="0" smtClean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0,03</a:t>
            </a:r>
          </a:p>
          <a:p>
            <a:pPr marL="457200" lvl="1" indent="-4568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it-IT" sz="32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Light </a:t>
            </a:r>
            <a:r>
              <a:rPr lang="it-IT" sz="32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colour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3200" b="0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it-IT" sz="3200" b="0" i="1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and</a:t>
            </a:r>
            <a:r>
              <a:rPr lang="it-IT" sz="3200" b="0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"_mean" &gt; </a:t>
            </a:r>
            <a:r>
              <a:rPr lang="it-IT" sz="3200" b="0" strike="noStrike" spc="-1" dirty="0" smtClean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155</a:t>
            </a:r>
          </a:p>
          <a:p>
            <a:pPr marL="457200" lvl="1" indent="-45684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it-IT" sz="32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 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Line 3"/>
          <p:cNvSpPr/>
          <p:nvPr/>
        </p:nvSpPr>
        <p:spPr>
          <a:xfrm>
            <a:off x="900000" y="720720"/>
            <a:ext cx="8244000" cy="360"/>
          </a:xfrm>
          <a:prstGeom prst="line">
            <a:avLst/>
          </a:prstGeom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4"/>
          <p:cNvSpPr/>
          <p:nvPr/>
        </p:nvSpPr>
        <p:spPr>
          <a:xfrm>
            <a:off x="1043640" y="260640"/>
            <a:ext cx="5184360" cy="42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0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rbel"/>
                <a:ea typeface="Lucida Sans Unicode"/>
              </a:rPr>
              <a:t>Studying Migrations Routes: New data and Tools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Immagine 5"/>
          <p:cNvPicPr/>
          <p:nvPr/>
        </p:nvPicPr>
        <p:blipFill>
          <a:blip r:embed="rId3"/>
          <a:srcRect l="32461" t="18534" b="6004"/>
          <a:stretch/>
        </p:blipFill>
        <p:spPr>
          <a:xfrm>
            <a:off x="0" y="0"/>
            <a:ext cx="899640" cy="6865560"/>
          </a:xfrm>
          <a:prstGeom prst="rect">
            <a:avLst/>
          </a:prstGeom>
          <a:ln>
            <a:noFill/>
          </a:ln>
        </p:spPr>
      </p:pic>
      <p:sp>
        <p:nvSpPr>
          <p:cNvPr id="102" name="Line 5"/>
          <p:cNvSpPr/>
          <p:nvPr/>
        </p:nvSpPr>
        <p:spPr>
          <a:xfrm>
            <a:off x="0" y="720720"/>
            <a:ext cx="900000" cy="3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3" name="Immagine 7"/>
          <p:cNvPicPr/>
          <p:nvPr/>
        </p:nvPicPr>
        <p:blipFill>
          <a:blip r:embed="rId4"/>
          <a:stretch/>
        </p:blipFill>
        <p:spPr>
          <a:xfrm>
            <a:off x="7880400" y="6477120"/>
            <a:ext cx="840960" cy="24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 1"/>
          <p:cNvSpPr/>
          <p:nvPr/>
        </p:nvSpPr>
        <p:spPr>
          <a:xfrm>
            <a:off x="900000" y="720720"/>
            <a:ext cx="8244000" cy="360"/>
          </a:xfrm>
          <a:prstGeom prst="line">
            <a:avLst/>
          </a:prstGeom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2"/>
          <p:cNvSpPr/>
          <p:nvPr/>
        </p:nvSpPr>
        <p:spPr>
          <a:xfrm>
            <a:off x="1043640" y="260640"/>
            <a:ext cx="5184360" cy="42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0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rbel"/>
                <a:ea typeface="Lucida Sans Unicode"/>
              </a:rPr>
              <a:t>Studying Migrations Routes: New data and Tools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Immagine 5"/>
          <p:cNvPicPr/>
          <p:nvPr/>
        </p:nvPicPr>
        <p:blipFill>
          <a:blip r:embed="rId3"/>
          <a:srcRect l="32461" t="18534" b="6004"/>
          <a:stretch/>
        </p:blipFill>
        <p:spPr>
          <a:xfrm>
            <a:off x="0" y="0"/>
            <a:ext cx="899640" cy="6865560"/>
          </a:xfrm>
          <a:prstGeom prst="rect">
            <a:avLst/>
          </a:prstGeom>
          <a:ln>
            <a:noFill/>
          </a:ln>
        </p:spPr>
      </p:pic>
      <p:sp>
        <p:nvSpPr>
          <p:cNvPr id="107" name="Line 3"/>
          <p:cNvSpPr/>
          <p:nvPr/>
        </p:nvSpPr>
        <p:spPr>
          <a:xfrm>
            <a:off x="0" y="720720"/>
            <a:ext cx="900000" cy="3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8" name="Immagine 7"/>
          <p:cNvPicPr/>
          <p:nvPr/>
        </p:nvPicPr>
        <p:blipFill>
          <a:blip r:embed="rId4"/>
          <a:stretch/>
        </p:blipFill>
        <p:spPr>
          <a:xfrm>
            <a:off x="7880400" y="6477120"/>
            <a:ext cx="840960" cy="244080"/>
          </a:xfrm>
          <a:prstGeom prst="rect">
            <a:avLst/>
          </a:prstGeom>
          <a:ln>
            <a:noFill/>
          </a:ln>
        </p:spPr>
      </p:pic>
      <p:pic>
        <p:nvPicPr>
          <p:cNvPr id="109" name="Picture 108"/>
          <p:cNvPicPr/>
          <p:nvPr/>
        </p:nvPicPr>
        <p:blipFill>
          <a:blip r:embed="rId5"/>
          <a:stretch/>
        </p:blipFill>
        <p:spPr>
          <a:xfrm>
            <a:off x="1857356" y="1000108"/>
            <a:ext cx="6772680" cy="5351040"/>
          </a:xfrm>
          <a:prstGeom prst="rect">
            <a:avLst/>
          </a:prstGeom>
          <a:ln>
            <a:noFill/>
          </a:ln>
        </p:spPr>
      </p:pic>
      <p:pic>
        <p:nvPicPr>
          <p:cNvPr id="110" name="Picture 109"/>
          <p:cNvPicPr/>
          <p:nvPr/>
        </p:nvPicPr>
        <p:blipFill>
          <a:blip r:embed="rId6"/>
          <a:stretch/>
        </p:blipFill>
        <p:spPr>
          <a:xfrm>
            <a:off x="1857356" y="1000108"/>
            <a:ext cx="6773040" cy="535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3170</TotalTime>
  <Words>987</Words>
  <Application>Microsoft Office PowerPoint</Application>
  <PresentationFormat>Presentazione su schermo (4:3)</PresentationFormat>
  <Paragraphs>123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ad ArcGis 9</dc:title>
  <dc:creator>Alessandro AC. Cimbelli</dc:creator>
  <cp:lastModifiedBy>Rita Giaracuni</cp:lastModifiedBy>
  <cp:revision>404</cp:revision>
  <dcterms:created xsi:type="dcterms:W3CDTF">2011-12-27T10:40:43Z</dcterms:created>
  <dcterms:modified xsi:type="dcterms:W3CDTF">2016-06-20T11:14:24Z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Info 1">
    <vt:lpwstr/>
  </property>
  <property fmtid="{D5CDD505-2E9C-101B-9397-08002B2CF9AE}" pid="6" name="Info 2">
    <vt:lpwstr/>
  </property>
  <property fmtid="{D5CDD505-2E9C-101B-9397-08002B2CF9AE}" pid="7" name="Info 3">
    <vt:lpwstr/>
  </property>
  <property fmtid="{D5CDD505-2E9C-101B-9397-08002B2CF9AE}" pid="8" name="Info 4">
    <vt:lpwstr/>
  </property>
  <property fmtid="{D5CDD505-2E9C-101B-9397-08002B2CF9AE}" pid="9" name="LinksUpToDate">
    <vt:bool>false</vt:bool>
  </property>
  <property fmtid="{D5CDD505-2E9C-101B-9397-08002B2CF9AE}" pid="10" name="MMClips">
    <vt:i4>0</vt:i4>
  </property>
  <property fmtid="{D5CDD505-2E9C-101B-9397-08002B2CF9AE}" pid="11" name="Notes">
    <vt:i4>13</vt:i4>
  </property>
  <property fmtid="{D5CDD505-2E9C-101B-9397-08002B2CF9AE}" pid="12" name="PresentationFormat">
    <vt:lpwstr>Presentazione su schermo (4:3)</vt:lpwstr>
  </property>
  <property fmtid="{D5CDD505-2E9C-101B-9397-08002B2CF9AE}" pid="13" name="ScaleCrop">
    <vt:bool>false</vt:bool>
  </property>
  <property fmtid="{D5CDD505-2E9C-101B-9397-08002B2CF9AE}" pid="14" name="ShareDoc">
    <vt:bool>false</vt:bool>
  </property>
  <property fmtid="{D5CDD505-2E9C-101B-9397-08002B2CF9AE}" pid="15" name="Slides">
    <vt:i4>13</vt:i4>
  </property>
</Properties>
</file>