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60" r:id="rId4"/>
    <p:sldId id="261" r:id="rId5"/>
    <p:sldId id="262" r:id="rId6"/>
    <p:sldId id="263" r:id="rId7"/>
    <p:sldId id="264" r:id="rId8"/>
    <p:sldId id="265" r:id="rId9"/>
    <p:sldId id="269" r:id="rId10"/>
    <p:sldId id="270" r:id="rId11"/>
    <p:sldId id="266" r:id="rId12"/>
    <p:sldId id="267" r:id="rId13"/>
    <p:sldId id="268" r:id="rId14"/>
    <p:sldId id="258" r:id="rId15"/>
    <p:sldId id="271" r:id="rId16"/>
    <p:sldId id="259" r:id="rId17"/>
    <p:sldId id="272" r:id="rId18"/>
    <p:sldId id="274" r:id="rId19"/>
    <p:sldId id="275" r:id="rId20"/>
    <p:sldId id="273" r:id="rId21"/>
  </p:sldIdLst>
  <p:sldSz cx="9144000" cy="6858000" type="screen4x3"/>
  <p:notesSz cx="6888163" cy="100203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127" autoAdjust="0"/>
  </p:normalViewPr>
  <p:slideViewPr>
    <p:cSldViewPr>
      <p:cViewPr>
        <p:scale>
          <a:sx n="74" d="100"/>
          <a:sy n="74" d="100"/>
        </p:scale>
        <p:origin x="-141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it-IT"/>
          </a:p>
        </p:txBody>
      </p:sp>
      <p:sp>
        <p:nvSpPr>
          <p:cNvPr id="3" name="Segnaposto data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a:defRPr sz="1300"/>
            </a:lvl1pPr>
          </a:lstStyle>
          <a:p>
            <a:fld id="{A104780D-01F5-4041-9EFA-EC2BA8DC5B4C}" type="datetimeFigureOut">
              <a:rPr lang="it-IT" smtClean="0"/>
              <a:t>20/06/2016</a:t>
            </a:fld>
            <a:endParaRPr lang="it-IT"/>
          </a:p>
        </p:txBody>
      </p:sp>
      <p:sp>
        <p:nvSpPr>
          <p:cNvPr id="4" name="Segnaposto piè di pagina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a:defRPr sz="1300"/>
            </a:lvl1pPr>
          </a:lstStyle>
          <a:p>
            <a:endParaRPr lang="it-IT"/>
          </a:p>
        </p:txBody>
      </p:sp>
      <p:sp>
        <p:nvSpPr>
          <p:cNvPr id="5" name="Segnaposto numero diapositiva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a:defRPr sz="1300"/>
            </a:lvl1pPr>
          </a:lstStyle>
          <a:p>
            <a:fld id="{9B91D0D0-6135-4172-BC73-475959359DEE}" type="slidenum">
              <a:rPr lang="it-IT" smtClean="0"/>
              <a:t>‹N›</a:t>
            </a:fld>
            <a:endParaRPr lang="it-IT"/>
          </a:p>
        </p:txBody>
      </p:sp>
    </p:spTree>
    <p:extLst>
      <p:ext uri="{BB962C8B-B14F-4D97-AF65-F5344CB8AC3E}">
        <p14:creationId xmlns:p14="http://schemas.microsoft.com/office/powerpoint/2010/main" val="309419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it-IT"/>
          </a:p>
        </p:txBody>
      </p:sp>
      <p:sp>
        <p:nvSpPr>
          <p:cNvPr id="3" name="Segnaposto data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7AA8D7DC-42CA-4AA5-A1EF-B6467CDC9994}" type="datetimeFigureOut">
              <a:rPr lang="it-IT" smtClean="0"/>
              <a:t>20/06/2016</a:t>
            </a:fld>
            <a:endParaRPr lang="it-IT"/>
          </a:p>
        </p:txBody>
      </p:sp>
      <p:sp>
        <p:nvSpPr>
          <p:cNvPr id="4" name="Segnaposto immagine diapositiva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it-IT"/>
          </a:p>
        </p:txBody>
      </p:sp>
      <p:sp>
        <p:nvSpPr>
          <p:cNvPr id="5" name="Segnaposto note 4"/>
          <p:cNvSpPr>
            <a:spLocks noGrp="1"/>
          </p:cNvSpPr>
          <p:nvPr>
            <p:ph type="body" sz="quarter" idx="3"/>
          </p:nvPr>
        </p:nvSpPr>
        <p:spPr>
          <a:xfrm>
            <a:off x="688817" y="4759643"/>
            <a:ext cx="5510530" cy="4509135"/>
          </a:xfrm>
          <a:prstGeom prst="rect">
            <a:avLst/>
          </a:prstGeom>
        </p:spPr>
        <p:txBody>
          <a:bodyPr vert="horz" lIns="96616" tIns="48308" rIns="96616" bIns="48308"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it-IT"/>
          </a:p>
        </p:txBody>
      </p:sp>
      <p:sp>
        <p:nvSpPr>
          <p:cNvPr id="7" name="Segnaposto numero diapositiva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4CFBC03D-B356-457A-A071-AA9875EC3332}" type="slidenum">
              <a:rPr lang="it-IT" smtClean="0"/>
              <a:t>‹N›</a:t>
            </a:fld>
            <a:endParaRPr lang="it-IT"/>
          </a:p>
        </p:txBody>
      </p:sp>
    </p:spTree>
    <p:extLst>
      <p:ext uri="{BB962C8B-B14F-4D97-AF65-F5344CB8AC3E}">
        <p14:creationId xmlns:p14="http://schemas.microsoft.com/office/powerpoint/2010/main" val="1697959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CFBC03D-B356-457A-A071-AA9875EC3332}" type="slidenum">
              <a:rPr lang="it-IT" smtClean="0"/>
              <a:t>1</a:t>
            </a:fld>
            <a:endParaRPr lang="it-IT"/>
          </a:p>
        </p:txBody>
      </p:sp>
    </p:spTree>
    <p:extLst>
      <p:ext uri="{BB962C8B-B14F-4D97-AF65-F5344CB8AC3E}">
        <p14:creationId xmlns:p14="http://schemas.microsoft.com/office/powerpoint/2010/main" val="3883624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CFBC03D-B356-457A-A071-AA9875EC3332}" type="slidenum">
              <a:rPr lang="it-IT" smtClean="0"/>
              <a:t>2</a:t>
            </a:fld>
            <a:endParaRPr lang="it-IT"/>
          </a:p>
        </p:txBody>
      </p:sp>
    </p:spTree>
    <p:extLst>
      <p:ext uri="{BB962C8B-B14F-4D97-AF65-F5344CB8AC3E}">
        <p14:creationId xmlns:p14="http://schemas.microsoft.com/office/powerpoint/2010/main" val="710874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0AC4F25-9F56-452F-A74E-62EBC073CB27}" type="datetimeFigureOut">
              <a:rPr lang="it-IT" smtClean="0"/>
              <a:t>20/06/2016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345818-1099-47CF-80F4-56A340660871}" type="slidenum">
              <a:rPr lang="it-IT" smtClean="0"/>
              <a:t>‹N›</a:t>
            </a:fld>
            <a:endParaRPr lang="it-IT"/>
          </a:p>
        </p:txBody>
      </p:sp>
    </p:spTree>
    <p:extLst>
      <p:ext uri="{BB962C8B-B14F-4D97-AF65-F5344CB8AC3E}">
        <p14:creationId xmlns:p14="http://schemas.microsoft.com/office/powerpoint/2010/main" val="2208392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0AC4F25-9F56-452F-A74E-62EBC073CB27}" type="datetimeFigureOut">
              <a:rPr lang="it-IT" smtClean="0"/>
              <a:t>20/06/2016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345818-1099-47CF-80F4-56A340660871}" type="slidenum">
              <a:rPr lang="it-IT" smtClean="0"/>
              <a:t>‹N›</a:t>
            </a:fld>
            <a:endParaRPr lang="it-IT"/>
          </a:p>
        </p:txBody>
      </p:sp>
    </p:spTree>
    <p:extLst>
      <p:ext uri="{BB962C8B-B14F-4D97-AF65-F5344CB8AC3E}">
        <p14:creationId xmlns:p14="http://schemas.microsoft.com/office/powerpoint/2010/main" val="2704942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0AC4F25-9F56-452F-A74E-62EBC073CB27}" type="datetimeFigureOut">
              <a:rPr lang="it-IT" smtClean="0"/>
              <a:t>20/06/2016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345818-1099-47CF-80F4-56A340660871}" type="slidenum">
              <a:rPr lang="it-IT" smtClean="0"/>
              <a:t>‹N›</a:t>
            </a:fld>
            <a:endParaRPr lang="it-IT"/>
          </a:p>
        </p:txBody>
      </p:sp>
    </p:spTree>
    <p:extLst>
      <p:ext uri="{BB962C8B-B14F-4D97-AF65-F5344CB8AC3E}">
        <p14:creationId xmlns:p14="http://schemas.microsoft.com/office/powerpoint/2010/main" val="2839302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0AC4F25-9F56-452F-A74E-62EBC073CB27}" type="datetimeFigureOut">
              <a:rPr lang="it-IT" smtClean="0"/>
              <a:t>20/06/2016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345818-1099-47CF-80F4-56A340660871}" type="slidenum">
              <a:rPr lang="it-IT" smtClean="0"/>
              <a:t>‹N›</a:t>
            </a:fld>
            <a:endParaRPr lang="it-IT"/>
          </a:p>
        </p:txBody>
      </p:sp>
    </p:spTree>
    <p:extLst>
      <p:ext uri="{BB962C8B-B14F-4D97-AF65-F5344CB8AC3E}">
        <p14:creationId xmlns:p14="http://schemas.microsoft.com/office/powerpoint/2010/main" val="754168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0AC4F25-9F56-452F-A74E-62EBC073CB27}" type="datetimeFigureOut">
              <a:rPr lang="it-IT" smtClean="0"/>
              <a:t>20/06/2016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1345818-1099-47CF-80F4-56A340660871}" type="slidenum">
              <a:rPr lang="it-IT" smtClean="0"/>
              <a:t>‹N›</a:t>
            </a:fld>
            <a:endParaRPr lang="it-IT"/>
          </a:p>
        </p:txBody>
      </p:sp>
    </p:spTree>
    <p:extLst>
      <p:ext uri="{BB962C8B-B14F-4D97-AF65-F5344CB8AC3E}">
        <p14:creationId xmlns:p14="http://schemas.microsoft.com/office/powerpoint/2010/main" val="2210910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0AC4F25-9F56-452F-A74E-62EBC073CB27}" type="datetimeFigureOut">
              <a:rPr lang="it-IT" smtClean="0"/>
              <a:t>20/06/2016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1345818-1099-47CF-80F4-56A340660871}" type="slidenum">
              <a:rPr lang="it-IT" smtClean="0"/>
              <a:t>‹N›</a:t>
            </a:fld>
            <a:endParaRPr lang="it-IT"/>
          </a:p>
        </p:txBody>
      </p:sp>
    </p:spTree>
    <p:extLst>
      <p:ext uri="{BB962C8B-B14F-4D97-AF65-F5344CB8AC3E}">
        <p14:creationId xmlns:p14="http://schemas.microsoft.com/office/powerpoint/2010/main" val="3796459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0AC4F25-9F56-452F-A74E-62EBC073CB27}" type="datetimeFigureOut">
              <a:rPr lang="it-IT" smtClean="0"/>
              <a:t>20/06/2016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1345818-1099-47CF-80F4-56A340660871}" type="slidenum">
              <a:rPr lang="it-IT" smtClean="0"/>
              <a:t>‹N›</a:t>
            </a:fld>
            <a:endParaRPr lang="it-IT"/>
          </a:p>
        </p:txBody>
      </p:sp>
    </p:spTree>
    <p:extLst>
      <p:ext uri="{BB962C8B-B14F-4D97-AF65-F5344CB8AC3E}">
        <p14:creationId xmlns:p14="http://schemas.microsoft.com/office/powerpoint/2010/main" val="1412687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0AC4F25-9F56-452F-A74E-62EBC073CB27}" type="datetimeFigureOut">
              <a:rPr lang="it-IT" smtClean="0"/>
              <a:t>20/06/2016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1345818-1099-47CF-80F4-56A340660871}" type="slidenum">
              <a:rPr lang="it-IT" smtClean="0"/>
              <a:t>‹N›</a:t>
            </a:fld>
            <a:endParaRPr lang="it-IT"/>
          </a:p>
        </p:txBody>
      </p:sp>
    </p:spTree>
    <p:extLst>
      <p:ext uri="{BB962C8B-B14F-4D97-AF65-F5344CB8AC3E}">
        <p14:creationId xmlns:p14="http://schemas.microsoft.com/office/powerpoint/2010/main" val="63500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0AC4F25-9F56-452F-A74E-62EBC073CB27}" type="datetimeFigureOut">
              <a:rPr lang="it-IT" smtClean="0"/>
              <a:t>20/06/2016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1345818-1099-47CF-80F4-56A340660871}" type="slidenum">
              <a:rPr lang="it-IT" smtClean="0"/>
              <a:t>‹N›</a:t>
            </a:fld>
            <a:endParaRPr lang="it-IT"/>
          </a:p>
        </p:txBody>
      </p:sp>
    </p:spTree>
    <p:extLst>
      <p:ext uri="{BB962C8B-B14F-4D97-AF65-F5344CB8AC3E}">
        <p14:creationId xmlns:p14="http://schemas.microsoft.com/office/powerpoint/2010/main" val="3686326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0AC4F25-9F56-452F-A74E-62EBC073CB27}" type="datetimeFigureOut">
              <a:rPr lang="it-IT" smtClean="0"/>
              <a:t>20/06/2016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1345818-1099-47CF-80F4-56A340660871}" type="slidenum">
              <a:rPr lang="it-IT" smtClean="0"/>
              <a:t>‹N›</a:t>
            </a:fld>
            <a:endParaRPr lang="it-IT"/>
          </a:p>
        </p:txBody>
      </p:sp>
    </p:spTree>
    <p:extLst>
      <p:ext uri="{BB962C8B-B14F-4D97-AF65-F5344CB8AC3E}">
        <p14:creationId xmlns:p14="http://schemas.microsoft.com/office/powerpoint/2010/main" val="2033575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0AC4F25-9F56-452F-A74E-62EBC073CB27}" type="datetimeFigureOut">
              <a:rPr lang="it-IT" smtClean="0"/>
              <a:t>20/06/2016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1345818-1099-47CF-80F4-56A340660871}" type="slidenum">
              <a:rPr lang="it-IT" smtClean="0"/>
              <a:t>‹N›</a:t>
            </a:fld>
            <a:endParaRPr lang="it-IT"/>
          </a:p>
        </p:txBody>
      </p:sp>
    </p:spTree>
    <p:extLst>
      <p:ext uri="{BB962C8B-B14F-4D97-AF65-F5344CB8AC3E}">
        <p14:creationId xmlns:p14="http://schemas.microsoft.com/office/powerpoint/2010/main" val="1098519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C4F25-9F56-452F-A74E-62EBC073CB27}" type="datetimeFigureOut">
              <a:rPr lang="it-IT" smtClean="0"/>
              <a:t>20/06/2016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345818-1099-47CF-80F4-56A340660871}" type="slidenum">
              <a:rPr lang="it-IT" smtClean="0"/>
              <a:t>‹N›</a:t>
            </a:fld>
            <a:endParaRPr lang="it-IT"/>
          </a:p>
        </p:txBody>
      </p:sp>
    </p:spTree>
    <p:extLst>
      <p:ext uri="{BB962C8B-B14F-4D97-AF65-F5344CB8AC3E}">
        <p14:creationId xmlns:p14="http://schemas.microsoft.com/office/powerpoint/2010/main" val="2487377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Mobility</a:t>
            </a:r>
            <a:r>
              <a:rPr lang="it-IT" dirty="0" smtClean="0"/>
              <a:t> of </a:t>
            </a:r>
            <a:r>
              <a:rPr lang="it-IT" dirty="0" err="1" smtClean="0"/>
              <a:t>Italian</a:t>
            </a:r>
            <a:r>
              <a:rPr lang="it-IT" dirty="0" smtClean="0"/>
              <a:t> </a:t>
            </a:r>
            <a:r>
              <a:rPr lang="it-IT" dirty="0" err="1" smtClean="0"/>
              <a:t>citizens</a:t>
            </a:r>
            <a:r>
              <a:rPr lang="it-IT" dirty="0" smtClean="0"/>
              <a:t> in EU and </a:t>
            </a:r>
            <a:r>
              <a:rPr lang="it-IT" dirty="0" err="1" smtClean="0"/>
              <a:t>Efta</a:t>
            </a:r>
            <a:r>
              <a:rPr lang="it-IT" dirty="0" smtClean="0"/>
              <a:t> </a:t>
            </a:r>
            <a:r>
              <a:rPr lang="it-IT" dirty="0" err="1" smtClean="0"/>
              <a:t>countries</a:t>
            </a:r>
            <a:endParaRPr lang="it-IT" dirty="0"/>
          </a:p>
        </p:txBody>
      </p:sp>
      <p:sp>
        <p:nvSpPr>
          <p:cNvPr id="3" name="Sottotitolo 2"/>
          <p:cNvSpPr>
            <a:spLocks noGrp="1"/>
          </p:cNvSpPr>
          <p:nvPr>
            <p:ph type="subTitle" idx="1"/>
          </p:nvPr>
        </p:nvSpPr>
        <p:spPr>
          <a:xfrm>
            <a:off x="1371600" y="3886200"/>
            <a:ext cx="6400800" cy="2567136"/>
          </a:xfrm>
        </p:spPr>
        <p:txBody>
          <a:bodyPr>
            <a:normAutofit/>
          </a:bodyPr>
          <a:lstStyle/>
          <a:p>
            <a:r>
              <a:rPr lang="it-IT" dirty="0" err="1" smtClean="0"/>
              <a:t>Opportunities</a:t>
            </a:r>
            <a:r>
              <a:rPr lang="it-IT" dirty="0" smtClean="0"/>
              <a:t> and </a:t>
            </a:r>
            <a:r>
              <a:rPr lang="it-IT" dirty="0" err="1" smtClean="0"/>
              <a:t>challenges</a:t>
            </a:r>
            <a:r>
              <a:rPr lang="it-IT" dirty="0" smtClean="0"/>
              <a:t> from </a:t>
            </a:r>
            <a:r>
              <a:rPr lang="it-IT" dirty="0" err="1" smtClean="0"/>
              <a:t>admnistrative</a:t>
            </a:r>
            <a:r>
              <a:rPr lang="it-IT" dirty="0" smtClean="0"/>
              <a:t> data</a:t>
            </a:r>
          </a:p>
          <a:p>
            <a:r>
              <a:rPr lang="en-US" sz="1400" b="1" dirty="0"/>
              <a:t>Studying Migrations Routes: New data and Tools</a:t>
            </a:r>
            <a:endParaRPr lang="it-IT" sz="1400" dirty="0"/>
          </a:p>
          <a:p>
            <a:r>
              <a:rPr lang="en-US" sz="1400" dirty="0"/>
              <a:t>Workshop - 16 June 2016</a:t>
            </a:r>
            <a:endParaRPr lang="it-IT" sz="1400" dirty="0"/>
          </a:p>
          <a:p>
            <a:r>
              <a:rPr lang="en-US" sz="1400" dirty="0" smtClean="0"/>
              <a:t>Rome</a:t>
            </a:r>
            <a:r>
              <a:rPr lang="en-US" sz="1400" dirty="0"/>
              <a:t>, </a:t>
            </a:r>
            <a:r>
              <a:rPr lang="en-US" sz="1400" dirty="0" smtClean="0"/>
              <a:t>Italy</a:t>
            </a:r>
          </a:p>
          <a:p>
            <a:endParaRPr lang="en-US" sz="1400" dirty="0"/>
          </a:p>
          <a:p>
            <a:r>
              <a:rPr lang="en-US" sz="1400" dirty="0" err="1" smtClean="0"/>
              <a:t>Domenico</a:t>
            </a:r>
            <a:r>
              <a:rPr lang="en-US" sz="1400" dirty="0" smtClean="0"/>
              <a:t> </a:t>
            </a:r>
            <a:r>
              <a:rPr lang="en-US" sz="1400" dirty="0" err="1" smtClean="0"/>
              <a:t>Gabrielli</a:t>
            </a:r>
            <a:r>
              <a:rPr lang="en-US" sz="1400" dirty="0" smtClean="0"/>
              <a:t>, University of Rome “La </a:t>
            </a:r>
            <a:r>
              <a:rPr lang="en-US" sz="1400" dirty="0" err="1" smtClean="0"/>
              <a:t>Sapienza</a:t>
            </a:r>
            <a:r>
              <a:rPr lang="en-US" sz="1400" dirty="0" smtClean="0"/>
              <a:t>”, </a:t>
            </a:r>
            <a:r>
              <a:rPr lang="en-US" sz="1400" dirty="0" err="1" smtClean="0"/>
              <a:t>Istat</a:t>
            </a:r>
            <a:endParaRPr lang="it-IT" sz="1400" dirty="0"/>
          </a:p>
          <a:p>
            <a:endParaRPr lang="it-IT" sz="1400" dirty="0"/>
          </a:p>
        </p:txBody>
      </p:sp>
    </p:spTree>
    <p:extLst>
      <p:ext uri="{BB962C8B-B14F-4D97-AF65-F5344CB8AC3E}">
        <p14:creationId xmlns:p14="http://schemas.microsoft.com/office/powerpoint/2010/main" val="2446902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74638"/>
            <a:ext cx="8219256" cy="1282154"/>
          </a:xfrm>
        </p:spPr>
        <p:txBody>
          <a:bodyPr>
            <a:noAutofit/>
          </a:bodyPr>
          <a:lstStyle/>
          <a:p>
            <a:r>
              <a:rPr lang="it-IT" sz="2000" b="1" dirty="0" smtClean="0"/>
              <a:t>DATA FROM CHANGE OF RESIDENCE  SURVEY- ITALY. </a:t>
            </a:r>
            <a:r>
              <a:rPr lang="it-IT" sz="2000" b="1" dirty="0" err="1" smtClean="0"/>
              <a:t>Year</a:t>
            </a:r>
            <a:r>
              <a:rPr lang="it-IT" sz="2000" b="1" dirty="0" smtClean="0"/>
              <a:t> 2014</a:t>
            </a:r>
            <a:endParaRPr lang="it-IT" sz="2000" b="1" dirty="0"/>
          </a:p>
        </p:txBody>
      </p:sp>
      <p:graphicFrame>
        <p:nvGraphicFramePr>
          <p:cNvPr id="3" name="Tabella 2"/>
          <p:cNvGraphicFramePr>
            <a:graphicFrameLocks noGrp="1"/>
          </p:cNvGraphicFramePr>
          <p:nvPr>
            <p:extLst>
              <p:ext uri="{D42A27DB-BD31-4B8C-83A1-F6EECF244321}">
                <p14:modId xmlns:p14="http://schemas.microsoft.com/office/powerpoint/2010/main" val="3487499479"/>
              </p:ext>
            </p:extLst>
          </p:nvPr>
        </p:nvGraphicFramePr>
        <p:xfrm>
          <a:off x="467544" y="1844824"/>
          <a:ext cx="8280921" cy="3979926"/>
        </p:xfrm>
        <a:graphic>
          <a:graphicData uri="http://schemas.openxmlformats.org/drawingml/2006/table">
            <a:tbl>
              <a:tblPr firstRow="1" firstCol="1" bandRow="1"/>
              <a:tblGrid>
                <a:gridCol w="3380977"/>
                <a:gridCol w="1896893"/>
                <a:gridCol w="1735548"/>
                <a:gridCol w="1267503"/>
              </a:tblGrid>
              <a:tr h="601999">
                <a:tc>
                  <a:txBody>
                    <a:bodyPr/>
                    <a:lstStyle/>
                    <a:p>
                      <a:pPr>
                        <a:lnSpc>
                          <a:spcPct val="115000"/>
                        </a:lnSpc>
                        <a:spcAft>
                          <a:spcPts val="0"/>
                        </a:spcAft>
                      </a:pPr>
                      <a:r>
                        <a:rPr lang="it-IT" sz="2000" b="1" dirty="0">
                          <a:effectLst/>
                          <a:latin typeface="Calibri"/>
                          <a:ea typeface="Times New Roman"/>
                          <a:cs typeface="Times New Roman"/>
                        </a:rPr>
                        <a:t>Country </a:t>
                      </a:r>
                      <a:r>
                        <a:rPr lang="it-IT" sz="2000" b="1" dirty="0" err="1">
                          <a:effectLst/>
                          <a:latin typeface="Calibri"/>
                          <a:ea typeface="Times New Roman"/>
                          <a:cs typeface="Times New Roman"/>
                        </a:rPr>
                        <a:t>Origin</a:t>
                      </a:r>
                      <a:r>
                        <a:rPr lang="it-IT" sz="2000" b="1" dirty="0">
                          <a:effectLst/>
                          <a:latin typeface="Calibri"/>
                          <a:ea typeface="Times New Roman"/>
                          <a:cs typeface="Times New Roman"/>
                        </a:rPr>
                        <a:t>/</a:t>
                      </a:r>
                      <a:r>
                        <a:rPr lang="it-IT" sz="2000" b="1" dirty="0" err="1">
                          <a:effectLst/>
                          <a:latin typeface="Calibri"/>
                          <a:ea typeface="Times New Roman"/>
                          <a:cs typeface="Times New Roman"/>
                        </a:rPr>
                        <a:t>Destination</a:t>
                      </a:r>
                      <a:endParaRPr lang="it-IT"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b="0" dirty="0" err="1">
                          <a:effectLst/>
                          <a:latin typeface="Calibri"/>
                          <a:ea typeface="Times New Roman"/>
                          <a:cs typeface="Times New Roman"/>
                        </a:rPr>
                        <a:t>Immigration</a:t>
                      </a:r>
                      <a:endParaRPr lang="it-IT" sz="2800" b="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b="1" dirty="0" err="1">
                          <a:effectLst/>
                          <a:latin typeface="Calibri"/>
                          <a:ea typeface="Times New Roman"/>
                          <a:cs typeface="Times New Roman"/>
                        </a:rPr>
                        <a:t>Emigration</a:t>
                      </a:r>
                      <a:endParaRPr lang="it-IT"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b="1" dirty="0">
                          <a:effectLst/>
                          <a:latin typeface="Calibri"/>
                          <a:ea typeface="Times New Roman"/>
                          <a:cs typeface="Times New Roman"/>
                        </a:rPr>
                        <a:t>Net balance</a:t>
                      </a:r>
                      <a:endParaRPr lang="it-IT"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041">
                <a:tc>
                  <a:txBody>
                    <a:bodyPr/>
                    <a:lstStyle/>
                    <a:p>
                      <a:pPr algn="just">
                        <a:lnSpc>
                          <a:spcPct val="115000"/>
                        </a:lnSpc>
                        <a:spcAft>
                          <a:spcPts val="0"/>
                        </a:spcAft>
                      </a:pPr>
                      <a:r>
                        <a:rPr lang="it-IT" sz="2000" b="1" dirty="0">
                          <a:effectLst/>
                          <a:latin typeface="Calibri"/>
                          <a:ea typeface="Times New Roman"/>
                          <a:cs typeface="Times New Roman"/>
                        </a:rPr>
                        <a:t>Germany</a:t>
                      </a:r>
                      <a:endParaRPr lang="it-IT" sz="2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3.771</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b="1">
                          <a:effectLst/>
                          <a:latin typeface="Calibri"/>
                          <a:ea typeface="Times New Roman"/>
                          <a:cs typeface="Times New Roman"/>
                        </a:rPr>
                        <a:t>14.440</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-10.669</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041">
                <a:tc>
                  <a:txBody>
                    <a:bodyPr/>
                    <a:lstStyle/>
                    <a:p>
                      <a:pPr algn="just">
                        <a:lnSpc>
                          <a:spcPct val="115000"/>
                        </a:lnSpc>
                        <a:spcAft>
                          <a:spcPts val="0"/>
                        </a:spcAft>
                      </a:pPr>
                      <a:r>
                        <a:rPr lang="it-IT" sz="2000" b="1" dirty="0" err="1">
                          <a:effectLst/>
                          <a:latin typeface="Calibri"/>
                          <a:ea typeface="Times New Roman"/>
                          <a:cs typeface="Times New Roman"/>
                        </a:rPr>
                        <a:t>United</a:t>
                      </a:r>
                      <a:r>
                        <a:rPr lang="it-IT" sz="2000" b="1" dirty="0">
                          <a:effectLst/>
                          <a:latin typeface="Calibri"/>
                          <a:ea typeface="Times New Roman"/>
                          <a:cs typeface="Times New Roman"/>
                        </a:rPr>
                        <a:t> Kingdom</a:t>
                      </a:r>
                      <a:endParaRPr lang="it-IT" sz="2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2.398</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b="1">
                          <a:effectLst/>
                          <a:latin typeface="Calibri"/>
                          <a:ea typeface="Times New Roman"/>
                          <a:cs typeface="Times New Roman"/>
                        </a:rPr>
                        <a:t>13.491</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-11.093</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041">
                <a:tc>
                  <a:txBody>
                    <a:bodyPr/>
                    <a:lstStyle/>
                    <a:p>
                      <a:pPr algn="just">
                        <a:lnSpc>
                          <a:spcPct val="115000"/>
                        </a:lnSpc>
                        <a:spcAft>
                          <a:spcPts val="0"/>
                        </a:spcAft>
                      </a:pPr>
                      <a:r>
                        <a:rPr lang="it-IT" sz="2000" b="1" dirty="0" err="1">
                          <a:effectLst/>
                          <a:latin typeface="Calibri"/>
                          <a:ea typeface="Times New Roman"/>
                          <a:cs typeface="Times New Roman"/>
                        </a:rPr>
                        <a:t>Switzerland</a:t>
                      </a:r>
                      <a:endParaRPr lang="it-IT" sz="2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2.530</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b="1">
                          <a:effectLst/>
                          <a:latin typeface="Calibri"/>
                          <a:ea typeface="Times New Roman"/>
                          <a:cs typeface="Times New Roman"/>
                        </a:rPr>
                        <a:t>10.376</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-7.846</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041">
                <a:tc>
                  <a:txBody>
                    <a:bodyPr/>
                    <a:lstStyle/>
                    <a:p>
                      <a:pPr algn="just">
                        <a:lnSpc>
                          <a:spcPct val="115000"/>
                        </a:lnSpc>
                        <a:spcAft>
                          <a:spcPts val="0"/>
                        </a:spcAft>
                      </a:pPr>
                      <a:r>
                        <a:rPr lang="it-IT" sz="2000" b="1" dirty="0">
                          <a:effectLst/>
                          <a:latin typeface="Calibri"/>
                          <a:ea typeface="Times New Roman"/>
                          <a:cs typeface="Times New Roman"/>
                        </a:rPr>
                        <a:t>France</a:t>
                      </a:r>
                      <a:endParaRPr lang="it-IT" sz="2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dirty="0">
                          <a:effectLst/>
                          <a:latin typeface="Calibri"/>
                          <a:ea typeface="Times New Roman"/>
                          <a:cs typeface="Times New Roman"/>
                        </a:rPr>
                        <a:t>1.920</a:t>
                      </a:r>
                      <a:endParaRPr lang="it-IT"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b="1">
                          <a:effectLst/>
                          <a:latin typeface="Calibri"/>
                          <a:ea typeface="Times New Roman"/>
                          <a:cs typeface="Times New Roman"/>
                        </a:rPr>
                        <a:t>8.426</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-6.506</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041">
                <a:tc>
                  <a:txBody>
                    <a:bodyPr/>
                    <a:lstStyle/>
                    <a:p>
                      <a:pPr algn="just">
                        <a:lnSpc>
                          <a:spcPct val="115000"/>
                        </a:lnSpc>
                        <a:spcAft>
                          <a:spcPts val="0"/>
                        </a:spcAft>
                      </a:pPr>
                      <a:r>
                        <a:rPr lang="it-IT" sz="2000" b="1" dirty="0" err="1">
                          <a:effectLst/>
                          <a:latin typeface="Calibri"/>
                          <a:ea typeface="Times New Roman"/>
                          <a:cs typeface="Times New Roman"/>
                        </a:rPr>
                        <a:t>United</a:t>
                      </a:r>
                      <a:r>
                        <a:rPr lang="it-IT" sz="2000" b="1" dirty="0">
                          <a:effectLst/>
                          <a:latin typeface="Calibri"/>
                          <a:ea typeface="Times New Roman"/>
                          <a:cs typeface="Times New Roman"/>
                        </a:rPr>
                        <a:t> </a:t>
                      </a:r>
                      <a:r>
                        <a:rPr lang="it-IT" sz="2000" b="1" dirty="0" err="1">
                          <a:effectLst/>
                          <a:latin typeface="Calibri"/>
                          <a:ea typeface="Times New Roman"/>
                          <a:cs typeface="Times New Roman"/>
                        </a:rPr>
                        <a:t>States</a:t>
                      </a:r>
                      <a:r>
                        <a:rPr lang="it-IT" sz="2000" b="1" dirty="0">
                          <a:effectLst/>
                          <a:latin typeface="Calibri"/>
                          <a:ea typeface="Times New Roman"/>
                          <a:cs typeface="Times New Roman"/>
                        </a:rPr>
                        <a:t> of America</a:t>
                      </a:r>
                      <a:endParaRPr lang="it-IT" sz="2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dirty="0">
                          <a:effectLst/>
                          <a:latin typeface="Calibri"/>
                          <a:ea typeface="Times New Roman"/>
                          <a:cs typeface="Times New Roman"/>
                        </a:rPr>
                        <a:t>2.109</a:t>
                      </a:r>
                      <a:endParaRPr lang="it-IT"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b="1">
                          <a:effectLst/>
                          <a:latin typeface="Calibri"/>
                          <a:ea typeface="Times New Roman"/>
                          <a:cs typeface="Times New Roman"/>
                        </a:rPr>
                        <a:t>5.181</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-3.072</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041">
                <a:tc>
                  <a:txBody>
                    <a:bodyPr/>
                    <a:lstStyle/>
                    <a:p>
                      <a:pPr algn="just">
                        <a:lnSpc>
                          <a:spcPct val="115000"/>
                        </a:lnSpc>
                        <a:spcAft>
                          <a:spcPts val="0"/>
                        </a:spcAft>
                      </a:pPr>
                      <a:r>
                        <a:rPr lang="it-IT" sz="2000" b="1" dirty="0" err="1">
                          <a:effectLst/>
                          <a:latin typeface="Calibri"/>
                          <a:ea typeface="Times New Roman"/>
                          <a:cs typeface="Times New Roman"/>
                        </a:rPr>
                        <a:t>Spain</a:t>
                      </a:r>
                      <a:endParaRPr lang="it-IT" sz="2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dirty="0">
                          <a:effectLst/>
                          <a:latin typeface="Calibri"/>
                          <a:ea typeface="Times New Roman"/>
                          <a:cs typeface="Times New Roman"/>
                        </a:rPr>
                        <a:t>1.367</a:t>
                      </a:r>
                      <a:endParaRPr lang="it-IT"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b="1" dirty="0">
                          <a:effectLst/>
                          <a:latin typeface="Calibri"/>
                          <a:ea typeface="Times New Roman"/>
                          <a:cs typeface="Times New Roman"/>
                        </a:rPr>
                        <a:t>4.090</a:t>
                      </a:r>
                      <a:endParaRPr lang="it-IT"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-2.723</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041">
                <a:tc>
                  <a:txBody>
                    <a:bodyPr/>
                    <a:lstStyle/>
                    <a:p>
                      <a:pPr algn="just">
                        <a:lnSpc>
                          <a:spcPct val="115000"/>
                        </a:lnSpc>
                        <a:spcAft>
                          <a:spcPts val="0"/>
                        </a:spcAft>
                      </a:pPr>
                      <a:r>
                        <a:rPr lang="it-IT" sz="2000" b="1" dirty="0" err="1">
                          <a:effectLst/>
                          <a:latin typeface="Calibri"/>
                          <a:ea typeface="Times New Roman"/>
                          <a:cs typeface="Times New Roman"/>
                        </a:rPr>
                        <a:t>Brasil</a:t>
                      </a:r>
                      <a:endParaRPr lang="it-IT" sz="2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1.969</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b="1" dirty="0">
                          <a:effectLst/>
                          <a:latin typeface="Calibri"/>
                          <a:ea typeface="Times New Roman"/>
                          <a:cs typeface="Times New Roman"/>
                        </a:rPr>
                        <a:t>3.462</a:t>
                      </a:r>
                      <a:endParaRPr lang="it-IT"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-1.493</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041">
                <a:tc>
                  <a:txBody>
                    <a:bodyPr/>
                    <a:lstStyle/>
                    <a:p>
                      <a:pPr algn="just">
                        <a:lnSpc>
                          <a:spcPct val="115000"/>
                        </a:lnSpc>
                        <a:spcAft>
                          <a:spcPts val="0"/>
                        </a:spcAft>
                      </a:pPr>
                      <a:r>
                        <a:rPr lang="it-IT" sz="2000" b="1" dirty="0" err="1">
                          <a:effectLst/>
                          <a:latin typeface="Calibri"/>
                          <a:ea typeface="Times New Roman"/>
                          <a:cs typeface="Times New Roman"/>
                        </a:rPr>
                        <a:t>Belgium</a:t>
                      </a:r>
                      <a:endParaRPr lang="it-IT" sz="2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636</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b="1" dirty="0">
                          <a:effectLst/>
                          <a:latin typeface="Calibri"/>
                          <a:ea typeface="Times New Roman"/>
                          <a:cs typeface="Times New Roman"/>
                        </a:rPr>
                        <a:t>2.491</a:t>
                      </a:r>
                      <a:endParaRPr lang="it-IT"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-1.855</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041">
                <a:tc>
                  <a:txBody>
                    <a:bodyPr/>
                    <a:lstStyle/>
                    <a:p>
                      <a:pPr algn="just">
                        <a:lnSpc>
                          <a:spcPct val="115000"/>
                        </a:lnSpc>
                        <a:spcAft>
                          <a:spcPts val="0"/>
                        </a:spcAft>
                      </a:pPr>
                      <a:r>
                        <a:rPr lang="it-IT" sz="2000" b="1" dirty="0" err="1">
                          <a:effectLst/>
                          <a:latin typeface="Calibri"/>
                          <a:ea typeface="Times New Roman"/>
                          <a:cs typeface="Times New Roman"/>
                        </a:rPr>
                        <a:t>Other</a:t>
                      </a:r>
                      <a:r>
                        <a:rPr lang="it-IT" sz="2000" b="1" dirty="0">
                          <a:effectLst/>
                          <a:latin typeface="Calibri"/>
                          <a:ea typeface="Times New Roman"/>
                          <a:cs typeface="Times New Roman"/>
                        </a:rPr>
                        <a:t> </a:t>
                      </a:r>
                      <a:r>
                        <a:rPr lang="it-IT" sz="2000" b="1" dirty="0" err="1">
                          <a:effectLst/>
                          <a:latin typeface="Calibri"/>
                          <a:ea typeface="Times New Roman"/>
                          <a:cs typeface="Times New Roman"/>
                        </a:rPr>
                        <a:t>countries</a:t>
                      </a:r>
                      <a:endParaRPr lang="it-IT" sz="2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solidFill>
                            <a:srgbClr val="000000"/>
                          </a:solidFill>
                          <a:effectLst/>
                          <a:latin typeface="Calibri"/>
                          <a:ea typeface="Times New Roman"/>
                          <a:cs typeface="Times New Roman"/>
                        </a:rPr>
                        <a:t>12.571</a:t>
                      </a:r>
                      <a:endParaRPr lang="it-IT" sz="2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b="1" dirty="0">
                          <a:solidFill>
                            <a:srgbClr val="000000"/>
                          </a:solidFill>
                          <a:effectLst/>
                          <a:latin typeface="Calibri"/>
                          <a:ea typeface="Times New Roman"/>
                          <a:cs typeface="Times New Roman"/>
                        </a:rPr>
                        <a:t>26.902</a:t>
                      </a:r>
                      <a:endParaRPr lang="it-IT" sz="2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dirty="0">
                          <a:solidFill>
                            <a:srgbClr val="000000"/>
                          </a:solidFill>
                          <a:effectLst/>
                          <a:latin typeface="Calibri"/>
                          <a:ea typeface="Times New Roman"/>
                          <a:cs typeface="Times New Roman"/>
                        </a:rPr>
                        <a:t>14.331</a:t>
                      </a:r>
                      <a:endParaRPr lang="it-IT" sz="2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041">
                <a:tc>
                  <a:txBody>
                    <a:bodyPr/>
                    <a:lstStyle/>
                    <a:p>
                      <a:pPr algn="just">
                        <a:lnSpc>
                          <a:spcPct val="115000"/>
                        </a:lnSpc>
                        <a:spcAft>
                          <a:spcPts val="0"/>
                        </a:spcAft>
                      </a:pPr>
                      <a:r>
                        <a:rPr lang="it-IT" sz="2000" b="1" dirty="0">
                          <a:effectLst/>
                          <a:latin typeface="Calibri"/>
                          <a:ea typeface="Times New Roman"/>
                          <a:cs typeface="Times New Roman"/>
                        </a:rPr>
                        <a:t>Total</a:t>
                      </a:r>
                      <a:endParaRPr lang="it-IT" sz="2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a:effectLst/>
                          <a:latin typeface="Calibri"/>
                          <a:ea typeface="Times New Roman"/>
                          <a:cs typeface="Times New Roman"/>
                        </a:rPr>
                        <a:t>29.271</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b="1">
                          <a:effectLst/>
                          <a:latin typeface="Calibri"/>
                          <a:ea typeface="Times New Roman"/>
                          <a:cs typeface="Times New Roman"/>
                        </a:rPr>
                        <a:t>88.859</a:t>
                      </a:r>
                      <a:endParaRPr lang="it-IT"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it-IT" sz="2000" dirty="0">
                          <a:effectLst/>
                          <a:latin typeface="Calibri"/>
                          <a:ea typeface="Times New Roman"/>
                          <a:cs typeface="Times New Roman"/>
                        </a:rPr>
                        <a:t>-59.588</a:t>
                      </a:r>
                      <a:endParaRPr lang="it-IT"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327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A </a:t>
            </a:r>
            <a:r>
              <a:rPr lang="it-IT" b="1" dirty="0" err="1"/>
              <a:t>particular</a:t>
            </a:r>
            <a:r>
              <a:rPr lang="it-IT" b="1" dirty="0"/>
              <a:t> flow of </a:t>
            </a:r>
            <a:r>
              <a:rPr lang="it-IT" b="1" dirty="0" err="1"/>
              <a:t>immigration</a:t>
            </a:r>
            <a:r>
              <a:rPr lang="it-IT" b="1" dirty="0"/>
              <a:t> in the </a:t>
            </a:r>
            <a:r>
              <a:rPr lang="it-IT" b="1" dirty="0" err="1"/>
              <a:t>United</a:t>
            </a:r>
            <a:r>
              <a:rPr lang="it-IT" b="1" dirty="0"/>
              <a:t> Kingdom</a:t>
            </a:r>
            <a:r>
              <a:rPr lang="it-IT" dirty="0"/>
              <a:t/>
            </a:r>
            <a:br>
              <a:rPr lang="it-IT" dirty="0"/>
            </a:br>
            <a:endParaRPr lang="it-IT" dirty="0"/>
          </a:p>
        </p:txBody>
      </p:sp>
    </p:spTree>
    <p:extLst>
      <p:ext uri="{BB962C8B-B14F-4D97-AF65-F5344CB8AC3E}">
        <p14:creationId xmlns:p14="http://schemas.microsoft.com/office/powerpoint/2010/main" val="2901079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Autofit/>
          </a:bodyPr>
          <a:lstStyle/>
          <a:p>
            <a:r>
              <a:rPr lang="it-IT" sz="2800" b="1" dirty="0"/>
              <a:t>Nino </a:t>
            </a:r>
            <a:r>
              <a:rPr lang="it-IT" sz="2800" b="1" dirty="0" err="1"/>
              <a:t>granted</a:t>
            </a:r>
            <a:r>
              <a:rPr lang="it-IT" sz="2800" b="1" dirty="0"/>
              <a:t> to </a:t>
            </a:r>
            <a:r>
              <a:rPr lang="it-IT" sz="2800" b="1" dirty="0" err="1"/>
              <a:t>Italian</a:t>
            </a:r>
            <a:r>
              <a:rPr lang="it-IT" sz="2800" b="1" dirty="0"/>
              <a:t> </a:t>
            </a:r>
            <a:r>
              <a:rPr lang="it-IT" sz="2800" b="1" dirty="0" err="1"/>
              <a:t>citizens</a:t>
            </a:r>
            <a:r>
              <a:rPr lang="it-IT" sz="2800" b="1" dirty="0"/>
              <a:t>, by sex. </a:t>
            </a:r>
            <a:r>
              <a:rPr lang="it-IT" sz="2800" b="1" dirty="0" err="1"/>
              <a:t>Years</a:t>
            </a:r>
            <a:r>
              <a:rPr lang="it-IT" sz="2800" b="1" dirty="0"/>
              <a:t> 2002-2015</a:t>
            </a:r>
            <a:r>
              <a:rPr lang="it-IT" sz="2800" dirty="0"/>
              <a:t/>
            </a:r>
            <a:br>
              <a:rPr lang="it-IT" sz="2800" dirty="0"/>
            </a:br>
            <a:endParaRPr lang="it-IT" sz="28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301749"/>
            <a:ext cx="9142084" cy="3500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6144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274638"/>
            <a:ext cx="8856984" cy="1143000"/>
          </a:xfrm>
        </p:spPr>
        <p:txBody>
          <a:bodyPr>
            <a:noAutofit/>
          </a:bodyPr>
          <a:lstStyle/>
          <a:p>
            <a:r>
              <a:rPr lang="it-IT" sz="2400" b="1" dirty="0"/>
              <a:t>Nino </a:t>
            </a:r>
            <a:r>
              <a:rPr lang="it-IT" sz="2400" b="1" dirty="0" err="1"/>
              <a:t>granted</a:t>
            </a:r>
            <a:r>
              <a:rPr lang="it-IT" sz="2400" b="1" dirty="0"/>
              <a:t> to </a:t>
            </a:r>
            <a:r>
              <a:rPr lang="it-IT" sz="2400" b="1" dirty="0" err="1"/>
              <a:t>Italian</a:t>
            </a:r>
            <a:r>
              <a:rPr lang="it-IT" sz="2400" b="1" dirty="0"/>
              <a:t> </a:t>
            </a:r>
            <a:r>
              <a:rPr lang="it-IT" sz="2400" b="1" dirty="0" err="1"/>
              <a:t>citizens</a:t>
            </a:r>
            <a:r>
              <a:rPr lang="it-IT" sz="2400" b="1" dirty="0"/>
              <a:t> , by </a:t>
            </a:r>
            <a:r>
              <a:rPr lang="it-IT" sz="2400" b="1" dirty="0" err="1"/>
              <a:t>age</a:t>
            </a:r>
            <a:r>
              <a:rPr lang="it-IT" sz="2400" b="1" dirty="0"/>
              <a:t> </a:t>
            </a:r>
            <a:r>
              <a:rPr lang="it-IT" sz="2400" b="1" dirty="0" err="1"/>
              <a:t>group</a:t>
            </a:r>
            <a:r>
              <a:rPr lang="it-IT" sz="2400" b="1" dirty="0"/>
              <a:t> . </a:t>
            </a:r>
            <a:r>
              <a:rPr lang="it-IT" sz="2400" b="1" dirty="0" err="1"/>
              <a:t>years</a:t>
            </a:r>
            <a:r>
              <a:rPr lang="it-IT" sz="2400" b="1" dirty="0"/>
              <a:t> 2002-2015</a:t>
            </a:r>
            <a:r>
              <a:rPr lang="it-IT" sz="2400" dirty="0"/>
              <a:t/>
            </a:r>
            <a:br>
              <a:rPr lang="it-IT" sz="2400" dirty="0"/>
            </a:br>
            <a:endParaRPr lang="it-IT" sz="24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573" y="1503363"/>
            <a:ext cx="8797341" cy="2789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4986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106" y="1196752"/>
            <a:ext cx="8654183" cy="4536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ttangolo 1"/>
          <p:cNvSpPr/>
          <p:nvPr/>
        </p:nvSpPr>
        <p:spPr>
          <a:xfrm>
            <a:off x="467544" y="332657"/>
            <a:ext cx="8352928" cy="830997"/>
          </a:xfrm>
          <a:prstGeom prst="rect">
            <a:avLst/>
          </a:prstGeom>
        </p:spPr>
        <p:txBody>
          <a:bodyPr wrap="square">
            <a:spAutoFit/>
          </a:bodyPr>
          <a:lstStyle/>
          <a:p>
            <a:r>
              <a:rPr lang="it-IT" sz="2400" b="1" dirty="0"/>
              <a:t>Nino </a:t>
            </a:r>
            <a:r>
              <a:rPr lang="it-IT" sz="2400" b="1" dirty="0" err="1"/>
              <a:t>granted</a:t>
            </a:r>
            <a:r>
              <a:rPr lang="it-IT" sz="2400" b="1" dirty="0"/>
              <a:t> to </a:t>
            </a:r>
            <a:r>
              <a:rPr lang="it-IT" sz="2400" b="1" dirty="0" err="1"/>
              <a:t>Italian</a:t>
            </a:r>
            <a:r>
              <a:rPr lang="it-IT" sz="2400" b="1" dirty="0"/>
              <a:t> </a:t>
            </a:r>
            <a:r>
              <a:rPr lang="it-IT" sz="2400" b="1" dirty="0" err="1"/>
              <a:t>citizens</a:t>
            </a:r>
            <a:r>
              <a:rPr lang="it-IT" sz="2400" b="1" dirty="0"/>
              <a:t>, </a:t>
            </a:r>
            <a:r>
              <a:rPr lang="it-IT" sz="2400" b="1" dirty="0" err="1"/>
              <a:t>Regional</a:t>
            </a:r>
            <a:r>
              <a:rPr lang="it-IT" sz="2400" b="1" dirty="0"/>
              <a:t> Administration . </a:t>
            </a:r>
            <a:r>
              <a:rPr lang="it-IT" sz="2400" b="1" dirty="0" err="1" smtClean="0"/>
              <a:t>Years</a:t>
            </a:r>
            <a:r>
              <a:rPr lang="it-IT" sz="2400" b="1" dirty="0" smtClean="0"/>
              <a:t> 2002 </a:t>
            </a:r>
            <a:r>
              <a:rPr lang="it-IT" sz="2400" b="1" dirty="0"/>
              <a:t>and 2015.</a:t>
            </a:r>
            <a:endParaRPr lang="it-IT" sz="2400" dirty="0"/>
          </a:p>
        </p:txBody>
      </p:sp>
    </p:spTree>
    <p:extLst>
      <p:ext uri="{BB962C8B-B14F-4D97-AF65-F5344CB8AC3E}">
        <p14:creationId xmlns:p14="http://schemas.microsoft.com/office/powerpoint/2010/main" val="2380813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9512" y="692697"/>
            <a:ext cx="8856984" cy="1015663"/>
          </a:xfrm>
          <a:prstGeom prst="rect">
            <a:avLst/>
          </a:prstGeom>
        </p:spPr>
        <p:txBody>
          <a:bodyPr wrap="square">
            <a:spAutoFit/>
          </a:bodyPr>
          <a:lstStyle/>
          <a:p>
            <a:pPr algn="ctr"/>
            <a:r>
              <a:rPr lang="en-US" sz="2400" b="1" dirty="0"/>
              <a:t>Qualified </a:t>
            </a:r>
            <a:r>
              <a:rPr lang="en-US" sz="2400" b="1" dirty="0" smtClean="0"/>
              <a:t>migrations </a:t>
            </a:r>
            <a:endParaRPr lang="it-IT" sz="2400" dirty="0"/>
          </a:p>
          <a:p>
            <a:r>
              <a:rPr lang="it-IT" dirty="0" err="1" smtClean="0"/>
              <a:t>Emigrated</a:t>
            </a:r>
            <a:r>
              <a:rPr lang="it-IT" dirty="0" smtClean="0"/>
              <a:t> </a:t>
            </a:r>
            <a:r>
              <a:rPr lang="it-IT" dirty="0" err="1"/>
              <a:t>Italian</a:t>
            </a:r>
            <a:r>
              <a:rPr lang="it-IT" dirty="0"/>
              <a:t> </a:t>
            </a:r>
            <a:r>
              <a:rPr lang="it-IT" dirty="0" err="1"/>
              <a:t>citizens</a:t>
            </a:r>
            <a:r>
              <a:rPr lang="it-IT" dirty="0"/>
              <a:t> </a:t>
            </a:r>
            <a:r>
              <a:rPr lang="it-IT" dirty="0" err="1"/>
              <a:t>aged</a:t>
            </a:r>
            <a:r>
              <a:rPr lang="it-IT" dirty="0"/>
              <a:t> 25 and over, by </a:t>
            </a:r>
            <a:r>
              <a:rPr lang="it-IT" dirty="0" err="1"/>
              <a:t>level</a:t>
            </a:r>
            <a:r>
              <a:rPr lang="it-IT" dirty="0"/>
              <a:t> of </a:t>
            </a:r>
            <a:r>
              <a:rPr lang="it-IT" dirty="0" err="1"/>
              <a:t>education</a:t>
            </a:r>
            <a:r>
              <a:rPr lang="it-IT" dirty="0"/>
              <a:t> . </a:t>
            </a:r>
            <a:r>
              <a:rPr lang="it-IT" dirty="0" err="1"/>
              <a:t>Years</a:t>
            </a:r>
            <a:r>
              <a:rPr lang="it-IT" dirty="0"/>
              <a:t> 2002-2011. Absolute </a:t>
            </a:r>
            <a:r>
              <a:rPr lang="it-IT" dirty="0" err="1"/>
              <a:t>values</a:t>
            </a:r>
            <a:r>
              <a:rPr lang="it-IT" dirty="0"/>
              <a:t> ​​, </a:t>
            </a:r>
            <a:r>
              <a:rPr lang="it-IT" dirty="0" err="1"/>
              <a:t>percentages</a:t>
            </a:r>
            <a:r>
              <a:rPr lang="it-IT" dirty="0"/>
              <a:t> and </a:t>
            </a:r>
            <a:r>
              <a:rPr lang="it-IT" dirty="0" err="1"/>
              <a:t>rates</a:t>
            </a:r>
            <a:r>
              <a:rPr lang="it-IT" dirty="0"/>
              <a:t> per </a:t>
            </a:r>
            <a:r>
              <a:rPr lang="it-IT" dirty="0" smtClean="0"/>
              <a:t>1,000</a:t>
            </a:r>
            <a:endParaRPr lang="it-IT" dirty="0"/>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8418" y="1708360"/>
            <a:ext cx="7920880" cy="5420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6577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429718"/>
            <a:ext cx="8208912" cy="5445593"/>
          </a:xfrm>
          <a:prstGeom prst="rect">
            <a:avLst/>
          </a:prstGeom>
        </p:spPr>
        <p:txBody>
          <a:bodyPr wrap="square">
            <a:spAutoFit/>
          </a:bodyPr>
          <a:lstStyle/>
          <a:p>
            <a:pPr>
              <a:lnSpc>
                <a:spcPct val="115000"/>
              </a:lnSpc>
              <a:spcAft>
                <a:spcPts val="1000"/>
              </a:spcAft>
            </a:pPr>
            <a:r>
              <a:rPr lang="it-IT" sz="3600" b="1" dirty="0" err="1">
                <a:ea typeface="Calibri"/>
                <a:cs typeface="Times New Roman"/>
              </a:rPr>
              <a:t>Conclusions</a:t>
            </a:r>
            <a:r>
              <a:rPr lang="it-IT" sz="3600" b="1" dirty="0">
                <a:ea typeface="Calibri"/>
                <a:cs typeface="Times New Roman"/>
              </a:rPr>
              <a:t> and </a:t>
            </a:r>
            <a:r>
              <a:rPr lang="it-IT" sz="3600" b="1" dirty="0" err="1">
                <a:ea typeface="Calibri"/>
                <a:cs typeface="Times New Roman"/>
              </a:rPr>
              <a:t>perspectives</a:t>
            </a:r>
            <a:endParaRPr lang="it-IT" sz="2400" dirty="0">
              <a:ea typeface="Calibri"/>
              <a:cs typeface="Times New Roman"/>
            </a:endParaRPr>
          </a:p>
          <a:p>
            <a:pPr marL="342900" lvl="0" indent="-342900">
              <a:lnSpc>
                <a:spcPct val="115000"/>
              </a:lnSpc>
              <a:spcAft>
                <a:spcPts val="1000"/>
              </a:spcAft>
              <a:buFont typeface="Calibri"/>
              <a:buChar char="-"/>
            </a:pPr>
            <a:r>
              <a:rPr lang="en-US" sz="2800" dirty="0">
                <a:ea typeface="Calibri"/>
                <a:cs typeface="Times New Roman"/>
              </a:rPr>
              <a:t>Since the early ’90 Prof. </a:t>
            </a:r>
            <a:r>
              <a:rPr lang="en-US" sz="2800" dirty="0" err="1">
                <a:ea typeface="Calibri"/>
                <a:cs typeface="Times New Roman"/>
              </a:rPr>
              <a:t>Willekens</a:t>
            </a:r>
            <a:r>
              <a:rPr lang="en-US" sz="2800" dirty="0">
                <a:ea typeface="Calibri"/>
                <a:cs typeface="Times New Roman"/>
              </a:rPr>
              <a:t> envisaged a </a:t>
            </a:r>
            <a:r>
              <a:rPr lang="en-US" sz="2800" b="1" dirty="0">
                <a:ea typeface="Calibri"/>
                <a:cs typeface="Times New Roman"/>
              </a:rPr>
              <a:t>multi-source approach to migrations observation and   analysis: </a:t>
            </a:r>
            <a:r>
              <a:rPr lang="en-US" sz="2800" i="1" dirty="0" err="1">
                <a:ea typeface="Calibri"/>
                <a:cs typeface="Times New Roman"/>
              </a:rPr>
              <a:t>Willekens</a:t>
            </a:r>
            <a:r>
              <a:rPr lang="en-US" sz="2800" i="1" dirty="0">
                <a:ea typeface="Calibri"/>
                <a:cs typeface="Times New Roman"/>
              </a:rPr>
              <a:t>, F. 1994. Monitoring international migration flows in Europe: towards a statistical database combining data from different sources. </a:t>
            </a:r>
            <a:r>
              <a:rPr lang="it-IT" sz="2800" i="1" dirty="0" err="1">
                <a:ea typeface="Calibri"/>
                <a:cs typeface="Times New Roman"/>
              </a:rPr>
              <a:t>European</a:t>
            </a:r>
            <a:r>
              <a:rPr lang="it-IT" sz="2800" i="1" dirty="0">
                <a:ea typeface="Calibri"/>
                <a:cs typeface="Times New Roman"/>
              </a:rPr>
              <a:t> Journal of </a:t>
            </a:r>
            <a:r>
              <a:rPr lang="it-IT" sz="2800" i="1" dirty="0" err="1">
                <a:ea typeface="Calibri"/>
                <a:cs typeface="Times New Roman"/>
              </a:rPr>
              <a:t>Population</a:t>
            </a:r>
            <a:r>
              <a:rPr lang="it-IT" sz="2800" i="1" dirty="0">
                <a:ea typeface="Calibri"/>
                <a:cs typeface="Times New Roman"/>
              </a:rPr>
              <a:t>, 10:1-42</a:t>
            </a:r>
            <a:endParaRPr lang="it-IT" sz="2400" i="1" dirty="0">
              <a:ea typeface="Calibri"/>
              <a:cs typeface="Times New Roman"/>
            </a:endParaRPr>
          </a:p>
          <a:p>
            <a:pP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800" dirty="0" smtClean="0">
                <a:solidFill>
                  <a:srgbClr val="212121"/>
                </a:solidFill>
                <a:latin typeface="inherit"/>
                <a:ea typeface="Times New Roman"/>
                <a:cs typeface="Courier New"/>
              </a:rPr>
              <a:t>In </a:t>
            </a:r>
            <a:r>
              <a:rPr lang="it-IT" sz="2800" dirty="0" err="1">
                <a:solidFill>
                  <a:srgbClr val="212121"/>
                </a:solidFill>
                <a:latin typeface="inherit"/>
                <a:ea typeface="Times New Roman"/>
                <a:cs typeface="Courier New"/>
              </a:rPr>
              <a:t>Italy</a:t>
            </a:r>
            <a:r>
              <a:rPr lang="it-IT" sz="2800" dirty="0">
                <a:solidFill>
                  <a:srgbClr val="212121"/>
                </a:solidFill>
                <a:latin typeface="inherit"/>
                <a:ea typeface="Times New Roman"/>
                <a:cs typeface="Courier New"/>
              </a:rPr>
              <a:t> </a:t>
            </a:r>
            <a:r>
              <a:rPr lang="it-IT" sz="2800" dirty="0" err="1">
                <a:solidFill>
                  <a:srgbClr val="212121"/>
                </a:solidFill>
                <a:latin typeface="inherit"/>
                <a:ea typeface="Times New Roman"/>
                <a:cs typeface="Courier New"/>
              </a:rPr>
              <a:t>we</a:t>
            </a:r>
            <a:r>
              <a:rPr lang="it-IT" sz="2800" dirty="0">
                <a:solidFill>
                  <a:srgbClr val="212121"/>
                </a:solidFill>
                <a:latin typeface="inherit"/>
                <a:ea typeface="Times New Roman"/>
                <a:cs typeface="Courier New"/>
              </a:rPr>
              <a:t> </a:t>
            </a:r>
            <a:r>
              <a:rPr lang="it-IT" sz="2800" dirty="0" err="1">
                <a:solidFill>
                  <a:srgbClr val="212121"/>
                </a:solidFill>
                <a:latin typeface="inherit"/>
                <a:ea typeface="Times New Roman"/>
                <a:cs typeface="Courier New"/>
              </a:rPr>
              <a:t>followed</a:t>
            </a:r>
            <a:r>
              <a:rPr lang="it-IT" sz="2800" dirty="0">
                <a:solidFill>
                  <a:srgbClr val="212121"/>
                </a:solidFill>
                <a:latin typeface="inherit"/>
                <a:ea typeface="Times New Roman"/>
                <a:cs typeface="Courier New"/>
              </a:rPr>
              <a:t> </a:t>
            </a:r>
            <a:r>
              <a:rPr lang="it-IT" sz="2800" dirty="0" err="1">
                <a:solidFill>
                  <a:srgbClr val="212121"/>
                </a:solidFill>
                <a:latin typeface="inherit"/>
                <a:ea typeface="Times New Roman"/>
                <a:cs typeface="Courier New"/>
              </a:rPr>
              <a:t>such</a:t>
            </a:r>
            <a:r>
              <a:rPr lang="it-IT" sz="2800" dirty="0">
                <a:solidFill>
                  <a:srgbClr val="212121"/>
                </a:solidFill>
                <a:latin typeface="inherit"/>
                <a:ea typeface="Times New Roman"/>
                <a:cs typeface="Courier New"/>
              </a:rPr>
              <a:t> an </a:t>
            </a:r>
            <a:r>
              <a:rPr lang="it-IT" sz="2800" dirty="0" err="1">
                <a:solidFill>
                  <a:srgbClr val="212121"/>
                </a:solidFill>
                <a:latin typeface="inherit"/>
                <a:ea typeface="Times New Roman"/>
                <a:cs typeface="Courier New"/>
              </a:rPr>
              <a:t>approach</a:t>
            </a:r>
            <a:r>
              <a:rPr lang="it-IT" sz="2800" dirty="0">
                <a:solidFill>
                  <a:srgbClr val="212121"/>
                </a:solidFill>
                <a:latin typeface="inherit"/>
                <a:ea typeface="Times New Roman"/>
                <a:cs typeface="Courier New"/>
              </a:rPr>
              <a:t> to the </a:t>
            </a:r>
            <a:r>
              <a:rPr lang="it-IT" sz="2800" b="1" dirty="0" err="1">
                <a:solidFill>
                  <a:srgbClr val="212121"/>
                </a:solidFill>
                <a:latin typeface="inherit"/>
                <a:ea typeface="Times New Roman"/>
                <a:cs typeface="Courier New"/>
              </a:rPr>
              <a:t>survey</a:t>
            </a:r>
            <a:r>
              <a:rPr lang="it-IT" sz="2800" b="1" dirty="0">
                <a:solidFill>
                  <a:srgbClr val="212121"/>
                </a:solidFill>
                <a:latin typeface="inherit"/>
                <a:ea typeface="Times New Roman"/>
                <a:cs typeface="Courier New"/>
              </a:rPr>
              <a:t> of </a:t>
            </a:r>
            <a:r>
              <a:rPr lang="it-IT" sz="2800" b="1" dirty="0" err="1">
                <a:solidFill>
                  <a:srgbClr val="212121"/>
                </a:solidFill>
                <a:latin typeface="inherit"/>
                <a:ea typeface="Times New Roman"/>
                <a:cs typeface="Courier New"/>
              </a:rPr>
              <a:t>immigrations</a:t>
            </a:r>
            <a:r>
              <a:rPr lang="it-IT" sz="2800" b="1" dirty="0">
                <a:solidFill>
                  <a:srgbClr val="212121"/>
                </a:solidFill>
                <a:latin typeface="inherit"/>
                <a:ea typeface="Times New Roman"/>
                <a:cs typeface="Courier New"/>
              </a:rPr>
              <a:t> and </a:t>
            </a:r>
            <a:r>
              <a:rPr lang="it-IT" sz="2800" b="1" dirty="0" err="1">
                <a:solidFill>
                  <a:srgbClr val="212121"/>
                </a:solidFill>
                <a:latin typeface="inherit"/>
                <a:ea typeface="Times New Roman"/>
                <a:cs typeface="Courier New"/>
              </a:rPr>
              <a:t>characteristics</a:t>
            </a:r>
            <a:r>
              <a:rPr lang="it-IT" sz="2800" b="1" dirty="0">
                <a:solidFill>
                  <a:srgbClr val="212121"/>
                </a:solidFill>
                <a:latin typeface="inherit"/>
                <a:ea typeface="Times New Roman"/>
                <a:cs typeface="Courier New"/>
              </a:rPr>
              <a:t> of </a:t>
            </a:r>
            <a:r>
              <a:rPr lang="it-IT" sz="2800" b="1" dirty="0" err="1">
                <a:solidFill>
                  <a:srgbClr val="212121"/>
                </a:solidFill>
                <a:latin typeface="inherit"/>
                <a:ea typeface="Times New Roman"/>
                <a:cs typeface="Courier New"/>
              </a:rPr>
              <a:t>immigrants</a:t>
            </a:r>
            <a:r>
              <a:rPr lang="it-IT" sz="2800" b="1" dirty="0">
                <a:solidFill>
                  <a:srgbClr val="212121"/>
                </a:solidFill>
                <a:latin typeface="inherit"/>
                <a:ea typeface="Times New Roman"/>
                <a:cs typeface="Courier New"/>
              </a:rPr>
              <a:t> from the </a:t>
            </a:r>
            <a:r>
              <a:rPr lang="it-IT" sz="2800" b="1" dirty="0" err="1">
                <a:solidFill>
                  <a:srgbClr val="212121"/>
                </a:solidFill>
                <a:latin typeface="inherit"/>
                <a:ea typeface="Times New Roman"/>
                <a:cs typeface="Courier New"/>
              </a:rPr>
              <a:t>early</a:t>
            </a:r>
            <a:r>
              <a:rPr lang="it-IT" sz="2800" b="1" dirty="0">
                <a:solidFill>
                  <a:srgbClr val="212121"/>
                </a:solidFill>
                <a:latin typeface="inherit"/>
                <a:ea typeface="Times New Roman"/>
                <a:cs typeface="Courier New"/>
              </a:rPr>
              <a:t> 90s </a:t>
            </a:r>
            <a:r>
              <a:rPr lang="it-IT" sz="2800" b="1" dirty="0" err="1">
                <a:solidFill>
                  <a:srgbClr val="212121"/>
                </a:solidFill>
                <a:latin typeface="inherit"/>
                <a:ea typeface="Times New Roman"/>
                <a:cs typeface="Courier New"/>
              </a:rPr>
              <a:t>onwards</a:t>
            </a:r>
            <a:r>
              <a:rPr lang="it-IT" sz="2800" b="1" dirty="0">
                <a:solidFill>
                  <a:srgbClr val="212121"/>
                </a:solidFill>
                <a:latin typeface="inherit"/>
                <a:ea typeface="Times New Roman"/>
                <a:cs typeface="Courier New"/>
              </a:rPr>
              <a:t>.</a:t>
            </a:r>
            <a:endParaRPr lang="it-IT" sz="2400" b="1" dirty="0">
              <a:ea typeface="Calibri"/>
              <a:cs typeface="Times New Roman"/>
            </a:endParaRPr>
          </a:p>
        </p:txBody>
      </p:sp>
    </p:spTree>
    <p:extLst>
      <p:ext uri="{BB962C8B-B14F-4D97-AF65-F5344CB8AC3E}">
        <p14:creationId xmlns:p14="http://schemas.microsoft.com/office/powerpoint/2010/main" val="1755501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323528" y="197346"/>
            <a:ext cx="8640960" cy="6786473"/>
          </a:xfrm>
          <a:prstGeom prst="rect">
            <a:avLst/>
          </a:prstGeom>
        </p:spPr>
        <p:txBody>
          <a:bodyPr wrap="square">
            <a:spAutoFit/>
          </a:bodyPr>
          <a:lstStyle/>
          <a:p>
            <a:r>
              <a:rPr lang="en-US" sz="2700" dirty="0" smtClean="0"/>
              <a:t>Moreover several </a:t>
            </a:r>
            <a:r>
              <a:rPr lang="en-US" sz="2700" dirty="0"/>
              <a:t>projects on migration statistics have been funded by the European Commission (</a:t>
            </a:r>
            <a:r>
              <a:rPr lang="en-US" sz="2700" dirty="0" err="1"/>
              <a:t>Lanzieri</a:t>
            </a:r>
            <a:r>
              <a:rPr lang="en-US" sz="2700" dirty="0"/>
              <a:t> 2014 a</a:t>
            </a:r>
            <a:r>
              <a:rPr lang="en-US" sz="2700" dirty="0" smtClean="0"/>
              <a:t>)),</a:t>
            </a:r>
          </a:p>
          <a:p>
            <a:r>
              <a:rPr lang="en-US" sz="2700" dirty="0" smtClean="0"/>
              <a:t>as </a:t>
            </a:r>
            <a:r>
              <a:rPr lang="en-US" sz="2700" dirty="0"/>
              <a:t>for example</a:t>
            </a:r>
            <a:r>
              <a:rPr lang="en-US" sz="2700" dirty="0" smtClean="0"/>
              <a:t>:</a:t>
            </a:r>
          </a:p>
          <a:p>
            <a:endParaRPr lang="it-IT" sz="2400" dirty="0" smtClean="0"/>
          </a:p>
          <a:p>
            <a:pPr lvl="0"/>
            <a:r>
              <a:rPr lang="en-US" sz="2400" b="1" dirty="0" smtClean="0"/>
              <a:t>COMPSTAT </a:t>
            </a:r>
            <a:r>
              <a:rPr lang="en-US" sz="2400" b="1" dirty="0"/>
              <a:t>(</a:t>
            </a:r>
            <a:r>
              <a:rPr lang="en-US" sz="2400" b="1" dirty="0" smtClean="0"/>
              <a:t>2001-2002)</a:t>
            </a:r>
            <a:r>
              <a:rPr lang="en-US" sz="2400" dirty="0" smtClean="0"/>
              <a:t>: </a:t>
            </a:r>
            <a:r>
              <a:rPr lang="en-US" sz="2400" i="1" dirty="0" smtClean="0"/>
              <a:t> </a:t>
            </a:r>
            <a:r>
              <a:rPr lang="en-US" sz="2400" i="1" dirty="0"/>
              <a:t>Comparing National Data Sources in the Field of Migration and Integration </a:t>
            </a:r>
            <a:r>
              <a:rPr lang="en-US" sz="2400" dirty="0"/>
              <a:t> took initial steps to overcome the lack of comparable data in 10 European countries (Austria, Belgium, the Czech Republic, Germany, Hungary, Italy, the Netherlands, Norway, Poland and Switzerland</a:t>
            </a:r>
            <a:r>
              <a:rPr lang="en-US" sz="2400" dirty="0" smtClean="0"/>
              <a:t>)</a:t>
            </a:r>
          </a:p>
          <a:p>
            <a:pPr lvl="0"/>
            <a:endParaRPr lang="en-US" sz="800" dirty="0" smtClean="0"/>
          </a:p>
          <a:p>
            <a:pPr lvl="0"/>
            <a:r>
              <a:rPr lang="en-US" sz="2400" b="1" dirty="0" smtClean="0"/>
              <a:t>THESIM</a:t>
            </a:r>
            <a:r>
              <a:rPr lang="en-US" sz="2400" dirty="0" smtClean="0"/>
              <a:t> </a:t>
            </a:r>
            <a:r>
              <a:rPr lang="en-US" sz="2400" dirty="0"/>
              <a:t>(</a:t>
            </a:r>
            <a:r>
              <a:rPr lang="en-US" sz="2400" dirty="0" smtClean="0"/>
              <a:t>2004-2005) </a:t>
            </a:r>
            <a:r>
              <a:rPr lang="en-US" sz="2400" i="1" dirty="0"/>
              <a:t>Towards </a:t>
            </a:r>
            <a:r>
              <a:rPr lang="en-US" sz="2400" i="1" dirty="0" err="1"/>
              <a:t>Harmonised</a:t>
            </a:r>
            <a:r>
              <a:rPr lang="en-US" sz="2400" i="1" dirty="0"/>
              <a:t> European Statistics on International Migration </a:t>
            </a:r>
            <a:r>
              <a:rPr lang="en-US" sz="2400" dirty="0"/>
              <a:t>(THESIM) aimed at supporting </a:t>
            </a:r>
            <a:r>
              <a:rPr lang="en-US" sz="2400" b="1" dirty="0"/>
              <a:t>implementation of the EU regulation on migration </a:t>
            </a:r>
            <a:r>
              <a:rPr lang="en-US" sz="2400" b="1" dirty="0" smtClean="0"/>
              <a:t>statistics</a:t>
            </a:r>
          </a:p>
          <a:p>
            <a:pPr lvl="0"/>
            <a:r>
              <a:rPr lang="en-US" sz="1000" dirty="0" smtClean="0"/>
              <a:t> </a:t>
            </a:r>
            <a:endParaRPr lang="it-IT" sz="1000" dirty="0"/>
          </a:p>
          <a:p>
            <a:pPr lvl="0"/>
            <a:r>
              <a:rPr lang="en-US" sz="2400" b="1" dirty="0" smtClean="0"/>
              <a:t>PROMINSTAT </a:t>
            </a:r>
            <a:r>
              <a:rPr lang="en-US" sz="2400" b="1" dirty="0"/>
              <a:t>(</a:t>
            </a:r>
            <a:r>
              <a:rPr lang="en-US" sz="2400" b="1" dirty="0" smtClean="0"/>
              <a:t>2007-2009) </a:t>
            </a:r>
            <a:r>
              <a:rPr lang="en-US" sz="2400" dirty="0" smtClean="0"/>
              <a:t> </a:t>
            </a:r>
            <a:r>
              <a:rPr lang="en-US" sz="2400" i="1" dirty="0"/>
              <a:t>Promoting comparative quantitative research in the field of migration and integration in Europe</a:t>
            </a:r>
            <a:r>
              <a:rPr lang="en-US" sz="2400" dirty="0"/>
              <a:t> produced an online database containing essential technical information on migration and integration for 29 European countries (EU-27 plus Norway and Switzerland</a:t>
            </a:r>
            <a:r>
              <a:rPr lang="en-US" sz="2400" dirty="0" smtClean="0"/>
              <a:t>)</a:t>
            </a:r>
            <a:endParaRPr lang="it-IT" sz="2400" dirty="0"/>
          </a:p>
        </p:txBody>
      </p:sp>
    </p:spTree>
    <p:extLst>
      <p:ext uri="{BB962C8B-B14F-4D97-AF65-F5344CB8AC3E}">
        <p14:creationId xmlns:p14="http://schemas.microsoft.com/office/powerpoint/2010/main" val="3203462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260648"/>
            <a:ext cx="8280920" cy="6001643"/>
          </a:xfrm>
          <a:prstGeom prst="rect">
            <a:avLst/>
          </a:prstGeom>
        </p:spPr>
        <p:txBody>
          <a:bodyPr wrap="square">
            <a:spAutoFit/>
          </a:bodyPr>
          <a:lstStyle/>
          <a:p>
            <a:pPr lvl="0"/>
            <a:r>
              <a:rPr lang="en-US" sz="3200" b="1" dirty="0"/>
              <a:t>MIMOSA</a:t>
            </a:r>
            <a:r>
              <a:rPr lang="en-US" sz="3200" dirty="0"/>
              <a:t> (</a:t>
            </a:r>
            <a:r>
              <a:rPr lang="en-US" sz="3200" dirty="0" smtClean="0"/>
              <a:t>2007-2009) </a:t>
            </a:r>
            <a:r>
              <a:rPr lang="en-US" sz="3200" i="1" dirty="0" smtClean="0"/>
              <a:t>Migration </a:t>
            </a:r>
            <a:r>
              <a:rPr lang="en-US" sz="3200" i="1" dirty="0" err="1"/>
              <a:t>Modelling</a:t>
            </a:r>
            <a:r>
              <a:rPr lang="en-US" sz="3200" i="1" dirty="0"/>
              <a:t> for Statistical Analysis </a:t>
            </a:r>
            <a:r>
              <a:rPr lang="en-US" sz="3200" dirty="0"/>
              <a:t> aimed to develop methods for reconciling differences in European countries’ international migration statistics. The project produced estimates of migration flows and population stocks for the 31 EU and EFTA countries for 2002-07.</a:t>
            </a:r>
            <a:endParaRPr lang="it-IT" sz="3200" dirty="0"/>
          </a:p>
          <a:p>
            <a:endParaRPr lang="en-US" sz="3200" dirty="0" smtClean="0"/>
          </a:p>
          <a:p>
            <a:r>
              <a:rPr lang="en-US" sz="3200" dirty="0" smtClean="0"/>
              <a:t>Estimation of </a:t>
            </a:r>
            <a:r>
              <a:rPr lang="en-US" sz="3200" dirty="0"/>
              <a:t>O/D matrixes </a:t>
            </a:r>
            <a:r>
              <a:rPr lang="en-US" sz="3200" dirty="0" smtClean="0"/>
              <a:t>and/or implementation </a:t>
            </a:r>
            <a:r>
              <a:rPr lang="en-US" sz="3200" dirty="0"/>
              <a:t>of new </a:t>
            </a:r>
            <a:r>
              <a:rPr lang="en-US" sz="3200" dirty="0" smtClean="0"/>
              <a:t>sources and methods such as integration </a:t>
            </a:r>
            <a:r>
              <a:rPr lang="en-US" sz="3200" dirty="0"/>
              <a:t>of administrative records in destination </a:t>
            </a:r>
            <a:r>
              <a:rPr lang="en-US" sz="3200" dirty="0" smtClean="0"/>
              <a:t>countries?</a:t>
            </a:r>
            <a:endParaRPr lang="it-IT" sz="3200" dirty="0"/>
          </a:p>
        </p:txBody>
      </p:sp>
    </p:spTree>
    <p:extLst>
      <p:ext uri="{BB962C8B-B14F-4D97-AF65-F5344CB8AC3E}">
        <p14:creationId xmlns:p14="http://schemas.microsoft.com/office/powerpoint/2010/main" val="2465595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188640"/>
            <a:ext cx="8280920" cy="1015663"/>
          </a:xfrm>
          <a:prstGeom prst="rect">
            <a:avLst/>
          </a:prstGeom>
        </p:spPr>
        <p:txBody>
          <a:bodyPr wrap="square">
            <a:spAutoFit/>
          </a:bodyPr>
          <a:lstStyle/>
          <a:p>
            <a:r>
              <a:rPr lang="en-US" sz="3000" b="1" dirty="0" smtClean="0"/>
              <a:t>New </a:t>
            </a:r>
            <a:r>
              <a:rPr lang="en-US" sz="3000" b="1" dirty="0"/>
              <a:t>migrations </a:t>
            </a:r>
            <a:r>
              <a:rPr lang="en-US" sz="3000" b="1" dirty="0" smtClean="0"/>
              <a:t>patterns: </a:t>
            </a:r>
            <a:r>
              <a:rPr lang="en-US" sz="3000" b="1" dirty="0"/>
              <a:t>temporary and circular </a:t>
            </a:r>
            <a:r>
              <a:rPr lang="en-US" sz="3000" b="1" dirty="0" smtClean="0"/>
              <a:t>migrations. Opportunities from </a:t>
            </a:r>
            <a:r>
              <a:rPr lang="en-US" sz="3000" b="1" dirty="0"/>
              <a:t>BIG DATA</a:t>
            </a:r>
            <a:endParaRPr lang="it-IT" sz="3000" b="1" dirty="0"/>
          </a:p>
        </p:txBody>
      </p:sp>
      <p:sp>
        <p:nvSpPr>
          <p:cNvPr id="3" name="Rettangolo 2"/>
          <p:cNvSpPr/>
          <p:nvPr/>
        </p:nvSpPr>
        <p:spPr>
          <a:xfrm>
            <a:off x="323528" y="1412776"/>
            <a:ext cx="8352928" cy="4524315"/>
          </a:xfrm>
          <a:prstGeom prst="rect">
            <a:avLst/>
          </a:prstGeom>
        </p:spPr>
        <p:txBody>
          <a:bodyPr wrap="square">
            <a:spAutoFit/>
          </a:bodyPr>
          <a:lstStyle/>
          <a:p>
            <a:r>
              <a:rPr lang="en-US" sz="3200" dirty="0" smtClean="0"/>
              <a:t>In “</a:t>
            </a:r>
            <a:r>
              <a:rPr lang="en-US" sz="3200" b="1" dirty="0" smtClean="0"/>
              <a:t>You </a:t>
            </a:r>
            <a:r>
              <a:rPr lang="en-US" sz="3200" b="1" dirty="0"/>
              <a:t>are where you E-mail: Using E-mail Data to Estimate International Migration Rates</a:t>
            </a:r>
            <a:r>
              <a:rPr lang="en-US" sz="3200" b="1" dirty="0" smtClean="0"/>
              <a:t>”, </a:t>
            </a:r>
            <a:r>
              <a:rPr lang="en-US" sz="3200" dirty="0" smtClean="0"/>
              <a:t> </a:t>
            </a:r>
            <a:r>
              <a:rPr lang="en-US" sz="3200" dirty="0" err="1"/>
              <a:t>Zagheni</a:t>
            </a:r>
            <a:r>
              <a:rPr lang="en-US" sz="3200" dirty="0"/>
              <a:t> and Weber take </a:t>
            </a:r>
            <a:r>
              <a:rPr lang="en-US" sz="3200" dirty="0" smtClean="0"/>
              <a:t>an </a:t>
            </a:r>
            <a:r>
              <a:rPr lang="en-US" sz="3200" dirty="0"/>
              <a:t>innovative approach to evaluate </a:t>
            </a:r>
            <a:r>
              <a:rPr lang="en-US" sz="3200" b="1" dirty="0"/>
              <a:t>age and gender-specific global migration rates</a:t>
            </a:r>
            <a:r>
              <a:rPr lang="en-US" sz="3200" dirty="0"/>
              <a:t>. </a:t>
            </a:r>
            <a:endParaRPr lang="en-US" sz="3200" dirty="0" smtClean="0"/>
          </a:p>
          <a:p>
            <a:endParaRPr lang="en-US" sz="3200" dirty="0" smtClean="0"/>
          </a:p>
          <a:p>
            <a:r>
              <a:rPr lang="en-US" sz="3200" dirty="0" smtClean="0"/>
              <a:t>Migration </a:t>
            </a:r>
            <a:r>
              <a:rPr lang="en-US" sz="3200" dirty="0"/>
              <a:t>flows are estimated </a:t>
            </a:r>
            <a:r>
              <a:rPr lang="en-US" sz="3200" dirty="0" smtClean="0"/>
              <a:t>trough </a:t>
            </a:r>
            <a:r>
              <a:rPr lang="en-US" sz="3200" dirty="0"/>
              <a:t>changes of </a:t>
            </a:r>
            <a:r>
              <a:rPr lang="en-US" sz="3200" b="1" dirty="0" smtClean="0"/>
              <a:t>geo-referenced</a:t>
            </a:r>
            <a:r>
              <a:rPr lang="en-US" sz="3200" dirty="0" smtClean="0"/>
              <a:t> </a:t>
            </a:r>
            <a:r>
              <a:rPr lang="en-US" sz="3200" dirty="0"/>
              <a:t>IP addresses and through a comparison with </a:t>
            </a:r>
            <a:r>
              <a:rPr lang="en-US" sz="3200" b="1" dirty="0"/>
              <a:t>administrative data</a:t>
            </a:r>
            <a:r>
              <a:rPr lang="en-US" sz="3200" dirty="0"/>
              <a:t>. </a:t>
            </a:r>
            <a:endParaRPr lang="it-IT" sz="3200" dirty="0"/>
          </a:p>
        </p:txBody>
      </p:sp>
    </p:spTree>
    <p:extLst>
      <p:ext uri="{BB962C8B-B14F-4D97-AF65-F5344CB8AC3E}">
        <p14:creationId xmlns:p14="http://schemas.microsoft.com/office/powerpoint/2010/main" val="199967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95" y="908719"/>
            <a:ext cx="11003125" cy="6132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asellaDiTesto 7"/>
          <p:cNvSpPr txBox="1"/>
          <p:nvPr/>
        </p:nvSpPr>
        <p:spPr>
          <a:xfrm>
            <a:off x="7164288" y="4509120"/>
            <a:ext cx="1656184" cy="1323439"/>
          </a:xfrm>
          <a:prstGeom prst="rect">
            <a:avLst/>
          </a:prstGeom>
          <a:noFill/>
        </p:spPr>
        <p:txBody>
          <a:bodyPr wrap="square" rtlCol="0">
            <a:spAutoFit/>
          </a:bodyPr>
          <a:lstStyle/>
          <a:p>
            <a:r>
              <a:rPr lang="it-IT" sz="2000" b="1" dirty="0" smtClean="0"/>
              <a:t>Data from «</a:t>
            </a:r>
            <a:r>
              <a:rPr lang="it-IT" sz="2000" b="1" dirty="0" err="1" smtClean="0"/>
              <a:t>changes</a:t>
            </a:r>
            <a:r>
              <a:rPr lang="it-IT" sz="2000" b="1" dirty="0" smtClean="0"/>
              <a:t> of residence» </a:t>
            </a:r>
            <a:r>
              <a:rPr lang="it-IT" sz="2000" b="1" dirty="0" err="1" smtClean="0"/>
              <a:t>survey</a:t>
            </a:r>
            <a:r>
              <a:rPr lang="it-IT" sz="2000" b="1" dirty="0" smtClean="0"/>
              <a:t>, Istat</a:t>
            </a:r>
            <a:endParaRPr lang="it-IT" sz="2000" b="1" dirty="0"/>
          </a:p>
        </p:txBody>
      </p:sp>
      <p:sp>
        <p:nvSpPr>
          <p:cNvPr id="9" name="CasellaDiTesto 8"/>
          <p:cNvSpPr txBox="1"/>
          <p:nvPr/>
        </p:nvSpPr>
        <p:spPr>
          <a:xfrm>
            <a:off x="5760132" y="585553"/>
            <a:ext cx="2232248" cy="646331"/>
          </a:xfrm>
          <a:prstGeom prst="rect">
            <a:avLst/>
          </a:prstGeom>
          <a:noFill/>
        </p:spPr>
        <p:txBody>
          <a:bodyPr wrap="square" rtlCol="0">
            <a:spAutoFit/>
          </a:bodyPr>
          <a:lstStyle/>
          <a:p>
            <a:r>
              <a:rPr lang="it-IT" b="1" dirty="0" smtClean="0"/>
              <a:t>National Security data (INPS)</a:t>
            </a:r>
            <a:endParaRPr lang="it-IT" b="1" dirty="0"/>
          </a:p>
        </p:txBody>
      </p:sp>
    </p:spTree>
    <p:extLst>
      <p:ext uri="{BB962C8B-B14F-4D97-AF65-F5344CB8AC3E}">
        <p14:creationId xmlns:p14="http://schemas.microsoft.com/office/powerpoint/2010/main" val="3960980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116632"/>
            <a:ext cx="8712968" cy="7048083"/>
          </a:xfrm>
          <a:prstGeom prst="rect">
            <a:avLst/>
          </a:prstGeom>
        </p:spPr>
        <p:txBody>
          <a:bodyPr wrap="square">
            <a:spAutoFit/>
          </a:bodyPr>
          <a:lstStyle/>
          <a:p>
            <a:r>
              <a:rPr lang="it-IT" sz="2400" b="1" dirty="0" err="1"/>
              <a:t>References</a:t>
            </a:r>
            <a:endParaRPr lang="it-IT" sz="2400" dirty="0"/>
          </a:p>
          <a:p>
            <a:endParaRPr lang="it-IT" b="1" dirty="0" smtClean="0"/>
          </a:p>
          <a:p>
            <a:r>
              <a:rPr lang="it-IT" b="1" dirty="0" smtClean="0"/>
              <a:t>Conti </a:t>
            </a:r>
            <a:r>
              <a:rPr lang="it-IT" b="1" dirty="0"/>
              <a:t>C., </a:t>
            </a:r>
            <a:r>
              <a:rPr lang="it-IT" b="1" dirty="0" smtClean="0"/>
              <a:t>Gabrielli D., </a:t>
            </a:r>
            <a:r>
              <a:rPr lang="it-IT" b="1" dirty="0" err="1" smtClean="0"/>
              <a:t>Quattrociocchi</a:t>
            </a:r>
            <a:r>
              <a:rPr lang="it-IT" b="1" dirty="0" smtClean="0"/>
              <a:t> L., </a:t>
            </a:r>
            <a:r>
              <a:rPr lang="it-IT" b="1" dirty="0" err="1" smtClean="0"/>
              <a:t>Rottino</a:t>
            </a:r>
            <a:r>
              <a:rPr lang="it-IT" b="1" dirty="0" smtClean="0"/>
              <a:t> F.M. </a:t>
            </a:r>
            <a:r>
              <a:rPr lang="it-IT" dirty="0"/>
              <a:t>(2012</a:t>
            </a:r>
            <a:r>
              <a:rPr lang="it-IT" dirty="0" smtClean="0"/>
              <a:t>): </a:t>
            </a:r>
            <a:r>
              <a:rPr lang="en-US" dirty="0"/>
              <a:t>Definitions, sources and measures for internal mobility and secondary migrations: a focus on non-EU citizens, Note by ISTAT, Italy for Conference of European Statisticians Group of Experts on Migration Statistics Work Session on Migration Statistics Geneva, 17-19 October </a:t>
            </a:r>
            <a:r>
              <a:rPr lang="en-US" dirty="0" smtClean="0"/>
              <a:t>2012</a:t>
            </a:r>
          </a:p>
          <a:p>
            <a:endParaRPr lang="it-IT" dirty="0"/>
          </a:p>
          <a:p>
            <a:r>
              <a:rPr lang="en-US" b="1" dirty="0" err="1"/>
              <a:t>Lanzieri</a:t>
            </a:r>
            <a:r>
              <a:rPr lang="en-US" b="1" dirty="0"/>
              <a:t>, G. </a:t>
            </a:r>
            <a:r>
              <a:rPr lang="en-US" dirty="0"/>
              <a:t>(2014), a): “Filling the ‘migration gaps’ — can research outcomes help us improve migration statistics?”. Note by the Statistical Office of the European Union </a:t>
            </a:r>
            <a:endParaRPr lang="en-US" dirty="0" smtClean="0"/>
          </a:p>
          <a:p>
            <a:endParaRPr lang="it-IT" dirty="0"/>
          </a:p>
          <a:p>
            <a:r>
              <a:rPr lang="en-US" b="1" dirty="0" err="1"/>
              <a:t>Lanzieri</a:t>
            </a:r>
            <a:r>
              <a:rPr lang="en-US" b="1" dirty="0"/>
              <a:t>, G. </a:t>
            </a:r>
            <a:r>
              <a:rPr lang="en-US" dirty="0"/>
              <a:t>(2014), b): Emerging issues and methodologies for the measurement of migration. “Test of an estimation method for annual migration flows between EU-EFTA countries”. Note by the Statistical Office of the European Union (Eurostat) </a:t>
            </a:r>
            <a:endParaRPr lang="en-US" dirty="0" smtClean="0"/>
          </a:p>
          <a:p>
            <a:endParaRPr lang="it-IT" dirty="0"/>
          </a:p>
          <a:p>
            <a:r>
              <a:rPr lang="en-US" dirty="0"/>
              <a:t>INE-Spain (2013): “Exchange of information between EU Member States to improve population statistics. A proposal from INE-Spain”. Paper for the meeting of the Eurostat Working Group on Population Statistics, Luxembourg, 16 - 17 December </a:t>
            </a:r>
            <a:r>
              <a:rPr lang="en-US" dirty="0" smtClean="0"/>
              <a:t>2013</a:t>
            </a:r>
          </a:p>
          <a:p>
            <a:endParaRPr lang="it-IT" dirty="0"/>
          </a:p>
          <a:p>
            <a:r>
              <a:rPr lang="en-US" b="1" dirty="0" err="1" smtClean="0"/>
              <a:t>Willekens</a:t>
            </a:r>
            <a:r>
              <a:rPr lang="en-US" dirty="0"/>
              <a:t>, </a:t>
            </a:r>
            <a:r>
              <a:rPr lang="en-US" b="1" dirty="0"/>
              <a:t>F</a:t>
            </a:r>
            <a:r>
              <a:rPr lang="en-US" dirty="0"/>
              <a:t>. </a:t>
            </a:r>
            <a:r>
              <a:rPr lang="en-US" dirty="0" smtClean="0"/>
              <a:t>(1994):</a:t>
            </a:r>
            <a:r>
              <a:rPr lang="en-US" dirty="0"/>
              <a:t> Monitoring international migration flows in Europe: towards a statistical database combining data from different sources. European Journal of Population, </a:t>
            </a:r>
            <a:r>
              <a:rPr lang="en-US" dirty="0" smtClean="0"/>
              <a:t>10:1-42</a:t>
            </a:r>
          </a:p>
          <a:p>
            <a:endParaRPr lang="it-IT" dirty="0"/>
          </a:p>
          <a:p>
            <a:r>
              <a:rPr lang="en-US" b="1" dirty="0"/>
              <a:t>Emilio </a:t>
            </a:r>
            <a:r>
              <a:rPr lang="en-US" b="1" dirty="0" err="1"/>
              <a:t>Zagheni</a:t>
            </a:r>
            <a:r>
              <a:rPr lang="en-US" b="1" dirty="0"/>
              <a:t>, Ingmar Weber</a:t>
            </a:r>
            <a:r>
              <a:rPr lang="en-US" dirty="0"/>
              <a:t>, ”You are where you E-mail: Using E-mail Data to Estimate International Migration Rates” </a:t>
            </a:r>
            <a:endParaRPr lang="it-IT" dirty="0"/>
          </a:p>
          <a:p>
            <a:r>
              <a:rPr lang="en-US" dirty="0"/>
              <a:t> </a:t>
            </a:r>
            <a:endParaRPr lang="it-IT" dirty="0"/>
          </a:p>
        </p:txBody>
      </p:sp>
    </p:spTree>
    <p:extLst>
      <p:ext uri="{BB962C8B-B14F-4D97-AF65-F5344CB8AC3E}">
        <p14:creationId xmlns:p14="http://schemas.microsoft.com/office/powerpoint/2010/main" val="661380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875209"/>
            <a:ext cx="8441196" cy="5074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378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188640"/>
            <a:ext cx="8352928" cy="6119111"/>
          </a:xfrm>
          <a:prstGeom prst="rect">
            <a:avLst/>
          </a:prstGeom>
        </p:spPr>
        <p:txBody>
          <a:bodyPr wrap="square">
            <a:spAutoFit/>
          </a:bodyPr>
          <a:lstStyle/>
          <a:p>
            <a:pPr algn="ctr">
              <a:lnSpc>
                <a:spcPct val="115000"/>
              </a:lnSpc>
              <a:spcBef>
                <a:spcPts val="1650"/>
              </a:spcBef>
              <a:spcAft>
                <a:spcPts val="825"/>
              </a:spcAft>
            </a:pPr>
            <a:r>
              <a:rPr lang="en-US" sz="2000" dirty="0">
                <a:solidFill>
                  <a:srgbClr val="595959"/>
                </a:solidFill>
                <a:latin typeface="Helvetica"/>
                <a:ea typeface="Times New Roman"/>
                <a:cs typeface="Helvetica"/>
              </a:rPr>
              <a:t>Iceland – Migration Metadata (by Statistics Iceland)</a:t>
            </a:r>
            <a:endParaRPr lang="it-IT" sz="1200" dirty="0">
              <a:ea typeface="Calibri"/>
              <a:cs typeface="Times New Roman"/>
            </a:endParaRPr>
          </a:p>
          <a:p>
            <a:pPr algn="ctr">
              <a:lnSpc>
                <a:spcPct val="115000"/>
              </a:lnSpc>
              <a:spcBef>
                <a:spcPts val="1650"/>
              </a:spcBef>
              <a:spcAft>
                <a:spcPts val="825"/>
              </a:spcAft>
            </a:pPr>
            <a:r>
              <a:rPr lang="en-US" i="1" dirty="0">
                <a:solidFill>
                  <a:srgbClr val="595959"/>
                </a:solidFill>
                <a:latin typeface="Helvetica"/>
                <a:ea typeface="Calibri"/>
                <a:cs typeface="Helvetica"/>
              </a:rPr>
              <a:t>History and sources</a:t>
            </a:r>
            <a:endParaRPr lang="it-IT" sz="1200" dirty="0">
              <a:ea typeface="Calibri"/>
              <a:cs typeface="Times New Roman"/>
            </a:endParaRPr>
          </a:p>
          <a:p>
            <a:pPr algn="just">
              <a:lnSpc>
                <a:spcPct val="115000"/>
              </a:lnSpc>
            </a:pPr>
            <a:r>
              <a:rPr lang="en-US" dirty="0" smtClean="0">
                <a:solidFill>
                  <a:srgbClr val="595959"/>
                </a:solidFill>
                <a:latin typeface="Helvetica"/>
                <a:ea typeface="Calibri"/>
                <a:cs typeface="Helvetica"/>
              </a:rPr>
              <a:t>Founding </a:t>
            </a:r>
            <a:r>
              <a:rPr lang="en-US" dirty="0">
                <a:solidFill>
                  <a:srgbClr val="595959"/>
                </a:solidFill>
                <a:latin typeface="Helvetica"/>
                <a:ea typeface="Calibri"/>
                <a:cs typeface="Helvetica"/>
              </a:rPr>
              <a:t>of the </a:t>
            </a:r>
            <a:r>
              <a:rPr lang="en-US" b="1" dirty="0">
                <a:solidFill>
                  <a:srgbClr val="595959"/>
                </a:solidFill>
                <a:latin typeface="Helvetica"/>
                <a:ea typeface="Calibri"/>
                <a:cs typeface="Helvetica"/>
              </a:rPr>
              <a:t>Register of Migration Data</a:t>
            </a:r>
            <a:r>
              <a:rPr lang="en-US" dirty="0">
                <a:solidFill>
                  <a:srgbClr val="595959"/>
                </a:solidFill>
                <a:latin typeface="Helvetica"/>
                <a:ea typeface="Calibri"/>
                <a:cs typeface="Helvetica"/>
              </a:rPr>
              <a:t> in </a:t>
            </a:r>
            <a:r>
              <a:rPr lang="en-US" dirty="0" smtClean="0">
                <a:solidFill>
                  <a:srgbClr val="595959"/>
                </a:solidFill>
                <a:latin typeface="Helvetica"/>
                <a:ea typeface="Calibri"/>
                <a:cs typeface="Helvetica"/>
              </a:rPr>
              <a:t>1986:</a:t>
            </a:r>
          </a:p>
          <a:p>
            <a:pPr algn="just">
              <a:lnSpc>
                <a:spcPct val="115000"/>
              </a:lnSpc>
            </a:pPr>
            <a:r>
              <a:rPr lang="en-US" b="1" dirty="0" smtClean="0">
                <a:solidFill>
                  <a:srgbClr val="595959"/>
                </a:solidFill>
                <a:latin typeface="Helvetica"/>
                <a:ea typeface="Calibri"/>
                <a:cs typeface="Helvetica"/>
              </a:rPr>
              <a:t>figures </a:t>
            </a:r>
            <a:r>
              <a:rPr lang="en-US" b="1" dirty="0">
                <a:solidFill>
                  <a:srgbClr val="595959"/>
                </a:solidFill>
                <a:latin typeface="Helvetica"/>
                <a:ea typeface="Calibri"/>
                <a:cs typeface="Helvetica"/>
              </a:rPr>
              <a:t>on migration were processed monthly</a:t>
            </a:r>
            <a:r>
              <a:rPr lang="en-US" dirty="0">
                <a:solidFill>
                  <a:srgbClr val="595959"/>
                </a:solidFill>
                <a:latin typeface="Helvetica"/>
                <a:ea typeface="Calibri"/>
                <a:cs typeface="Helvetica"/>
              </a:rPr>
              <a:t>, based on individuals having to be resident for at least one month in the same place before being considered as having moved</a:t>
            </a:r>
            <a:r>
              <a:rPr lang="en-US" dirty="0" smtClean="0">
                <a:solidFill>
                  <a:srgbClr val="595959"/>
                </a:solidFill>
                <a:latin typeface="Helvetica"/>
                <a:ea typeface="Calibri"/>
                <a:cs typeface="Helvetica"/>
              </a:rPr>
              <a:t>.</a:t>
            </a:r>
          </a:p>
          <a:p>
            <a:pPr algn="ctr">
              <a:lnSpc>
                <a:spcPct val="115000"/>
              </a:lnSpc>
              <a:spcBef>
                <a:spcPts val="1650"/>
              </a:spcBef>
              <a:spcAft>
                <a:spcPts val="825"/>
              </a:spcAft>
            </a:pPr>
            <a:r>
              <a:rPr lang="en-US" sz="2000" dirty="0">
                <a:solidFill>
                  <a:srgbClr val="595959"/>
                </a:solidFill>
                <a:latin typeface="Helvetica"/>
                <a:ea typeface="Times New Roman"/>
                <a:cs typeface="Helvetica"/>
              </a:rPr>
              <a:t>Accuracy and reliability</a:t>
            </a:r>
            <a:endParaRPr lang="it-IT" sz="1200" b="1" dirty="0">
              <a:solidFill>
                <a:srgbClr val="4F81BD"/>
              </a:solidFill>
              <a:latin typeface="Cambria"/>
              <a:ea typeface="Times New Roman"/>
              <a:cs typeface="Times New Roman"/>
            </a:endParaRPr>
          </a:p>
          <a:p>
            <a:r>
              <a:rPr lang="en-US" sz="2000" b="1" dirty="0">
                <a:solidFill>
                  <a:srgbClr val="595959"/>
                </a:solidFill>
                <a:latin typeface="Helvetica"/>
                <a:ea typeface="Times New Roman"/>
                <a:cs typeface="Helvetica"/>
              </a:rPr>
              <a:t>Late registration of change of </a:t>
            </a:r>
            <a:r>
              <a:rPr lang="en-US" sz="2000" b="1" dirty="0" smtClean="0">
                <a:solidFill>
                  <a:srgbClr val="595959"/>
                </a:solidFill>
                <a:latin typeface="Helvetica"/>
                <a:ea typeface="Times New Roman"/>
                <a:cs typeface="Helvetica"/>
              </a:rPr>
              <a:t>residence:</a:t>
            </a:r>
          </a:p>
          <a:p>
            <a:r>
              <a:rPr lang="en-US" sz="2000" dirty="0" smtClean="0">
                <a:solidFill>
                  <a:srgbClr val="595959"/>
                </a:solidFill>
                <a:latin typeface="Helvetica"/>
                <a:ea typeface="Times New Roman"/>
                <a:cs typeface="Helvetica"/>
              </a:rPr>
              <a:t>main </a:t>
            </a:r>
            <a:r>
              <a:rPr lang="en-US" sz="2000" dirty="0">
                <a:solidFill>
                  <a:srgbClr val="595959"/>
                </a:solidFill>
                <a:latin typeface="Helvetica"/>
                <a:ea typeface="Times New Roman"/>
                <a:cs typeface="Helvetica"/>
              </a:rPr>
              <a:t>cause of errors in migration </a:t>
            </a:r>
            <a:r>
              <a:rPr lang="en-US" sz="2000" dirty="0" smtClean="0">
                <a:solidFill>
                  <a:srgbClr val="595959"/>
                </a:solidFill>
                <a:latin typeface="Helvetica"/>
                <a:ea typeface="Times New Roman"/>
                <a:cs typeface="Helvetica"/>
              </a:rPr>
              <a:t>figures </a:t>
            </a:r>
            <a:r>
              <a:rPr lang="en-US" sz="2000" dirty="0">
                <a:solidFill>
                  <a:srgbClr val="595959"/>
                </a:solidFill>
                <a:latin typeface="Helvetica"/>
                <a:ea typeface="Times New Roman"/>
                <a:cs typeface="Helvetica"/>
              </a:rPr>
              <a:t>(</a:t>
            </a:r>
            <a:r>
              <a:rPr lang="en-US" sz="2000" b="1" dirty="0">
                <a:solidFill>
                  <a:srgbClr val="595959"/>
                </a:solidFill>
                <a:latin typeface="Helvetica"/>
                <a:ea typeface="Times New Roman"/>
                <a:cs typeface="Helvetica"/>
              </a:rPr>
              <a:t>this is true for all statistics on migrations</a:t>
            </a:r>
            <a:r>
              <a:rPr lang="en-US" sz="2000" dirty="0">
                <a:solidFill>
                  <a:srgbClr val="595959"/>
                </a:solidFill>
                <a:latin typeface="Helvetica"/>
                <a:ea typeface="Times New Roman"/>
                <a:cs typeface="Helvetica"/>
              </a:rPr>
              <a:t>).</a:t>
            </a:r>
            <a:br>
              <a:rPr lang="en-US" sz="2000" dirty="0">
                <a:solidFill>
                  <a:srgbClr val="595959"/>
                </a:solidFill>
                <a:latin typeface="Helvetica"/>
                <a:ea typeface="Times New Roman"/>
                <a:cs typeface="Helvetica"/>
              </a:rPr>
            </a:br>
            <a:endParaRPr lang="en-US" sz="2000" dirty="0" smtClean="0">
              <a:solidFill>
                <a:srgbClr val="595959"/>
              </a:solidFill>
              <a:latin typeface="Helvetica"/>
              <a:ea typeface="Times New Roman"/>
              <a:cs typeface="Helvetica"/>
            </a:endParaRPr>
          </a:p>
          <a:p>
            <a:r>
              <a:rPr lang="en-US" sz="2000" b="1" dirty="0" smtClean="0">
                <a:solidFill>
                  <a:srgbClr val="595959"/>
                </a:solidFill>
                <a:latin typeface="Helvetica"/>
                <a:ea typeface="Times New Roman"/>
                <a:cs typeface="Helvetica"/>
              </a:rPr>
              <a:t>When </a:t>
            </a:r>
            <a:r>
              <a:rPr lang="en-US" sz="2000" b="1" dirty="0">
                <a:solidFill>
                  <a:srgbClr val="595959"/>
                </a:solidFill>
                <a:latin typeface="Helvetica"/>
                <a:ea typeface="Times New Roman"/>
                <a:cs typeface="Helvetica"/>
              </a:rPr>
              <a:t>considering all moves over the past five years (from 1996-2000) only around 55% of registrations were received within a month of moving. After two months 96% of all registrations had been received by Statistics Iceland and within six months 98% had been received.</a:t>
            </a:r>
            <a:endParaRPr lang="it-IT" sz="1600" dirty="0">
              <a:ea typeface="Calibri"/>
              <a:cs typeface="Times New Roman"/>
            </a:endParaRPr>
          </a:p>
          <a:p>
            <a:pPr>
              <a:lnSpc>
                <a:spcPct val="115000"/>
              </a:lnSpc>
              <a:spcAft>
                <a:spcPts val="1000"/>
              </a:spcAft>
            </a:pPr>
            <a:r>
              <a:rPr lang="en-US" sz="1200" b="1" dirty="0">
                <a:solidFill>
                  <a:srgbClr val="595959"/>
                </a:solidFill>
                <a:latin typeface="Helvetica"/>
                <a:ea typeface="Times New Roman"/>
                <a:cs typeface="Helvetica"/>
              </a:rPr>
              <a:t> </a:t>
            </a:r>
            <a:endParaRPr lang="it-IT" sz="1200" dirty="0">
              <a:ea typeface="Calibri"/>
              <a:cs typeface="Times New Roman"/>
            </a:endParaRPr>
          </a:p>
        </p:txBody>
      </p:sp>
    </p:spTree>
    <p:extLst>
      <p:ext uri="{BB962C8B-B14F-4D97-AF65-F5344CB8AC3E}">
        <p14:creationId xmlns:p14="http://schemas.microsoft.com/office/powerpoint/2010/main" val="2976002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1609528"/>
            <a:ext cx="8208912" cy="5501506"/>
          </a:xfrm>
          <a:prstGeom prst="rect">
            <a:avLst/>
          </a:prstGeom>
        </p:spPr>
        <p:txBody>
          <a:bodyPr wrap="square">
            <a:spAutoFit/>
          </a:bodyPr>
          <a:lstStyle/>
          <a:p>
            <a:pPr lvl="0">
              <a:lnSpc>
                <a:spcPct val="115000"/>
              </a:lnSpc>
              <a:spcAft>
                <a:spcPts val="1000"/>
              </a:spcAft>
            </a:pPr>
            <a:r>
              <a:rPr lang="en-US" sz="2800" b="1" dirty="0" smtClean="0">
                <a:solidFill>
                  <a:srgbClr val="595959"/>
                </a:solidFill>
                <a:latin typeface="Helvetica"/>
                <a:ea typeface="Times New Roman"/>
                <a:cs typeface="Helvetica"/>
              </a:rPr>
              <a:t>Statistics Iceland - A</a:t>
            </a:r>
            <a:r>
              <a:rPr lang="en-US" sz="3200" dirty="0" smtClean="0">
                <a:solidFill>
                  <a:srgbClr val="595959"/>
                </a:solidFill>
                <a:latin typeface="Helvetica"/>
                <a:ea typeface="Times New Roman"/>
                <a:cs typeface="Helvetica"/>
              </a:rPr>
              <a:t>ccess </a:t>
            </a:r>
            <a:r>
              <a:rPr lang="en-US" sz="3200" dirty="0">
                <a:solidFill>
                  <a:srgbClr val="595959"/>
                </a:solidFill>
                <a:latin typeface="Helvetica"/>
                <a:ea typeface="Times New Roman"/>
                <a:cs typeface="Helvetica"/>
              </a:rPr>
              <a:t>to data</a:t>
            </a:r>
            <a:endParaRPr lang="it-IT" dirty="0">
              <a:solidFill>
                <a:prstClr val="black"/>
              </a:solidFill>
              <a:ea typeface="Calibri"/>
              <a:cs typeface="Times New Roman"/>
            </a:endParaRPr>
          </a:p>
          <a:p>
            <a:pPr lvl="0">
              <a:lnSpc>
                <a:spcPct val="115000"/>
              </a:lnSpc>
              <a:spcBef>
                <a:spcPts val="1650"/>
              </a:spcBef>
              <a:spcAft>
                <a:spcPts val="825"/>
              </a:spcAft>
            </a:pPr>
            <a:r>
              <a:rPr lang="en-US" sz="3200" dirty="0">
                <a:solidFill>
                  <a:srgbClr val="595959"/>
                </a:solidFill>
                <a:latin typeface="Helvetica"/>
                <a:ea typeface="Times New Roman"/>
                <a:cs typeface="Helvetica"/>
              </a:rPr>
              <a:t> Basic data; storage and usability</a:t>
            </a:r>
            <a:endParaRPr lang="it-IT" dirty="0">
              <a:solidFill>
                <a:prstClr val="black"/>
              </a:solidFill>
              <a:ea typeface="Calibri"/>
              <a:cs typeface="Times New Roman"/>
            </a:endParaRPr>
          </a:p>
          <a:p>
            <a:pPr lvl="0">
              <a:lnSpc>
                <a:spcPct val="115000"/>
              </a:lnSpc>
              <a:spcAft>
                <a:spcPts val="1000"/>
              </a:spcAft>
            </a:pPr>
            <a:r>
              <a:rPr lang="en-US" sz="2400" dirty="0">
                <a:solidFill>
                  <a:srgbClr val="595959"/>
                </a:solidFill>
                <a:latin typeface="Helvetica"/>
                <a:ea typeface="Times New Roman"/>
                <a:cs typeface="Helvetica"/>
              </a:rPr>
              <a:t>Data stored in digital format by the Population Statistics Department of Statistics Iceland</a:t>
            </a:r>
            <a:r>
              <a:rPr lang="en-US" sz="2400" dirty="0" smtClean="0">
                <a:solidFill>
                  <a:srgbClr val="595959"/>
                </a:solidFill>
                <a:latin typeface="Helvetica"/>
                <a:ea typeface="Times New Roman"/>
                <a:cs typeface="Helvetica"/>
              </a:rPr>
              <a:t>.</a:t>
            </a:r>
          </a:p>
          <a:p>
            <a:pPr lvl="0">
              <a:lnSpc>
                <a:spcPct val="115000"/>
              </a:lnSpc>
              <a:spcAft>
                <a:spcPts val="1000"/>
              </a:spcAft>
            </a:pPr>
            <a:r>
              <a:rPr lang="en-US" sz="2400" dirty="0" smtClean="0">
                <a:solidFill>
                  <a:srgbClr val="595959"/>
                </a:solidFill>
                <a:latin typeface="Helvetica"/>
                <a:ea typeface="Times New Roman"/>
                <a:cs typeface="Helvetica"/>
              </a:rPr>
              <a:t> </a:t>
            </a:r>
            <a:r>
              <a:rPr lang="en-US" sz="2400" dirty="0">
                <a:solidFill>
                  <a:srgbClr val="595959"/>
                </a:solidFill>
                <a:latin typeface="Helvetica"/>
                <a:ea typeface="Times New Roman"/>
                <a:cs typeface="Helvetica"/>
              </a:rPr>
              <a:t>No access is provided to data relating to individuals, </a:t>
            </a:r>
            <a:r>
              <a:rPr lang="en-US" sz="2400" b="1" dirty="0">
                <a:solidFill>
                  <a:srgbClr val="595959"/>
                </a:solidFill>
                <a:latin typeface="Helvetica"/>
                <a:ea typeface="Times New Roman"/>
                <a:cs typeface="Helvetica"/>
              </a:rPr>
              <a:t>though it is possible to have it especially processed. </a:t>
            </a:r>
            <a:endParaRPr lang="it-IT" sz="2000" b="1" dirty="0">
              <a:solidFill>
                <a:prstClr val="black"/>
              </a:solidFill>
              <a:ea typeface="Calibri"/>
              <a:cs typeface="Times New Roman"/>
            </a:endParaRPr>
          </a:p>
          <a:p>
            <a:pPr lvl="0">
              <a:lnSpc>
                <a:spcPct val="115000"/>
              </a:lnSpc>
              <a:spcAft>
                <a:spcPts val="1000"/>
              </a:spcAft>
            </a:pPr>
            <a:r>
              <a:rPr lang="en-US" sz="1400" dirty="0">
                <a:solidFill>
                  <a:srgbClr val="595959"/>
                </a:solidFill>
                <a:latin typeface="Helvetica"/>
                <a:ea typeface="Times New Roman"/>
                <a:cs typeface="Helvetica"/>
              </a:rPr>
              <a:t> </a:t>
            </a:r>
            <a:endParaRPr lang="it-IT" sz="1200" dirty="0">
              <a:solidFill>
                <a:prstClr val="black"/>
              </a:solidFill>
              <a:ea typeface="Calibri"/>
              <a:cs typeface="Times New Roman"/>
            </a:endParaRPr>
          </a:p>
          <a:p>
            <a:pPr lvl="0" algn="just">
              <a:lnSpc>
                <a:spcPct val="115000"/>
              </a:lnSpc>
              <a:spcBef>
                <a:spcPts val="1650"/>
              </a:spcBef>
              <a:spcAft>
                <a:spcPts val="825"/>
              </a:spcAft>
            </a:pPr>
            <a:endParaRPr lang="en-US" sz="1200" dirty="0">
              <a:solidFill>
                <a:srgbClr val="595959"/>
              </a:solidFill>
              <a:latin typeface="Helvetica"/>
              <a:ea typeface="Calibri"/>
              <a:cs typeface="Helvetica"/>
            </a:endParaRPr>
          </a:p>
          <a:p>
            <a:pPr lvl="0" algn="just">
              <a:lnSpc>
                <a:spcPct val="115000"/>
              </a:lnSpc>
              <a:spcBef>
                <a:spcPts val="1650"/>
              </a:spcBef>
              <a:spcAft>
                <a:spcPts val="825"/>
              </a:spcAft>
            </a:pPr>
            <a:endParaRPr lang="en-US" sz="1200" dirty="0">
              <a:solidFill>
                <a:srgbClr val="595959"/>
              </a:solidFill>
              <a:latin typeface="Helvetica"/>
              <a:ea typeface="Calibri"/>
              <a:cs typeface="Helvetica"/>
            </a:endParaRPr>
          </a:p>
          <a:p>
            <a:pPr lvl="0" algn="just">
              <a:lnSpc>
                <a:spcPct val="115000"/>
              </a:lnSpc>
              <a:spcBef>
                <a:spcPts val="1650"/>
              </a:spcBef>
              <a:spcAft>
                <a:spcPts val="825"/>
              </a:spcAft>
            </a:pPr>
            <a:endParaRPr lang="it-IT" sz="1200" dirty="0">
              <a:solidFill>
                <a:prstClr val="black"/>
              </a:solidFill>
              <a:ea typeface="Calibri"/>
              <a:cs typeface="Times New Roman"/>
            </a:endParaRPr>
          </a:p>
        </p:txBody>
      </p:sp>
    </p:spTree>
    <p:extLst>
      <p:ext uri="{BB962C8B-B14F-4D97-AF65-F5344CB8AC3E}">
        <p14:creationId xmlns:p14="http://schemas.microsoft.com/office/powerpoint/2010/main" val="796740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268760"/>
            <a:ext cx="8934359" cy="528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olo 5"/>
          <p:cNvSpPr>
            <a:spLocks noGrp="1"/>
          </p:cNvSpPr>
          <p:nvPr>
            <p:ph type="title"/>
          </p:nvPr>
        </p:nvSpPr>
        <p:spPr/>
        <p:txBody>
          <a:bodyPr>
            <a:normAutofit/>
          </a:bodyPr>
          <a:lstStyle/>
          <a:p>
            <a:r>
              <a:rPr lang="it-IT" sz="3600" dirty="0" err="1" smtClean="0"/>
              <a:t>Norway</a:t>
            </a:r>
            <a:endParaRPr lang="it-IT" sz="3600" dirty="0"/>
          </a:p>
        </p:txBody>
      </p:sp>
    </p:spTree>
    <p:extLst>
      <p:ext uri="{BB962C8B-B14F-4D97-AF65-F5344CB8AC3E}">
        <p14:creationId xmlns:p14="http://schemas.microsoft.com/office/powerpoint/2010/main" val="971059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869" y="764704"/>
            <a:ext cx="8385448"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431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noAutofit/>
          </a:bodyPr>
          <a:lstStyle/>
          <a:p>
            <a:r>
              <a:rPr lang="en-US" sz="2400" b="1" dirty="0"/>
              <a:t>Germany</a:t>
            </a:r>
            <a:r>
              <a:rPr lang="en-US" sz="2400" dirty="0"/>
              <a:t/>
            </a:r>
            <a:br>
              <a:rPr lang="en-US" sz="2400" dirty="0"/>
            </a:br>
            <a:r>
              <a:rPr lang="en-US" sz="2400" dirty="0"/>
              <a:t>Immigration of EU and </a:t>
            </a:r>
            <a:r>
              <a:rPr lang="en-US" sz="2400" dirty="0" err="1"/>
              <a:t>Efta</a:t>
            </a:r>
            <a:r>
              <a:rPr lang="en-US" sz="2400" dirty="0"/>
              <a:t> citizens in Germany. Year 2013</a:t>
            </a:r>
            <a:br>
              <a:rPr lang="en-US" sz="2400" dirty="0"/>
            </a:br>
            <a:r>
              <a:rPr lang="en-US" sz="2400" dirty="0" smtClean="0"/>
              <a:t/>
            </a:r>
            <a:br>
              <a:rPr lang="en-US" sz="2400" dirty="0" smtClean="0"/>
            </a:br>
            <a:endParaRPr lang="it-IT" sz="24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774" y="1208087"/>
            <a:ext cx="8856722" cy="3663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23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600" dirty="0" err="1" smtClean="0"/>
              <a:t>Immigration</a:t>
            </a:r>
            <a:r>
              <a:rPr lang="it-IT" sz="2600" dirty="0" smtClean="0"/>
              <a:t> </a:t>
            </a:r>
            <a:r>
              <a:rPr lang="it-IT" sz="2600" dirty="0" err="1" smtClean="0"/>
              <a:t>flows</a:t>
            </a:r>
            <a:r>
              <a:rPr lang="it-IT" sz="2600" dirty="0" smtClean="0"/>
              <a:t> from </a:t>
            </a:r>
            <a:r>
              <a:rPr lang="it-IT" sz="2600" dirty="0" err="1" smtClean="0"/>
              <a:t>Italy</a:t>
            </a:r>
            <a:r>
              <a:rPr lang="it-IT" sz="2600" dirty="0" smtClean="0"/>
              <a:t>/of </a:t>
            </a:r>
            <a:r>
              <a:rPr lang="it-IT" sz="2600" dirty="0" err="1" smtClean="0"/>
              <a:t>Italian</a:t>
            </a:r>
            <a:r>
              <a:rPr lang="it-IT" sz="2600" dirty="0" smtClean="0"/>
              <a:t> </a:t>
            </a:r>
            <a:r>
              <a:rPr lang="it-IT" sz="2600" dirty="0" err="1" smtClean="0"/>
              <a:t>citizens</a:t>
            </a:r>
            <a:r>
              <a:rPr lang="it-IT" sz="2600" dirty="0" smtClean="0"/>
              <a:t> in Germany</a:t>
            </a:r>
            <a:endParaRPr lang="it-IT" sz="26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401" y="1682750"/>
            <a:ext cx="8572071" cy="2394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868116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4059</TotalTime>
  <Words>774</Words>
  <Application>Microsoft Office PowerPoint</Application>
  <PresentationFormat>Presentazione su schermo (4:3)</PresentationFormat>
  <Paragraphs>112</Paragraphs>
  <Slides>20</Slides>
  <Notes>2</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Tema di Office</vt:lpstr>
      <vt:lpstr>Mobility of Italian citizens in EU and Efta countries</vt:lpstr>
      <vt:lpstr>Presentazione standard di PowerPoint</vt:lpstr>
      <vt:lpstr>Presentazione standard di PowerPoint</vt:lpstr>
      <vt:lpstr>Presentazione standard di PowerPoint</vt:lpstr>
      <vt:lpstr>Presentazione standard di PowerPoint</vt:lpstr>
      <vt:lpstr>Norway</vt:lpstr>
      <vt:lpstr>Presentazione standard di PowerPoint</vt:lpstr>
      <vt:lpstr>Germany Immigration of EU and Efta citizens in Germany. Year 2013  </vt:lpstr>
      <vt:lpstr>Immigration flows from Italy/of Italian citizens in Germany</vt:lpstr>
      <vt:lpstr>DATA FROM CHANGE OF RESIDENCE  SURVEY- ITALY. Year 2014</vt:lpstr>
      <vt:lpstr>A particular flow of immigration in the United Kingdom </vt:lpstr>
      <vt:lpstr>Nino granted to Italian citizens, by sex. Years 2002-2015 </vt:lpstr>
      <vt:lpstr>Nino granted to Italian citizens , by age group . years 2002-2015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Mobility of Italian citizens in EU and Efta countries</dc:title>
  <dc:creator>Domenico</dc:creator>
  <cp:lastModifiedBy>Rita Giaracuni</cp:lastModifiedBy>
  <cp:revision>27</cp:revision>
  <cp:lastPrinted>2016-06-15T16:38:24Z</cp:lastPrinted>
  <dcterms:created xsi:type="dcterms:W3CDTF">2016-06-11T06:17:58Z</dcterms:created>
  <dcterms:modified xsi:type="dcterms:W3CDTF">2016-06-20T10:50:47Z</dcterms:modified>
</cp:coreProperties>
</file>