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267" r:id="rId2"/>
    <p:sldId id="268" r:id="rId3"/>
    <p:sldId id="275" r:id="rId4"/>
    <p:sldId id="278" r:id="rId5"/>
    <p:sldId id="277" r:id="rId6"/>
    <p:sldId id="279" r:id="rId7"/>
    <p:sldId id="280" r:id="rId8"/>
    <p:sldId id="276" r:id="rId9"/>
    <p:sldId id="273" r:id="rId10"/>
    <p:sldId id="274" r:id="rId11"/>
    <p:sldId id="281" r:id="rId12"/>
    <p:sldId id="270" r:id="rId13"/>
    <p:sldId id="271" r:id="rId14"/>
    <p:sldId id="269" r:id="rId15"/>
    <p:sldId id="285" r:id="rId16"/>
    <p:sldId id="290" r:id="rId17"/>
    <p:sldId id="288" r:id="rId18"/>
    <p:sldId id="286" r:id="rId19"/>
    <p:sldId id="292" r:id="rId20"/>
    <p:sldId id="284" r:id="rId21"/>
    <p:sldId id="282" r:id="rId22"/>
    <p:sldId id="289" r:id="rId23"/>
    <p:sldId id="287" r:id="rId24"/>
    <p:sldId id="291" r:id="rId25"/>
  </p:sldIdLst>
  <p:sldSz cx="9144000" cy="6858000" type="screen4x3"/>
  <p:notesSz cx="6788150" cy="992346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97BF"/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3" d="100"/>
          <a:sy n="73" d="100"/>
        </p:scale>
        <p:origin x="-1440" y="-7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5201-B955-43D6-BB23-4E1F7BBC4737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BC1AD-DE96-4D56-ABCA-0AB8D7406D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31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C1AD-DE96-4D56-ABCA-0AB8D7406D2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1166714" y="744916"/>
            <a:ext cx="4454724" cy="37212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85131" tIns="44268" rIns="85131" bIns="44268" anchor="ctr" compatLnSpc="0"/>
          <a:lstStyle/>
          <a:p>
            <a:pPr>
              <a:lnSpc>
                <a:spcPct val="87000"/>
              </a:lnSpc>
              <a:tabLst>
                <a:tab pos="0" algn="l"/>
                <a:tab pos="424632" algn="l"/>
                <a:tab pos="849606" algn="l"/>
                <a:tab pos="1274581" algn="l"/>
                <a:tab pos="1699555" algn="l"/>
                <a:tab pos="2124529" algn="l"/>
                <a:tab pos="2549503" algn="l"/>
                <a:tab pos="2974476" algn="l"/>
                <a:tab pos="3399451" algn="l"/>
                <a:tab pos="3824424" algn="l"/>
                <a:tab pos="4249399" algn="l"/>
                <a:tab pos="4674372" algn="l"/>
                <a:tab pos="5099347" algn="l"/>
                <a:tab pos="5524320" algn="l"/>
                <a:tab pos="5949295" algn="l"/>
                <a:tab pos="6374269" algn="l"/>
                <a:tab pos="6799242" algn="l"/>
                <a:tab pos="7224216" algn="l"/>
                <a:tab pos="7649190" algn="l"/>
                <a:tab pos="8074165" algn="l"/>
                <a:tab pos="8499138" algn="l"/>
              </a:tabLst>
              <a:defRPr/>
            </a:pPr>
            <a:endParaRPr lang="it-IT" dirty="0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7347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8815" y="4713646"/>
            <a:ext cx="5430520" cy="276999"/>
          </a:xfrm>
          <a:ln/>
        </p:spPr>
        <p:txBody>
          <a:bodyPr>
            <a:spAutoFit/>
          </a:bodyPr>
          <a:lstStyle/>
          <a:p>
            <a:pPr eaLnBrk="1">
              <a:buClr>
                <a:srgbClr val="000000"/>
              </a:buClr>
              <a:buFont typeface="Times New Roman" pitchFamily="18" charset="0"/>
              <a:buChar char="•"/>
            </a:pPr>
            <a:endParaRPr dirty="0" smtClean="0"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C1AD-DE96-4D56-ABCA-0AB8D7406D2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37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76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50E0-DEF7-481C-9404-8DB44D8AEC51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8DC-6E89-44E3-9A5C-C0ED831E65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0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36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09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50E0-DEF7-481C-9404-8DB44D8AEC51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8DC-6E89-44E3-9A5C-C0ED831E65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6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3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72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50E0-DEF7-481C-9404-8DB44D8AEC51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D8DC-6E89-44E3-9A5C-C0ED831E65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15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37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50E0-DEF7-481C-9404-8DB44D8AEC51}" type="datetimeFigureOut">
              <a:rPr lang="it-IT" smtClean="0"/>
              <a:pPr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D8DC-6E89-44E3-9A5C-C0ED831E65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tat.it/it/immigrati/mappe-dinamich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ench_invasion_of_Russia_(1812)" TargetMode="External"/><Relationship Id="rId2" Type="http://schemas.openxmlformats.org/officeDocument/2006/relationships/hyperlink" Target="https://en.wikipedia.org/wiki/Napole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6200000">
            <a:off x="-3067199" y="3197874"/>
            <a:ext cx="6349406" cy="432048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it-IT" sz="1800" b="1" dirty="0" smtClean="0">
                <a:solidFill>
                  <a:schemeClr val="bg1"/>
                </a:solidFill>
                <a:latin typeface="+mn-lt"/>
              </a:rPr>
            </a:br>
            <a:r>
              <a:rPr lang="it-IT" sz="1800" b="1" dirty="0" smtClean="0">
                <a:solidFill>
                  <a:schemeClr val="bg1"/>
                </a:solidFill>
                <a:latin typeface="Bell Gothic Std Black" pitchFamily="34" charset="0"/>
              </a:rPr>
              <a:t>Indagine sulle seconde generazioni </a:t>
            </a:r>
            <a:r>
              <a:rPr lang="it-IT" sz="1800" b="1" dirty="0">
                <a:solidFill>
                  <a:schemeClr val="bg1"/>
                </a:solidFill>
                <a:latin typeface="Bell Gothic Std Black" pitchFamily="34" charset="0"/>
              </a:rPr>
              <a:t> </a:t>
            </a:r>
            <a:r>
              <a:rPr lang="it-IT" sz="1800" b="1" dirty="0" smtClean="0">
                <a:solidFill>
                  <a:schemeClr val="bg1"/>
                </a:solidFill>
                <a:latin typeface="Bell Gothic Std Black" pitchFamily="34" charset="0"/>
              </a:rPr>
              <a:t>2015</a:t>
            </a:r>
            <a:endParaRPr lang="en-US" sz="1800" dirty="0">
              <a:solidFill>
                <a:schemeClr val="bg1"/>
              </a:solidFill>
              <a:latin typeface="Bell Gothic Std Blac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30" y="1082683"/>
            <a:ext cx="8667202" cy="5004608"/>
          </a:xfrm>
        </p:spPr>
        <p:txBody>
          <a:bodyPr>
            <a:normAutofit fontScale="32500" lnSpcReduction="20000"/>
          </a:bodyPr>
          <a:lstStyle/>
          <a:p>
            <a:r>
              <a:rPr lang="en-US" sz="6200" b="1" dirty="0" smtClean="0">
                <a:solidFill>
                  <a:srgbClr val="505150"/>
                </a:solidFill>
                <a:latin typeface="Arial" pitchFamily="34" charset="0"/>
                <a:cs typeface="Arial" pitchFamily="34" charset="0"/>
              </a:rPr>
              <a:t>Migration routes to Italy and internal movements</a:t>
            </a: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endParaRPr lang="it-IT" sz="46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4600" dirty="0" smtClean="0">
                <a:solidFill>
                  <a:srgbClr val="505150"/>
                </a:solidFill>
                <a:latin typeface="Arial" pitchFamily="34" charset="0"/>
                <a:cs typeface="Arial" pitchFamily="34" charset="0"/>
              </a:rPr>
              <a:t>Cinzia Conti </a:t>
            </a:r>
          </a:p>
          <a:p>
            <a:r>
              <a:rPr lang="it-IT" sz="4600" dirty="0" smtClean="0">
                <a:solidFill>
                  <a:srgbClr val="505150"/>
                </a:solidFill>
                <a:latin typeface="Arial" pitchFamily="34" charset="0"/>
                <a:cs typeface="Arial" pitchFamily="34" charset="0"/>
              </a:rPr>
              <a:t>Fabio Massimo </a:t>
            </a:r>
            <a:r>
              <a:rPr lang="it-IT" sz="4600" dirty="0" err="1" smtClean="0">
                <a:solidFill>
                  <a:srgbClr val="505150"/>
                </a:solidFill>
                <a:latin typeface="Arial" pitchFamily="34" charset="0"/>
                <a:cs typeface="Arial" pitchFamily="34" charset="0"/>
              </a:rPr>
              <a:t>Rottino</a:t>
            </a:r>
            <a:endParaRPr lang="it-IT" sz="46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4600" dirty="0" smtClean="0">
                <a:solidFill>
                  <a:srgbClr val="505150"/>
                </a:solidFill>
                <a:latin typeface="Arial" pitchFamily="34" charset="0"/>
                <a:cs typeface="Arial" pitchFamily="34" charset="0"/>
              </a:rPr>
              <a:t>Istat</a:t>
            </a:r>
          </a:p>
          <a:p>
            <a:endParaRPr lang="it-IT" sz="4000" dirty="0" smtClean="0">
              <a:solidFill>
                <a:srgbClr val="5051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4000" dirty="0" smtClean="0">
                <a:solidFill>
                  <a:srgbClr val="505150"/>
                </a:solidFill>
                <a:latin typeface="Arial" pitchFamily="34" charset="0"/>
                <a:cs typeface="Arial" pitchFamily="34" charset="0"/>
              </a:rPr>
              <a:t>16 giugno 2016</a:t>
            </a:r>
          </a:p>
          <a:p>
            <a:endParaRPr lang="it-IT" sz="4000" b="1" u="sng" dirty="0" smtClean="0">
              <a:solidFill>
                <a:schemeClr val="tx1"/>
              </a:solidFill>
              <a:latin typeface="Arno Pro Caption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2" y="623272"/>
            <a:ext cx="1584176" cy="4594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1047" y="2282264"/>
            <a:ext cx="4751458" cy="24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8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116013" y="323850"/>
            <a:ext cx="63357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endParaRPr lang="it-IT" sz="2400" b="1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2433638"/>
            <a:ext cx="45291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1127125"/>
            <a:ext cx="7651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971550" y="6345238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anchor="b"/>
          <a:lstStyle/>
          <a:p>
            <a:pPr>
              <a:spcBef>
                <a:spcPct val="50000"/>
              </a:spcBef>
            </a:pPr>
            <a:r>
              <a:rPr lang="en-US" sz="800"/>
              <a:t>The information system of thematic "immigrants and new citizens”| ISTAT | Rome 17 - 18  June 2013</a:t>
            </a:r>
            <a:endParaRPr lang="it-IT" sz="800"/>
          </a:p>
        </p:txBody>
      </p:sp>
      <p:sp>
        <p:nvSpPr>
          <p:cNvPr id="6" name="Rettangolo 5"/>
          <p:cNvSpPr/>
          <p:nvPr/>
        </p:nvSpPr>
        <p:spPr>
          <a:xfrm>
            <a:off x="836613" y="530781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4"/>
              </a:rPr>
              <a:t>http://www.istat.it/</a:t>
            </a:r>
            <a:r>
              <a:rPr lang="it-IT" dirty="0" err="1" smtClean="0">
                <a:hlinkClick r:id="rId4"/>
              </a:rPr>
              <a:t>it</a:t>
            </a:r>
            <a:r>
              <a:rPr lang="it-IT" dirty="0" smtClean="0">
                <a:hlinkClick r:id="rId4"/>
              </a:rPr>
              <a:t>/immigrati/mappe-dinamiche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migrations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Ban </a:t>
            </a:r>
            <a:r>
              <a:rPr lang="en-US" dirty="0" err="1" smtClean="0"/>
              <a:t>Ki</a:t>
            </a:r>
            <a:r>
              <a:rPr lang="en-US" dirty="0" smtClean="0"/>
              <a:t>-moon, Secretary-General of the United Nations (UN), called this century the “new migration age”, a second stage of </a:t>
            </a:r>
            <a:r>
              <a:rPr lang="en-US" dirty="0" err="1" smtClean="0"/>
              <a:t>globalisation</a:t>
            </a:r>
            <a:endParaRPr lang="en-US" dirty="0" smtClean="0"/>
          </a:p>
          <a:p>
            <a:r>
              <a:rPr lang="en-US" b="1" dirty="0" smtClean="0"/>
              <a:t>New reasons for migration are arising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Still push-pull factors?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Rising push factors (wars, geopolitical crisis, environmental reasons)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Rising networks links</a:t>
            </a:r>
          </a:p>
          <a:p>
            <a:r>
              <a:rPr lang="en-US" b="1" dirty="0" smtClean="0"/>
              <a:t>New routes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Closing distances/Growing distances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Different means of transport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Longer time/ more steps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Organizations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New kind of migrations: circular migrations, temporary migrations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Origin</a:t>
            </a:r>
            <a:r>
              <a:rPr lang="it-IT" dirty="0" smtClean="0"/>
              <a:t> </a:t>
            </a:r>
            <a:r>
              <a:rPr lang="it-IT" dirty="0" err="1" smtClean="0"/>
              <a:t>Destination</a:t>
            </a:r>
            <a:endParaRPr lang="it-IT" dirty="0"/>
          </a:p>
        </p:txBody>
      </p:sp>
      <p:pic>
        <p:nvPicPr>
          <p:cNvPr id="1026" name="Picture 2" descr="http://previews.123rf.com/images/cookelma/cookelma1309/cookelma130900358/22285565-Goldfish-jumping-out-of-the-aquarium-isolated-on-white-background-Search-of-freedom-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13398"/>
            <a:ext cx="7344816" cy="529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qindia.com/wp-content/uploads/2016/04/migrations-590x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7"/>
            <a:ext cx="7813692" cy="3469811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Origin-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Destination-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Destination…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.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Glo</a:t>
            </a:r>
            <a:r>
              <a:rPr lang="it-IT" dirty="0" smtClean="0"/>
              <a:t>(</a:t>
            </a:r>
            <a:r>
              <a:rPr lang="it-IT" dirty="0" err="1" smtClean="0"/>
              <a:t>bal</a:t>
            </a:r>
            <a:r>
              <a:rPr lang="it-IT" dirty="0" smtClean="0"/>
              <a:t>) and (lo)</a:t>
            </a:r>
            <a:r>
              <a:rPr lang="it-IT" dirty="0" err="1" smtClean="0"/>
              <a:t>cal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The “</a:t>
            </a:r>
            <a:r>
              <a:rPr lang="it-IT" dirty="0" err="1" smtClean="0"/>
              <a:t>country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origin</a:t>
            </a:r>
            <a:r>
              <a:rPr lang="it-IT" dirty="0" smtClean="0"/>
              <a:t> and </a:t>
            </a:r>
            <a:r>
              <a:rPr lang="it-IT" dirty="0" err="1" smtClean="0"/>
              <a:t>country</a:t>
            </a:r>
            <a:r>
              <a:rPr lang="it-IT" dirty="0" smtClean="0"/>
              <a:t> </a:t>
            </a:r>
            <a:r>
              <a:rPr lang="it-IT" dirty="0" err="1" smtClean="0"/>
              <a:t>destination</a:t>
            </a:r>
            <a:r>
              <a:rPr lang="it-IT" dirty="0" smtClean="0"/>
              <a:t>”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sufficient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migrations</a:t>
            </a:r>
            <a:r>
              <a:rPr lang="it-IT" dirty="0" smtClean="0"/>
              <a:t> </a:t>
            </a:r>
            <a:r>
              <a:rPr lang="it-IT" dirty="0" err="1" smtClean="0"/>
              <a:t>nowdays</a:t>
            </a:r>
            <a:endParaRPr lang="it-IT" dirty="0" smtClean="0"/>
          </a:p>
          <a:p>
            <a:r>
              <a:rPr lang="it-IT" dirty="0" smtClean="0"/>
              <a:t>The  </a:t>
            </a:r>
            <a:r>
              <a:rPr lang="it-IT" dirty="0" err="1" smtClean="0"/>
              <a:t>networks</a:t>
            </a:r>
            <a:r>
              <a:rPr lang="it-IT" dirty="0" smtClean="0"/>
              <a:t> work at 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a 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country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migrations</a:t>
            </a:r>
            <a:r>
              <a:rPr lang="it-IT" dirty="0" smtClean="0"/>
              <a:t> and </a:t>
            </a:r>
            <a:r>
              <a:rPr lang="it-IT" dirty="0" err="1" smtClean="0"/>
              <a:t>particularly</a:t>
            </a:r>
            <a:r>
              <a:rPr lang="it-IT" dirty="0" smtClean="0"/>
              <a:t> in </a:t>
            </a:r>
            <a:r>
              <a:rPr lang="it-IT" dirty="0" err="1" smtClean="0"/>
              <a:t>migration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a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country</a:t>
            </a:r>
            <a:endParaRPr lang="it-IT" dirty="0" smtClean="0"/>
          </a:p>
          <a:p>
            <a:r>
              <a:rPr lang="it-IT" dirty="0" err="1" smtClean="0"/>
              <a:t>Often</a:t>
            </a:r>
            <a:r>
              <a:rPr lang="it-IT" dirty="0" smtClean="0"/>
              <a:t> the </a:t>
            </a:r>
            <a:r>
              <a:rPr lang="it-IT" dirty="0" err="1" smtClean="0"/>
              <a:t>flows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asylum</a:t>
            </a:r>
            <a:r>
              <a:rPr lang="it-IT" dirty="0" smtClean="0"/>
              <a:t> </a:t>
            </a:r>
            <a:r>
              <a:rPr lang="it-IT" dirty="0" err="1" smtClean="0"/>
              <a:t>seekers</a:t>
            </a:r>
            <a:r>
              <a:rPr lang="it-IT" dirty="0" smtClean="0"/>
              <a:t> are </a:t>
            </a:r>
            <a:r>
              <a:rPr lang="it-IT" dirty="0" err="1" smtClean="0"/>
              <a:t>originated</a:t>
            </a:r>
            <a:r>
              <a:rPr lang="it-IT" dirty="0" smtClean="0"/>
              <a:t> in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country</a:t>
            </a:r>
            <a:endParaRPr lang="it-IT" dirty="0" smtClean="0"/>
          </a:p>
          <a:p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migration</a:t>
            </a:r>
            <a:r>
              <a:rPr lang="it-IT" dirty="0" smtClean="0"/>
              <a:t> </a:t>
            </a:r>
            <a:r>
              <a:rPr lang="it-IT" dirty="0" err="1" smtClean="0"/>
              <a:t>routes</a:t>
            </a:r>
            <a:r>
              <a:rPr lang="it-IT" dirty="0" smtClean="0"/>
              <a:t> are </a:t>
            </a:r>
            <a:r>
              <a:rPr lang="it-IT" dirty="0" err="1" smtClean="0"/>
              <a:t>complex</a:t>
            </a:r>
            <a:r>
              <a:rPr lang="it-IT" dirty="0" smtClean="0"/>
              <a:t>, </a:t>
            </a:r>
            <a:r>
              <a:rPr lang="it-IT" dirty="0" err="1" smtClean="0"/>
              <a:t>made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r>
              <a:rPr lang="it-IT" dirty="0" smtClean="0"/>
              <a:t>. </a:t>
            </a:r>
            <a:r>
              <a:rPr lang="it-IT" dirty="0" err="1" smtClean="0"/>
              <a:t>Migrants</a:t>
            </a:r>
            <a:r>
              <a:rPr lang="it-IT" dirty="0" smtClean="0"/>
              <a:t> cross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 and </a:t>
            </a:r>
            <a:r>
              <a:rPr lang="it-IT" dirty="0" err="1" smtClean="0"/>
              <a:t>travel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territories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country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arriving</a:t>
            </a:r>
            <a:r>
              <a:rPr lang="it-IT" dirty="0" smtClean="0"/>
              <a:t> in the </a:t>
            </a:r>
            <a:r>
              <a:rPr lang="it-IT" dirty="0" err="1" smtClean="0"/>
              <a:t>settlement</a:t>
            </a:r>
            <a:r>
              <a:rPr lang="it-IT" dirty="0" smtClean="0"/>
              <a:t> area</a:t>
            </a:r>
          </a:p>
          <a:p>
            <a:r>
              <a:rPr lang="it-IT" dirty="0" smtClean="0"/>
              <a:t>International and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migrations</a:t>
            </a:r>
            <a:r>
              <a:rPr lang="it-IT" dirty="0" smtClean="0"/>
              <a:t> are </a:t>
            </a:r>
            <a:r>
              <a:rPr lang="it-IT" dirty="0" err="1" smtClean="0"/>
              <a:t>often</a:t>
            </a:r>
            <a:r>
              <a:rPr lang="it-IT" dirty="0" smtClean="0"/>
              <a:t> part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phenomena</a:t>
            </a:r>
            <a:endParaRPr lang="it-IT" dirty="0" smtClean="0"/>
          </a:p>
          <a:p>
            <a:r>
              <a:rPr lang="it-IT" dirty="0" err="1" smtClean="0"/>
              <a:t>Having</a:t>
            </a:r>
            <a:r>
              <a:rPr lang="it-IT" dirty="0" smtClean="0"/>
              <a:t> more information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origin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(at 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) </a:t>
            </a:r>
            <a:r>
              <a:rPr lang="it-IT" dirty="0" err="1" smtClean="0"/>
              <a:t>let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planning more </a:t>
            </a:r>
            <a:r>
              <a:rPr lang="it-IT" dirty="0" err="1" smtClean="0"/>
              <a:t>efficiently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migrations</a:t>
            </a:r>
            <a:endParaRPr lang="it-IT" dirty="0" smtClean="0"/>
          </a:p>
        </p:txBody>
      </p:sp>
      <p:sp>
        <p:nvSpPr>
          <p:cNvPr id="3072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65350"/>
            <a:ext cx="8235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>
          <a:xfrm>
            <a:off x="7910512" y="4545149"/>
            <a:ext cx="649288" cy="431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018" y="413381"/>
            <a:ext cx="8059782" cy="6834235"/>
          </a:xfrm>
          <a:prstGeom prst="rect">
            <a:avLst/>
          </a:prstGeom>
        </p:spPr>
      </p:pic>
      <p:pic>
        <p:nvPicPr>
          <p:cNvPr id="5" name="Picture 10" descr="china_flag_map-sq180"/>
          <p:cNvPicPr>
            <a:picLocks noChangeAspect="1" noChangeArrowheads="1"/>
          </p:cNvPicPr>
          <p:nvPr/>
        </p:nvPicPr>
        <p:blipFill>
          <a:blip r:embed="rId3"/>
          <a:srcRect t="7225" b="6081"/>
          <a:stretch>
            <a:fillRect/>
          </a:stretch>
        </p:blipFill>
        <p:spPr bwMode="auto">
          <a:xfrm>
            <a:off x="6123987" y="-35993"/>
            <a:ext cx="148907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65758" y="4114792"/>
            <a:ext cx="267788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Arial" pitchFamily="34" charset="0"/>
              </a:rPr>
              <a:t>The 15% of </a:t>
            </a:r>
            <a:r>
              <a:rPr lang="it-IT" sz="1600" dirty="0" err="1">
                <a:latin typeface="+mn-lt"/>
                <a:cs typeface="Arial" pitchFamily="34" charset="0"/>
              </a:rPr>
              <a:t>Chinese</a:t>
            </a:r>
            <a:r>
              <a:rPr lang="it-IT" sz="1600" dirty="0">
                <a:latin typeface="+mn-lt"/>
                <a:cs typeface="Arial" pitchFamily="34" charset="0"/>
              </a:rPr>
              <a:t> </a:t>
            </a:r>
            <a:r>
              <a:rPr lang="it-IT" sz="1600" dirty="0" err="1">
                <a:latin typeface="+mn-lt"/>
                <a:cs typeface="Arial" pitchFamily="34" charset="0"/>
              </a:rPr>
              <a:t>immigrants</a:t>
            </a:r>
            <a:r>
              <a:rPr lang="it-IT" sz="1600" dirty="0">
                <a:latin typeface="+mn-lt"/>
                <a:cs typeface="Arial" pitchFamily="34" charset="0"/>
              </a:rPr>
              <a:t> </a:t>
            </a:r>
            <a:r>
              <a:rPr lang="it-IT" sz="1600" dirty="0" err="1">
                <a:latin typeface="+mn-lt"/>
                <a:cs typeface="Arial" pitchFamily="34" charset="0"/>
              </a:rPr>
              <a:t>have</a:t>
            </a:r>
            <a:r>
              <a:rPr lang="it-IT" sz="1600" dirty="0">
                <a:latin typeface="+mn-lt"/>
                <a:cs typeface="Arial" pitchFamily="34" charset="0"/>
              </a:rPr>
              <a:t> </a:t>
            </a:r>
            <a:r>
              <a:rPr lang="it-IT" sz="1600" dirty="0" err="1">
                <a:latin typeface="+mn-lt"/>
                <a:cs typeface="Arial" pitchFamily="34" charset="0"/>
              </a:rPr>
              <a:t>moved</a:t>
            </a:r>
            <a:r>
              <a:rPr lang="it-IT" sz="1600" dirty="0">
                <a:latin typeface="+mn-lt"/>
                <a:cs typeface="Arial" pitchFamily="34" charset="0"/>
              </a:rPr>
              <a:t> </a:t>
            </a:r>
            <a:r>
              <a:rPr lang="it-IT" sz="1600" dirty="0" err="1">
                <a:latin typeface="+mn-lt"/>
                <a:cs typeface="Arial" pitchFamily="34" charset="0"/>
              </a:rPr>
              <a:t>twice</a:t>
            </a:r>
            <a:r>
              <a:rPr lang="it-IT" sz="1600" dirty="0">
                <a:latin typeface="+mn-lt"/>
                <a:cs typeface="Arial" pitchFamily="34" charset="0"/>
              </a:rPr>
              <a:t> or more </a:t>
            </a:r>
            <a:r>
              <a:rPr lang="it-IT" sz="1600" dirty="0" err="1">
                <a:latin typeface="+mn-lt"/>
                <a:cs typeface="Arial" pitchFamily="34" charset="0"/>
              </a:rPr>
              <a:t>between</a:t>
            </a:r>
            <a:r>
              <a:rPr lang="it-IT" sz="1600" dirty="0">
                <a:latin typeface="+mn-lt"/>
                <a:cs typeface="Arial" pitchFamily="34" charset="0"/>
              </a:rPr>
              <a:t> 2007 and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Italy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flows</a:t>
            </a:r>
            <a:r>
              <a:rPr lang="it-IT" dirty="0" smtClean="0"/>
              <a:t> and </a:t>
            </a:r>
            <a:r>
              <a:rPr lang="it-IT" dirty="0" err="1" smtClean="0"/>
              <a:t>settlement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23" y="1493164"/>
            <a:ext cx="4452144" cy="30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4723016" y="1493164"/>
            <a:ext cx="270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New residence </a:t>
            </a:r>
            <a:r>
              <a:rPr lang="it-IT" b="1" dirty="0" err="1" smtClean="0"/>
              <a:t>permits</a:t>
            </a:r>
            <a:r>
              <a:rPr lang="it-IT" b="1" dirty="0" smtClean="0"/>
              <a:t> </a:t>
            </a:r>
            <a:r>
              <a:rPr lang="it-IT" b="1" dirty="0" err="1" smtClean="0"/>
              <a:t>issued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reasons</a:t>
            </a:r>
            <a:r>
              <a:rPr lang="it-IT" b="1" dirty="0" smtClean="0"/>
              <a:t>, 2007-2015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7523" y="4689566"/>
            <a:ext cx="407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Source: Istat on data </a:t>
            </a:r>
            <a:r>
              <a:rPr lang="it-IT" sz="1200" dirty="0" err="1" smtClean="0"/>
              <a:t>of</a:t>
            </a:r>
            <a:r>
              <a:rPr lang="it-IT" sz="1200" dirty="0" smtClean="0"/>
              <a:t>  </a:t>
            </a:r>
            <a:r>
              <a:rPr lang="it-IT" sz="1200" dirty="0" err="1" smtClean="0"/>
              <a:t>Ministry</a:t>
            </a:r>
            <a:r>
              <a:rPr lang="it-IT" sz="1200" dirty="0" smtClean="0"/>
              <a:t> </a:t>
            </a:r>
            <a:r>
              <a:rPr lang="it-IT" sz="1200" dirty="0" err="1" smtClean="0"/>
              <a:t>of</a:t>
            </a:r>
            <a:r>
              <a:rPr lang="it-IT" sz="1200" dirty="0" smtClean="0"/>
              <a:t> </a:t>
            </a:r>
            <a:r>
              <a:rPr lang="it-IT" sz="1200" dirty="0" err="1" smtClean="0"/>
              <a:t>Interior</a:t>
            </a:r>
            <a:endParaRPr lang="it-IT" sz="1200" dirty="0" smtClean="0"/>
          </a:p>
          <a:p>
            <a:r>
              <a:rPr lang="it-IT" sz="1200" dirty="0" smtClean="0"/>
              <a:t>Note: data </a:t>
            </a:r>
            <a:r>
              <a:rPr lang="it-IT" sz="1200" dirty="0" err="1" smtClean="0"/>
              <a:t>for</a:t>
            </a:r>
            <a:r>
              <a:rPr lang="it-IT" sz="1200" dirty="0" smtClean="0"/>
              <a:t> 2015 are </a:t>
            </a:r>
            <a:r>
              <a:rPr lang="it-IT" sz="1200" dirty="0" err="1" smtClean="0"/>
              <a:t>provisional</a:t>
            </a:r>
            <a:r>
              <a:rPr lang="it-IT" sz="1200" dirty="0" smtClean="0"/>
              <a:t> </a:t>
            </a:r>
            <a:endParaRPr lang="it-IT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466" y="4297678"/>
            <a:ext cx="4488533" cy="25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Chinese?</a:t>
            </a:r>
            <a:endParaRPr lang="en-US" dirty="0"/>
          </a:p>
        </p:txBody>
      </p:sp>
      <p:sp>
        <p:nvSpPr>
          <p:cNvPr id="3076" name="AutoShape 4" descr="Visualizzazione di per_c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7" name="Picture 5" descr="C:\Users\User\Downloads\per_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788" y="1173261"/>
            <a:ext cx="7479201" cy="505772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57200" y="5234634"/>
            <a:ext cx="224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79,5% </a:t>
            </a:r>
            <a:r>
              <a:rPr lang="it-IT" dirty="0" err="1" smtClean="0"/>
              <a:t>from</a:t>
            </a:r>
            <a:r>
              <a:rPr lang="it-IT" dirty="0" smtClean="0"/>
              <a:t> ZHEJIANG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3"/>
          <p:cNvSpPr/>
          <p:nvPr/>
        </p:nvSpPr>
        <p:spPr>
          <a:xfrm>
            <a:off x="900113" y="720725"/>
            <a:ext cx="8243887" cy="0"/>
          </a:xfrm>
          <a:prstGeom prst="line">
            <a:avLst/>
          </a:prstGeom>
          <a:noFill/>
          <a:ln w="9360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endParaRPr lang="it-IT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1043608" y="260648"/>
            <a:ext cx="7519988" cy="428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r>
              <a:rPr lang="en-GB" altLang="en-US" sz="2000" dirty="0" smtClean="0">
                <a:solidFill>
                  <a:srgbClr val="808080"/>
                </a:solidFill>
                <a:latin typeface="Corbel" pitchFamily="34"/>
                <a:ea typeface="Lucida Sans Unicode" pitchFamily="2"/>
                <a:cs typeface="Lucida Sans Unicode" pitchFamily="2"/>
              </a:rPr>
              <a:t>Grant agreements for merging statistics and geospatial information</a:t>
            </a:r>
            <a:endParaRPr lang="it-IT" sz="2000" dirty="0">
              <a:solidFill>
                <a:srgbClr val="808080"/>
              </a:solidFill>
              <a:latin typeface="Corbe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3078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9" t="18532" b="6004"/>
          <a:stretch>
            <a:fillRect/>
          </a:stretch>
        </p:blipFill>
        <p:spPr bwMode="auto">
          <a:xfrm>
            <a:off x="0" y="0"/>
            <a:ext cx="900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nettore 1 6"/>
          <p:cNvSpPr/>
          <p:nvPr/>
        </p:nvSpPr>
        <p:spPr>
          <a:xfrm>
            <a:off x="0" y="720725"/>
            <a:ext cx="900113" cy="0"/>
          </a:xfrm>
          <a:prstGeom prst="line">
            <a:avLst/>
          </a:prstGeom>
          <a:noFill/>
          <a:ln w="9360">
            <a:solidFill>
              <a:srgbClr val="FFFFFF"/>
            </a:solidFill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599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399" algn="l"/>
                <a:tab pos="8086679" algn="l"/>
                <a:tab pos="8535960" algn="l"/>
                <a:tab pos="8985239" algn="l"/>
              </a:tabLst>
              <a:defRPr/>
            </a:pPr>
            <a:endParaRPr lang="it-IT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3080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6477000"/>
            <a:ext cx="841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cn_dest_2012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205510"/>
            <a:ext cx="8028384" cy="398650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764704"/>
            <a:ext cx="720080" cy="13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5508104" y="1052736"/>
            <a:ext cx="3211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kern="0" dirty="0" smtClean="0">
                <a:solidFill>
                  <a:srgbClr val="000000"/>
                </a:solidFill>
                <a:latin typeface="Corbel" pitchFamily="34" charset="0"/>
                <a:cs typeface="Lucida Sans Unicode" pitchFamily="34" charset="0"/>
              </a:rPr>
              <a:t>China - 2012</a:t>
            </a:r>
            <a:endParaRPr lang="it-IT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Migration</a:t>
            </a:r>
            <a:r>
              <a:rPr lang="it-IT" dirty="0" smtClean="0"/>
              <a:t> and </a:t>
            </a:r>
            <a:r>
              <a:rPr lang="it-IT" dirty="0" err="1" smtClean="0"/>
              <a:t>territory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8961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Geographical position: the case of Italy</a:t>
            </a:r>
          </a:p>
          <a:p>
            <a:r>
              <a:rPr lang="en-US" dirty="0" smtClean="0"/>
              <a:t>Transformation of territory</a:t>
            </a:r>
          </a:p>
          <a:p>
            <a:r>
              <a:rPr lang="en-US" dirty="0" smtClean="0"/>
              <a:t>Migration flows as consequence of territory transformations</a:t>
            </a:r>
          </a:p>
          <a:p>
            <a:r>
              <a:rPr lang="en-US" dirty="0" smtClean="0"/>
              <a:t>Network between territories (globalization)</a:t>
            </a:r>
          </a:p>
          <a:p>
            <a:r>
              <a:rPr lang="en-US" dirty="0" smtClean="0"/>
              <a:t>Studies on integration have demonstrated that the citizenship (origin) of migrants and the territory of settlement give a strong contribute in shaping the integration model (</a:t>
            </a:r>
            <a:r>
              <a:rPr lang="en-US" dirty="0" err="1" smtClean="0"/>
              <a:t>Istat</a:t>
            </a:r>
            <a:r>
              <a:rPr lang="en-US" dirty="0" smtClean="0"/>
              <a:t> and Ministry of Interior, 2013)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3" descr="ucraina.JPG"/>
          <p:cNvPicPr>
            <a:picLocks noChangeAspect="1" noChangeArrowheads="1"/>
          </p:cNvPicPr>
          <p:nvPr/>
        </p:nvPicPr>
        <p:blipFill>
          <a:blip r:embed="rId2"/>
          <a:srcRect l="45763" r="15254"/>
          <a:stretch>
            <a:fillRect/>
          </a:stretch>
        </p:blipFill>
        <p:spPr bwMode="auto">
          <a:xfrm>
            <a:off x="5435600" y="692150"/>
            <a:ext cx="36004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 l="28268" t="18329" r="25883" b="9813"/>
          <a:stretch>
            <a:fillRect/>
          </a:stretch>
        </p:blipFill>
        <p:spPr bwMode="auto">
          <a:xfrm>
            <a:off x="71438" y="692150"/>
            <a:ext cx="5364162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olo 1"/>
          <p:cNvSpPr>
            <a:spLocks noGrp="1"/>
          </p:cNvSpPr>
          <p:nvPr>
            <p:ph type="title"/>
          </p:nvPr>
        </p:nvSpPr>
        <p:spPr bwMode="auto">
          <a:xfrm>
            <a:off x="900113" y="0"/>
            <a:ext cx="6696075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it-IT" sz="2400" b="1" smtClean="0">
                <a:solidFill>
                  <a:schemeClr val="bg1"/>
                </a:solidFill>
              </a:rPr>
              <a:t>Origin destination: territorial 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7638"/>
            <a:ext cx="4031174" cy="470852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map confirm some evidence about migrations from India to Italy.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3175" indent="9525" algn="just">
              <a:buNone/>
            </a:pPr>
            <a:r>
              <a:rPr lang="en-US" dirty="0" err="1" smtClean="0"/>
              <a:t>Infact</a:t>
            </a:r>
            <a:r>
              <a:rPr lang="en-US" dirty="0" smtClean="0"/>
              <a:t> is well known that Many </a:t>
            </a:r>
            <a:r>
              <a:rPr lang="en-US" dirty="0" err="1" smtClean="0"/>
              <a:t>indian</a:t>
            </a:r>
            <a:r>
              <a:rPr lang="en-US" dirty="0" smtClean="0"/>
              <a:t> migrants are </a:t>
            </a:r>
            <a:r>
              <a:rPr lang="en-US" dirty="0" err="1" smtClean="0"/>
              <a:t>sikhs</a:t>
            </a:r>
            <a:r>
              <a:rPr lang="en-US" dirty="0" smtClean="0"/>
              <a:t>. If we </a:t>
            </a:r>
            <a:r>
              <a:rPr lang="en-US" dirty="0" err="1" smtClean="0"/>
              <a:t>campare</a:t>
            </a:r>
            <a:r>
              <a:rPr lang="en-US" dirty="0" smtClean="0"/>
              <a:t> the map of migrations and the map of </a:t>
            </a:r>
            <a:r>
              <a:rPr lang="en-US" dirty="0" err="1" smtClean="0"/>
              <a:t>distribuition</a:t>
            </a:r>
            <a:r>
              <a:rPr lang="en-US" dirty="0" smtClean="0"/>
              <a:t> of Sikhs we can observe that the most relevant flows are originated in the areas of concentration of this ethnic group.</a:t>
            </a:r>
          </a:p>
          <a:p>
            <a:pPr marL="3175" indent="9525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en-US" dirty="0" smtClean="0"/>
              <a:t>The involvement of Punjab and other northern regions (border with Pakistan)  and the relevance for migrations of the areas near the border with </a:t>
            </a:r>
            <a:r>
              <a:rPr lang="en-US" dirty="0" err="1" smtClean="0"/>
              <a:t>Balngadesh</a:t>
            </a:r>
            <a:r>
              <a:rPr lang="en-US" dirty="0" smtClean="0"/>
              <a:t> in the migration flows suggest the possibility of transnational migration network. In future we intend to </a:t>
            </a:r>
            <a:r>
              <a:rPr lang="en-US" dirty="0" err="1" smtClean="0"/>
              <a:t>analyse</a:t>
            </a:r>
            <a:r>
              <a:rPr lang="en-US" dirty="0" smtClean="0"/>
              <a:t> also the origin of migrations flows from Pakistan and Bangladesh</a:t>
            </a:r>
            <a:endParaRPr lang="it-IT" dirty="0" smtClean="0"/>
          </a:p>
          <a:p>
            <a:pPr algn="just">
              <a:buNone/>
            </a:pPr>
            <a:endParaRPr lang="it-IT" dirty="0"/>
          </a:p>
        </p:txBody>
      </p:sp>
      <p:pic>
        <p:nvPicPr>
          <p:cNvPr id="4" name="Immagine 3" descr="in_dest_20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1174" y="1417638"/>
            <a:ext cx="4623894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Migration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process</a:t>
            </a:r>
            <a:endParaRPr lang="it-IT" dirty="0"/>
          </a:p>
        </p:txBody>
      </p:sp>
      <p:pic>
        <p:nvPicPr>
          <p:cNvPr id="36866" name="Picture 2" descr="http://www.caffeeuropa.it/images/91/salgad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022" y="1900726"/>
            <a:ext cx="6410973" cy="4291078"/>
          </a:xfrm>
          <a:prstGeom prst="rect">
            <a:avLst/>
          </a:prstGeom>
          <a:noFill/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175658"/>
            <a:ext cx="7929154" cy="4950506"/>
          </a:xfrm>
        </p:spPr>
        <p:txBody>
          <a:bodyPr/>
          <a:lstStyle/>
          <a:p>
            <a:pPr algn="ctr">
              <a:buNone/>
            </a:pPr>
            <a:r>
              <a:rPr lang="it-IT" dirty="0" err="1" smtClean="0"/>
              <a:t>Humanity</a:t>
            </a:r>
            <a:r>
              <a:rPr lang="it-IT" dirty="0" smtClean="0"/>
              <a:t> in </a:t>
            </a:r>
            <a:r>
              <a:rPr lang="it-IT" dirty="0" err="1" smtClean="0"/>
              <a:t>Transition</a:t>
            </a:r>
            <a:r>
              <a:rPr lang="it-IT" dirty="0" smtClean="0"/>
              <a:t> (S. </a:t>
            </a:r>
            <a:r>
              <a:rPr lang="it-IT" dirty="0" err="1" smtClean="0"/>
              <a:t>Salgado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Migration</a:t>
            </a:r>
            <a:r>
              <a:rPr lang="it-IT" dirty="0" smtClean="0"/>
              <a:t> </a:t>
            </a:r>
            <a:r>
              <a:rPr lang="it-IT" dirty="0" err="1" smtClean="0"/>
              <a:t>routes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support the governance of migrations at national and international level it is important overcoming the origin- destination approach in </a:t>
            </a:r>
            <a:r>
              <a:rPr lang="en-US" dirty="0" err="1" smtClean="0"/>
              <a:t>favour</a:t>
            </a:r>
            <a:r>
              <a:rPr lang="en-US" dirty="0" smtClean="0"/>
              <a:t> of a migration routes approach</a:t>
            </a:r>
          </a:p>
          <a:p>
            <a:r>
              <a:rPr lang="it-IT" dirty="0" err="1" smtClean="0"/>
              <a:t>Disaggregated</a:t>
            </a:r>
            <a:r>
              <a:rPr lang="it-IT" dirty="0" smtClean="0"/>
              <a:t> information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origin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flows</a:t>
            </a:r>
            <a:r>
              <a:rPr lang="it-IT" dirty="0" smtClean="0"/>
              <a:t> can </a:t>
            </a:r>
            <a:r>
              <a:rPr lang="it-IT" dirty="0" err="1" smtClean="0"/>
              <a:t>support</a:t>
            </a:r>
            <a:r>
              <a:rPr lang="it-IT" dirty="0" smtClean="0"/>
              <a:t> more </a:t>
            </a:r>
            <a:r>
              <a:rPr lang="it-IT" dirty="0" err="1" smtClean="0"/>
              <a:t>efficient</a:t>
            </a:r>
            <a:r>
              <a:rPr lang="it-IT" dirty="0" smtClean="0"/>
              <a:t> </a:t>
            </a:r>
            <a:r>
              <a:rPr lang="it-IT" dirty="0" err="1" smtClean="0"/>
              <a:t>migration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and </a:t>
            </a:r>
            <a:r>
              <a:rPr lang="it-IT" dirty="0" err="1" smtClean="0"/>
              <a:t>integration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endParaRPr lang="it-IT" dirty="0" smtClean="0"/>
          </a:p>
          <a:p>
            <a:r>
              <a:rPr lang="it-IT" dirty="0" err="1" smtClean="0"/>
              <a:t>Migration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process…</a:t>
            </a:r>
            <a:r>
              <a:rPr lang="it-IT" dirty="0" smtClean="0"/>
              <a:t>..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 descr="http://www.siracusatimes.it/wp-content/uploads/2016/03/immigrati_-_siracusatim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498" y="1600200"/>
            <a:ext cx="756700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60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Origin</a:t>
            </a:r>
            <a:r>
              <a:rPr lang="it-IT" dirty="0" smtClean="0"/>
              <a:t> </a:t>
            </a:r>
            <a:r>
              <a:rPr lang="it-IT" dirty="0" err="1" smtClean="0"/>
              <a:t>destination</a:t>
            </a:r>
            <a:r>
              <a:rPr lang="it-IT" dirty="0" smtClean="0"/>
              <a:t> </a:t>
            </a:r>
            <a:r>
              <a:rPr lang="it-IT" dirty="0" err="1" smtClean="0"/>
              <a:t>studies……in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migrations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Castels</a:t>
            </a:r>
            <a:r>
              <a:rPr lang="it-IT" dirty="0" smtClean="0"/>
              <a:t> and Miller 1993</a:t>
            </a:r>
          </a:p>
          <a:p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 on </a:t>
            </a:r>
            <a:r>
              <a:rPr lang="it-IT" dirty="0" err="1" smtClean="0"/>
              <a:t>origin-destination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 at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r>
              <a:rPr lang="it-IT" dirty="0" err="1" smtClean="0"/>
              <a:t>Push-pull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endParaRPr lang="it-IT" dirty="0" smtClean="0"/>
          </a:p>
          <a:p>
            <a:r>
              <a:rPr lang="it-IT" dirty="0" err="1" smtClean="0"/>
              <a:t>Collecting</a:t>
            </a:r>
            <a:r>
              <a:rPr lang="it-IT" dirty="0" smtClean="0"/>
              <a:t> data (</a:t>
            </a:r>
            <a:r>
              <a:rPr lang="en-US" dirty="0" smtClean="0"/>
              <a:t>coherence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Measures</a:t>
            </a:r>
            <a:endParaRPr lang="it-IT" dirty="0" smtClean="0"/>
          </a:p>
          <a:p>
            <a:r>
              <a:rPr lang="it-IT" dirty="0" err="1" smtClean="0"/>
              <a:t>Visualization</a:t>
            </a:r>
            <a:r>
              <a:rPr lang="it-IT" dirty="0" smtClean="0"/>
              <a:t> </a:t>
            </a:r>
            <a:r>
              <a:rPr lang="it-IT" dirty="0" err="1" smtClean="0"/>
              <a:t>instruments</a:t>
            </a:r>
            <a:r>
              <a:rPr lang="it-IT" dirty="0" smtClean="0"/>
              <a:t>: http://www.global-migration.info/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47211"/>
            <a:ext cx="7929154" cy="678952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Charles </a:t>
            </a:r>
            <a:r>
              <a:rPr lang="en-US" sz="1500" dirty="0" err="1" smtClean="0"/>
              <a:t>Minard's</a:t>
            </a:r>
            <a:r>
              <a:rPr lang="en-US" sz="1500" dirty="0" smtClean="0"/>
              <a:t> map of </a:t>
            </a:r>
            <a:r>
              <a:rPr lang="en-US" sz="1500" dirty="0" smtClean="0">
                <a:hlinkClick r:id="rId2" tooltip="Napoleon"/>
              </a:rPr>
              <a:t>Napoleon</a:t>
            </a:r>
            <a:r>
              <a:rPr lang="en-US" sz="1500" dirty="0" smtClean="0"/>
              <a:t>'s disastrous </a:t>
            </a:r>
            <a:r>
              <a:rPr lang="en-US" sz="1500" dirty="0" smtClean="0">
                <a:hlinkClick r:id="rId3" tooltip="French invasion of Russia (1812)"/>
              </a:rPr>
              <a:t>Russian campaign of 1812</a:t>
            </a:r>
            <a:r>
              <a:rPr lang="en-US" sz="1500" dirty="0" smtClean="0"/>
              <a:t>. The graphic is notable for its representation in two dimensions of six types of data: the number of Napoleon's troops; distance; temperature; the latitude and longitude; direction of travel; and location relative to specific dates</a:t>
            </a:r>
            <a:endParaRPr lang="it-IT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4919" t="8214" r="4622" b="13929"/>
          <a:stretch>
            <a:fillRect/>
          </a:stretch>
        </p:blipFill>
        <p:spPr bwMode="auto">
          <a:xfrm>
            <a:off x="0" y="748047"/>
            <a:ext cx="9144000" cy="44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782" t="11786" r="15967" b="7321"/>
          <a:stretch>
            <a:fillRect/>
          </a:stretch>
        </p:blipFill>
        <p:spPr bwMode="auto">
          <a:xfrm>
            <a:off x="457200" y="404949"/>
            <a:ext cx="8229600" cy="59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92331" y="6322423"/>
            <a:ext cx="76678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The Emigrants of the World, 1858. By Charles Joseph </a:t>
            </a:r>
            <a:r>
              <a:rPr lang="en-US" sz="1000" dirty="0" err="1" smtClean="0"/>
              <a:t>Minard</a:t>
            </a:r>
            <a:r>
              <a:rPr lang="en-US" sz="1000" dirty="0" smtClean="0"/>
              <a:t> (in Sander, 2014)</a:t>
            </a: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095" t="13571" r="24300" b="9464"/>
          <a:stretch>
            <a:fillRect/>
          </a:stretch>
        </p:blipFill>
        <p:spPr bwMode="auto">
          <a:xfrm>
            <a:off x="261258" y="-84463"/>
            <a:ext cx="8412481" cy="705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08461"/>
            <a:ext cx="8229600" cy="417702"/>
          </a:xfrm>
        </p:spPr>
        <p:txBody>
          <a:bodyPr>
            <a:normAutofit fontScale="85000" lnSpcReduction="20000"/>
          </a:bodyPr>
          <a:lstStyle/>
          <a:p>
            <a:r>
              <a:rPr lang="en-US" sz="1500" dirty="0" smtClean="0"/>
              <a:t>Net inter-Regional migration flows of those aged 60 or more, 1961-66. Source: Law &amp; </a:t>
            </a:r>
            <a:r>
              <a:rPr lang="en-US" sz="1500" dirty="0" err="1" smtClean="0"/>
              <a:t>Warnes</a:t>
            </a:r>
            <a:r>
              <a:rPr lang="en-US" sz="1500" dirty="0" smtClean="0"/>
              <a:t> (1976, p. 464) The challenge in the development ……..in Sander, 2014</a:t>
            </a:r>
            <a:endParaRPr lang="it-IT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328" t="15000" r="33236" b="12857"/>
          <a:stretch>
            <a:fillRect/>
          </a:stretch>
        </p:blipFill>
        <p:spPr bwMode="auto">
          <a:xfrm>
            <a:off x="2259853" y="431067"/>
            <a:ext cx="4480560" cy="52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41" t="16018" r="25659" b="6054"/>
          <a:stretch>
            <a:fillRect/>
          </a:stretch>
        </p:blipFill>
        <p:spPr bwMode="auto">
          <a:xfrm>
            <a:off x="1175649" y="500948"/>
            <a:ext cx="6792693" cy="562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116013" y="323850"/>
            <a:ext cx="63357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endParaRPr lang="it-IT" sz="2400" b="1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2433638"/>
            <a:ext cx="45291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8713"/>
            <a:ext cx="914400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971550" y="6345238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anchor="b"/>
          <a:lstStyle/>
          <a:p>
            <a:pPr>
              <a:spcBef>
                <a:spcPct val="50000"/>
              </a:spcBef>
            </a:pPr>
            <a:r>
              <a:rPr lang="en-US" sz="800"/>
              <a:t>The information system of thematic "immigrants and new citizens” | ISTAT | Rome 17 - 18  June 2013</a:t>
            </a:r>
            <a:endParaRPr lang="it-IT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11401788</TotalTime>
  <Words>617</Words>
  <Application>Microsoft Office PowerPoint</Application>
  <PresentationFormat>Presentazione su schermo (4:3)</PresentationFormat>
  <Paragraphs>100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 Indagine sulle seconde generazioni  2015</vt:lpstr>
      <vt:lpstr>Migration and territory</vt:lpstr>
      <vt:lpstr>Origin destination studies……in another age of migrations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The new age of migrations</vt:lpstr>
      <vt:lpstr>Origin Destination</vt:lpstr>
      <vt:lpstr>Presentazione standard di PowerPoint</vt:lpstr>
      <vt:lpstr>Glo(bal) and (lo)cal </vt:lpstr>
      <vt:lpstr>Step by step migrations</vt:lpstr>
      <vt:lpstr>Presentazione standard di PowerPoint</vt:lpstr>
      <vt:lpstr>Italy new flows and settlement</vt:lpstr>
      <vt:lpstr>Chinese?</vt:lpstr>
      <vt:lpstr>Presentazione standard di PowerPoint</vt:lpstr>
      <vt:lpstr>Origin destination: territorial details</vt:lpstr>
      <vt:lpstr>India</vt:lpstr>
      <vt:lpstr>Migration is a process</vt:lpstr>
      <vt:lpstr>Migration routes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Rita Giaracuni</cp:lastModifiedBy>
  <cp:revision>322</cp:revision>
  <cp:lastPrinted>2015-06-30T09:55:06Z</cp:lastPrinted>
  <dcterms:created xsi:type="dcterms:W3CDTF">2012-12-11T11:00:35Z</dcterms:created>
  <dcterms:modified xsi:type="dcterms:W3CDTF">2016-06-20T10:50:16Z</dcterms:modified>
</cp:coreProperties>
</file>