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0" r:id="rId4"/>
    <p:sldId id="261" r:id="rId5"/>
    <p:sldId id="262" r:id="rId6"/>
    <p:sldId id="29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6" r:id="rId19"/>
    <p:sldId id="277" r:id="rId20"/>
    <p:sldId id="297" r:id="rId21"/>
    <p:sldId id="278" r:id="rId22"/>
    <p:sldId id="279" r:id="rId23"/>
    <p:sldId id="298" r:id="rId24"/>
    <p:sldId id="280" r:id="rId25"/>
    <p:sldId id="281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5" r:id="rId34"/>
    <p:sldId id="300" r:id="rId35"/>
    <p:sldId id="301" r:id="rId36"/>
    <p:sldId id="292" r:id="rId37"/>
    <p:sldId id="296" r:id="rId38"/>
    <p:sldId id="293" r:id="rId39"/>
    <p:sldId id="294" r:id="rId40"/>
  </p:sldIdLst>
  <p:sldSz cx="12192000" cy="6858000"/>
  <p:notesSz cx="9923463" cy="67881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F31"/>
    <a:srgbClr val="E26F37"/>
    <a:srgbClr val="D43D25"/>
    <a:srgbClr val="DA713A"/>
    <a:srgbClr val="E16F36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4" autoAdjust="0"/>
    <p:restoredTop sz="94619" autoAdjust="0"/>
  </p:normalViewPr>
  <p:slideViewPr>
    <p:cSldViewPr snapToGrid="0" snapToObjects="1">
      <p:cViewPr>
        <p:scale>
          <a:sx n="70" d="100"/>
          <a:sy n="70" d="100"/>
        </p:scale>
        <p:origin x="-876" y="-60"/>
      </p:cViewPr>
      <p:guideLst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167" cy="339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0999" y="0"/>
            <a:ext cx="4300167" cy="339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A1537-5507-4476-9129-B8DF55CC2D51}" type="datetimeFigureOut">
              <a:rPr lang="it-IT" smtClean="0"/>
              <a:t>23/06/2016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47564"/>
            <a:ext cx="4300167" cy="339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0999" y="6447564"/>
            <a:ext cx="4300167" cy="339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119CB-1482-4605-B7CC-901F9C966B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252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pPr/>
              <a:t>23/06/2016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1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24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SPAZIO CONFRONTI </a:t>
            </a:r>
            <a:r>
              <a:rPr lang="it-IT" sz="1100" b="1" baseline="0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 </a:t>
            </a:r>
            <a:endParaRPr lang="it-IT" sz="1100" b="1" dirty="0" smtClean="0">
              <a:solidFill>
                <a:srgbClr val="E26F31"/>
              </a:solidFill>
              <a:latin typeface="+mn-lt"/>
              <a:ea typeface="Signika Light" charset="0"/>
              <a:cs typeface="Calibri"/>
            </a:endParaRP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DATASTAT </a:t>
            </a:r>
            <a:r>
              <a:rPr lang="it-IT" sz="1200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Hub</a:t>
            </a: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: dal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</a:t>
            </a:r>
            <a:r>
              <a:rPr lang="it-IT" sz="1200" baseline="0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linked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web data all’</a:t>
            </a:r>
            <a:r>
              <a:rPr lang="it-IT" sz="1200" baseline="0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automatic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data </a:t>
            </a:r>
            <a:r>
              <a:rPr lang="it-IT" sz="1200" baseline="0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collection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dei dati sulle professioni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fabbisogni.isfol.it/scheda.php?limite=1&amp;id=2.1.1.1.1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fabbisogni.isfol.it/scheda.php?limite=1&amp;id=2.1.1.1.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37.187.224.30/migrationhub.it/webservices/wsStock.php?anno=2004&amp;idDimensione=1&amp;idSoggetto=1&amp;idTemaSoggetto=1&amp;idSubTemaSoggetto=1&amp;territorio=3&amp;idDimensione=1&amp;idSoggetto=1&amp;idTemaSoggetto=1&amp;idSubTemaSoggetto=1&amp;idVar=0&amp;idDimensione=1&amp;idSoggetto=1&amp;idTemaSoggetto=1&amp;idSubTemaSoggetto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apistat.istat.it/?dataset=DCIS_VEICOLIINCID1&amp;dim=,2,4,8,1,2,13,2148&amp;idLayer=1002&amp;q=getdatajsonnuts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abbisogni.isfol.it/scheda.php?limite=1&amp;id=2.1.1.1.1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emanuela.recchini@istat.it" TargetMode="External"/><Relationship Id="rId2" Type="http://schemas.openxmlformats.org/officeDocument/2006/relationships/hyperlink" Target="mailto:alessandro.capezzuoli@istat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mailto:sergio.vaccaro@istat.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google.it/maps/@46.588811,11.904259,3a,75y,287.38h,85.84t/data=!3m4!1e1!3m2!1sBS8jNCxQOFSRjKChzhslYg!2e0!6m1!1e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cxnSp>
        <p:nvCxnSpPr>
          <p:cNvPr id="20" name="Connettore 1 19"/>
          <p:cNvCxnSpPr/>
          <p:nvPr/>
        </p:nvCxnSpPr>
        <p:spPr>
          <a:xfrm>
            <a:off x="2998756" y="3811955"/>
            <a:ext cx="0" cy="2673052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173411" y="3811955"/>
            <a:ext cx="8577953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SPAZIO CONFRONTI</a:t>
            </a: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DATASTAT </a:t>
            </a:r>
            <a:r>
              <a:rPr lang="it-IT" sz="3200" dirty="0" err="1" smtClean="0">
                <a:solidFill>
                  <a:schemeClr val="bg1"/>
                </a:solidFill>
                <a:ea typeface="Signika Light" charset="0"/>
                <a:cs typeface="Arial"/>
              </a:rPr>
              <a:t>Hub</a:t>
            </a: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: dal </a:t>
            </a:r>
            <a:r>
              <a:rPr lang="it-IT" sz="3200" dirty="0" err="1" smtClean="0">
                <a:solidFill>
                  <a:schemeClr val="bg1"/>
                </a:solidFill>
                <a:ea typeface="Signika Light" charset="0"/>
                <a:cs typeface="Arial"/>
              </a:rPr>
              <a:t>linked</a:t>
            </a: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 web data all’</a:t>
            </a:r>
            <a:r>
              <a:rPr lang="it-IT" sz="3200" dirty="0" err="1" smtClean="0">
                <a:solidFill>
                  <a:schemeClr val="bg1"/>
                </a:solidFill>
                <a:ea typeface="Signika Light" charset="0"/>
                <a:cs typeface="Arial"/>
              </a:rPr>
              <a:t>automatic</a:t>
            </a: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 data </a:t>
            </a:r>
            <a:r>
              <a:rPr lang="it-IT" sz="3200" dirty="0" err="1" smtClean="0">
                <a:solidFill>
                  <a:schemeClr val="bg1"/>
                </a:solidFill>
                <a:ea typeface="Signika Light" charset="0"/>
                <a:cs typeface="Arial"/>
              </a:rPr>
              <a:t>collection</a:t>
            </a: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 dei dati sulle professioni</a:t>
            </a: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173410" y="5351636"/>
            <a:ext cx="616639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Alessandro </a:t>
            </a:r>
            <a:r>
              <a:rPr lang="it-IT" sz="2000" dirty="0" err="1" smtClean="0">
                <a:solidFill>
                  <a:schemeClr val="bg1"/>
                </a:solidFill>
                <a:ea typeface="Signika Light" charset="0"/>
                <a:cs typeface="Arial"/>
              </a:rPr>
              <a:t>Capezzuoli</a:t>
            </a: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 | Istat</a:t>
            </a:r>
          </a:p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Emanuela </a:t>
            </a:r>
            <a:r>
              <a:rPr lang="it-IT" sz="2000" dirty="0" err="1" smtClean="0">
                <a:solidFill>
                  <a:schemeClr val="bg1"/>
                </a:solidFill>
                <a:ea typeface="Signika Light" charset="0"/>
                <a:cs typeface="Arial"/>
              </a:rPr>
              <a:t>Recchini</a:t>
            </a: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| Istat</a:t>
            </a:r>
          </a:p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Sergio Vaccaro | Istat</a:t>
            </a:r>
            <a:endParaRPr lang="it-IT" sz="2000" dirty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4" b="6685"/>
          <a:stretch>
            <a:fillRect/>
          </a:stretch>
        </p:blipFill>
        <p:spPr bwMode="auto">
          <a:xfrm>
            <a:off x="611946" y="1045028"/>
            <a:ext cx="7901433" cy="575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4102" name="Picture 6" descr="https://kevinalphonso.files.wordpress.com/2010/10/faceboook-pl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268412"/>
            <a:ext cx="954405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3" name="Picture 4" descr="https://pbs.twimg.com/media/B0Ot-DOIQAA7_CE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6" y="1120226"/>
            <a:ext cx="8470226" cy="544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353635" y="2127363"/>
            <a:ext cx="2646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cs typeface="Arial" pitchFamily="34" charset="0"/>
              </a:rPr>
              <a:t>Agli hyperlink</a:t>
            </a:r>
          </a:p>
          <a:p>
            <a:r>
              <a:rPr lang="it-IT" sz="3200" b="1" dirty="0" smtClean="0">
                <a:cs typeface="Arial" pitchFamily="34" charset="0"/>
              </a:rPr>
              <a:t>e alle URL manca la semantica. </a:t>
            </a:r>
          </a:p>
          <a:p>
            <a:r>
              <a:rPr lang="it-IT" sz="3200" b="1" dirty="0" smtClean="0">
                <a:cs typeface="Arial" pitchFamily="34" charset="0"/>
              </a:rPr>
              <a:t>E a voi?</a:t>
            </a:r>
            <a:endParaRPr lang="it-IT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3" name="Picture 3" descr="http://oasidellemamme.it/wp-content/uploads/2011/11/pollicin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113"/>
            <a:ext cx="12191999" cy="438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85" y="1139492"/>
            <a:ext cx="5008852" cy="27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40" y="1068016"/>
            <a:ext cx="4248472" cy="57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385212" y="2640738"/>
            <a:ext cx="477502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800" b="1" dirty="0" smtClean="0">
                <a:latin typeface="+mj-lt"/>
                <a:cs typeface="Arial" pitchFamily="34" charset="0"/>
              </a:rPr>
              <a:t>DOVE SONO I DATI</a:t>
            </a:r>
          </a:p>
          <a:p>
            <a:pPr algn="ctr"/>
            <a:r>
              <a:rPr lang="it-IT" sz="4800" b="1" dirty="0" smtClean="0">
                <a:latin typeface="+mj-lt"/>
                <a:cs typeface="Arial" pitchFamily="34" charset="0"/>
              </a:rPr>
              <a:t>CHE MI SERVONO?</a:t>
            </a:r>
          </a:p>
          <a:p>
            <a:pPr algn="ctr"/>
            <a:endParaRPr lang="it-IT" sz="4800" b="1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3" name="Picture 2" descr="http://static.oilproject.org/course/7432/cover/20706777929551fbc3eb50a3f2066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3"/>
          <a:stretch>
            <a:fillRect/>
          </a:stretch>
        </p:blipFill>
        <p:spPr bwMode="auto">
          <a:xfrm>
            <a:off x="629393" y="1050619"/>
            <a:ext cx="9468544" cy="58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rientrata 3"/>
          <p:cNvSpPr/>
          <p:nvPr/>
        </p:nvSpPr>
        <p:spPr>
          <a:xfrm rot="10800000">
            <a:off x="1171432" y="2850079"/>
            <a:ext cx="2435551" cy="120639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rientrata 4"/>
          <p:cNvSpPr/>
          <p:nvPr/>
        </p:nvSpPr>
        <p:spPr>
          <a:xfrm rot="17267546">
            <a:off x="7084481" y="5622033"/>
            <a:ext cx="1176362" cy="582684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3" name="Picture 2" descr="http://www.emiliosanfilippo.it/wp-content/uploads/2011/11/Ont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0"/>
          <a:stretch>
            <a:fillRect/>
          </a:stretch>
        </p:blipFill>
        <p:spPr bwMode="auto">
          <a:xfrm>
            <a:off x="570018" y="1014467"/>
            <a:ext cx="8728361" cy="58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570018" y="1553129"/>
            <a:ext cx="2627783" cy="7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Ontologia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458876" y="1784893"/>
            <a:ext cx="22949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/>
              <a:t>L’ontologia è uno schema concettuale attraverso il quale è possibile dare una semantica ad una URL</a:t>
            </a:r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965044" y="1655422"/>
            <a:ext cx="46173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Si supponga di voler serializzare la </a:t>
            </a:r>
            <a:r>
              <a:rPr lang="it-IT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frase «CALVINO E’ AUTORE DELLE CITTA’ INVISIBILI»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252525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Soggetto : «</a:t>
            </a:r>
            <a:r>
              <a:rPr lang="it-IT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Calvino</a:t>
            </a:r>
            <a:r>
              <a:rPr lang="it-IT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Predicato: «</a:t>
            </a:r>
            <a:r>
              <a:rPr lang="it-IT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è_autore_di</a:t>
            </a:r>
            <a:r>
              <a:rPr lang="it-IT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Oggetto: «</a:t>
            </a:r>
            <a:r>
              <a:rPr lang="it-IT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le_citta_invisibili</a:t>
            </a:r>
            <a:r>
              <a:rPr lang="it-IT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252525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252525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il risultato in RDF/XML sarà:</a:t>
            </a:r>
            <a:endParaRPr lang="it-IT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3741" y="5170106"/>
            <a:ext cx="1068974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&lt;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rdf:RDF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xmlns:rdf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"http://www.w3.org/1999/02/22-rdf-syntax-ns#"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xmlns:au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"http://description.org/schema/"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&lt;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rdf:Description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about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"http://www.book.it/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le_citta_invisibili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/"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&lt;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au:author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Goethe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&lt;/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au:author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&lt;/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rdf:Description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&lt;/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rdf:RDF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cdn.illibraio.it/wp-content/uploads/2015/03/citt%C3%A0-per-news-982x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7" y="1367847"/>
            <a:ext cx="6251106" cy="34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829300" y="2566366"/>
            <a:ext cx="5867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Arial" pitchFamily="34" charset="0"/>
                <a:cs typeface="Arial" pitchFamily="34" charset="0"/>
              </a:rPr>
              <a:t>C'avete fatto caso che, se a una cosa che non c'avevate fatto mai 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caso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, ve ce fanno </a:t>
            </a:r>
            <a:r>
              <a:rPr lang="it-IT" sz="2400" b="1" dirty="0" err="1">
                <a:latin typeface="Arial" pitchFamily="34" charset="0"/>
                <a:cs typeface="Arial" pitchFamily="34" charset="0"/>
              </a:rPr>
              <a:t>fà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 caso,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poi 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ce fate sempre caso? </a:t>
            </a:r>
            <a:r>
              <a:rPr lang="it-IT" sz="2400" b="1" dirty="0" err="1">
                <a:latin typeface="Arial" pitchFamily="34" charset="0"/>
                <a:cs typeface="Arial" pitchFamily="34" charset="0"/>
              </a:rPr>
              <a:t>Fatece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 caso.</a:t>
            </a:r>
          </a:p>
        </p:txBody>
      </p:sp>
      <p:pic>
        <p:nvPicPr>
          <p:cNvPr id="5122" name="Picture 2" descr="http://i.ebayimg.com/00/s/MTYwMFgxMTk2/z/UqIAAOxyRNJScTWu/$(KGrHqQOKpkFJtCHpfV3BScTWuEt,!~~60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4" y="1074001"/>
            <a:ext cx="4035425" cy="54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ontalbano\Desktop\Senza-titolo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2" y="1037030"/>
            <a:ext cx="9357757" cy="57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8108660" y="4280443"/>
            <a:ext cx="4083340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892633" y="2401808"/>
            <a:ext cx="3016333" cy="4456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378199" y="2530850"/>
            <a:ext cx="3400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/>
              <a:t>Google e le informazioni collegate:</a:t>
            </a:r>
          </a:p>
        </p:txBody>
      </p:sp>
      <p:sp>
        <p:nvSpPr>
          <p:cNvPr id="3" name="Rettangolo 2"/>
          <p:cNvSpPr/>
          <p:nvPr/>
        </p:nvSpPr>
        <p:spPr>
          <a:xfrm>
            <a:off x="9454474" y="3885069"/>
            <a:ext cx="2709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RICERCA : Andrea Camilleri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108660" y="4280443"/>
            <a:ext cx="3939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/>
              <a:t>Montalbano</a:t>
            </a:r>
            <a:r>
              <a:rPr lang="it-IT" sz="1600" b="1" dirty="0"/>
              <a:t>, Pirandello e Porto </a:t>
            </a:r>
            <a:r>
              <a:rPr lang="it-IT" sz="1600" b="1" dirty="0" smtClean="0"/>
              <a:t>Empedocle?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5" name="Picture 4" descr="http://2.bp.blogspot.com/-sT8_-WvGlxU/UYstpJ5DQyI/AAAAAAAAD90/b1FVUD8tzyQ/s1600/newton-and-steve-jobs-ap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7" y="1000235"/>
            <a:ext cx="7129127" cy="58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8128302" y="1927002"/>
            <a:ext cx="3687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000" b="1" dirty="0" smtClean="0">
                <a:cs typeface="Arial" pitchFamily="34" charset="0"/>
              </a:rPr>
              <a:t>«Se tu hai un dato ed io ho un dato, e ce li scambiamo, tutti hanno due dati:</a:t>
            </a:r>
          </a:p>
          <a:p>
            <a:pPr algn="ctr"/>
            <a:r>
              <a:rPr lang="it-IT" sz="3000" b="1" dirty="0" smtClean="0">
                <a:solidFill>
                  <a:srgbClr val="FF0000"/>
                </a:solidFill>
                <a:cs typeface="Arial" pitchFamily="34" charset="0"/>
              </a:rPr>
              <a:t>tutti hanno conoscenza</a:t>
            </a:r>
            <a:r>
              <a:rPr lang="it-IT" sz="3000" b="1" dirty="0" smtClean="0">
                <a:cs typeface="Arial" pitchFamily="34" charset="0"/>
              </a:rPr>
              <a:t>» </a:t>
            </a:r>
            <a:endParaRPr lang="it-IT" sz="3000" b="1" dirty="0"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36050" y="3122397"/>
            <a:ext cx="23762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i="1" dirty="0" smtClean="0">
                <a:cs typeface="Adobe Devanagari" pitchFamily="18" charset="0"/>
              </a:rPr>
              <a:t>Se </a:t>
            </a:r>
            <a:r>
              <a:rPr lang="it-IT" sz="1300" i="1" dirty="0">
                <a:cs typeface="Adobe Devanagari" pitchFamily="18" charset="0"/>
              </a:rPr>
              <a:t>tu hai una mela, </a:t>
            </a:r>
            <a:endParaRPr lang="it-IT" sz="1300" i="1" dirty="0" smtClean="0">
              <a:cs typeface="Adobe Devanagari" pitchFamily="18" charset="0"/>
            </a:endParaRPr>
          </a:p>
          <a:p>
            <a:pPr algn="ctr"/>
            <a:r>
              <a:rPr lang="it-IT" sz="1300" i="1" dirty="0" smtClean="0">
                <a:cs typeface="Adobe Devanagari" pitchFamily="18" charset="0"/>
              </a:rPr>
              <a:t>e </a:t>
            </a:r>
            <a:r>
              <a:rPr lang="it-IT" sz="1300" i="1" dirty="0">
                <a:cs typeface="Adobe Devanagari" pitchFamily="18" charset="0"/>
              </a:rPr>
              <a:t>io ho una </a:t>
            </a:r>
            <a:r>
              <a:rPr lang="it-IT" sz="1300" i="1" dirty="0" smtClean="0">
                <a:cs typeface="Adobe Devanagari" pitchFamily="18" charset="0"/>
              </a:rPr>
              <a:t>mela,</a:t>
            </a:r>
          </a:p>
          <a:p>
            <a:pPr algn="ctr"/>
            <a:r>
              <a:rPr lang="it-IT" sz="1300" i="1" dirty="0" smtClean="0">
                <a:cs typeface="Adobe Devanagari" pitchFamily="18" charset="0"/>
              </a:rPr>
              <a:t>e ce </a:t>
            </a:r>
            <a:r>
              <a:rPr lang="it-IT" sz="1300" i="1" dirty="0">
                <a:cs typeface="Adobe Devanagari" pitchFamily="18" charset="0"/>
              </a:rPr>
              <a:t>le scambiamo, </a:t>
            </a:r>
            <a:endParaRPr lang="it-IT" sz="1300" i="1" dirty="0" smtClean="0">
              <a:cs typeface="Adobe Devanagari" pitchFamily="18" charset="0"/>
            </a:endParaRPr>
          </a:p>
          <a:p>
            <a:pPr algn="ctr"/>
            <a:r>
              <a:rPr lang="it-IT" sz="1300" i="1" dirty="0" smtClean="0">
                <a:cs typeface="Adobe Devanagari" pitchFamily="18" charset="0"/>
              </a:rPr>
              <a:t>allora </a:t>
            </a:r>
            <a:r>
              <a:rPr lang="it-IT" sz="1300" i="1" dirty="0">
                <a:cs typeface="Adobe Devanagari" pitchFamily="18" charset="0"/>
              </a:rPr>
              <a:t>tu ed io </a:t>
            </a:r>
            <a:endParaRPr lang="it-IT" sz="1300" i="1" dirty="0" smtClean="0">
              <a:cs typeface="Adobe Devanagari" pitchFamily="18" charset="0"/>
            </a:endParaRPr>
          </a:p>
          <a:p>
            <a:pPr algn="ctr"/>
            <a:r>
              <a:rPr lang="it-IT" sz="1300" i="1" dirty="0" smtClean="0">
                <a:cs typeface="Adobe Devanagari" pitchFamily="18" charset="0"/>
              </a:rPr>
              <a:t>abbiamo </a:t>
            </a:r>
            <a:r>
              <a:rPr lang="it-IT" sz="1300" i="1" dirty="0">
                <a:cs typeface="Adobe Devanagari" pitchFamily="18" charset="0"/>
              </a:rPr>
              <a:t>sempre </a:t>
            </a:r>
            <a:endParaRPr lang="it-IT" sz="1300" i="1" dirty="0" smtClean="0">
              <a:cs typeface="Adobe Devanagari" pitchFamily="18" charset="0"/>
            </a:endParaRPr>
          </a:p>
          <a:p>
            <a:pPr algn="ctr"/>
            <a:r>
              <a:rPr lang="it-IT" sz="1300" i="1" dirty="0" smtClean="0">
                <a:cs typeface="Adobe Devanagari" pitchFamily="18" charset="0"/>
              </a:rPr>
              <a:t>una </a:t>
            </a:r>
            <a:r>
              <a:rPr lang="it-IT" sz="1300" i="1" dirty="0">
                <a:cs typeface="Adobe Devanagari" pitchFamily="18" charset="0"/>
              </a:rPr>
              <a:t>mela per uno. </a:t>
            </a:r>
            <a:endParaRPr lang="it-IT" sz="1300" i="1" dirty="0" smtClean="0">
              <a:cs typeface="Adobe Devanagari" pitchFamily="18" charset="0"/>
            </a:endParaRPr>
          </a:p>
          <a:p>
            <a:pPr algn="ctr"/>
            <a:r>
              <a:rPr lang="it-IT" sz="1300" i="1" dirty="0" smtClean="0">
                <a:cs typeface="Adobe Devanagari" pitchFamily="18" charset="0"/>
              </a:rPr>
              <a:t>Ma </a:t>
            </a:r>
            <a:r>
              <a:rPr lang="it-IT" sz="1300" i="1" dirty="0">
                <a:cs typeface="Adobe Devanagari" pitchFamily="18" charset="0"/>
              </a:rPr>
              <a:t>se tu hai </a:t>
            </a:r>
            <a:endParaRPr lang="it-IT" sz="1300" i="1" dirty="0" smtClean="0">
              <a:cs typeface="Adobe Devanagari" pitchFamily="18" charset="0"/>
            </a:endParaRPr>
          </a:p>
          <a:p>
            <a:pPr algn="ctr"/>
            <a:r>
              <a:rPr lang="it-IT" sz="1300" i="1" dirty="0" smtClean="0">
                <a:cs typeface="Adobe Devanagari" pitchFamily="18" charset="0"/>
              </a:rPr>
              <a:t>un'idea</a:t>
            </a:r>
            <a:r>
              <a:rPr lang="it-IT" sz="1300" i="1" dirty="0">
                <a:cs typeface="Adobe Devanagari" pitchFamily="18" charset="0"/>
              </a:rPr>
              <a:t>, ed io ho </a:t>
            </a:r>
            <a:endParaRPr lang="it-IT" sz="1300" i="1" dirty="0" smtClean="0">
              <a:cs typeface="Adobe Devanagari" pitchFamily="18" charset="0"/>
            </a:endParaRPr>
          </a:p>
          <a:p>
            <a:pPr algn="ctr"/>
            <a:r>
              <a:rPr lang="it-IT" sz="1300" i="1" dirty="0" smtClean="0">
                <a:cs typeface="Adobe Devanagari" pitchFamily="18" charset="0"/>
              </a:rPr>
              <a:t>un'idea</a:t>
            </a:r>
            <a:r>
              <a:rPr lang="it-IT" sz="1300" i="1" dirty="0">
                <a:cs typeface="Adobe Devanagari" pitchFamily="18" charset="0"/>
              </a:rPr>
              <a:t>, e ce le </a:t>
            </a:r>
            <a:endParaRPr lang="it-IT" sz="1300" i="1" dirty="0" smtClean="0">
              <a:cs typeface="Adobe Devanagari" pitchFamily="18" charset="0"/>
            </a:endParaRPr>
          </a:p>
          <a:p>
            <a:pPr algn="ctr"/>
            <a:r>
              <a:rPr lang="it-IT" sz="1300" i="1" dirty="0" smtClean="0">
                <a:cs typeface="Adobe Devanagari" pitchFamily="18" charset="0"/>
              </a:rPr>
              <a:t>scambiamo</a:t>
            </a:r>
            <a:r>
              <a:rPr lang="it-IT" sz="1300" i="1" dirty="0">
                <a:cs typeface="Adobe Devanagari" pitchFamily="18" charset="0"/>
              </a:rPr>
              <a:t>, allora </a:t>
            </a:r>
            <a:endParaRPr lang="it-IT" sz="1300" i="1" dirty="0" smtClean="0">
              <a:cs typeface="Adobe Devanagari" pitchFamily="18" charset="0"/>
            </a:endParaRPr>
          </a:p>
          <a:p>
            <a:pPr algn="ctr"/>
            <a:r>
              <a:rPr lang="it-IT" sz="1300" i="1" dirty="0" smtClean="0">
                <a:cs typeface="Adobe Devanagari" pitchFamily="18" charset="0"/>
              </a:rPr>
              <a:t>abbiamo </a:t>
            </a:r>
            <a:r>
              <a:rPr lang="it-IT" sz="1300" i="1" dirty="0">
                <a:cs typeface="Adobe Devanagari" pitchFamily="18" charset="0"/>
              </a:rPr>
              <a:t>entrambi </a:t>
            </a:r>
            <a:endParaRPr lang="it-IT" sz="1300" i="1" dirty="0" smtClean="0">
              <a:cs typeface="Adobe Devanagari" pitchFamily="18" charset="0"/>
            </a:endParaRPr>
          </a:p>
          <a:p>
            <a:pPr algn="ctr"/>
            <a:r>
              <a:rPr lang="it-IT" sz="1300" i="1" dirty="0" smtClean="0">
                <a:cs typeface="Adobe Devanagari" pitchFamily="18" charset="0"/>
              </a:rPr>
              <a:t>due idee.</a:t>
            </a:r>
          </a:p>
          <a:p>
            <a:pPr algn="ctr"/>
            <a:endParaRPr lang="it-IT" sz="1300" i="1" dirty="0" smtClean="0">
              <a:cs typeface="Adobe Devanagari" pitchFamily="18" charset="0"/>
            </a:endParaRPr>
          </a:p>
          <a:p>
            <a:pPr algn="ctr"/>
            <a:r>
              <a:rPr lang="it-IT" sz="1300" i="1" dirty="0" smtClean="0">
                <a:cs typeface="Adobe Devanagari" pitchFamily="18" charset="0"/>
              </a:rPr>
              <a:t>(George Bernard Shaw)</a:t>
            </a:r>
            <a:endParaRPr lang="it-IT" sz="1300" i="1" dirty="0"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ntalbano\Downloads\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3"/>
          <a:stretch>
            <a:fillRect/>
          </a:stretch>
        </p:blipFill>
        <p:spPr bwMode="auto">
          <a:xfrm>
            <a:off x="631037" y="994848"/>
            <a:ext cx="9096287" cy="56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07625" y="1713039"/>
            <a:ext cx="3016333" cy="4765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934201" y="4280443"/>
            <a:ext cx="4257799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378199" y="2530850"/>
            <a:ext cx="3400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/>
              <a:t>Google e le informazioni collegate:</a:t>
            </a:r>
          </a:p>
        </p:txBody>
      </p:sp>
      <p:sp>
        <p:nvSpPr>
          <p:cNvPr id="8" name="Rettangolo 7"/>
          <p:cNvSpPr/>
          <p:nvPr/>
        </p:nvSpPr>
        <p:spPr>
          <a:xfrm>
            <a:off x="9411901" y="3885069"/>
            <a:ext cx="279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RICERCA : Fabrizio de </a:t>
            </a:r>
            <a:r>
              <a:rPr lang="it-IT" dirty="0" err="1" smtClean="0"/>
              <a:t>Andrè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7934201" y="4280443"/>
            <a:ext cx="4288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/>
              <a:t>Bocca di Rosa, </a:t>
            </a:r>
            <a:r>
              <a:rPr lang="it-IT" sz="1600" b="1" dirty="0" err="1" smtClean="0"/>
              <a:t>Youtube</a:t>
            </a:r>
            <a:r>
              <a:rPr lang="it-IT" sz="1600" b="1" dirty="0" smtClean="0"/>
              <a:t>, </a:t>
            </a:r>
            <a:r>
              <a:rPr lang="it-IT" sz="1600" b="1" dirty="0" err="1" smtClean="0"/>
              <a:t>Spotify</a:t>
            </a:r>
            <a:r>
              <a:rPr lang="it-IT" sz="1600" b="1" dirty="0" smtClean="0"/>
              <a:t> e </a:t>
            </a:r>
            <a:r>
              <a:rPr lang="it-IT" sz="1600" b="1" dirty="0" err="1" smtClean="0"/>
              <a:t>Creuza</a:t>
            </a:r>
            <a:r>
              <a:rPr lang="it-IT" sz="1600" b="1" dirty="0" smtClean="0"/>
              <a:t> de ma?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3541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21</a:t>
            </a:fld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81070"/>
              </p:ext>
            </p:extLst>
          </p:nvPr>
        </p:nvGraphicFramePr>
        <p:xfrm>
          <a:off x="820467" y="2561789"/>
          <a:ext cx="10338120" cy="3309812"/>
        </p:xfrm>
        <a:graphic>
          <a:graphicData uri="http://schemas.openxmlformats.org/drawingml/2006/table">
            <a:tbl>
              <a:tblPr/>
              <a:tblGrid>
                <a:gridCol w="1847263"/>
                <a:gridCol w="3321797"/>
                <a:gridCol w="2584530"/>
                <a:gridCol w="2584530"/>
              </a:tblGrid>
              <a:tr h="59007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N°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Summa </a:t>
                      </a:r>
                      <a:r>
                        <a:rPr lang="it-IT" sz="1400" dirty="0" err="1" smtClean="0"/>
                        <a:t>Theologiae</a:t>
                      </a:r>
                      <a:r>
                        <a:rPr lang="it-IT" sz="1400" dirty="0" smtClean="0"/>
                        <a:t>   </a:t>
                      </a:r>
                      <a:r>
                        <a:rPr lang="it-IT" sz="1400" dirty="0" smtClean="0">
                          <a:effectLst/>
                        </a:rPr>
                        <a:t>San Tommaso d’Aquino,</a:t>
                      </a:r>
                      <a:r>
                        <a:rPr lang="it-IT" sz="1400" baseline="0" dirty="0" smtClean="0">
                          <a:effectLst/>
                        </a:rPr>
                        <a:t> v</a:t>
                      </a:r>
                      <a:r>
                        <a:rPr lang="it-IT" sz="1400" dirty="0" smtClean="0">
                          <a:effectLst/>
                        </a:rPr>
                        <a:t>alutazione</a:t>
                      </a:r>
                      <a:r>
                        <a:rPr lang="it-IT" sz="1400" baseline="0" dirty="0" smtClean="0">
                          <a:effectLst/>
                        </a:rPr>
                        <a:t> </a:t>
                      </a:r>
                      <a:r>
                        <a:rPr lang="it-IT" sz="1400" dirty="0" smtClean="0">
                          <a:effectLst/>
                        </a:rPr>
                        <a:t>AZIONE MORALE</a:t>
                      </a:r>
                      <a:endParaRPr lang="it-IT" sz="1400" dirty="0">
                        <a:effectLst/>
                      </a:endParaRP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effectLst/>
                      </a:endParaRP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5 W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565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1.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QUIS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«Chi»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“</a:t>
                      </a:r>
                      <a:r>
                        <a:rPr lang="it-IT" sz="1400" dirty="0" err="1">
                          <a:effectLst/>
                        </a:rPr>
                        <a:t>Who</a:t>
                      </a:r>
                      <a:r>
                        <a:rPr lang="it-IT" sz="1400" dirty="0">
                          <a:effectLst/>
                        </a:rPr>
                        <a:t>”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0565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2.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QUID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«Che cosa»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“</a:t>
                      </a:r>
                      <a:r>
                        <a:rPr lang="it-IT" sz="1400" dirty="0" err="1">
                          <a:effectLst/>
                        </a:rPr>
                        <a:t>What</a:t>
                      </a:r>
                      <a:r>
                        <a:rPr lang="it-IT" sz="1400" dirty="0">
                          <a:effectLst/>
                        </a:rPr>
                        <a:t>”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0565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3.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QUANDO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«Quando»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“</a:t>
                      </a:r>
                      <a:r>
                        <a:rPr lang="it-IT" sz="1400" dirty="0" err="1">
                          <a:effectLst/>
                        </a:rPr>
                        <a:t>When</a:t>
                      </a:r>
                      <a:r>
                        <a:rPr lang="it-IT" sz="1400" dirty="0">
                          <a:effectLst/>
                        </a:rPr>
                        <a:t>”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5780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4.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UBI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«Dove»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“</a:t>
                      </a:r>
                      <a:r>
                        <a:rPr lang="it-IT" sz="1400" dirty="0" err="1">
                          <a:effectLst/>
                        </a:rPr>
                        <a:t>Where</a:t>
                      </a:r>
                      <a:r>
                        <a:rPr lang="it-IT" sz="1400" dirty="0">
                          <a:effectLst/>
                        </a:rPr>
                        <a:t>”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0565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5.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CUR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«Perché»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“</a:t>
                      </a:r>
                      <a:r>
                        <a:rPr lang="it-IT" sz="1400" dirty="0" err="1">
                          <a:effectLst/>
                        </a:rPr>
                        <a:t>Why</a:t>
                      </a:r>
                      <a:r>
                        <a:rPr lang="it-IT" sz="1400" dirty="0">
                          <a:effectLst/>
                        </a:rPr>
                        <a:t>”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0565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6.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QUANTUM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«Quanto»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assente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0565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7.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QUOMODO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«In che modo»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assente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056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8.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QUIBUS AUXILIIS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«Con quali mezzi»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assente</a:t>
                      </a:r>
                    </a:p>
                  </a:txBody>
                  <a:tcPr marL="95211" marR="95211" marT="47605" marB="476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0467" y="1506179"/>
            <a:ext cx="11371532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14400" y="1588167"/>
            <a:ext cx="10768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Come rispondere alle domande di un utente che cerca  i dati?</a:t>
            </a:r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3" name="Picture 4" descr="http://www.leoprati.com/wp-content/uploads/2014/10/marmell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3"/>
          <a:stretch>
            <a:fillRect/>
          </a:stretch>
        </p:blipFill>
        <p:spPr bwMode="auto">
          <a:xfrm>
            <a:off x="548969" y="1355813"/>
            <a:ext cx="9150687" cy="44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37038"/>
              </p:ext>
            </p:extLst>
          </p:nvPr>
        </p:nvGraphicFramePr>
        <p:xfrm>
          <a:off x="6647189" y="1646383"/>
          <a:ext cx="5070622" cy="248418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84936"/>
                <a:gridCol w="2585686"/>
              </a:tblGrid>
              <a:tr h="297982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</a:t>
                      </a:r>
                      <a:r>
                        <a:rPr lang="it-IT" sz="1400" dirty="0" smtClean="0">
                          <a:effectLst/>
                        </a:rPr>
                        <a:t>Chi ha rubato?»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</a:t>
                      </a:r>
                      <a:r>
                        <a:rPr lang="it-IT" sz="1400" dirty="0" smtClean="0">
                          <a:effectLst/>
                        </a:rPr>
                        <a:t>Chi cerca i dati?»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>
                    <a:solidFill>
                      <a:srgbClr val="FFFF00"/>
                    </a:solidFill>
                  </a:tcPr>
                </a:tc>
              </a:tr>
              <a:tr h="308961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«Che </a:t>
                      </a:r>
                      <a:r>
                        <a:rPr lang="it-IT" sz="1400" dirty="0" smtClean="0">
                          <a:effectLst/>
                        </a:rPr>
                        <a:t>cosa ha</a:t>
                      </a:r>
                      <a:r>
                        <a:rPr lang="it-IT" sz="1400" baseline="0" dirty="0" smtClean="0">
                          <a:effectLst/>
                        </a:rPr>
                        <a:t> rubato?</a:t>
                      </a:r>
                      <a:r>
                        <a:rPr lang="it-IT" sz="1400" dirty="0" smtClean="0">
                          <a:effectLst/>
                        </a:rPr>
                        <a:t>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«Che </a:t>
                      </a:r>
                      <a:r>
                        <a:rPr lang="it-IT" sz="1400" dirty="0" smtClean="0">
                          <a:effectLst/>
                        </a:rPr>
                        <a:t>cosa cerca</a:t>
                      </a:r>
                      <a:r>
                        <a:rPr lang="it-IT" sz="1400" baseline="0" dirty="0" smtClean="0">
                          <a:effectLst/>
                        </a:rPr>
                        <a:t>?</a:t>
                      </a:r>
                      <a:r>
                        <a:rPr lang="it-IT" sz="1400" dirty="0" smtClean="0">
                          <a:effectLst/>
                        </a:rPr>
                        <a:t>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>
                    <a:solidFill>
                      <a:srgbClr val="FFFF00"/>
                    </a:solidFill>
                  </a:tcPr>
                </a:tc>
              </a:tr>
              <a:tr h="308961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</a:t>
                      </a:r>
                      <a:r>
                        <a:rPr lang="it-IT" sz="1400" dirty="0" smtClean="0">
                          <a:effectLst/>
                        </a:rPr>
                        <a:t>Quando ha rubato?»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</a:t>
                      </a:r>
                      <a:r>
                        <a:rPr lang="it-IT" sz="1400" dirty="0" smtClean="0">
                          <a:effectLst/>
                        </a:rPr>
                        <a:t>Quando</a:t>
                      </a:r>
                      <a:r>
                        <a:rPr lang="it-IT" sz="1400" baseline="0" dirty="0" smtClean="0">
                          <a:effectLst/>
                        </a:rPr>
                        <a:t> cerca </a:t>
                      </a:r>
                      <a:r>
                        <a:rPr lang="it-IT" sz="1400" dirty="0" smtClean="0">
                          <a:effectLst/>
                        </a:rPr>
                        <a:t>i dati?»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>
                    <a:solidFill>
                      <a:srgbClr val="FFFF00"/>
                    </a:solidFill>
                  </a:tcPr>
                </a:tc>
              </a:tr>
              <a:tr h="308961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</a:t>
                      </a:r>
                      <a:r>
                        <a:rPr lang="it-IT" sz="1400" dirty="0" smtClean="0">
                          <a:effectLst/>
                        </a:rPr>
                        <a:t>Dove ha rubato 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</a:t>
                      </a:r>
                      <a:r>
                        <a:rPr lang="it-IT" sz="1400" dirty="0" smtClean="0">
                          <a:effectLst/>
                        </a:rPr>
                        <a:t>Dove cerca i dati?»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>
                    <a:solidFill>
                      <a:srgbClr val="FFFF00"/>
                    </a:solidFill>
                  </a:tcPr>
                </a:tc>
              </a:tr>
              <a:tr h="308961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</a:t>
                      </a:r>
                      <a:r>
                        <a:rPr lang="it-IT" sz="1400" dirty="0" smtClean="0">
                          <a:effectLst/>
                        </a:rPr>
                        <a:t>Perché ha rubato?»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</a:t>
                      </a:r>
                      <a:r>
                        <a:rPr lang="it-IT" sz="1400" dirty="0" smtClean="0">
                          <a:effectLst/>
                        </a:rPr>
                        <a:t>Perché cerca i dati?»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>
                    <a:solidFill>
                      <a:srgbClr val="FFFF00"/>
                    </a:solidFill>
                  </a:tcPr>
                </a:tc>
              </a:tr>
              <a:tr h="308961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</a:t>
                      </a:r>
                      <a:r>
                        <a:rPr lang="it-IT" sz="1400" dirty="0" smtClean="0">
                          <a:effectLst/>
                        </a:rPr>
                        <a:t>Quanto ha rubato?»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</a:t>
                      </a:r>
                      <a:r>
                        <a:rPr lang="it-IT" sz="1400" dirty="0" smtClean="0">
                          <a:effectLst/>
                        </a:rPr>
                        <a:t>Quanti</a:t>
                      </a:r>
                      <a:r>
                        <a:rPr lang="it-IT" sz="1400" baseline="0" dirty="0" smtClean="0">
                          <a:effectLst/>
                        </a:rPr>
                        <a:t> dati cerca</a:t>
                      </a:r>
                      <a:r>
                        <a:rPr lang="it-IT" sz="1400" dirty="0" smtClean="0">
                          <a:effectLst/>
                        </a:rPr>
                        <a:t>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>
                    <a:solidFill>
                      <a:srgbClr val="FFFF00"/>
                    </a:solidFill>
                  </a:tcPr>
                </a:tc>
              </a:tr>
              <a:tr h="350796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«In che </a:t>
                      </a:r>
                      <a:r>
                        <a:rPr lang="it-IT" sz="1400" dirty="0" smtClean="0">
                          <a:effectLst/>
                        </a:rPr>
                        <a:t>modo ha rubato?»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«In che </a:t>
                      </a:r>
                      <a:r>
                        <a:rPr lang="it-IT" sz="1400" dirty="0" smtClean="0">
                          <a:effectLst/>
                        </a:rPr>
                        <a:t>modo cerca i dati?»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>
                    <a:solidFill>
                      <a:srgbClr val="FFFF00"/>
                    </a:solidFill>
                  </a:tcPr>
                </a:tc>
              </a:tr>
              <a:tr h="227376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«Con quali </a:t>
                      </a:r>
                      <a:r>
                        <a:rPr lang="it-IT" sz="1400" dirty="0" smtClean="0">
                          <a:effectLst/>
                        </a:rPr>
                        <a:t>mezzi ha rubato?»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«Con quali </a:t>
                      </a:r>
                      <a:r>
                        <a:rPr lang="it-IT" sz="1400" dirty="0" smtClean="0">
                          <a:effectLst/>
                        </a:rPr>
                        <a:t>mezzi cerca i dati?»</a:t>
                      </a:r>
                      <a:endParaRPr lang="it-IT" sz="1400" dirty="0">
                        <a:effectLst/>
                      </a:endParaRPr>
                    </a:p>
                  </a:txBody>
                  <a:tcPr marL="77240" marR="77240" marT="38620" marB="3862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529560" y="2407345"/>
            <a:ext cx="22949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/>
              <a:t>L’ontologia del sistema informativo sulle professioni</a:t>
            </a:r>
          </a:p>
        </p:txBody>
      </p:sp>
      <p:pic>
        <p:nvPicPr>
          <p:cNvPr id="3074" name="Picture 2" descr="C:\Users\montalbano\Desktop\Senza-titol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6"/>
          <a:stretch>
            <a:fillRect/>
          </a:stretch>
        </p:blipFill>
        <p:spPr bwMode="auto">
          <a:xfrm>
            <a:off x="521701" y="1085514"/>
            <a:ext cx="8724900" cy="57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24</a:t>
            </a:fld>
            <a:endParaRPr lang="it-IT" dirty="0"/>
          </a:p>
        </p:txBody>
      </p:sp>
      <p:pic>
        <p:nvPicPr>
          <p:cNvPr id="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9" y="1052736"/>
            <a:ext cx="4855878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5391397" y="2215120"/>
            <a:ext cx="6800603" cy="4263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400" b="1" dirty="0" smtClean="0">
                <a:solidFill>
                  <a:schemeClr val="tx1"/>
                </a:solidFill>
                <a:cs typeface="Arial" pitchFamily="34" charset="0"/>
              </a:rPr>
              <a:t>Soggetto :</a:t>
            </a:r>
            <a:r>
              <a:rPr lang="it-IT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  <a:cs typeface="Arial" pitchFamily="34" charset="0"/>
              </a:rPr>
              <a:t>Fisico</a:t>
            </a:r>
          </a:p>
          <a:p>
            <a:pPr algn="l"/>
            <a:endParaRPr lang="it-IT" sz="2400" b="1" dirty="0" smtClean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 algn="l"/>
            <a:r>
              <a:rPr lang="it-IT" sz="2400" b="1" dirty="0" smtClean="0">
                <a:solidFill>
                  <a:schemeClr val="tx1"/>
                </a:solidFill>
                <a:cs typeface="Arial" pitchFamily="34" charset="0"/>
              </a:rPr>
              <a:t>Predicato :  </a:t>
            </a:r>
            <a:r>
              <a:rPr lang="it-IT" sz="2400" b="1" dirty="0" smtClean="0">
                <a:solidFill>
                  <a:srgbClr val="C00000"/>
                </a:solidFill>
                <a:cs typeface="Arial" pitchFamily="34" charset="0"/>
              </a:rPr>
              <a:t>Quali conoscenze deve avere?</a:t>
            </a:r>
          </a:p>
          <a:p>
            <a:pPr algn="l"/>
            <a:endParaRPr lang="it-IT" sz="2400" b="1" dirty="0" smtClean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algn="l"/>
            <a:r>
              <a:rPr lang="it-IT" sz="2400" b="1" dirty="0" smtClean="0">
                <a:solidFill>
                  <a:schemeClr val="tx1"/>
                </a:solidFill>
                <a:cs typeface="Arial" pitchFamily="34" charset="0"/>
              </a:rPr>
              <a:t>Oggetto </a:t>
            </a:r>
            <a:r>
              <a:rPr lang="it-IT" sz="2400" b="1" dirty="0">
                <a:solidFill>
                  <a:schemeClr val="tx1"/>
                </a:solidFill>
                <a:cs typeface="Arial" pitchFamily="34" charset="0"/>
              </a:rPr>
              <a:t>:</a:t>
            </a:r>
            <a:r>
              <a:rPr lang="it-IT" sz="24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  <a:cs typeface="Arial" pitchFamily="34" charset="0"/>
              </a:rPr>
              <a:t>Indagine sulle professioni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5391397" y="1284004"/>
            <a:ext cx="5642721" cy="590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400" b="1" u="sng" dirty="0" smtClean="0">
                <a:solidFill>
                  <a:schemeClr val="tx1"/>
                </a:solidFill>
                <a:cs typeface="Arial" pitchFamily="34" charset="0"/>
              </a:rPr>
              <a:t>Sistema informativo sulle professioni</a:t>
            </a:r>
          </a:p>
        </p:txBody>
      </p:sp>
      <p:sp>
        <p:nvSpPr>
          <p:cNvPr id="6" name="Rettangolo 5"/>
          <p:cNvSpPr/>
          <p:nvPr/>
        </p:nvSpPr>
        <p:spPr>
          <a:xfrm>
            <a:off x="6105939" y="4984253"/>
            <a:ext cx="5371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http://fabbisogni.isfol.it/scheda.php?limite=1&amp;id=2.1.1.1.1</a:t>
            </a:r>
          </a:p>
        </p:txBody>
      </p:sp>
      <p:sp>
        <p:nvSpPr>
          <p:cNvPr id="7" name="Rettangolo 6"/>
          <p:cNvSpPr/>
          <p:nvPr/>
        </p:nvSpPr>
        <p:spPr>
          <a:xfrm>
            <a:off x="5498604" y="4968864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URL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25</a:t>
            </a:fld>
            <a:endParaRPr lang="it-IT" dirty="0"/>
          </a:p>
        </p:txBody>
      </p:sp>
      <p:pic>
        <p:nvPicPr>
          <p:cNvPr id="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23" y="1073363"/>
            <a:ext cx="4345108" cy="519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eharmony.co.uk/dating-advice/wp-content/uploads/2012/12/1-copy_button_6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3" y="1418867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26</a:t>
            </a:fld>
            <a:endParaRPr lang="it-IT" dirty="0"/>
          </a:p>
        </p:txBody>
      </p:sp>
      <p:pic>
        <p:nvPicPr>
          <p:cNvPr id="3" name="Picture 6" descr="https://c3.staticflickr.com/3/2716/4502725874_ae52ffbdd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6"/>
          <a:stretch>
            <a:fillRect/>
          </a:stretch>
        </p:blipFill>
        <p:spPr bwMode="auto">
          <a:xfrm>
            <a:off x="623514" y="1043070"/>
            <a:ext cx="9565516" cy="581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27</a:t>
            </a:fld>
            <a:endParaRPr lang="it-IT" dirty="0"/>
          </a:p>
        </p:txBody>
      </p:sp>
      <p:pic>
        <p:nvPicPr>
          <p:cNvPr id="3" name="Picture 2" descr="http://gatewayfs.org/files/2013/05/capturing-data-evaluating-data-sharing-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19" y="1151906"/>
            <a:ext cx="6062435" cy="55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spazioadesivi.it/wp-content/uploads/2013/02/fumetto-tondo-vuoto_ne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659">
            <a:off x="1366630" y="3871576"/>
            <a:ext cx="2403747" cy="24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s://encrypted-tbn3.gstatic.com/images?q=tbn:ANd9GcS8H0na3mpNaeE_7atWiXq7VQaKJ-GG4qtm8vVmkDmh-mqTwDU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12" y="4519648"/>
            <a:ext cx="846981" cy="8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453767" y="1349467"/>
            <a:ext cx="460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cs typeface="Arial" pitchFamily="34" charset="0"/>
              </a:rPr>
              <a:t>«I dati si chiamano così perché debbono essere </a:t>
            </a:r>
            <a:r>
              <a:rPr lang="it-IT" sz="3200" b="1" dirty="0" smtClean="0">
                <a:cs typeface="Arial" pitchFamily="34" charset="0"/>
              </a:rPr>
              <a:t>DATI</a:t>
            </a:r>
            <a:r>
              <a:rPr lang="it-IT" sz="3200" dirty="0" smtClean="0">
                <a:cs typeface="Arial" pitchFamily="34" charset="0"/>
              </a:rPr>
              <a:t>, altrimenti si sarebbero chiamati </a:t>
            </a:r>
            <a:r>
              <a:rPr lang="it-IT" sz="3200" b="1" dirty="0" smtClean="0">
                <a:cs typeface="Arial" pitchFamily="34" charset="0"/>
              </a:rPr>
              <a:t>TENUTI</a:t>
            </a:r>
            <a:r>
              <a:rPr lang="it-IT" sz="3200" dirty="0" smtClean="0"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856621" y="3429000"/>
            <a:ext cx="4108299" cy="23461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3" name="Picture 4" descr="https://enterprisearchitecture.nih.gov/SiteCollectionDocuments/enterprisearchitecture.nih.gov/ArchLib/Images/PatternImages/ApplicationProgramInterfacePattern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5" y="3016274"/>
            <a:ext cx="7166570" cy="300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echeconomy.it/wp-content/uploads/2016/04/robot-with-tools-and-application-programming-interface-sign-technology-conc_MyFlstR_-m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0" y="1008242"/>
            <a:ext cx="4298856" cy="31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953343" y="1389903"/>
            <a:ext cx="401157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/>
              <a:t>Un approccio è basato sul </a:t>
            </a:r>
            <a:r>
              <a:rPr lang="it-IT" sz="1700" b="1" dirty="0"/>
              <a:t>protocollo standard SOAP</a:t>
            </a:r>
            <a:r>
              <a:rPr lang="it-IT" sz="1700" dirty="0"/>
              <a:t> (Simple Object Access </a:t>
            </a:r>
            <a:r>
              <a:rPr lang="it-IT" sz="1700" dirty="0" err="1"/>
              <a:t>Protocol</a:t>
            </a:r>
            <a:r>
              <a:rPr lang="it-IT" sz="1700" dirty="0"/>
              <a:t>), per lo scambio di messaggi </a:t>
            </a:r>
            <a:r>
              <a:rPr lang="it-IT" sz="1700" dirty="0" smtClean="0"/>
              <a:t>e </a:t>
            </a:r>
            <a:r>
              <a:rPr lang="it-IT" sz="1700" dirty="0"/>
              <a:t>l’invocazione di servizi </a:t>
            </a:r>
            <a:r>
              <a:rPr lang="it-IT" sz="1700" dirty="0" smtClean="0"/>
              <a:t>remoti. Riproduce </a:t>
            </a:r>
            <a:r>
              <a:rPr lang="it-IT" sz="1700" dirty="0"/>
              <a:t>un approccio </a:t>
            </a:r>
            <a:r>
              <a:rPr lang="it-IT" sz="1700" dirty="0" smtClean="0"/>
              <a:t>RPC</a:t>
            </a:r>
            <a:r>
              <a:rPr lang="it-IT" sz="1700" dirty="0"/>
              <a:t> </a:t>
            </a:r>
            <a:r>
              <a:rPr lang="it-IT" sz="1700" dirty="0" smtClean="0"/>
              <a:t>(</a:t>
            </a:r>
            <a:r>
              <a:rPr lang="it-IT" sz="1700" i="1" dirty="0" smtClean="0"/>
              <a:t>Remote </a:t>
            </a:r>
            <a:r>
              <a:rPr lang="it-IT" sz="1700" i="1" dirty="0"/>
              <a:t>Procedure </a:t>
            </a:r>
            <a:r>
              <a:rPr lang="it-IT" sz="1700" i="1" dirty="0" smtClean="0"/>
              <a:t>Call)</a:t>
            </a:r>
            <a:r>
              <a:rPr lang="it-IT" sz="1700" dirty="0" smtClean="0"/>
              <a:t>, </a:t>
            </a:r>
            <a:r>
              <a:rPr lang="it-IT" sz="1700" dirty="0"/>
              <a:t>tipico di protocolli di interoperabilità come </a:t>
            </a:r>
            <a:r>
              <a:rPr lang="it-IT" sz="1700" b="1" dirty="0"/>
              <a:t>CORBA</a:t>
            </a:r>
            <a:r>
              <a:rPr lang="it-IT" sz="1700" dirty="0"/>
              <a:t>, </a:t>
            </a:r>
            <a:r>
              <a:rPr lang="it-IT" sz="1700" b="1" dirty="0"/>
              <a:t>DCOM</a:t>
            </a:r>
            <a:r>
              <a:rPr lang="it-IT" sz="1700" dirty="0"/>
              <a:t> e </a:t>
            </a:r>
            <a:r>
              <a:rPr lang="it-IT" sz="1700" b="1" dirty="0"/>
              <a:t>RMI</a:t>
            </a:r>
            <a:r>
              <a:rPr lang="it-IT" sz="1700" dirty="0" smtClean="0"/>
              <a:t>.</a:t>
            </a:r>
          </a:p>
          <a:p>
            <a:endParaRPr lang="it-IT" sz="1700" dirty="0"/>
          </a:p>
          <a:p>
            <a:r>
              <a:rPr lang="it-IT" sz="1700" dirty="0"/>
              <a:t>Un secondo approccio è ispirato ai principi architetturali tipici del Web e si concentra sulla descrizione di risorse, sul modo di individuarle nel Web e sul modo di trasferirle da una macchina all’altra. Questo è l’approccio che analizzeremo in questa guida e che prende il nome di </a:t>
            </a:r>
            <a:r>
              <a:rPr lang="it-IT" sz="1700" b="1" dirty="0"/>
              <a:t>REST</a:t>
            </a:r>
            <a:r>
              <a:rPr lang="it-IT" sz="1700" dirty="0"/>
              <a:t> (</a:t>
            </a:r>
            <a:r>
              <a:rPr lang="it-IT" sz="1700" dirty="0" err="1" smtClean="0"/>
              <a:t>Representational</a:t>
            </a:r>
            <a:r>
              <a:rPr lang="it-IT" sz="1700" dirty="0"/>
              <a:t> State Transfer</a:t>
            </a:r>
            <a:r>
              <a:rPr lang="it-IT" sz="1700" dirty="0" smtClean="0"/>
              <a:t>).</a:t>
            </a: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dweek.com/socialtimes/files/2014/03/OptimoveGraphic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1" y="1464292"/>
            <a:ext cx="7932949" cy="53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6400799" y="1667269"/>
            <a:ext cx="4926648" cy="590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5400" b="1" dirty="0" smtClean="0">
                <a:solidFill>
                  <a:srgbClr val="C00000"/>
                </a:solidFill>
                <a:latin typeface="+mj-lt"/>
              </a:rPr>
              <a:t>REST </a:t>
            </a:r>
            <a:r>
              <a:rPr lang="it-IT" sz="2000" b="1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it-IT" sz="2000" b="1" dirty="0" err="1" smtClean="0">
                <a:solidFill>
                  <a:srgbClr val="C00000"/>
                </a:solidFill>
                <a:latin typeface="+mj-lt"/>
              </a:rPr>
              <a:t>Representational</a:t>
            </a:r>
            <a:r>
              <a:rPr lang="it-IT" sz="2000" b="1" dirty="0" smtClean="0">
                <a:solidFill>
                  <a:srgbClr val="C00000"/>
                </a:solidFill>
                <a:latin typeface="+mj-lt"/>
              </a:rPr>
              <a:t> State Transfer)</a:t>
            </a:r>
            <a:endParaRPr lang="it-IT" sz="20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495802" y="2581855"/>
            <a:ext cx="5334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REST</a:t>
            </a:r>
            <a:r>
              <a:rPr lang="it-IT" sz="2000" dirty="0"/>
              <a:t> non è un’architettura </a:t>
            </a:r>
            <a:r>
              <a:rPr lang="it-IT" sz="2000" dirty="0" smtClean="0"/>
              <a:t>né </a:t>
            </a:r>
            <a:r>
              <a:rPr lang="it-IT" sz="2000" dirty="0"/>
              <a:t>uno standard, ma un insieme di linee guida per la realizzazione di un’architettura di sistema. </a:t>
            </a:r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3" name="Picture 2" descr="http://cdni.wired.co.uk/1240x826/a_c/03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"/>
          <a:stretch>
            <a:fillRect/>
          </a:stretch>
        </p:blipFill>
        <p:spPr bwMode="auto">
          <a:xfrm>
            <a:off x="606468" y="1014587"/>
            <a:ext cx="9143174" cy="58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9559637" y="3442334"/>
            <a:ext cx="244235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TIM BERNERS LEE </a:t>
            </a:r>
          </a:p>
          <a:p>
            <a:pPr marL="0" indent="0" algn="r">
              <a:buNone/>
            </a:pPr>
            <a:r>
              <a:rPr lang="it-IT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1990</a:t>
            </a:r>
            <a:endParaRPr lang="it-IT" sz="18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41267" y="1091312"/>
            <a:ext cx="1029590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300" dirty="0" smtClean="0"/>
              <a:t>Il </a:t>
            </a:r>
            <a:r>
              <a:rPr lang="it-IT" sz="1300" dirty="0"/>
              <a:t>tutto può essere riassunto nei seguenti cinque principi (CRUD):</a:t>
            </a:r>
          </a:p>
          <a:p>
            <a:pPr algn="just"/>
            <a:endParaRPr lang="it-IT" sz="1300" dirty="0"/>
          </a:p>
          <a:p>
            <a:pPr marL="273050" indent="-273050">
              <a:buAutoNum type="arabicParenR"/>
            </a:pPr>
            <a:r>
              <a:rPr lang="it-IT" sz="1300" b="1" dirty="0"/>
              <a:t>Identificazione delle risorse</a:t>
            </a:r>
          </a:p>
          <a:p>
            <a:pPr marL="342900" indent="-342900">
              <a:buAutoNum type="arabicParenR"/>
            </a:pPr>
            <a:endParaRPr lang="it-IT" sz="1300" dirty="0"/>
          </a:p>
          <a:p>
            <a:r>
              <a:rPr lang="it-IT" sz="1300" dirty="0">
                <a:hlinkClick r:id="rId2"/>
              </a:rPr>
              <a:t>http://apistat.istat.it/?dataset=DCIS_VEICOLIINCID1&amp;dim=,2,4,8,1,2,13,2148&amp;idLayer=1002&amp;q=getdatajsonnuts</a:t>
            </a:r>
            <a:endParaRPr lang="it-IT" sz="1300" dirty="0"/>
          </a:p>
          <a:p>
            <a:endParaRPr lang="it-IT" sz="1300" dirty="0"/>
          </a:p>
          <a:p>
            <a:pPr marL="228600" indent="-228600">
              <a:buAutoNum type="arabicParenR" startAt="2"/>
            </a:pPr>
            <a:r>
              <a:rPr lang="it-IT" sz="1300" b="1" dirty="0" smtClean="0"/>
              <a:t>Utilizzo </a:t>
            </a:r>
            <a:r>
              <a:rPr lang="it-IT" sz="1300" b="1" dirty="0"/>
              <a:t>esplicito dei metodi </a:t>
            </a:r>
            <a:r>
              <a:rPr lang="it-IT" sz="1300" b="1" dirty="0" smtClean="0"/>
              <a:t>HTTP</a:t>
            </a:r>
          </a:p>
          <a:p>
            <a:pPr marL="228600" indent="-228600">
              <a:buAutoNum type="arabicParenR" startAt="2"/>
            </a:pPr>
            <a:endParaRPr lang="it-IT" sz="1100" b="1" dirty="0"/>
          </a:p>
          <a:p>
            <a:pPr marL="228600" indent="-228600">
              <a:buAutoNum type="arabicParenR" startAt="2"/>
            </a:pPr>
            <a:endParaRPr lang="it-IT" sz="1100" b="1" dirty="0" smtClean="0"/>
          </a:p>
          <a:p>
            <a:pPr marL="228600" indent="-228600">
              <a:buAutoNum type="arabicParenR" startAt="2"/>
            </a:pPr>
            <a:endParaRPr lang="it-IT" sz="1100" b="1" dirty="0" smtClean="0"/>
          </a:p>
          <a:p>
            <a:pPr marL="228600" indent="-228600">
              <a:buAutoNum type="arabicParenR" startAt="2"/>
            </a:pPr>
            <a:endParaRPr lang="it-IT" sz="1100" b="1" dirty="0"/>
          </a:p>
          <a:p>
            <a:pPr marL="228600" indent="-228600">
              <a:buAutoNum type="arabicParenR" startAt="2"/>
            </a:pPr>
            <a:endParaRPr lang="it-IT" sz="1100" b="1" dirty="0" smtClean="0"/>
          </a:p>
          <a:p>
            <a:pPr marL="228600" indent="-228600">
              <a:buAutoNum type="arabicParenR" startAt="2"/>
            </a:pPr>
            <a:endParaRPr lang="it-IT" sz="1100" b="1" dirty="0"/>
          </a:p>
          <a:p>
            <a:endParaRPr lang="it-IT" sz="1100" b="1" dirty="0" smtClean="0"/>
          </a:p>
          <a:p>
            <a:endParaRPr lang="it-IT" sz="1100" b="1" dirty="0"/>
          </a:p>
          <a:p>
            <a:endParaRPr lang="it-IT" sz="1100" b="1" dirty="0" smtClean="0"/>
          </a:p>
          <a:p>
            <a:endParaRPr lang="it-IT" sz="500" b="1" dirty="0"/>
          </a:p>
          <a:p>
            <a:pPr marL="228600" indent="-228600">
              <a:buAutoNum type="arabicParenR" startAt="3"/>
            </a:pPr>
            <a:r>
              <a:rPr lang="it-IT" sz="1300" b="1" dirty="0" smtClean="0"/>
              <a:t>Risorse autodescrittive</a:t>
            </a:r>
            <a:endParaRPr lang="it-IT" sz="1300" dirty="0"/>
          </a:p>
          <a:p>
            <a:pPr algn="just"/>
            <a:r>
              <a:rPr lang="it-IT" sz="1300" dirty="0"/>
              <a:t>I principi REST non pongono nessun vincolo sulle modalità di </a:t>
            </a:r>
            <a:r>
              <a:rPr lang="it-IT" sz="1300" b="1" dirty="0"/>
              <a:t>rappresentazione di una risorsa</a:t>
            </a:r>
            <a:r>
              <a:rPr lang="it-IT" sz="1300" dirty="0"/>
              <a:t>. Virtualmente possiamo utilizzare il formato che preferiamo senza essere obbligati a seguire uno standard. Di fatto, però, è opportuno utilizzare formati il più possibile standard in modo da semplificare l’interazione con i client (</a:t>
            </a:r>
            <a:r>
              <a:rPr lang="it-IT" sz="1300" dirty="0" err="1"/>
              <a:t>jsonSTAT</a:t>
            </a:r>
            <a:r>
              <a:rPr lang="it-IT" sz="1300" dirty="0"/>
              <a:t>?).</a:t>
            </a:r>
          </a:p>
          <a:p>
            <a:endParaRPr lang="it-IT" sz="1000" b="1" dirty="0"/>
          </a:p>
          <a:p>
            <a:r>
              <a:rPr lang="it-IT" sz="1300" b="1" dirty="0" smtClean="0"/>
              <a:t>4)    Collegamenti </a:t>
            </a:r>
            <a:r>
              <a:rPr lang="it-IT" sz="1300" b="1" dirty="0"/>
              <a:t>tra </a:t>
            </a:r>
            <a:r>
              <a:rPr lang="it-IT" sz="1300" b="1" dirty="0" smtClean="0"/>
              <a:t>risorse</a:t>
            </a:r>
          </a:p>
          <a:p>
            <a:pPr algn="just"/>
            <a:r>
              <a:rPr lang="it-IT" sz="1300" dirty="0" smtClean="0"/>
              <a:t>Un altro vincolo dei principi REST consiste nella necessità che le risorse siano tra loro messe in </a:t>
            </a:r>
            <a:r>
              <a:rPr lang="it-IT" sz="1300" b="1" dirty="0" smtClean="0"/>
              <a:t>relazione tramite link</a:t>
            </a:r>
            <a:r>
              <a:rPr lang="it-IT" sz="1300" dirty="0" smtClean="0"/>
              <a:t> ipertestuali. Questo principio è anche noto come HATEOAS, dall’acronimo di </a:t>
            </a:r>
            <a:r>
              <a:rPr lang="it-IT" sz="1300" i="1" dirty="0" err="1" smtClean="0"/>
              <a:t>Hypermedia</a:t>
            </a:r>
            <a:r>
              <a:rPr lang="it-IT" sz="1300" i="1" dirty="0" smtClean="0"/>
              <a:t> </a:t>
            </a:r>
            <a:r>
              <a:rPr lang="it-IT" sz="1300" i="1" dirty="0" err="1" smtClean="0"/>
              <a:t>As</a:t>
            </a:r>
            <a:r>
              <a:rPr lang="it-IT" sz="1300" i="1" dirty="0" smtClean="0"/>
              <a:t> The Engine Of Application State</a:t>
            </a:r>
            <a:r>
              <a:rPr lang="it-IT" sz="1300" dirty="0" smtClean="0"/>
              <a:t>, e pone l’accento sulle modalità di gestione dello stato dell’applicazione.</a:t>
            </a:r>
          </a:p>
          <a:p>
            <a:endParaRPr lang="it-IT" sz="1000" dirty="0"/>
          </a:p>
          <a:p>
            <a:pPr>
              <a:tabLst>
                <a:tab pos="355600" algn="l"/>
              </a:tabLst>
            </a:pPr>
            <a:r>
              <a:rPr lang="it-IT" sz="1300" b="1" dirty="0" smtClean="0"/>
              <a:t>5)     Comunicazione </a:t>
            </a:r>
            <a:r>
              <a:rPr lang="it-IT" sz="1300" b="1" dirty="0"/>
              <a:t>senza </a:t>
            </a:r>
            <a:r>
              <a:rPr lang="it-IT" sz="1300" b="1" dirty="0" smtClean="0"/>
              <a:t>stato</a:t>
            </a:r>
          </a:p>
          <a:p>
            <a:pPr algn="just"/>
            <a:r>
              <a:rPr lang="it-IT" sz="1300" dirty="0"/>
              <a:t>È importante sottolineare che sebbene REST preveda la </a:t>
            </a:r>
            <a:r>
              <a:rPr lang="it-IT" sz="1300" b="1" dirty="0"/>
              <a:t>comunicazione </a:t>
            </a:r>
            <a:r>
              <a:rPr lang="it-IT" sz="1300" b="1" dirty="0" err="1"/>
              <a:t>stateless</a:t>
            </a:r>
            <a:r>
              <a:rPr lang="it-IT" sz="1300" dirty="0"/>
              <a:t>, non vuol dire che un’applicazione non deve avere stato. La responsabilità della gestione dello stato dell’applicazione non deve essere conferita al server, ma rientra nei compiti del client.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56537"/>
              </p:ext>
            </p:extLst>
          </p:nvPr>
        </p:nvGraphicFramePr>
        <p:xfrm>
          <a:off x="743478" y="2663464"/>
          <a:ext cx="5764200" cy="1269399"/>
        </p:xfrm>
        <a:graphic>
          <a:graphicData uri="http://schemas.openxmlformats.org/drawingml/2006/table">
            <a:tbl>
              <a:tblPr/>
              <a:tblGrid>
                <a:gridCol w="1185892"/>
                <a:gridCol w="1570749"/>
                <a:gridCol w="3007559"/>
              </a:tblGrid>
              <a:tr h="218060">
                <a:tc>
                  <a:txBody>
                    <a:bodyPr/>
                    <a:lstStyle/>
                    <a:p>
                      <a:pPr algn="l"/>
                      <a:r>
                        <a:rPr lang="it-IT" sz="1300" b="1" dirty="0">
                          <a:effectLst/>
                        </a:rPr>
                        <a:t>Metodo HTTP</a:t>
                      </a:r>
                    </a:p>
                  </a:txBody>
                  <a:tcPr marL="55173" marR="55173" marT="27587" marB="2758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1" dirty="0">
                          <a:effectLst/>
                        </a:rPr>
                        <a:t>Operazione CRUD</a:t>
                      </a:r>
                    </a:p>
                  </a:txBody>
                  <a:tcPr marL="55173" marR="55173" marT="27587" marB="2758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1" dirty="0">
                          <a:effectLst/>
                        </a:rPr>
                        <a:t>Descrizione</a:t>
                      </a:r>
                    </a:p>
                  </a:txBody>
                  <a:tcPr marL="55173" marR="55173" marT="27587" marB="2758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18060"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>
                          <a:effectLst/>
                        </a:rPr>
                        <a:t>POST</a:t>
                      </a:r>
                    </a:p>
                  </a:txBody>
                  <a:tcPr marL="55173" marR="55173" marT="27587" marB="2758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>
                          <a:effectLst/>
                        </a:rPr>
                        <a:t>Create</a:t>
                      </a:r>
                    </a:p>
                  </a:txBody>
                  <a:tcPr marL="55173" marR="55173" marT="27587" marB="2758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>
                          <a:effectLst/>
                        </a:rPr>
                        <a:t>Crea una nuova risorsa</a:t>
                      </a:r>
                    </a:p>
                  </a:txBody>
                  <a:tcPr marL="55173" marR="55173" marT="27587" marB="2758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020"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>
                          <a:effectLst/>
                        </a:rPr>
                        <a:t>GET</a:t>
                      </a:r>
                    </a:p>
                  </a:txBody>
                  <a:tcPr marL="55173" marR="55173" marT="27587" marB="2758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>
                          <a:effectLst/>
                        </a:rPr>
                        <a:t>Read</a:t>
                      </a:r>
                    </a:p>
                  </a:txBody>
                  <a:tcPr marL="55173" marR="55173" marT="27587" marB="2758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>
                          <a:effectLst/>
                        </a:rPr>
                        <a:t>Ottiene una risorsa esistente</a:t>
                      </a:r>
                    </a:p>
                  </a:txBody>
                  <a:tcPr marL="55173" marR="55173" marT="27587" marB="2758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256223">
                <a:tc>
                  <a:txBody>
                    <a:bodyPr/>
                    <a:lstStyle/>
                    <a:p>
                      <a:pPr fontAlgn="t"/>
                      <a:r>
                        <a:rPr lang="it-IT" sz="1300">
                          <a:effectLst/>
                        </a:rPr>
                        <a:t>PUT</a:t>
                      </a:r>
                    </a:p>
                  </a:txBody>
                  <a:tcPr marL="55173" marR="55173" marT="27587" marB="2758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300">
                          <a:effectLst/>
                        </a:rPr>
                        <a:t>Update</a:t>
                      </a:r>
                    </a:p>
                  </a:txBody>
                  <a:tcPr marL="55173" marR="55173" marT="27587" marB="2758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300">
                          <a:effectLst/>
                        </a:rPr>
                        <a:t>Aggiorna una risorsa o ne modifica lo stato</a:t>
                      </a:r>
                    </a:p>
                  </a:txBody>
                  <a:tcPr marL="55173" marR="55173" marT="27587" marB="2758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8060"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>
                          <a:effectLst/>
                        </a:rPr>
                        <a:t>DELETE</a:t>
                      </a:r>
                    </a:p>
                  </a:txBody>
                  <a:tcPr marL="55173" marR="55173" marT="27587" marB="2758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 err="1">
                          <a:effectLst/>
                        </a:rPr>
                        <a:t>Delete</a:t>
                      </a:r>
                      <a:endParaRPr lang="it-IT" sz="1300" dirty="0">
                        <a:effectLst/>
                      </a:endParaRPr>
                    </a:p>
                  </a:txBody>
                  <a:tcPr marL="55173" marR="55173" marT="27587" marB="2758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>
                          <a:effectLst/>
                        </a:rPr>
                        <a:t>Elimina una risorsa</a:t>
                      </a:r>
                    </a:p>
                  </a:txBody>
                  <a:tcPr marL="55173" marR="55173" marT="27587" marB="2758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radzserg.com/wp-content/uploads/2016/04/mongodb-crud-operation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60" y="2205217"/>
            <a:ext cx="4953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31</a:t>
            </a:fld>
            <a:endParaRPr lang="it-IT" dirty="0"/>
          </a:p>
        </p:txBody>
      </p:sp>
      <p:pic>
        <p:nvPicPr>
          <p:cNvPr id="3" name="Picture 5" descr="C:\Users\montalbano\Desktop\Senza-titol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03" y="1103797"/>
            <a:ext cx="7194161" cy="5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32</a:t>
            </a:fld>
            <a:endParaRPr lang="it-IT" dirty="0"/>
          </a:p>
        </p:txBody>
      </p:sp>
      <p:pic>
        <p:nvPicPr>
          <p:cNvPr id="8" name="Picture 4" descr="http://maxoffsky.com/word/wp-content/uploads/2012/11/RESTful-API-design-1014x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95" y="1804923"/>
            <a:ext cx="6508342" cy="29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674253" y="1138605"/>
            <a:ext cx="3410517" cy="22384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REST A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3" y="4317634"/>
            <a:ext cx="3415537" cy="25451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T AP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3" y="1362449"/>
            <a:ext cx="3408947" cy="25127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12" name="Rettangolo 11"/>
          <p:cNvSpPr/>
          <p:nvPr/>
        </p:nvSpPr>
        <p:spPr>
          <a:xfrm>
            <a:off x="663551" y="4112406"/>
            <a:ext cx="3435428" cy="22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hape 205"/>
          <p:cNvSpPr/>
          <p:nvPr/>
        </p:nvSpPr>
        <p:spPr>
          <a:xfrm>
            <a:off x="1626855" y="4063458"/>
            <a:ext cx="3006638" cy="2709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WITHOUT REST</a:t>
            </a:r>
            <a:endParaRPr lang="en-US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205"/>
          <p:cNvSpPr/>
          <p:nvPr/>
        </p:nvSpPr>
        <p:spPr>
          <a:xfrm>
            <a:off x="2881871" y="1086014"/>
            <a:ext cx="1202899" cy="2356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REST</a:t>
            </a:r>
            <a:endParaRPr lang="en-US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33</a:t>
            </a:fld>
            <a:endParaRPr lang="it-IT" dirty="0"/>
          </a:p>
        </p:txBody>
      </p:sp>
      <p:pic>
        <p:nvPicPr>
          <p:cNvPr id="3074" name="Picture 2" descr="C:\Users\montalbano\Desktop\datas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72" y="2186234"/>
            <a:ext cx="29146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5750399" y="2685314"/>
            <a:ext cx="4926648" cy="2192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b="1" dirty="0" smtClean="0">
                <a:solidFill>
                  <a:schemeClr val="accent1">
                    <a:lumMod val="50000"/>
                  </a:schemeClr>
                </a:solidFill>
              </a:rPr>
              <a:t>IL DATO COME SERVIZIO</a:t>
            </a:r>
            <a:endParaRPr lang="it-IT" sz="5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59557" y="1126386"/>
            <a:ext cx="6127845" cy="51735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34</a:t>
            </a:fld>
            <a:endParaRPr lang="it-IT" dirty="0"/>
          </a:p>
        </p:txBody>
      </p:sp>
      <p:pic>
        <p:nvPicPr>
          <p:cNvPr id="4" name="Picture 2" descr="C:\Users\montalbano\Desktop\sch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41" y="1126386"/>
            <a:ext cx="6898123" cy="5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782614" y="2438466"/>
            <a:ext cx="3325362" cy="2192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solidFill>
                  <a:schemeClr val="bg1"/>
                </a:solidFill>
              </a:rPr>
              <a:t>SISTEMA</a:t>
            </a:r>
          </a:p>
          <a:p>
            <a:r>
              <a:rPr lang="it-IT" sz="4000" b="1" dirty="0" smtClean="0">
                <a:solidFill>
                  <a:schemeClr val="bg1"/>
                </a:solidFill>
              </a:rPr>
              <a:t>NAZIONALE</a:t>
            </a:r>
            <a:endParaRPr lang="it-IT" sz="4000" b="1" dirty="0" smtClean="0">
              <a:solidFill>
                <a:schemeClr val="bg1"/>
              </a:solidFill>
            </a:endParaRPr>
          </a:p>
          <a:p>
            <a:r>
              <a:rPr lang="it-IT" sz="4000" b="1" dirty="0" smtClean="0">
                <a:solidFill>
                  <a:schemeClr val="bg1"/>
                </a:solidFill>
              </a:rPr>
              <a:t>PROFESSIONI</a:t>
            </a:r>
            <a:endParaRPr lang="it-IT" sz="4000" dirty="0" smtClean="0">
              <a:solidFill>
                <a:schemeClr val="bg1"/>
              </a:solidFill>
            </a:endParaRPr>
          </a:p>
        </p:txBody>
      </p:sp>
      <p:pic>
        <p:nvPicPr>
          <p:cNvPr id="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162" y="4798280"/>
            <a:ext cx="726202" cy="868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35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9557" y="1126386"/>
            <a:ext cx="6127845" cy="51735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87080" y="2438466"/>
            <a:ext cx="3325362" cy="2192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solidFill>
                  <a:schemeClr val="bg1"/>
                </a:solidFill>
              </a:rPr>
              <a:t>SISTEMA</a:t>
            </a:r>
          </a:p>
          <a:p>
            <a:r>
              <a:rPr lang="it-IT" sz="4000" b="1" dirty="0" smtClean="0">
                <a:solidFill>
                  <a:schemeClr val="bg1"/>
                </a:solidFill>
              </a:rPr>
              <a:t>NAZIONALE</a:t>
            </a:r>
            <a:endParaRPr lang="it-IT" sz="4000" b="1" dirty="0" smtClean="0">
              <a:solidFill>
                <a:schemeClr val="bg1"/>
              </a:solidFill>
            </a:endParaRPr>
          </a:p>
          <a:p>
            <a:r>
              <a:rPr lang="it-IT" sz="4000" b="1" dirty="0" smtClean="0">
                <a:solidFill>
                  <a:schemeClr val="bg1"/>
                </a:solidFill>
              </a:rPr>
              <a:t>LAVORO?</a:t>
            </a:r>
            <a:endParaRPr lang="it-IT" sz="40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ontalbano\Desktop\Senza-titol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76" y="1126386"/>
            <a:ext cx="68961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39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36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 rot="5400000">
            <a:off x="9166928" y="-313000"/>
            <a:ext cx="969048" cy="3901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8021850" y="1179552"/>
            <a:ext cx="32592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solidFill>
                  <a:schemeClr val="bg1"/>
                </a:solidFill>
                <a:latin typeface="+mj-lt"/>
              </a:rPr>
              <a:t>KEY-VALUE: </a:t>
            </a:r>
          </a:p>
          <a:p>
            <a:pPr algn="r"/>
            <a:r>
              <a:rPr lang="it-IT" dirty="0" smtClean="0">
                <a:solidFill>
                  <a:schemeClr val="bg1"/>
                </a:solidFill>
                <a:latin typeface="+mj-lt"/>
              </a:rPr>
              <a:t>un modello per la raccolta dati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 descr="C:\Users\amminchiato\Desktop\Cassandra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0" y="988814"/>
            <a:ext cx="1936198" cy="12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7480164" y="265680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/>
              <a:t>{</a:t>
            </a:r>
            <a:br>
              <a:rPr lang="it-IT" sz="1600" b="1" dirty="0"/>
            </a:br>
            <a:r>
              <a:rPr lang="it-IT" sz="1600" b="1" dirty="0"/>
              <a:t>"</a:t>
            </a:r>
            <a:r>
              <a:rPr lang="it-IT" sz="1600" b="1" dirty="0" err="1"/>
              <a:t>keyspace</a:t>
            </a:r>
            <a:r>
              <a:rPr lang="it-IT" sz="1600" b="1" dirty="0"/>
              <a:t>" :</a:t>
            </a:r>
            <a:br>
              <a:rPr lang="it-IT" sz="1600" b="1" dirty="0"/>
            </a:br>
            <a:r>
              <a:rPr lang="it-IT" sz="1600" b="1" dirty="0"/>
              <a:t>    {</a:t>
            </a:r>
            <a:br>
              <a:rPr lang="it-IT" sz="1600" b="1" dirty="0"/>
            </a:br>
            <a:r>
              <a:rPr lang="it-IT" sz="1600" b="1" dirty="0"/>
              <a:t>      "</a:t>
            </a:r>
            <a:r>
              <a:rPr lang="it-IT" sz="1600" b="1" dirty="0" err="1"/>
              <a:t>columnfamily</a:t>
            </a:r>
            <a:r>
              <a:rPr lang="it-IT" sz="1600" b="1" dirty="0"/>
              <a:t>" :</a:t>
            </a:r>
            <a:br>
              <a:rPr lang="it-IT" sz="1600" b="1" dirty="0"/>
            </a:br>
            <a:r>
              <a:rPr lang="it-IT" sz="1600" b="1" dirty="0"/>
              <a:t>        {</a:t>
            </a:r>
            <a:br>
              <a:rPr lang="it-IT" sz="1600" b="1" dirty="0"/>
            </a:br>
            <a:r>
              <a:rPr lang="it-IT" sz="1600" b="1" dirty="0"/>
              <a:t>          "</a:t>
            </a:r>
            <a:r>
              <a:rPr lang="it-IT" sz="1600" b="1" dirty="0" err="1"/>
              <a:t>rowkey</a:t>
            </a:r>
            <a:r>
              <a:rPr lang="it-IT" sz="1600" b="1" dirty="0"/>
              <a:t>" :</a:t>
            </a:r>
            <a:br>
              <a:rPr lang="it-IT" sz="1600" b="1" dirty="0"/>
            </a:br>
            <a:r>
              <a:rPr lang="it-IT" sz="1600" b="1" dirty="0"/>
              <a:t>            {</a:t>
            </a:r>
            <a:br>
              <a:rPr lang="it-IT" sz="1600" b="1" dirty="0"/>
            </a:br>
            <a:r>
              <a:rPr lang="it-IT" sz="1600" b="1" dirty="0"/>
              <a:t>            "</a:t>
            </a:r>
            <a:r>
              <a:rPr lang="it-IT" sz="1600" b="1" dirty="0" err="1"/>
              <a:t>supercolumn</a:t>
            </a:r>
            <a:r>
              <a:rPr lang="it-IT" sz="1600" b="1" dirty="0"/>
              <a:t>" :</a:t>
            </a:r>
            <a:br>
              <a:rPr lang="it-IT" sz="1600" b="1" dirty="0"/>
            </a:br>
            <a:r>
              <a:rPr lang="it-IT" sz="1600" b="1" dirty="0"/>
              <a:t>                {</a:t>
            </a:r>
            <a:br>
              <a:rPr lang="it-IT" sz="1600" b="1" dirty="0"/>
            </a:br>
            <a:r>
              <a:rPr lang="it-IT" sz="1600" b="1" dirty="0"/>
              <a:t>                        "</a:t>
            </a:r>
            <a:r>
              <a:rPr lang="it-IT" sz="1600" b="1" dirty="0" err="1"/>
              <a:t>column</a:t>
            </a:r>
            <a:r>
              <a:rPr lang="it-IT" sz="1600" b="1" dirty="0"/>
              <a:t> </a:t>
            </a:r>
            <a:r>
              <a:rPr lang="it-IT" sz="1600" b="1" dirty="0" err="1"/>
              <a:t>name</a:t>
            </a:r>
            <a:r>
              <a:rPr lang="it-IT" sz="1600" b="1" dirty="0"/>
              <a:t>" : "</a:t>
            </a:r>
            <a:r>
              <a:rPr lang="it-IT" sz="1600" b="1" dirty="0" err="1"/>
              <a:t>column</a:t>
            </a:r>
            <a:r>
              <a:rPr lang="it-IT" sz="1600" b="1" dirty="0"/>
              <a:t> </a:t>
            </a:r>
            <a:r>
              <a:rPr lang="it-IT" sz="1600" b="1" dirty="0" err="1"/>
              <a:t>value</a:t>
            </a:r>
            <a:r>
              <a:rPr lang="it-IT" sz="1600" b="1" dirty="0"/>
              <a:t>"</a:t>
            </a:r>
            <a:br>
              <a:rPr lang="it-IT" sz="1600" b="1" dirty="0"/>
            </a:br>
            <a:r>
              <a:rPr lang="it-IT" sz="1600" b="1" dirty="0"/>
              <a:t>                }</a:t>
            </a:r>
            <a:br>
              <a:rPr lang="it-IT" sz="1600" b="1" dirty="0"/>
            </a:br>
            <a:r>
              <a:rPr lang="it-IT" sz="1600" b="1" dirty="0"/>
              <a:t>            }</a:t>
            </a:r>
            <a:br>
              <a:rPr lang="it-IT" sz="1600" b="1" dirty="0"/>
            </a:br>
            <a:r>
              <a:rPr lang="it-IT" sz="1600" b="1" dirty="0"/>
              <a:t>        }</a:t>
            </a:r>
            <a:br>
              <a:rPr lang="it-IT" sz="1600" b="1" dirty="0"/>
            </a:br>
            <a:r>
              <a:rPr lang="it-IT" sz="1600" b="1" dirty="0"/>
              <a:t>    }</a:t>
            </a:r>
            <a:br>
              <a:rPr lang="it-IT" sz="1600" b="1" dirty="0"/>
            </a:br>
            <a:r>
              <a:rPr lang="it-IT" sz="1600" b="1" dirty="0"/>
              <a:t>}</a:t>
            </a:r>
          </a:p>
        </p:txBody>
      </p:sp>
      <p:pic>
        <p:nvPicPr>
          <p:cNvPr id="7" name="Picture 3" descr="C:\Users\montalbano\Desktop\Senza-titolo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52" y="2286672"/>
            <a:ext cx="49911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251090" y="2561260"/>
            <a:ext cx="22907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37</a:t>
            </a:fld>
            <a:endParaRPr lang="it-IT" dirty="0"/>
          </a:p>
        </p:txBody>
      </p:sp>
      <p:pic>
        <p:nvPicPr>
          <p:cNvPr id="4098" name="Picture 2" descr="http://www.landscapeplaces.com/wordpress/wp-content/uploads/2016/03/amazo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57" y="1187223"/>
            <a:ext cx="5858574" cy="208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ellerengine.com/wp-content/uploads/2015/10/total-number-of-products-on-amazon-1024x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00" y="3173957"/>
            <a:ext cx="8602888" cy="34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0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38</a:t>
            </a:fld>
            <a:endParaRPr lang="it-IT" dirty="0"/>
          </a:p>
        </p:txBody>
      </p:sp>
      <p:pic>
        <p:nvPicPr>
          <p:cNvPr id="9" name="Picture 2" descr="http://kimandjason.com/blog/wp-content/uploads/2012/11/colored-spaghet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34" y="1100740"/>
            <a:ext cx="3988519" cy="56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nsitaction.com/wp-content/uploads/apache_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41" y="2364629"/>
            <a:ext cx="2294263" cy="13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media.licdn.com/media/AAEAAQAAAAAAAAOVAAAAJGFkMTFjNWIxLTY1YjMtNDI2My1iYTUzLTFiOTA0MGZmY2JlY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25" y="1027690"/>
            <a:ext cx="3491880" cy="11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airpair-blog.s3.amazonaws.com/wp-content/uploads/2014/03/hadoop-logo-Patrick-Lie-Hadoop-Expert-and-big-da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4" y="3876158"/>
            <a:ext cx="3097958" cy="11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/>
          <p:nvPr/>
        </p:nvCxnSpPr>
        <p:spPr>
          <a:xfrm flipV="1">
            <a:off x="6423034" y="3689742"/>
            <a:ext cx="33919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6445207" y="5206958"/>
            <a:ext cx="33919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https://encrypted-tbn2.gstatic.com/images?q=tbn:ANd9GcTVuSM_Dzo-5bupNmyqH19Be6UC4xq96Cnt-fOQkxuBonF7vfp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21" y="5252259"/>
            <a:ext cx="2654211" cy="12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39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06317" y="2116206"/>
            <a:ext cx="406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GRAZIE PER L’ATTENZIONE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Shape 713"/>
          <p:cNvSpPr/>
          <p:nvPr/>
        </p:nvSpPr>
        <p:spPr>
          <a:xfrm>
            <a:off x="2251737" y="4517203"/>
            <a:ext cx="4481454" cy="1405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5817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13"/>
          <p:cNvSpPr/>
          <p:nvPr/>
        </p:nvSpPr>
        <p:spPr>
          <a:xfrm>
            <a:off x="2644136" y="3911017"/>
            <a:ext cx="3043833" cy="8911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5817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278990" y="4900106"/>
            <a:ext cx="3610005" cy="115686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hlinkClick r:id="rId2"/>
              </a:rPr>
              <a:t>alessandro.capezzuoli@istat.it</a:t>
            </a:r>
            <a:endParaRPr lang="en-US" sz="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hlinkClick r:id="rId3"/>
              </a:rPr>
              <a:t>emanuela.recchini@istat.it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hlinkClick r:id="rId4"/>
              </a:rPr>
              <a:t>sergio.vaccaro@istat.it</a:t>
            </a:r>
            <a:endParaRPr lang="en-US" sz="1600" dirty="0" smtClean="0"/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756609" y="4162701"/>
            <a:ext cx="176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chemeClr val="bg1"/>
                </a:solidFill>
              </a:rPr>
              <a:t>DOMANDE?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montalbano\Desktop\contact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7" y="3225560"/>
            <a:ext cx="1962458" cy="19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ntermediachannel.it/wp-content/uploads/2014/05/Assicurazioni-Domande-FAQ-3-Im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50" y="1276615"/>
            <a:ext cx="6705125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borwood.ca/blog/photo/xlarge/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27818"/>
            <a:ext cx="7304928" cy="57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64635" y="2307695"/>
            <a:ext cx="175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</a:rPr>
              <a:t>WWW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60365" y="5222301"/>
            <a:ext cx="1309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HTTP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1533" y="6198731"/>
            <a:ext cx="102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URL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03965" y="5514688"/>
            <a:ext cx="144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HTML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014071" y="2609306"/>
            <a:ext cx="3890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Il www si basa su 3 concetti chiave: </a:t>
            </a:r>
          </a:p>
          <a:p>
            <a:pPr algn="ctr"/>
            <a:r>
              <a:rPr lang="it-IT" sz="3200" b="1" dirty="0" smtClean="0"/>
              <a:t>HTTP, URL, HTML</a:t>
            </a:r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423946" y="1469611"/>
            <a:ext cx="276805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3" name="Picture 2" descr="https://cdn1.chriswiegman.com/content/uploads/2014/08/what-does-http-me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6" y="1009402"/>
            <a:ext cx="8780645" cy="58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423946" y="1469611"/>
            <a:ext cx="276805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HTTP</a:t>
            </a:r>
            <a:r>
              <a:rPr lang="it-IT" sz="3200" b="1" dirty="0" smtClean="0"/>
              <a:t>: </a:t>
            </a:r>
          </a:p>
          <a:p>
            <a:pPr algn="ctr"/>
            <a:r>
              <a:rPr lang="it-IT" sz="2200" b="1" dirty="0" err="1" smtClean="0"/>
              <a:t>Hyper</a:t>
            </a:r>
            <a:r>
              <a:rPr lang="it-IT" sz="2200" b="1" dirty="0" smtClean="0"/>
              <a:t> Text Transfer </a:t>
            </a:r>
            <a:r>
              <a:rPr lang="it-IT" sz="2200" b="1" dirty="0" err="1" smtClean="0"/>
              <a:t>Protocol</a:t>
            </a:r>
            <a:endParaRPr lang="it-IT" sz="2200" b="1" dirty="0" smtClean="0"/>
          </a:p>
          <a:p>
            <a:pPr algn="ctr"/>
            <a:endParaRPr lang="it-IT" sz="2400" b="1" dirty="0" smtClean="0"/>
          </a:p>
          <a:p>
            <a:pPr algn="ctr"/>
            <a:endParaRPr lang="it-IT" sz="2400" b="1" dirty="0"/>
          </a:p>
          <a:p>
            <a:pPr algn="ctr"/>
            <a:r>
              <a:rPr lang="it-IT" sz="2200" b="1" dirty="0" smtClean="0"/>
              <a:t>Il protocollo a livello applicativo usato per il web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829550" y="2120981"/>
            <a:ext cx="4362450" cy="144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3076" name="Picture 4" descr="HTTP URL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055885"/>
            <a:ext cx="7066820" cy="574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625507" y="2085780"/>
            <a:ext cx="46672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URL: </a:t>
            </a:r>
          </a:p>
          <a:p>
            <a:pPr algn="ctr"/>
            <a:r>
              <a:rPr lang="it-IT" sz="2600" b="1" dirty="0" err="1" smtClean="0"/>
              <a:t>Uniform</a:t>
            </a:r>
            <a:r>
              <a:rPr lang="it-IT" sz="2600" b="1" dirty="0" smtClean="0"/>
              <a:t> Resource Locator</a:t>
            </a:r>
          </a:p>
          <a:p>
            <a:pPr algn="ctr"/>
            <a:endParaRPr lang="it-IT" sz="2400" b="1" dirty="0" smtClean="0"/>
          </a:p>
          <a:p>
            <a:pPr algn="ctr"/>
            <a:endParaRPr lang="it-IT" sz="2400" b="1" dirty="0"/>
          </a:p>
          <a:p>
            <a:pPr algn="ctr"/>
            <a:r>
              <a:rPr lang="it-IT" sz="2000" b="1" dirty="0" smtClean="0"/>
              <a:t>Una URL identifica univocamente una risorsa (pagine web, immagini, video)</a:t>
            </a:r>
          </a:p>
          <a:p>
            <a:pPr algn="ctr"/>
            <a:endParaRPr lang="it-IT" sz="2200" b="1" dirty="0" smtClean="0"/>
          </a:p>
          <a:p>
            <a:pPr algn="ctr"/>
            <a:r>
              <a:rPr lang="it-IT" sz="2200" b="1" dirty="0" smtClean="0"/>
              <a:t>I DATI SONO UNA RISORSA</a:t>
            </a:r>
          </a:p>
          <a:p>
            <a:pPr algn="ctr"/>
            <a:r>
              <a:rPr lang="it-IT" sz="2200" b="1" dirty="0" smtClean="0"/>
              <a:t>(IN TUTTI I SENSI)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8825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3" name="Picture 6" descr="http://english99.ru/wp_files/wp-content/uploads/2013/11/head-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1" y="1140607"/>
            <a:ext cx="5091784" cy="53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amminchiato\Desktop\Senza-titol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86" y="1638092"/>
            <a:ext cx="4572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267903" y="4813074"/>
            <a:ext cx="5171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HTML : </a:t>
            </a:r>
            <a:r>
              <a:rPr lang="it-IT" b="1" dirty="0" err="1" smtClean="0"/>
              <a:t>Hyper</a:t>
            </a:r>
            <a:r>
              <a:rPr lang="it-IT" b="1" dirty="0" smtClean="0"/>
              <a:t> Text Markup </a:t>
            </a:r>
            <a:r>
              <a:rPr lang="it-IT" b="1" dirty="0" err="1" smtClean="0"/>
              <a:t>Language</a:t>
            </a:r>
            <a:endParaRPr lang="it-IT" b="1" dirty="0" smtClean="0"/>
          </a:p>
          <a:p>
            <a:pPr algn="ctr"/>
            <a:endParaRPr lang="it-IT" b="1" dirty="0"/>
          </a:p>
          <a:p>
            <a:pPr algn="ctr"/>
            <a:r>
              <a:rPr lang="it-IT" b="1" dirty="0" smtClean="0"/>
              <a:t>Il metalinguaggio utilizzato per costruire pagine web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3" name="Picture 4" descr="ESEMPIO DI COLLEGAMENTO IPERTESTUA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47" y="1520042"/>
            <a:ext cx="9062331" cy="27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830844" y="4818581"/>
            <a:ext cx="6915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Libertà è partecipazione</a:t>
            </a:r>
          </a:p>
          <a:p>
            <a:pPr algn="ctr"/>
            <a:r>
              <a:rPr lang="it-IT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(Giorgio Gaber)</a:t>
            </a:r>
          </a:p>
        </p:txBody>
      </p:sp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3" name="Picture 2" descr="C:\Users\amminchiato\Desktop\Senza-titol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4" y="1021278"/>
            <a:ext cx="4138136" cy="58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idilfirenze.org/wp-content/uploads/2010/12/uo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50" y="1021278"/>
            <a:ext cx="5042626" cy="504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10343</TotalTime>
  <Words>682</Words>
  <Application>Microsoft Office PowerPoint</Application>
  <PresentationFormat>Personalizzato</PresentationFormat>
  <Paragraphs>240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Personalizza struttura</vt:lpstr>
      <vt:lpstr>COMPORTAMENTI INDIVIDUALI  E RELAZIONI SOCIALI  IN TRASFORMAZIONE  UNA SFIDA PER LA  STATISTICA UFFICIALE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montalbano</cp:lastModifiedBy>
  <cp:revision>133</cp:revision>
  <cp:lastPrinted>2016-06-23T14:20:50Z</cp:lastPrinted>
  <dcterms:created xsi:type="dcterms:W3CDTF">2016-03-11T16:10:26Z</dcterms:created>
  <dcterms:modified xsi:type="dcterms:W3CDTF">2016-06-23T19:18:49Z</dcterms:modified>
</cp:coreProperties>
</file>