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7" r:id="rId3"/>
    <p:sldId id="268" r:id="rId4"/>
    <p:sldId id="269" r:id="rId5"/>
    <p:sldId id="270" r:id="rId6"/>
    <p:sldId id="271" r:id="rId7"/>
    <p:sldId id="264" r:id="rId8"/>
    <p:sldId id="272" r:id="rId9"/>
    <p:sldId id="273" r:id="rId10"/>
    <p:sldId id="274" r:id="rId11"/>
    <p:sldId id="275" r:id="rId12"/>
    <p:sldId id="276" r:id="rId13"/>
    <p:sldId id="259" r:id="rId14"/>
    <p:sldId id="261" r:id="rId15"/>
    <p:sldId id="277" r:id="rId16"/>
    <p:sldId id="278" r:id="rId17"/>
    <p:sldId id="279" r:id="rId18"/>
    <p:sldId id="280" r:id="rId19"/>
    <p:sldId id="289" r:id="rId20"/>
    <p:sldId id="281" r:id="rId21"/>
    <p:sldId id="282" r:id="rId22"/>
    <p:sldId id="283" r:id="rId23"/>
    <p:sldId id="284" r:id="rId24"/>
    <p:sldId id="285" r:id="rId25"/>
    <p:sldId id="286" r:id="rId26"/>
    <p:sldId id="287" r:id="rId27"/>
    <p:sldId id="290" r:id="rId28"/>
    <p:sldId id="291" r:id="rId29"/>
    <p:sldId id="292" r:id="rId30"/>
    <p:sldId id="293" r:id="rId31"/>
    <p:sldId id="288" r:id="rId32"/>
    <p:sldId id="294" r:id="rId33"/>
    <p:sldId id="297" r:id="rId34"/>
    <p:sldId id="296"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386">
          <p15:clr>
            <a:srgbClr val="A4A3A4"/>
          </p15:clr>
        </p15:guide>
        <p15:guide id="4" pos="19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F31"/>
    <a:srgbClr val="E26F37"/>
    <a:srgbClr val="D43D25"/>
    <a:srgbClr val="DA713A"/>
    <a:srgbClr val="E16F36"/>
    <a:srgbClr val="BE1520"/>
    <a:srgbClr val="CF1E24"/>
    <a:srgbClr val="C72A31"/>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4619" autoAdjust="0"/>
  </p:normalViewPr>
  <p:slideViewPr>
    <p:cSldViewPr snapToGrid="0" snapToObjects="1">
      <p:cViewPr>
        <p:scale>
          <a:sx n="118" d="100"/>
          <a:sy n="118" d="100"/>
        </p:scale>
        <p:origin x="-300" y="-48"/>
      </p:cViewPr>
      <p:guideLst>
        <p:guide orient="horz" pos="2160"/>
        <p:guide orient="horz" pos="2386"/>
        <p:guide pos="3840"/>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22/06/2016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369153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t="13814" r="74033" b="37508"/>
          <a:stretch/>
        </p:blipFill>
        <p:spPr>
          <a:xfrm>
            <a:off x="10647499" y="5776731"/>
            <a:ext cx="1544501" cy="1081270"/>
          </a:xfrm>
          <a:prstGeom prst="rect">
            <a:avLst/>
          </a:prstGeom>
        </p:spPr>
      </p:pic>
      <p:pic>
        <p:nvPicPr>
          <p:cNvPr id="2" name="Immagin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1615" y="179460"/>
            <a:ext cx="1975884" cy="788958"/>
          </a:xfrm>
          <a:prstGeom prst="rect">
            <a:avLst/>
          </a:prstGeom>
        </p:spPr>
      </p:pic>
      <p:sp>
        <p:nvSpPr>
          <p:cNvPr id="11" name="Titolo 1"/>
          <p:cNvSpPr txBox="1">
            <a:spLocks/>
          </p:cNvSpPr>
          <p:nvPr userDrawn="1"/>
        </p:nvSpPr>
        <p:spPr>
          <a:xfrm>
            <a:off x="601662" y="353490"/>
            <a:ext cx="7627989" cy="500137"/>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 24</a:t>
            </a:r>
            <a:r>
              <a:rPr lang="it-IT" sz="1100" b="1" baseline="0" dirty="0" smtClean="0">
                <a:solidFill>
                  <a:schemeClr val="tx1">
                    <a:lumMod val="65000"/>
                    <a:lumOff val="35000"/>
                  </a:schemeClr>
                </a:solidFill>
                <a:latin typeface="Calibri"/>
                <a:ea typeface="Signika" charset="0"/>
                <a:cs typeface="Calibri"/>
              </a:rPr>
              <a:t> </a:t>
            </a:r>
            <a:r>
              <a:rPr lang="it-IT" sz="1100" b="1" dirty="0" smtClean="0">
                <a:solidFill>
                  <a:schemeClr val="tx1">
                    <a:lumMod val="65000"/>
                    <a:lumOff val="35000"/>
                  </a:schemeClr>
                </a:solidFill>
                <a:latin typeface="Calibri"/>
                <a:ea typeface="Signika" charset="0"/>
                <a:cs typeface="Calibri"/>
              </a:rPr>
              <a:t>GIUGNO 2016 </a:t>
            </a:r>
          </a:p>
          <a:p>
            <a:pPr>
              <a:lnSpc>
                <a:spcPts val="1080"/>
              </a:lnSpc>
              <a:spcAft>
                <a:spcPts val="0"/>
              </a:spcAft>
            </a:pPr>
            <a:r>
              <a:rPr lang="it-IT" sz="1100" b="1" dirty="0" smtClean="0">
                <a:solidFill>
                  <a:srgbClr val="E26F31"/>
                </a:solidFill>
                <a:latin typeface="+mn-lt"/>
                <a:ea typeface="Signika Light" charset="0"/>
                <a:cs typeface="Calibri"/>
              </a:rPr>
              <a:t>SPAZIO CONFRONTI </a:t>
            </a:r>
            <a:r>
              <a:rPr lang="it-IT" sz="1100" b="1" baseline="0" dirty="0" smtClean="0">
                <a:solidFill>
                  <a:srgbClr val="E26F31"/>
                </a:solidFill>
                <a:latin typeface="+mn-lt"/>
                <a:ea typeface="Signika Light" charset="0"/>
                <a:cs typeface="Calibri"/>
              </a:rPr>
              <a:t> </a:t>
            </a:r>
          </a:p>
          <a:p>
            <a:pPr>
              <a:lnSpc>
                <a:spcPts val="1080"/>
              </a:lnSpc>
              <a:spcAft>
                <a:spcPts val="0"/>
              </a:spcAft>
            </a:pPr>
            <a:r>
              <a:rPr lang="it-IT" sz="1100" cap="none" dirty="0" smtClean="0"/>
              <a:t>La Banca dati statistica delle professioni </a:t>
            </a:r>
            <a:r>
              <a:rPr lang="it-IT" sz="1100" cap="none" dirty="0" err="1" smtClean="0"/>
              <a:t>Inail</a:t>
            </a:r>
            <a:r>
              <a:rPr lang="it-IT" sz="1100" cap="none" dirty="0" smtClean="0"/>
              <a:t> uno strumento per conoscere, monitorare e ridurre i rischi dei lavoratori</a:t>
            </a:r>
            <a:endParaRPr lang="it-IT" sz="1100" b="1" dirty="0" smtClean="0">
              <a:solidFill>
                <a:srgbClr val="E26F31"/>
              </a:solidFill>
              <a:latin typeface="+mn-lt"/>
              <a:ea typeface="Signika Light" charset="0"/>
              <a:cs typeface="Calibri"/>
            </a:endParaRP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pic>
        <p:nvPicPr>
          <p:cNvPr id="3" name="Immagine 2"/>
          <p:cNvPicPr>
            <a:picLocks noChangeAspect="1"/>
          </p:cNvPicPr>
          <p:nvPr userDrawn="1"/>
        </p:nvPicPr>
        <p:blipFill>
          <a:blip r:embed="rId5"/>
          <a:stretch>
            <a:fillRect/>
          </a:stretch>
        </p:blipFill>
        <p:spPr>
          <a:xfrm>
            <a:off x="7902389" y="307239"/>
            <a:ext cx="1676400" cy="533400"/>
          </a:xfrm>
          <a:prstGeom prst="rect">
            <a:avLst/>
          </a:prstGeom>
        </p:spPr>
      </p:pic>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E26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221860" cy="1756891"/>
          </a:xfrm>
          <a:prstGeom prst="rect">
            <a:avLst/>
          </a:prstGeom>
          <a:noFill/>
        </p:spPr>
        <p:txBody>
          <a:bodyPr wrap="square" lIns="0" tIns="0" rIns="0" bIns="0" rtlCol="0">
            <a:spAutoFit/>
          </a:bodyPr>
          <a:lstStyle/>
          <a:p>
            <a:pPr>
              <a:lnSpc>
                <a:spcPts val="1880"/>
              </a:lnSpc>
            </a:pPr>
            <a:r>
              <a:rPr lang="it-IT" sz="2800" dirty="0" smtClean="0">
                <a:solidFill>
                  <a:schemeClr val="bg1"/>
                </a:solidFill>
                <a:latin typeface="+mj-lt"/>
                <a:ea typeface="Signika Light" charset="0"/>
                <a:cs typeface="Arial"/>
              </a:rPr>
              <a:t>SPAZIO CONFRONTI</a:t>
            </a:r>
            <a:endParaRPr lang="it-IT" sz="2800" dirty="0">
              <a:solidFill>
                <a:schemeClr val="bg1"/>
              </a:solidFill>
              <a:latin typeface="+mj-lt"/>
              <a:ea typeface="Signika Light" charset="0"/>
              <a:cs typeface="Arial"/>
            </a:endParaRPr>
          </a:p>
          <a:p>
            <a:pPr>
              <a:lnSpc>
                <a:spcPts val="2160"/>
              </a:lnSpc>
            </a:pPr>
            <a:endParaRPr lang="it-IT" sz="2800" dirty="0">
              <a:solidFill>
                <a:schemeClr val="bg1"/>
              </a:solidFill>
              <a:latin typeface="+mj-lt"/>
              <a:ea typeface="Signika Light" charset="0"/>
              <a:cs typeface="Arial"/>
            </a:endParaRPr>
          </a:p>
          <a:p>
            <a:pPr>
              <a:lnSpc>
                <a:spcPts val="3200"/>
              </a:lnSpc>
            </a:pPr>
            <a:r>
              <a:rPr lang="it-IT" sz="3200" dirty="0" smtClean="0">
                <a:solidFill>
                  <a:schemeClr val="bg1"/>
                </a:solidFill>
                <a:ea typeface="Signika Light" charset="0"/>
                <a:cs typeface="Arial"/>
              </a:rPr>
              <a:t>La </a:t>
            </a:r>
            <a:r>
              <a:rPr lang="it-IT" sz="3200" dirty="0">
                <a:solidFill>
                  <a:schemeClr val="bg1"/>
                </a:solidFill>
                <a:ea typeface="Signika Light" charset="0"/>
                <a:cs typeface="Arial"/>
              </a:rPr>
              <a:t>Banca dati statistica delle professioni </a:t>
            </a:r>
            <a:r>
              <a:rPr lang="it-IT" sz="3200" dirty="0" err="1">
                <a:solidFill>
                  <a:schemeClr val="bg1"/>
                </a:solidFill>
                <a:ea typeface="Signika Light" charset="0"/>
                <a:cs typeface="Arial"/>
              </a:rPr>
              <a:t>Inail</a:t>
            </a:r>
            <a:r>
              <a:rPr lang="it-IT" sz="3200" dirty="0">
                <a:solidFill>
                  <a:schemeClr val="bg1"/>
                </a:solidFill>
                <a:ea typeface="Signika Light" charset="0"/>
                <a:cs typeface="Arial"/>
              </a:rPr>
              <a:t> uno strumento per conoscere, monitorare e ridurre i rischi dei </a:t>
            </a:r>
            <a:r>
              <a:rPr lang="it-IT" sz="3200" dirty="0" smtClean="0">
                <a:solidFill>
                  <a:schemeClr val="bg1"/>
                </a:solidFill>
                <a:ea typeface="Signika Light" charset="0"/>
                <a:cs typeface="Arial"/>
              </a:rPr>
              <a:t>lavoratori</a:t>
            </a:r>
            <a:endParaRPr lang="it-IT" sz="3200" dirty="0">
              <a:solidFill>
                <a:schemeClr val="bg1"/>
              </a:solidFill>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42" y="214878"/>
            <a:ext cx="11427622" cy="2895775"/>
          </a:xfrm>
          <a:prstGeom prst="rect">
            <a:avLst/>
          </a:prstGeom>
        </p:spPr>
      </p:pic>
      <p:pic>
        <p:nvPicPr>
          <p:cNvPr id="13" name="Immagine 12" descr="Logo12esimaOk-2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14" y="5859742"/>
            <a:ext cx="480972" cy="625265"/>
          </a:xfrm>
          <a:prstGeom prst="rect">
            <a:avLst/>
          </a:prstGeom>
        </p:spPr>
      </p:pic>
      <p:pic>
        <p:nvPicPr>
          <p:cNvPr id="17" name="Immagine 16" descr="Logo12esimaOk-2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86" y="3683343"/>
            <a:ext cx="571500" cy="609600"/>
          </a:xfrm>
          <a:prstGeom prst="rect">
            <a:avLst/>
          </a:prstGeom>
        </p:spPr>
      </p:pic>
      <p:sp>
        <p:nvSpPr>
          <p:cNvPr id="19" name="CasellaDiTesto 18"/>
          <p:cNvSpPr txBox="1"/>
          <p:nvPr/>
        </p:nvSpPr>
        <p:spPr>
          <a:xfrm>
            <a:off x="3173412" y="6056410"/>
            <a:ext cx="8221860" cy="410369"/>
          </a:xfrm>
          <a:prstGeom prst="rect">
            <a:avLst/>
          </a:prstGeom>
          <a:noFill/>
        </p:spPr>
        <p:txBody>
          <a:bodyPr wrap="square" lIns="0" tIns="0" rIns="0" bIns="0" rtlCol="0">
            <a:spAutoFit/>
          </a:bodyPr>
          <a:lstStyle/>
          <a:p>
            <a:pPr>
              <a:lnSpc>
                <a:spcPts val="3200"/>
              </a:lnSpc>
            </a:pPr>
            <a:r>
              <a:rPr lang="it-IT" sz="2000" dirty="0" smtClean="0">
                <a:solidFill>
                  <a:schemeClr val="bg1"/>
                </a:solidFill>
                <a:latin typeface="+mj-lt"/>
                <a:ea typeface="Signika Light" charset="0"/>
                <a:cs typeface="Arial"/>
              </a:rPr>
              <a:t>Adelina Brusco| INAIL- Consulenza Statistico Attuariale</a:t>
            </a:r>
            <a:endParaRPr lang="it-IT" sz="2000" dirty="0">
              <a:solidFill>
                <a:schemeClr val="bg1"/>
              </a:solidFill>
              <a:latin typeface="+mj-lt"/>
              <a:ea typeface="Signika Light" charset="0"/>
              <a:cs typeface="Arial"/>
            </a:endParaRPr>
          </a:p>
        </p:txBody>
      </p:sp>
      <p:cxnSp>
        <p:nvCxnSpPr>
          <p:cNvPr id="20" name="Connettore 1 19"/>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05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10</a:t>
            </a:fld>
            <a:endParaRPr lang="it-IT" dirty="0"/>
          </a:p>
        </p:txBody>
      </p:sp>
      <p:sp>
        <p:nvSpPr>
          <p:cNvPr id="12" name="Sottotitolo 2"/>
          <p:cNvSpPr>
            <a:spLocks noGrp="1"/>
          </p:cNvSpPr>
          <p:nvPr>
            <p:ph type="subTitle" idx="4294967295"/>
          </p:nvPr>
        </p:nvSpPr>
        <p:spPr>
          <a:xfrm>
            <a:off x="4035295" y="1293613"/>
            <a:ext cx="7879201" cy="5205225"/>
          </a:xfrm>
          <a:prstGeom prst="rect">
            <a:avLst/>
          </a:prstGeom>
        </p:spPr>
        <p:txBody>
          <a:bodyPr/>
          <a:lstStyle/>
          <a:p>
            <a:pPr marL="0" indent="0">
              <a:buNone/>
            </a:pPr>
            <a:r>
              <a:rPr lang="it-IT" sz="2000" dirty="0" smtClean="0"/>
              <a:t>Infortuni </a:t>
            </a:r>
            <a:r>
              <a:rPr lang="it-IT" sz="2000" dirty="0"/>
              <a:t>sul lavoro e malattie professionali occorsi ai soggetti per i quali vige l’obbligo assicurativo</a:t>
            </a:r>
          </a:p>
          <a:p>
            <a:pPr marL="0" indent="0">
              <a:buNone/>
            </a:pPr>
            <a:endParaRPr lang="it-IT" sz="2000" dirty="0"/>
          </a:p>
          <a:p>
            <a:pPr lvl="1">
              <a:buClr>
                <a:srgbClr val="D43D25"/>
              </a:buClr>
              <a:buFont typeface="Wingdings" panose="05000000000000000000" pitchFamily="2" charset="2"/>
              <a:buChar char="§"/>
            </a:pPr>
            <a:r>
              <a:rPr lang="it-IT" sz="2000" dirty="0"/>
              <a:t>Dati </a:t>
            </a:r>
            <a:r>
              <a:rPr lang="it-IT" sz="2000" dirty="0" smtClean="0"/>
              <a:t>dell’infortunato/tecnopatico</a:t>
            </a:r>
            <a:r>
              <a:rPr lang="it-IT" sz="2000" dirty="0"/>
              <a:t>;</a:t>
            </a:r>
          </a:p>
          <a:p>
            <a:pPr lvl="1">
              <a:buClr>
                <a:srgbClr val="D43D25"/>
              </a:buClr>
              <a:buFont typeface="Wingdings" panose="05000000000000000000" pitchFamily="2" charset="2"/>
              <a:buChar char="§"/>
            </a:pPr>
            <a:endParaRPr lang="it-IT" sz="2000" dirty="0"/>
          </a:p>
          <a:p>
            <a:pPr lvl="1">
              <a:buClr>
                <a:srgbClr val="D43D25"/>
              </a:buClr>
              <a:buFont typeface="Wingdings" panose="05000000000000000000" pitchFamily="2" charset="2"/>
              <a:buChar char="§"/>
            </a:pPr>
            <a:r>
              <a:rPr lang="it-IT" sz="2000" dirty="0"/>
              <a:t>Dati dell’azienda presso la quale si è infortunato o ha contratto la malattia professionale (Ateco, Posizione Assicurativa Territoriale …);</a:t>
            </a:r>
          </a:p>
          <a:p>
            <a:pPr lvl="1">
              <a:buClr>
                <a:srgbClr val="D43D25"/>
              </a:buClr>
              <a:buFont typeface="Wingdings" panose="05000000000000000000" pitchFamily="2" charset="2"/>
              <a:buChar char="§"/>
            </a:pPr>
            <a:endParaRPr lang="it-IT" sz="2000" dirty="0"/>
          </a:p>
          <a:p>
            <a:pPr lvl="1">
              <a:buClr>
                <a:srgbClr val="D43D25"/>
              </a:buClr>
              <a:buFont typeface="Wingdings" panose="05000000000000000000" pitchFamily="2" charset="2"/>
              <a:buChar char="§"/>
            </a:pPr>
            <a:r>
              <a:rPr lang="it-IT" sz="2000" dirty="0"/>
              <a:t>Modalità di accadimento  e conseguenze (dove e in che modo si è verificato l’evento, postumi…);</a:t>
            </a:r>
          </a:p>
          <a:p>
            <a:pPr lvl="1">
              <a:buClr>
                <a:srgbClr val="D43D25"/>
              </a:buClr>
              <a:buFont typeface="Wingdings" panose="05000000000000000000" pitchFamily="2" charset="2"/>
              <a:buChar char="§"/>
            </a:pPr>
            <a:endParaRPr lang="it-IT" sz="2000" dirty="0"/>
          </a:p>
          <a:p>
            <a:pPr lvl="1">
              <a:buClr>
                <a:srgbClr val="D43D25"/>
              </a:buClr>
              <a:buFont typeface="Wingdings" panose="05000000000000000000" pitchFamily="2" charset="2"/>
              <a:buChar char="§"/>
            </a:pPr>
            <a:r>
              <a:rPr lang="it-IT" sz="2000" dirty="0"/>
              <a:t>Caratteristiche dell’infortunato/tecnopatico (età, sesso, professione, paese di nascita</a:t>
            </a:r>
            <a:r>
              <a:rPr lang="it-IT" sz="2000" dirty="0" smtClean="0"/>
              <a:t>…).</a:t>
            </a:r>
            <a:endParaRPr lang="it-IT" sz="2000" dirty="0"/>
          </a:p>
          <a:p>
            <a:endParaRPr lang="it-IT" sz="2000" dirty="0">
              <a:ea typeface="Signika Light" charset="0"/>
              <a:cs typeface="Signika Light" charset="0"/>
            </a:endParaRPr>
          </a:p>
        </p:txBody>
      </p:sp>
      <p:sp>
        <p:nvSpPr>
          <p:cNvPr id="13" name="Titolo 1"/>
          <p:cNvSpPr>
            <a:spLocks noGrp="1"/>
          </p:cNvSpPr>
          <p:nvPr>
            <p:ph type="ctrTitle" idx="4294967295"/>
          </p:nvPr>
        </p:nvSpPr>
        <p:spPr>
          <a:xfrm>
            <a:off x="107510" y="2039502"/>
            <a:ext cx="4038977"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La base dati </a:t>
            </a:r>
            <a:r>
              <a:rPr lang="it-IT" b="1" dirty="0" err="1" smtClean="0">
                <a:solidFill>
                  <a:srgbClr val="E26F31"/>
                </a:solidFill>
                <a:latin typeface="+mn-lt"/>
                <a:ea typeface="Signika Semibold" charset="0"/>
                <a:cs typeface="Signika Semibold" charset="0"/>
              </a:rPr>
              <a:t>Inail</a:t>
            </a:r>
            <a:endParaRPr lang="it-IT"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363714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11</a:t>
            </a:fld>
            <a:endParaRPr lang="it-IT" dirty="0"/>
          </a:p>
        </p:txBody>
      </p:sp>
      <p:sp>
        <p:nvSpPr>
          <p:cNvPr id="12" name="Sottotitolo 2"/>
          <p:cNvSpPr>
            <a:spLocks noGrp="1"/>
          </p:cNvSpPr>
          <p:nvPr>
            <p:ph type="subTitle" idx="4294967295"/>
          </p:nvPr>
        </p:nvSpPr>
        <p:spPr>
          <a:xfrm>
            <a:off x="4461164" y="1293613"/>
            <a:ext cx="7398876" cy="5205225"/>
          </a:xfrm>
          <a:prstGeom prst="rect">
            <a:avLst/>
          </a:prstGeom>
        </p:spPr>
        <p:txBody>
          <a:bodyPr/>
          <a:lstStyle/>
          <a:p>
            <a:pPr marL="0" indent="0">
              <a:buNone/>
            </a:pPr>
            <a:endParaRPr lang="it-IT" sz="2000" dirty="0" smtClean="0"/>
          </a:p>
          <a:p>
            <a:pPr marL="0" indent="0">
              <a:buNone/>
            </a:pPr>
            <a:endParaRPr lang="it-IT" sz="2000" dirty="0"/>
          </a:p>
          <a:p>
            <a:pPr marL="0" indent="0" algn="just">
              <a:buNone/>
            </a:pPr>
            <a:r>
              <a:rPr lang="it-IT" sz="2000" dirty="0" smtClean="0"/>
              <a:t>Tra </a:t>
            </a:r>
            <a:r>
              <a:rPr lang="it-IT" sz="2000" dirty="0"/>
              <a:t>le informazioni acquisite tramite la denuncia di infortunio o malattia professionale la professione-mansione svolta.</a:t>
            </a:r>
          </a:p>
          <a:p>
            <a:pPr algn="just"/>
            <a:endParaRPr lang="it-IT" sz="2000" dirty="0"/>
          </a:p>
          <a:p>
            <a:pPr marL="0" indent="0" algn="just">
              <a:buNone/>
            </a:pPr>
            <a:endParaRPr lang="it-IT" sz="2000" dirty="0"/>
          </a:p>
          <a:p>
            <a:pPr marL="0" indent="0" algn="just">
              <a:buNone/>
            </a:pPr>
            <a:r>
              <a:rPr lang="it-IT" sz="2000" dirty="0"/>
              <a:t>Nel </a:t>
            </a:r>
            <a:r>
              <a:rPr lang="it-IT" sz="2000" u="sng" dirty="0"/>
              <a:t>2013 </a:t>
            </a:r>
            <a:r>
              <a:rPr lang="it-IT" sz="2000" u="sng" dirty="0" err="1"/>
              <a:t>l’Inail</a:t>
            </a:r>
            <a:r>
              <a:rPr lang="it-IT" sz="2000" u="sng" dirty="0"/>
              <a:t> adotta la CP</a:t>
            </a:r>
            <a:r>
              <a:rPr lang="it-IT" sz="2000" dirty="0"/>
              <a:t>, precedentemente in uso un </a:t>
            </a:r>
            <a:r>
              <a:rPr lang="it-IT" sz="2000" u="sng" dirty="0"/>
              <a:t>mansionario delle professioni</a:t>
            </a:r>
            <a:r>
              <a:rPr lang="it-IT" sz="2000" dirty="0"/>
              <a:t> </a:t>
            </a:r>
            <a:r>
              <a:rPr lang="it-IT" sz="2000" dirty="0" smtClean="0"/>
              <a:t>che comprende:</a:t>
            </a:r>
          </a:p>
          <a:p>
            <a:pPr marL="0" indent="0" algn="just">
              <a:buNone/>
            </a:pPr>
            <a:r>
              <a:rPr lang="it-IT" sz="2000" dirty="0" smtClean="0"/>
              <a:t>mansioni </a:t>
            </a:r>
            <a:r>
              <a:rPr lang="it-IT" sz="2000" dirty="0"/>
              <a:t>specifiche: muratore, infermiere, commesso </a:t>
            </a:r>
            <a:r>
              <a:rPr lang="it-IT" sz="2000" dirty="0" smtClean="0"/>
              <a:t> </a:t>
            </a:r>
          </a:p>
          <a:p>
            <a:pPr marL="0" indent="0" algn="just">
              <a:buNone/>
            </a:pPr>
            <a:r>
              <a:rPr lang="it-IT" sz="2000" dirty="0"/>
              <a:t>g</a:t>
            </a:r>
            <a:r>
              <a:rPr lang="it-IT" sz="2000" dirty="0" smtClean="0"/>
              <a:t>eneriche (poche): </a:t>
            </a:r>
            <a:r>
              <a:rPr lang="it-IT" sz="2000" dirty="0"/>
              <a:t>venditore, addetto alla attività operative.</a:t>
            </a:r>
          </a:p>
          <a:p>
            <a:pPr lvl="1" algn="just">
              <a:buNone/>
            </a:pPr>
            <a:endParaRPr lang="it-IT" sz="2000" u="sng" dirty="0"/>
          </a:p>
          <a:p>
            <a:pPr marL="0" indent="0">
              <a:buNone/>
            </a:pPr>
            <a:endParaRPr lang="it-IT" sz="2000" dirty="0">
              <a:ea typeface="Signika Light" charset="0"/>
              <a:cs typeface="Signika Light" charset="0"/>
            </a:endParaRPr>
          </a:p>
        </p:txBody>
      </p:sp>
      <p:sp>
        <p:nvSpPr>
          <p:cNvPr id="13" name="Titolo 1"/>
          <p:cNvSpPr>
            <a:spLocks noGrp="1"/>
          </p:cNvSpPr>
          <p:nvPr>
            <p:ph type="ctrTitle" idx="4294967295"/>
          </p:nvPr>
        </p:nvSpPr>
        <p:spPr>
          <a:xfrm>
            <a:off x="149887" y="2279481"/>
            <a:ext cx="4380614"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La base dati </a:t>
            </a:r>
            <a:r>
              <a:rPr lang="it-IT" b="1" dirty="0" err="1" smtClean="0">
                <a:solidFill>
                  <a:srgbClr val="E26F31"/>
                </a:solidFill>
                <a:latin typeface="+mn-lt"/>
                <a:ea typeface="Signika Semibold" charset="0"/>
                <a:cs typeface="Signika Semibold" charset="0"/>
              </a:rPr>
              <a:t>Inail</a:t>
            </a:r>
            <a:endParaRPr lang="it-IT"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979881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12</a:t>
            </a:fld>
            <a:endParaRPr lang="it-IT" dirty="0"/>
          </a:p>
        </p:txBody>
      </p:sp>
      <p:sp>
        <p:nvSpPr>
          <p:cNvPr id="12" name="Sottotitolo 2"/>
          <p:cNvSpPr>
            <a:spLocks noGrp="1"/>
          </p:cNvSpPr>
          <p:nvPr>
            <p:ph type="subTitle" idx="4294967295"/>
          </p:nvPr>
        </p:nvSpPr>
        <p:spPr>
          <a:xfrm>
            <a:off x="4461164" y="1293613"/>
            <a:ext cx="7398876" cy="5205225"/>
          </a:xfrm>
          <a:prstGeom prst="rect">
            <a:avLst/>
          </a:prstGeom>
        </p:spPr>
        <p:txBody>
          <a:bodyPr/>
          <a:lstStyle/>
          <a:p>
            <a:pPr marL="0" indent="0">
              <a:buNone/>
            </a:pPr>
            <a:endParaRPr lang="it-IT" sz="2000" dirty="0" smtClean="0"/>
          </a:p>
          <a:p>
            <a:pPr marL="0" indent="0">
              <a:buNone/>
            </a:pPr>
            <a:endParaRPr lang="it-IT" sz="2000" dirty="0"/>
          </a:p>
          <a:p>
            <a:pPr marL="0" indent="0">
              <a:buNone/>
            </a:pPr>
            <a:r>
              <a:rPr lang="it-IT" sz="2000" u="sng" dirty="0" smtClean="0"/>
              <a:t>Professioni </a:t>
            </a:r>
            <a:r>
              <a:rPr lang="it-IT" sz="2000" u="sng" dirty="0"/>
              <a:t>Istat</a:t>
            </a:r>
            <a:r>
              <a:rPr lang="it-IT" sz="2000" dirty="0"/>
              <a:t>: struttura ad albero, dettaglia gruppi di professioni affini in base alle attività lavorative concrete.</a:t>
            </a:r>
          </a:p>
          <a:p>
            <a:endParaRPr lang="it-IT" sz="2000" dirty="0"/>
          </a:p>
          <a:p>
            <a:pPr marL="0" indent="0">
              <a:buNone/>
            </a:pPr>
            <a:r>
              <a:rPr lang="it-IT" sz="2000" u="sng" dirty="0"/>
              <a:t>Mansione </a:t>
            </a:r>
            <a:r>
              <a:rPr lang="it-IT" sz="2000" u="sng" dirty="0" err="1"/>
              <a:t>Inail</a:t>
            </a:r>
            <a:r>
              <a:rPr lang="it-IT" sz="2000" dirty="0"/>
              <a:t>: individua le singole qualifiche professionali in un’ottica di rischio </a:t>
            </a:r>
            <a:r>
              <a:rPr lang="it-IT" sz="2000" dirty="0" smtClean="0"/>
              <a:t>infortunistico</a:t>
            </a:r>
            <a:endParaRPr lang="it-IT" sz="2000" dirty="0"/>
          </a:p>
          <a:p>
            <a:pPr lvl="1">
              <a:buClr>
                <a:srgbClr val="D43D25"/>
              </a:buClr>
              <a:buFont typeface="Wingdings" panose="05000000000000000000" pitchFamily="2" charset="2"/>
              <a:buChar char="§"/>
            </a:pPr>
            <a:r>
              <a:rPr lang="it-IT" sz="1800" dirty="0"/>
              <a:t>più dettagliata in ottica di rischio (nel passaggio alla CP si adotta un livello ulteriore rispetto alle voci professionali)</a:t>
            </a:r>
          </a:p>
          <a:p>
            <a:pPr lvl="1">
              <a:buClr>
                <a:srgbClr val="D43D25"/>
              </a:buClr>
              <a:buFont typeface="Wingdings" panose="05000000000000000000" pitchFamily="2" charset="2"/>
              <a:buChar char="§"/>
            </a:pPr>
            <a:r>
              <a:rPr lang="it-IT" sz="1800" u="sng" dirty="0"/>
              <a:t>meno dettagliata</a:t>
            </a:r>
            <a:r>
              <a:rPr lang="it-IT" sz="1800" dirty="0"/>
              <a:t> per </a:t>
            </a:r>
            <a:r>
              <a:rPr lang="it-IT" sz="1800" dirty="0" smtClean="0"/>
              <a:t>esempio per alcune professioni es. quelle mediche.</a:t>
            </a:r>
            <a:endParaRPr lang="it-IT" sz="1800" dirty="0"/>
          </a:p>
          <a:p>
            <a:pPr marL="0" indent="0">
              <a:buNone/>
            </a:pPr>
            <a:endParaRPr lang="it-IT" sz="2000" u="sng" dirty="0"/>
          </a:p>
          <a:p>
            <a:pPr marL="0" indent="0">
              <a:buNone/>
            </a:pPr>
            <a:endParaRPr lang="it-IT" sz="2000" dirty="0">
              <a:ea typeface="Signika Light" charset="0"/>
              <a:cs typeface="Signika Light" charset="0"/>
            </a:endParaRPr>
          </a:p>
        </p:txBody>
      </p:sp>
      <p:sp>
        <p:nvSpPr>
          <p:cNvPr id="13" name="Titolo 1"/>
          <p:cNvSpPr>
            <a:spLocks noGrp="1"/>
          </p:cNvSpPr>
          <p:nvPr>
            <p:ph type="ctrTitle" idx="4294967295"/>
          </p:nvPr>
        </p:nvSpPr>
        <p:spPr>
          <a:xfrm>
            <a:off x="149886" y="2279481"/>
            <a:ext cx="4558591"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Differenze professioni </a:t>
            </a:r>
            <a:r>
              <a:rPr lang="it-IT" b="1" dirty="0" err="1" smtClean="0">
                <a:solidFill>
                  <a:srgbClr val="E26F31"/>
                </a:solidFill>
                <a:latin typeface="+mn-lt"/>
                <a:ea typeface="Signika Semibold" charset="0"/>
                <a:cs typeface="Signika Semibold" charset="0"/>
              </a:rPr>
              <a:t>Inail</a:t>
            </a:r>
            <a:r>
              <a:rPr lang="it-IT" b="1" dirty="0" smtClean="0">
                <a:solidFill>
                  <a:srgbClr val="E26F31"/>
                </a:solidFill>
                <a:latin typeface="+mn-lt"/>
                <a:ea typeface="Signika Semibold" charset="0"/>
                <a:cs typeface="Signika Semibold" charset="0"/>
              </a:rPr>
              <a:t> Istat</a:t>
            </a:r>
            <a:endParaRPr lang="it-IT"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539798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25752" y="6478588"/>
            <a:ext cx="2743200" cy="365125"/>
          </a:xfrm>
        </p:spPr>
        <p:txBody>
          <a:bodyPr/>
          <a:lstStyle/>
          <a:p>
            <a:fld id="{5C7FE145-5F5F-9146-8268-470DD024125C}" type="slidenum">
              <a:rPr lang="it-IT" smtClean="0"/>
              <a:pPr/>
              <a:t>13</a:t>
            </a:fld>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503148101"/>
              </p:ext>
            </p:extLst>
          </p:nvPr>
        </p:nvGraphicFramePr>
        <p:xfrm>
          <a:off x="1351128" y="4508627"/>
          <a:ext cx="7086702" cy="1674889"/>
        </p:xfrm>
        <a:graphic>
          <a:graphicData uri="http://schemas.openxmlformats.org/drawingml/2006/table">
            <a:tbl>
              <a:tblPr firstRow="1" bandRow="1">
                <a:tableStyleId>{2D5ABB26-0587-4C30-8999-92F81FD0307C}</a:tableStyleId>
              </a:tblPr>
              <a:tblGrid>
                <a:gridCol w="2265529"/>
                <a:gridCol w="1514901"/>
                <a:gridCol w="1665027"/>
                <a:gridCol w="1641245"/>
              </a:tblGrid>
              <a:tr h="610260">
                <a:tc>
                  <a:txBody>
                    <a:bodyPr/>
                    <a:lstStyle/>
                    <a:p>
                      <a:pPr algn="ctr"/>
                      <a:endParaRPr lang="it-IT" sz="1200" b="1" i="0" dirty="0">
                        <a:solidFill>
                          <a:schemeClr val="bg1"/>
                        </a:solidFill>
                        <a:latin typeface="Arial"/>
                        <a:cs typeface="Aria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C72A3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b="1" i="0" dirty="0" smtClean="0">
                          <a:solidFill>
                            <a:schemeClr val="bg1"/>
                          </a:solidFill>
                          <a:latin typeface="+mn-lt"/>
                          <a:cs typeface="Arial"/>
                        </a:rPr>
                        <a:t>2012</a:t>
                      </a: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C72A31"/>
                    </a:solidFill>
                  </a:tcPr>
                </a:tc>
                <a:tc>
                  <a:txBody>
                    <a:bodyPr/>
                    <a:lstStyle/>
                    <a:p>
                      <a:pPr algn="ctr"/>
                      <a:r>
                        <a:rPr lang="it-IT" sz="1600" b="1" i="0" dirty="0" smtClean="0">
                          <a:solidFill>
                            <a:schemeClr val="bg1"/>
                          </a:solidFill>
                          <a:latin typeface="+mn-lt"/>
                          <a:cs typeface="Arial"/>
                        </a:rPr>
                        <a:t>2013</a:t>
                      </a:r>
                      <a:endParaRPr lang="it-IT" sz="1600" dirty="0">
                        <a:solidFill>
                          <a:schemeClr val="bg1"/>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C72A31"/>
                    </a:solidFill>
                  </a:tcPr>
                </a:tc>
                <a:tc>
                  <a:txBody>
                    <a:bodyPr/>
                    <a:lstStyle/>
                    <a:p>
                      <a:pPr algn="ctr"/>
                      <a:r>
                        <a:rPr lang="it-IT" sz="1600" b="1" i="0" dirty="0" smtClean="0">
                          <a:solidFill>
                            <a:schemeClr val="bg1"/>
                          </a:solidFill>
                          <a:latin typeface="+mn-lt"/>
                          <a:cs typeface="Arial"/>
                        </a:rPr>
                        <a:t>2014</a:t>
                      </a:r>
                      <a:endParaRPr lang="it-IT" sz="1600" dirty="0">
                        <a:solidFill>
                          <a:schemeClr val="bg1"/>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C72A31"/>
                    </a:solidFill>
                  </a:tcPr>
                </a:tc>
              </a:tr>
              <a:tr h="610260">
                <a:tc>
                  <a:txBody>
                    <a:bodyPr/>
                    <a:lstStyle/>
                    <a:p>
                      <a:pPr algn="ctr"/>
                      <a:r>
                        <a:rPr lang="it-IT" sz="1600" dirty="0" smtClean="0">
                          <a:solidFill>
                            <a:schemeClr val="tx1">
                              <a:lumMod val="75000"/>
                              <a:lumOff val="25000"/>
                            </a:schemeClr>
                          </a:solidFill>
                        </a:rPr>
                        <a:t>Infortuni sul lavoro</a:t>
                      </a:r>
                      <a:endParaRPr lang="it-IT" sz="1600" dirty="0">
                        <a:solidFill>
                          <a:schemeClr val="tx1">
                            <a:lumMod val="75000"/>
                            <a:lumOff val="25000"/>
                          </a:schemeClr>
                        </a:solidFill>
                      </a:endParaRPr>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smtClean="0">
                          <a:solidFill>
                            <a:schemeClr val="tx1">
                              <a:lumMod val="75000"/>
                              <a:lumOff val="25000"/>
                            </a:schemeClr>
                          </a:solidFill>
                        </a:rPr>
                        <a:t>456.151</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smtClean="0">
                          <a:solidFill>
                            <a:schemeClr val="tx1">
                              <a:lumMod val="75000"/>
                              <a:lumOff val="25000"/>
                            </a:schemeClr>
                          </a:solidFill>
                        </a:rPr>
                        <a:t>416.514</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smtClean="0">
                          <a:solidFill>
                            <a:schemeClr val="tx1">
                              <a:lumMod val="75000"/>
                              <a:lumOff val="25000"/>
                            </a:schemeClr>
                          </a:solidFill>
                        </a:rPr>
                        <a:t>395.970</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454369">
                <a:tc>
                  <a:txBody>
                    <a:bodyPr/>
                    <a:lstStyle/>
                    <a:p>
                      <a:pPr algn="ctr"/>
                      <a:r>
                        <a:rPr lang="it-IT" sz="1600" dirty="0" smtClean="0">
                          <a:solidFill>
                            <a:schemeClr val="tx1">
                              <a:lumMod val="75000"/>
                              <a:lumOff val="25000"/>
                            </a:schemeClr>
                          </a:solidFill>
                        </a:rPr>
                        <a:t>Malattie professionali</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it-IT" sz="1600" dirty="0" smtClean="0">
                          <a:solidFill>
                            <a:schemeClr val="tx1">
                              <a:lumMod val="75000"/>
                              <a:lumOff val="25000"/>
                            </a:schemeClr>
                          </a:solidFill>
                        </a:rPr>
                        <a:t>20.142</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it-IT" sz="1600" dirty="0" smtClean="0">
                          <a:solidFill>
                            <a:schemeClr val="tx1">
                              <a:lumMod val="75000"/>
                              <a:lumOff val="25000"/>
                            </a:schemeClr>
                          </a:solidFill>
                        </a:rPr>
                        <a:t>22.115</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it-IT" sz="1600" dirty="0" smtClean="0">
                          <a:solidFill>
                            <a:schemeClr val="tx1">
                              <a:lumMod val="75000"/>
                              <a:lumOff val="25000"/>
                            </a:schemeClr>
                          </a:solidFill>
                        </a:rPr>
                        <a:t>21.822</a:t>
                      </a:r>
                      <a:endParaRPr lang="it-IT" sz="1600" dirty="0"/>
                    </a:p>
                  </a:txBody>
                  <a:tcPr anchor="ctr">
                    <a:lnL w="9525" cap="flat" cmpd="sng" algn="ctr">
                      <a:solidFill>
                        <a:prstClr val="white">
                          <a:lumMod val="65000"/>
                        </a:prstClr>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prstClr val="white">
                          <a:lumMod val="65000"/>
                        </a:prstClr>
                      </a:solidFill>
                      <a:prstDash val="solid"/>
                      <a:round/>
                      <a:headEnd type="none" w="med" len="med"/>
                      <a:tailEnd type="none" w="med" len="med"/>
                    </a:lnT>
                    <a:lnB w="9525"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9" name="Sottotitolo 2"/>
          <p:cNvSpPr txBox="1">
            <a:spLocks/>
          </p:cNvSpPr>
          <p:nvPr/>
        </p:nvSpPr>
        <p:spPr>
          <a:xfrm>
            <a:off x="8025751" y="1366032"/>
            <a:ext cx="3820505" cy="225062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it-IT" sz="1800" dirty="0" smtClean="0"/>
              <a:t>Per </a:t>
            </a:r>
            <a:r>
              <a:rPr lang="it-IT" sz="1800" dirty="0"/>
              <a:t>ridurre al minimo il margine di errore, nell’assegnare la CP (in questo caso per l’anno </a:t>
            </a:r>
            <a:r>
              <a:rPr lang="it-IT" sz="1800" dirty="0" smtClean="0"/>
              <a:t>2012 e per i primi mesi del 2013) </a:t>
            </a:r>
            <a:r>
              <a:rPr lang="it-IT" sz="1800" dirty="0"/>
              <a:t>si è considerata come base dati di partenza l’insieme degli infortuni sul lavoro e delle malattie professionali definiti positivi, per i quali la quota di mansioni indeterminate è irrisoria.</a:t>
            </a:r>
          </a:p>
          <a:p>
            <a:pPr algn="l"/>
            <a:endParaRPr lang="it-IT" sz="1200" dirty="0" smtClean="0"/>
          </a:p>
        </p:txBody>
      </p:sp>
      <p:sp>
        <p:nvSpPr>
          <p:cNvPr id="7" name="Sottotitolo 2"/>
          <p:cNvSpPr txBox="1">
            <a:spLocks/>
          </p:cNvSpPr>
          <p:nvPr/>
        </p:nvSpPr>
        <p:spPr>
          <a:xfrm>
            <a:off x="4152424" y="1370075"/>
            <a:ext cx="3571139" cy="190942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71450" indent="-171450" algn="l">
              <a:buClr>
                <a:srgbClr val="D43D25"/>
              </a:buClr>
              <a:buFont typeface="Wingdings" panose="05000000000000000000" pitchFamily="2" charset="2"/>
              <a:buChar char="§"/>
            </a:pPr>
            <a:r>
              <a:rPr lang="it-IT" sz="2000" dirty="0" smtClean="0"/>
              <a:t>Quale </a:t>
            </a:r>
            <a:r>
              <a:rPr lang="it-IT" sz="2000" dirty="0"/>
              <a:t>base dati utilizzare? </a:t>
            </a:r>
          </a:p>
          <a:p>
            <a:pPr marL="171450" indent="-171450" algn="l">
              <a:buClr>
                <a:srgbClr val="D43D25"/>
              </a:buClr>
              <a:buFont typeface="Wingdings" panose="05000000000000000000" pitchFamily="2" charset="2"/>
              <a:buChar char="§"/>
            </a:pPr>
            <a:r>
              <a:rPr lang="it-IT" sz="2000" dirty="0"/>
              <a:t>Casi denunciati? </a:t>
            </a:r>
          </a:p>
          <a:p>
            <a:pPr marL="171450" indent="-171450" algn="l">
              <a:buClr>
                <a:srgbClr val="D43D25"/>
              </a:buClr>
              <a:buFont typeface="Wingdings" panose="05000000000000000000" pitchFamily="2" charset="2"/>
              <a:buChar char="§"/>
            </a:pPr>
            <a:r>
              <a:rPr lang="it-IT" sz="2000" dirty="0"/>
              <a:t>Casi definiti positivi?</a:t>
            </a:r>
          </a:p>
          <a:p>
            <a:pPr algn="l"/>
            <a:endParaRPr lang="it-IT" sz="1200" dirty="0" smtClean="0"/>
          </a:p>
        </p:txBody>
      </p:sp>
      <p:sp>
        <p:nvSpPr>
          <p:cNvPr id="11" name="Titolo 1"/>
          <p:cNvSpPr txBox="1">
            <a:spLocks/>
          </p:cNvSpPr>
          <p:nvPr/>
        </p:nvSpPr>
        <p:spPr>
          <a:xfrm>
            <a:off x="569913" y="1274239"/>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Base dati </a:t>
            </a:r>
            <a:r>
              <a:rPr lang="it-IT" sz="3200" dirty="0" err="1" smtClean="0">
                <a:solidFill>
                  <a:schemeClr val="tx1">
                    <a:lumMod val="50000"/>
                    <a:lumOff val="50000"/>
                  </a:schemeClr>
                </a:solidFill>
                <a:latin typeface="+mn-lt"/>
              </a:rPr>
              <a:t>Inail</a:t>
            </a:r>
            <a:endParaRPr lang="it-IT" sz="3200" dirty="0">
              <a:latin typeface="+mn-lt"/>
            </a:endParaRPr>
          </a:p>
        </p:txBody>
      </p:sp>
      <p:sp>
        <p:nvSpPr>
          <p:cNvPr id="2" name="Rettangolo 1"/>
          <p:cNvSpPr/>
          <p:nvPr/>
        </p:nvSpPr>
        <p:spPr>
          <a:xfrm>
            <a:off x="1351128" y="3752166"/>
            <a:ext cx="7249664" cy="584775"/>
          </a:xfrm>
          <a:prstGeom prst="rect">
            <a:avLst/>
          </a:prstGeom>
        </p:spPr>
        <p:txBody>
          <a:bodyPr wrap="square">
            <a:spAutoFit/>
          </a:bodyPr>
          <a:lstStyle/>
          <a:p>
            <a:r>
              <a:rPr lang="it-IT" sz="1600" b="1" dirty="0"/>
              <a:t>Tab.1 -  Infortuni sul lavoro </a:t>
            </a:r>
            <a:r>
              <a:rPr lang="it-IT" sz="1600" b="1" dirty="0" smtClean="0"/>
              <a:t>e malattie professionali definiti positivi </a:t>
            </a:r>
            <a:r>
              <a:rPr lang="it-IT" sz="1600" b="1" dirty="0" err="1" smtClean="0"/>
              <a:t>dall’Inail</a:t>
            </a:r>
            <a:r>
              <a:rPr lang="it-IT" sz="1600" b="1" dirty="0"/>
              <a:t>. </a:t>
            </a:r>
            <a:endParaRPr lang="it-IT" sz="1600" b="1" dirty="0" smtClean="0"/>
          </a:p>
          <a:p>
            <a:r>
              <a:rPr lang="it-IT" sz="1600" b="1" dirty="0" smtClean="0"/>
              <a:t>Anni </a:t>
            </a:r>
            <a:r>
              <a:rPr lang="it-IT" sz="1600" b="1" dirty="0"/>
              <a:t>evento 2012-2014</a:t>
            </a:r>
          </a:p>
        </p:txBody>
      </p:sp>
    </p:spTree>
    <p:extLst>
      <p:ext uri="{BB962C8B-B14F-4D97-AF65-F5344CB8AC3E}">
        <p14:creationId xmlns:p14="http://schemas.microsoft.com/office/powerpoint/2010/main" val="865871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968721" y="2015596"/>
            <a:ext cx="9207374" cy="4276562"/>
          </a:xfrm>
          <a:prstGeom prst="rect">
            <a:avLst/>
          </a:prstGeom>
        </p:spPr>
        <p:txBody>
          <a:bodyPr lIns="0" tIns="0" rIns="0" bIns="0"/>
          <a:lstStyle/>
          <a:p>
            <a:pPr marL="285750" indent="-285750">
              <a:buClr>
                <a:srgbClr val="DA304A"/>
              </a:buClr>
              <a:buSzPct val="160000"/>
              <a:buFont typeface="Wingdings" charset="2"/>
              <a:buChar char="§"/>
            </a:pPr>
            <a:r>
              <a:rPr lang="it-IT" sz="2000" dirty="0" smtClean="0"/>
              <a:t>Per </a:t>
            </a:r>
            <a:r>
              <a:rPr lang="it-IT" sz="2000" dirty="0"/>
              <a:t>consentire l’accesso al SIP i dati </a:t>
            </a:r>
            <a:r>
              <a:rPr lang="it-IT" sz="2000" dirty="0" err="1"/>
              <a:t>dell’Inail</a:t>
            </a:r>
            <a:r>
              <a:rPr lang="it-IT" sz="2000" dirty="0"/>
              <a:t> devono essere resi confrontabili e quindi necessitano di </a:t>
            </a:r>
            <a:r>
              <a:rPr lang="it-IT" sz="2000" dirty="0" smtClean="0"/>
              <a:t>normalizzazione</a:t>
            </a:r>
          </a:p>
          <a:p>
            <a:pPr marL="285750" indent="-285750">
              <a:buClr>
                <a:srgbClr val="DA304A"/>
              </a:buClr>
              <a:buSzPct val="160000"/>
              <a:buFont typeface="Wingdings" charset="2"/>
              <a:buChar char="§"/>
            </a:pPr>
            <a:endParaRPr lang="it-IT" sz="2000" dirty="0" smtClean="0"/>
          </a:p>
          <a:p>
            <a:pPr marL="285750" indent="-285750">
              <a:buClr>
                <a:srgbClr val="DA304A"/>
              </a:buClr>
              <a:buSzPct val="160000"/>
              <a:buFont typeface="Wingdings" charset="2"/>
              <a:buChar char="§"/>
            </a:pPr>
            <a:r>
              <a:rPr lang="it-IT" sz="2000" dirty="0"/>
              <a:t>Le mansioni/qualifiche </a:t>
            </a:r>
            <a:r>
              <a:rPr lang="it-IT" sz="2000" dirty="0" err="1"/>
              <a:t>Inail</a:t>
            </a:r>
            <a:r>
              <a:rPr lang="it-IT" sz="2000" dirty="0"/>
              <a:t> devono essere tradotte in termini di CP</a:t>
            </a:r>
            <a:r>
              <a:rPr lang="it-IT" sz="2000" dirty="0" smtClean="0"/>
              <a:t>:</a:t>
            </a:r>
          </a:p>
          <a:p>
            <a:pPr lvl="1"/>
            <a:r>
              <a:rPr lang="it-IT" sz="1800" dirty="0"/>
              <a:t>quando possibile, mediante un procedimento di </a:t>
            </a:r>
            <a:r>
              <a:rPr lang="it-IT" sz="1800" u="sng" dirty="0"/>
              <a:t>imputazione deterministica</a:t>
            </a:r>
            <a:r>
              <a:rPr lang="it-IT" sz="1800" dirty="0"/>
              <a:t>;</a:t>
            </a:r>
          </a:p>
          <a:p>
            <a:pPr lvl="1"/>
            <a:endParaRPr lang="it-IT" sz="1800" dirty="0"/>
          </a:p>
          <a:p>
            <a:pPr lvl="1"/>
            <a:r>
              <a:rPr lang="it-IT" sz="1800" dirty="0"/>
              <a:t>quando </a:t>
            </a:r>
            <a:r>
              <a:rPr lang="it-IT" sz="1800" dirty="0" smtClean="0"/>
              <a:t>queste sono </a:t>
            </a:r>
            <a:r>
              <a:rPr lang="it-IT" sz="1800" dirty="0"/>
              <a:t>mancanti o troppo generiche, mediante un procedimento di </a:t>
            </a:r>
            <a:r>
              <a:rPr lang="it-IT" sz="1800" u="sng" dirty="0"/>
              <a:t>imputazione probabilistica/casuale</a:t>
            </a:r>
            <a:r>
              <a:rPr lang="it-IT" sz="1800" dirty="0"/>
              <a:t>.</a:t>
            </a:r>
          </a:p>
          <a:p>
            <a:pPr marL="0" indent="0">
              <a:buClr>
                <a:srgbClr val="DA304A"/>
              </a:buClr>
              <a:buSzPct val="160000"/>
              <a:buNone/>
            </a:pPr>
            <a:endParaRPr lang="it-IT" sz="2000" dirty="0"/>
          </a:p>
          <a:p>
            <a:pPr marL="285750" indent="-285750">
              <a:buClr>
                <a:srgbClr val="DA304A"/>
              </a:buClr>
              <a:buSzPct val="160000"/>
              <a:buFont typeface="Wingdings" charset="2"/>
              <a:buChar char="§"/>
            </a:pPr>
            <a:r>
              <a:rPr lang="it-IT" sz="2000" dirty="0"/>
              <a:t>Nota bene: Sono stati esclusi dal processo di imputazione i codici della CP relativi alle Forze Armate perché non assicurate </a:t>
            </a:r>
            <a:r>
              <a:rPr lang="it-IT" sz="2000" dirty="0" err="1"/>
              <a:t>all’Inail</a:t>
            </a:r>
            <a:r>
              <a:rPr lang="it-IT" sz="2000" dirty="0"/>
              <a:t> e gli studenti che, pur essendo assicurati </a:t>
            </a:r>
            <a:r>
              <a:rPr lang="it-IT" sz="2000" dirty="0" err="1"/>
              <a:t>all’Inail</a:t>
            </a:r>
            <a:r>
              <a:rPr lang="it-IT" sz="2000" dirty="0"/>
              <a:t>, non rientrano nella CP in quanto non assimilabili a una professione.</a:t>
            </a:r>
            <a:endParaRPr lang="it-IT" sz="2000" u="sng" dirty="0"/>
          </a:p>
          <a:p>
            <a:pPr marL="0" indent="0">
              <a:buClr>
                <a:srgbClr val="DA304A"/>
              </a:buClr>
              <a:buSzPct val="160000"/>
              <a:buNone/>
            </a:pPr>
            <a:endParaRPr lang="it-IT" sz="2000" dirty="0" smtClean="0"/>
          </a:p>
          <a:p>
            <a:pPr algn="l"/>
            <a:endParaRPr lang="it-IT" sz="20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14</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solidFill>
                  <a:schemeClr val="tx1">
                    <a:lumMod val="50000"/>
                    <a:lumOff val="50000"/>
                  </a:schemeClr>
                </a:solidFill>
                <a:latin typeface="+mn-lt"/>
              </a:rPr>
              <a:t>La metodologia applicata</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val="3873381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968721" y="2015596"/>
            <a:ext cx="9207374" cy="4276562"/>
          </a:xfrm>
          <a:prstGeom prst="rect">
            <a:avLst/>
          </a:prstGeom>
        </p:spPr>
        <p:txBody>
          <a:bodyPr lIns="0" tIns="0" rIns="0" bIns="0"/>
          <a:lstStyle/>
          <a:p>
            <a:pPr marL="285750" indent="-285750" algn="just">
              <a:buClr>
                <a:srgbClr val="DA304A"/>
              </a:buClr>
              <a:buSzPct val="160000"/>
              <a:buFont typeface="Wingdings" charset="2"/>
              <a:buChar char="§"/>
            </a:pPr>
            <a:r>
              <a:rPr lang="it-IT" sz="2000" dirty="0" smtClean="0"/>
              <a:t>Il </a:t>
            </a:r>
            <a:r>
              <a:rPr lang="it-IT" sz="2000" dirty="0"/>
              <a:t>raccordo delle qualifiche </a:t>
            </a:r>
            <a:r>
              <a:rPr lang="it-IT" sz="2000" dirty="0" err="1"/>
              <a:t>Inail</a:t>
            </a:r>
            <a:r>
              <a:rPr lang="it-IT" sz="2000" dirty="0"/>
              <a:t> ai codici della CP è risultato particolarmente delicato alla luce delle diverse logiche classificatorie sottese dalle due tassonomie.</a:t>
            </a:r>
          </a:p>
          <a:p>
            <a:pPr marL="285750" indent="-285750" algn="just">
              <a:buClr>
                <a:srgbClr val="DA304A"/>
              </a:buClr>
              <a:buSzPct val="160000"/>
              <a:buFont typeface="Wingdings" charset="2"/>
              <a:buChar char="§"/>
            </a:pPr>
            <a:endParaRPr lang="it-IT" sz="2000" dirty="0" smtClean="0"/>
          </a:p>
          <a:p>
            <a:pPr marL="0" indent="0" algn="just">
              <a:buClr>
                <a:srgbClr val="DA304A"/>
              </a:buClr>
              <a:buSzPct val="160000"/>
              <a:buNone/>
            </a:pPr>
            <a:endParaRPr lang="it-IT" sz="2000" dirty="0"/>
          </a:p>
          <a:p>
            <a:pPr marL="285750" indent="-285750" algn="just">
              <a:buClr>
                <a:srgbClr val="DA304A"/>
              </a:buClr>
              <a:buSzPct val="160000"/>
              <a:buFont typeface="Wingdings" charset="2"/>
              <a:buChar char="§"/>
            </a:pPr>
            <a:r>
              <a:rPr lang="it-IT" sz="2000" dirty="0" smtClean="0"/>
              <a:t>L’imputazione </a:t>
            </a:r>
            <a:r>
              <a:rPr lang="it-IT" sz="2000" dirty="0"/>
              <a:t>deterministica dei codici non si è basata su una mera operazione di transcodifica, ma ha previsto una fase di analisi e di  confronto all’interno di un gruppo di lavoro Istat - </a:t>
            </a:r>
            <a:r>
              <a:rPr lang="it-IT" sz="2000" dirty="0" err="1"/>
              <a:t>Inail</a:t>
            </a:r>
            <a:r>
              <a:rPr lang="it-IT" sz="2000" dirty="0"/>
              <a:t> finalizzata ad orientare la scelta dei raccordi più adeguati tra le figure professionali coinvolte.</a:t>
            </a:r>
          </a:p>
          <a:p>
            <a:pPr marL="285750" indent="-285750" algn="just">
              <a:buClr>
                <a:srgbClr val="DA304A"/>
              </a:buClr>
              <a:buSzPct val="160000"/>
              <a:buFont typeface="Wingdings" charset="2"/>
              <a:buChar char="§"/>
            </a:pPr>
            <a:endParaRPr lang="it-IT" sz="2000" dirty="0" smtClean="0"/>
          </a:p>
          <a:p>
            <a:pPr algn="l"/>
            <a:endParaRPr lang="it-IT" sz="20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15</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solidFill>
                  <a:schemeClr val="tx1">
                    <a:lumMod val="50000"/>
                    <a:lumOff val="50000"/>
                  </a:schemeClr>
                </a:solidFill>
                <a:latin typeface="+mn-lt"/>
              </a:rPr>
              <a:t>L’imputazione deterministica</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val="274334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968721" y="2015596"/>
            <a:ext cx="9207374" cy="4276562"/>
          </a:xfrm>
          <a:prstGeom prst="rect">
            <a:avLst/>
          </a:prstGeom>
        </p:spPr>
        <p:txBody>
          <a:bodyPr lIns="0" tIns="0" rIns="0" bIns="0"/>
          <a:lstStyle/>
          <a:p>
            <a:pPr marL="285750" indent="-285750" algn="just">
              <a:buClr>
                <a:srgbClr val="DA304A"/>
              </a:buClr>
              <a:buSzPct val="160000"/>
              <a:buFont typeface="Wingdings" charset="2"/>
              <a:buChar char="§"/>
            </a:pPr>
            <a:r>
              <a:rPr lang="it-IT" sz="2000" dirty="0" smtClean="0"/>
              <a:t>E</a:t>
            </a:r>
            <a:r>
              <a:rPr lang="it-IT" sz="2000" dirty="0"/>
              <a:t>’ stata realizzata una </a:t>
            </a:r>
            <a:r>
              <a:rPr lang="it-IT" sz="2000" u="sng" dirty="0"/>
              <a:t>tabella di raccordo</a:t>
            </a:r>
            <a:r>
              <a:rPr lang="it-IT" sz="2000" dirty="0"/>
              <a:t> che ha comportato l’analisi di tutte le mansioni presenti nella classificazione </a:t>
            </a:r>
            <a:r>
              <a:rPr lang="it-IT" sz="2000" dirty="0" err="1"/>
              <a:t>Inail</a:t>
            </a:r>
            <a:r>
              <a:rPr lang="it-IT" sz="2000" dirty="0"/>
              <a:t> e la corrispondenza con le unità professionali Istat. </a:t>
            </a:r>
            <a:endParaRPr lang="it-IT" sz="2000" dirty="0" smtClean="0"/>
          </a:p>
          <a:p>
            <a:pPr marL="285750" indent="-285750" algn="just">
              <a:buClr>
                <a:srgbClr val="DA304A"/>
              </a:buClr>
              <a:buSzPct val="160000"/>
              <a:buFont typeface="Wingdings" charset="2"/>
              <a:buChar char="§"/>
            </a:pPr>
            <a:r>
              <a:rPr lang="it-IT" sz="2000" dirty="0" smtClean="0"/>
              <a:t>Per </a:t>
            </a:r>
            <a:r>
              <a:rPr lang="it-IT" sz="2000" dirty="0"/>
              <a:t>alcune professioni generiche è stata effettuata un’analisi che ha previsto l’esame anche di variabili aggiuntive quali </a:t>
            </a:r>
            <a:r>
              <a:rPr lang="it-IT" sz="2000" u="sng" dirty="0"/>
              <a:t>codice di tariffa e settore di attività </a:t>
            </a:r>
            <a:r>
              <a:rPr lang="it-IT" sz="2000" u="sng" dirty="0" smtClean="0"/>
              <a:t>economica</a:t>
            </a:r>
            <a:r>
              <a:rPr lang="it-IT" sz="2000" dirty="0" smtClean="0"/>
              <a:t> (es. </a:t>
            </a:r>
            <a:r>
              <a:rPr lang="it-IT" sz="2000" dirty="0" err="1" smtClean="0"/>
              <a:t>fornaiolo</a:t>
            </a:r>
            <a:r>
              <a:rPr lang="it-IT" sz="2000" dirty="0" smtClean="0"/>
              <a:t>, fresatore…).</a:t>
            </a:r>
          </a:p>
          <a:p>
            <a:pPr marL="285750" indent="-285750" algn="just">
              <a:buClr>
                <a:srgbClr val="DA304A"/>
              </a:buClr>
              <a:buSzPct val="160000"/>
              <a:buFont typeface="Wingdings" charset="2"/>
              <a:buChar char="§"/>
            </a:pPr>
            <a:r>
              <a:rPr lang="it-IT" sz="2000" dirty="0" smtClean="0"/>
              <a:t>In </a:t>
            </a:r>
            <a:r>
              <a:rPr lang="it-IT" sz="2000" dirty="0"/>
              <a:t>questi casi si sono analizzati gli infortuni di un quinquennio, per avere un bacino ampio che consentisse l’esatta attribuzione della CP al livello di dettaglio massimo che si poteva raggiungere per quella data mansione</a:t>
            </a:r>
            <a:r>
              <a:rPr lang="it-IT" sz="2000" dirty="0" smtClean="0"/>
              <a:t>.</a:t>
            </a:r>
          </a:p>
          <a:p>
            <a:pPr marL="285750" indent="-285750" algn="just">
              <a:buClr>
                <a:srgbClr val="DA304A"/>
              </a:buClr>
              <a:buSzPct val="160000"/>
              <a:buFont typeface="Wingdings" charset="2"/>
              <a:buChar char="§"/>
            </a:pPr>
            <a:r>
              <a:rPr lang="it-IT" sz="2000" dirty="0" smtClean="0"/>
              <a:t>Sono </a:t>
            </a:r>
            <a:r>
              <a:rPr lang="it-IT" sz="2000" dirty="0"/>
              <a:t>rimaste escluse alcune professioni molto generiche meno dell’</a:t>
            </a:r>
            <a:r>
              <a:rPr lang="it-IT" sz="2000" b="1" dirty="0"/>
              <a:t>1%</a:t>
            </a:r>
            <a:r>
              <a:rPr lang="it-IT" sz="2000" dirty="0"/>
              <a:t> del totale delle qualifiche </a:t>
            </a:r>
            <a:r>
              <a:rPr lang="it-IT" sz="2000" dirty="0" smtClean="0"/>
              <a:t>professionali - </a:t>
            </a:r>
            <a:r>
              <a:rPr lang="it-IT" sz="2000" dirty="0"/>
              <a:t>mansioni </a:t>
            </a:r>
            <a:r>
              <a:rPr lang="it-IT" sz="2000" dirty="0" err="1"/>
              <a:t>Inail</a:t>
            </a:r>
            <a:r>
              <a:rPr lang="it-IT" sz="2000" dirty="0"/>
              <a:t>, non presenti nella CP, ma considerate nel mansionario </a:t>
            </a:r>
            <a:r>
              <a:rPr lang="it-IT" sz="2000" dirty="0" err="1"/>
              <a:t>Inail</a:t>
            </a:r>
            <a:r>
              <a:rPr lang="it-IT" sz="2000" dirty="0"/>
              <a:t> (es. sportivo non professionista, misuratore, </a:t>
            </a:r>
            <a:r>
              <a:rPr lang="it-IT" sz="2000" dirty="0" err="1" smtClean="0"/>
              <a:t>zigrinatore</a:t>
            </a:r>
            <a:r>
              <a:rPr lang="it-IT" sz="2000" dirty="0" smtClean="0"/>
              <a:t>, dirigente amministrativo….)</a:t>
            </a:r>
            <a:endParaRPr lang="it-IT" sz="2000" dirty="0"/>
          </a:p>
          <a:p>
            <a:pPr marL="285750" indent="-285750" algn="just">
              <a:buClr>
                <a:srgbClr val="DA304A"/>
              </a:buClr>
              <a:buSzPct val="160000"/>
              <a:buFont typeface="Wingdings" charset="2"/>
              <a:buChar char="§"/>
            </a:pPr>
            <a:endParaRPr lang="it-IT" sz="2000" dirty="0" smtClean="0"/>
          </a:p>
          <a:p>
            <a:pPr algn="l"/>
            <a:endParaRPr lang="it-IT" sz="20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16</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solidFill>
                  <a:schemeClr val="tx1">
                    <a:lumMod val="50000"/>
                    <a:lumOff val="50000"/>
                  </a:schemeClr>
                </a:solidFill>
                <a:latin typeface="+mn-lt"/>
              </a:rPr>
              <a:t>L’imputazione deterministica</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val="118874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968721" y="2015596"/>
            <a:ext cx="9207374" cy="4276562"/>
          </a:xfrm>
          <a:prstGeom prst="rect">
            <a:avLst/>
          </a:prstGeom>
        </p:spPr>
        <p:txBody>
          <a:bodyPr lIns="0" tIns="0" rIns="0" bIns="0"/>
          <a:lstStyle/>
          <a:p>
            <a:pPr marL="285750" indent="-285750" algn="just">
              <a:buClr>
                <a:srgbClr val="DA304A"/>
              </a:buClr>
              <a:buSzPct val="160000"/>
              <a:buFont typeface="Wingdings" charset="2"/>
              <a:buChar char="§"/>
            </a:pPr>
            <a:r>
              <a:rPr lang="it-IT" sz="2000" dirty="0" smtClean="0"/>
              <a:t>Si </a:t>
            </a:r>
            <a:r>
              <a:rPr lang="it-IT" sz="2000" dirty="0"/>
              <a:t>costituiscono quattro gruppi, nell’ambito dei casi con CP assegnata, che dipendono dalla consistenza della frequenza cumulata. Il primo gruppo sarà costituito da un numero più ridotto di professioni, rispetto al quarto che sarà più disperso.</a:t>
            </a:r>
          </a:p>
          <a:p>
            <a:pPr marL="285750" indent="-285750" algn="just">
              <a:buClr>
                <a:srgbClr val="DA304A"/>
              </a:buClr>
              <a:buSzPct val="160000"/>
              <a:buFont typeface="Wingdings" charset="2"/>
              <a:buChar char="§"/>
            </a:pPr>
            <a:endParaRPr lang="it-IT" sz="2000" dirty="0" smtClean="0"/>
          </a:p>
          <a:p>
            <a:pPr marL="285750" indent="-285750" algn="just">
              <a:buClr>
                <a:srgbClr val="DA304A"/>
              </a:buClr>
              <a:buSzPct val="160000"/>
              <a:buFont typeface="Wingdings" charset="2"/>
              <a:buChar char="§"/>
            </a:pPr>
            <a:r>
              <a:rPr lang="it-IT" sz="2000" dirty="0" smtClean="0"/>
              <a:t>Mediante </a:t>
            </a:r>
            <a:r>
              <a:rPr lang="it-IT" sz="2000" dirty="0"/>
              <a:t>estrazione casuale si attribuisce la CP a quei casi che sono da imputare. Il procedimento è effettuato in modo che non si alteri la distribuzione dei risultati ottenuti, soprattutto in presenza di classi poco popolate. </a:t>
            </a:r>
            <a:endParaRPr lang="it-IT" sz="2000" dirty="0" smtClean="0"/>
          </a:p>
          <a:p>
            <a:pPr marL="285750" indent="-285750" algn="just">
              <a:buClr>
                <a:srgbClr val="DA304A"/>
              </a:buClr>
              <a:buSzPct val="160000"/>
              <a:buFont typeface="Wingdings" charset="2"/>
              <a:buChar char="§"/>
            </a:pPr>
            <a:endParaRPr lang="it-IT" sz="2000" dirty="0"/>
          </a:p>
          <a:p>
            <a:pPr marL="285750" indent="-285750" algn="just">
              <a:buClr>
                <a:srgbClr val="DA304A"/>
              </a:buClr>
              <a:buSzPct val="160000"/>
              <a:buFont typeface="Wingdings" charset="2"/>
              <a:buChar char="§"/>
            </a:pPr>
            <a:r>
              <a:rPr lang="it-IT" sz="2000" dirty="0"/>
              <a:t>Si è posto una soglia del 10% di incremento massimo, analizzando anche la serie storica.</a:t>
            </a:r>
          </a:p>
          <a:p>
            <a:pPr marL="0" indent="0" algn="just">
              <a:buClr>
                <a:srgbClr val="DA304A"/>
              </a:buClr>
              <a:buSzPct val="160000"/>
              <a:buNone/>
            </a:pPr>
            <a:endParaRPr lang="it-IT" sz="20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17</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solidFill>
                  <a:schemeClr val="tx1">
                    <a:lumMod val="50000"/>
                    <a:lumOff val="50000"/>
                  </a:schemeClr>
                </a:solidFill>
                <a:latin typeface="+mn-lt"/>
              </a:rPr>
              <a:t>L’imputazione probabilistica-casuale</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val="4160371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968721" y="2015596"/>
            <a:ext cx="9207374" cy="4276562"/>
          </a:xfrm>
          <a:prstGeom prst="rect">
            <a:avLst/>
          </a:prstGeom>
        </p:spPr>
        <p:txBody>
          <a:bodyPr lIns="0" tIns="0" rIns="0" bIns="0"/>
          <a:lstStyle/>
          <a:p>
            <a:pPr marL="285750" indent="-285750" algn="just">
              <a:buClr>
                <a:srgbClr val="DA304A"/>
              </a:buClr>
              <a:buSzPct val="160000"/>
              <a:buFont typeface="Wingdings" charset="2"/>
              <a:buChar char="§"/>
            </a:pPr>
            <a:r>
              <a:rPr lang="it-IT" sz="2000" dirty="0" smtClean="0"/>
              <a:t>Il </a:t>
            </a:r>
            <a:r>
              <a:rPr lang="it-IT" sz="2000" dirty="0"/>
              <a:t>file ottenuto come risultato del processo di imputazione consente il dialogo dei dati </a:t>
            </a:r>
            <a:r>
              <a:rPr lang="it-IT" sz="2000" dirty="0" err="1"/>
              <a:t>dell’Inail</a:t>
            </a:r>
            <a:r>
              <a:rPr lang="it-IT" sz="2000" dirty="0"/>
              <a:t> con le altre Banche Dati del SIP.</a:t>
            </a:r>
          </a:p>
          <a:p>
            <a:pPr marL="285750" indent="-285750" algn="just">
              <a:buClr>
                <a:srgbClr val="DA304A"/>
              </a:buClr>
              <a:buSzPct val="160000"/>
              <a:buFont typeface="Wingdings" charset="2"/>
              <a:buChar char="§"/>
            </a:pPr>
            <a:endParaRPr lang="it-IT" sz="2000" dirty="0" smtClean="0"/>
          </a:p>
          <a:p>
            <a:pPr marL="285750" indent="-285750" algn="just">
              <a:buClr>
                <a:srgbClr val="DA304A"/>
              </a:buClr>
              <a:buSzPct val="160000"/>
              <a:buFont typeface="Wingdings" charset="2"/>
              <a:buChar char="§"/>
            </a:pPr>
            <a:r>
              <a:rPr lang="it-IT" sz="2000" dirty="0" smtClean="0"/>
              <a:t>L’analisi </a:t>
            </a:r>
            <a:r>
              <a:rPr lang="it-IT" sz="2000" dirty="0"/>
              <a:t>dei dati, attraverso lo studio delle variabili esplicative ha una finalità prevalentemente di </a:t>
            </a:r>
            <a:r>
              <a:rPr lang="it-IT" sz="2000" dirty="0" smtClean="0"/>
              <a:t>tipo </a:t>
            </a:r>
            <a:r>
              <a:rPr lang="it-IT" sz="2000" dirty="0" err="1" smtClean="0"/>
              <a:t>prevenzionale</a:t>
            </a:r>
            <a:r>
              <a:rPr lang="it-IT" sz="2000" dirty="0"/>
              <a:t>. Infatti, la conoscenza delle modalità e dei luoghi di accadimento degli infortuni, delle principali patologie che si manifestano nel tecnopatico, ecc. costituisce uno strumento di indirizzo per tutti i soggetti coinvolti (organismi di vigilanza, cittadino lavoratore, medici, datori di lavoro…) al fine di orientare verso politiche idonee al miglioramento della qualità della vita lavorativa e alla predisposizione di adeguati dispositivi di sicurezza, tali da ridurre il fenomeno degli infortuni e delle malattie professionali.</a:t>
            </a:r>
          </a:p>
          <a:p>
            <a:pPr marL="0" indent="0">
              <a:buClr>
                <a:srgbClr val="DA304A"/>
              </a:buClr>
              <a:buSzPct val="160000"/>
              <a:buNone/>
            </a:pPr>
            <a:endParaRPr lang="it-IT" sz="2000" dirty="0"/>
          </a:p>
          <a:p>
            <a:pPr marL="0" indent="0">
              <a:buClr>
                <a:srgbClr val="DA304A"/>
              </a:buClr>
              <a:buSzPct val="160000"/>
              <a:buNone/>
            </a:pPr>
            <a:endParaRPr lang="it-IT" sz="20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18</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solidFill>
                  <a:schemeClr val="tx1">
                    <a:lumMod val="50000"/>
                    <a:lumOff val="50000"/>
                  </a:schemeClr>
                </a:solidFill>
                <a:latin typeface="+mn-lt"/>
              </a:rPr>
              <a:t>La Banca dati delle professioni</a:t>
            </a:r>
            <a:endParaRPr lang="it-IT" sz="3200" dirty="0">
              <a:solidFill>
                <a:schemeClr val="tx1">
                  <a:lumMod val="50000"/>
                  <a:lumOff val="50000"/>
                </a:schemeClr>
              </a:solidFill>
              <a:latin typeface="+mn-lt"/>
            </a:endParaRPr>
          </a:p>
        </p:txBody>
      </p:sp>
    </p:spTree>
    <p:extLst>
      <p:ext uri="{BB962C8B-B14F-4D97-AF65-F5344CB8AC3E}">
        <p14:creationId xmlns:p14="http://schemas.microsoft.com/office/powerpoint/2010/main" val="145870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19</a:t>
            </a:fld>
            <a:endParaRPr lang="it-IT" dirty="0"/>
          </a:p>
        </p:txBody>
      </p:sp>
      <p:pic>
        <p:nvPicPr>
          <p:cNvPr id="3" name="Immagine 2"/>
          <p:cNvPicPr>
            <a:picLocks noChangeAspect="1"/>
          </p:cNvPicPr>
          <p:nvPr/>
        </p:nvPicPr>
        <p:blipFill>
          <a:blip r:embed="rId2"/>
          <a:stretch>
            <a:fillRect/>
          </a:stretch>
        </p:blipFill>
        <p:spPr>
          <a:xfrm>
            <a:off x="501860" y="1110344"/>
            <a:ext cx="10601568" cy="5747656"/>
          </a:xfrm>
          <a:prstGeom prst="rect">
            <a:avLst/>
          </a:prstGeom>
        </p:spPr>
      </p:pic>
    </p:spTree>
    <p:extLst>
      <p:ext uri="{BB962C8B-B14F-4D97-AF65-F5344CB8AC3E}">
        <p14:creationId xmlns:p14="http://schemas.microsoft.com/office/powerpoint/2010/main" val="65017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2</a:t>
            </a:fld>
            <a:endParaRPr lang="it-IT" dirty="0"/>
          </a:p>
        </p:txBody>
      </p:sp>
      <p:sp>
        <p:nvSpPr>
          <p:cNvPr id="12" name="Sottotitolo 2"/>
          <p:cNvSpPr>
            <a:spLocks noGrp="1"/>
          </p:cNvSpPr>
          <p:nvPr>
            <p:ph type="subTitle" idx="4294967295"/>
          </p:nvPr>
        </p:nvSpPr>
        <p:spPr>
          <a:xfrm>
            <a:off x="3702867" y="1803004"/>
            <a:ext cx="7908269" cy="3168680"/>
          </a:xfrm>
          <a:prstGeom prst="rect">
            <a:avLst/>
          </a:prstGeom>
        </p:spPr>
        <p:txBody>
          <a:bodyPr/>
          <a:lstStyle/>
          <a:p>
            <a:pPr lvl="1">
              <a:buClr>
                <a:srgbClr val="D43D25"/>
              </a:buClr>
              <a:buFont typeface="Wingdings" panose="05000000000000000000" pitchFamily="2" charset="2"/>
              <a:buChar char="§"/>
            </a:pPr>
            <a:r>
              <a:rPr lang="it-IT" sz="2000" dirty="0" smtClean="0">
                <a:ea typeface="Signika Light" charset="0"/>
                <a:cs typeface="Signika Light" charset="0"/>
              </a:rPr>
              <a:t>Il Sistema Informativo sulle Professioni (SIP)</a:t>
            </a:r>
          </a:p>
          <a:p>
            <a:pPr lvl="1">
              <a:buClr>
                <a:srgbClr val="D43D25"/>
              </a:buClr>
              <a:buFont typeface="Wingdings" panose="05000000000000000000" pitchFamily="2" charset="2"/>
              <a:buChar char="§"/>
            </a:pPr>
            <a:endParaRPr lang="it-IT" sz="2000" dirty="0">
              <a:ea typeface="Signika Light" charset="0"/>
              <a:cs typeface="Signika Light" charset="0"/>
            </a:endParaRPr>
          </a:p>
          <a:p>
            <a:pPr lvl="1">
              <a:buClr>
                <a:srgbClr val="D43D25"/>
              </a:buClr>
              <a:buFont typeface="Wingdings" panose="05000000000000000000" pitchFamily="2" charset="2"/>
              <a:buChar char="§"/>
            </a:pPr>
            <a:r>
              <a:rPr lang="it-IT" sz="2000" dirty="0">
                <a:ea typeface="Signika Light" charset="0"/>
                <a:cs typeface="Signika Light" charset="0"/>
              </a:rPr>
              <a:t>La struttura della Classificazione delle </a:t>
            </a:r>
            <a:r>
              <a:rPr lang="it-IT" sz="2000" dirty="0" smtClean="0">
                <a:ea typeface="Signika Light" charset="0"/>
                <a:cs typeface="Signika Light" charset="0"/>
              </a:rPr>
              <a:t>Professioni </a:t>
            </a:r>
            <a:r>
              <a:rPr lang="it-IT" sz="2000" dirty="0">
                <a:ea typeface="Signika Light" charset="0"/>
                <a:cs typeface="Signika Light" charset="0"/>
              </a:rPr>
              <a:t>(CP</a:t>
            </a:r>
            <a:r>
              <a:rPr lang="it-IT" sz="2000" dirty="0" smtClean="0">
                <a:ea typeface="Signika Light" charset="0"/>
                <a:cs typeface="Signika Light" charset="0"/>
              </a:rPr>
              <a:t>)</a:t>
            </a:r>
          </a:p>
          <a:p>
            <a:pPr lvl="1">
              <a:buClr>
                <a:srgbClr val="D43D25"/>
              </a:buClr>
              <a:buFont typeface="Wingdings" panose="05000000000000000000" pitchFamily="2" charset="2"/>
              <a:buChar char="§"/>
            </a:pPr>
            <a:endParaRPr lang="it-IT" sz="2000" dirty="0">
              <a:ea typeface="Signika Light" charset="0"/>
              <a:cs typeface="Signika Light" charset="0"/>
            </a:endParaRPr>
          </a:p>
          <a:p>
            <a:pPr lvl="1">
              <a:buClr>
                <a:srgbClr val="D43D25"/>
              </a:buClr>
              <a:buFont typeface="Wingdings" panose="05000000000000000000" pitchFamily="2" charset="2"/>
              <a:buChar char="§"/>
            </a:pPr>
            <a:r>
              <a:rPr lang="it-IT" sz="2000" dirty="0">
                <a:ea typeface="Signika Light" charset="0"/>
                <a:cs typeface="Signika Light" charset="0"/>
              </a:rPr>
              <a:t>La base dati </a:t>
            </a:r>
            <a:r>
              <a:rPr lang="it-IT" sz="2000" dirty="0" err="1" smtClean="0">
                <a:ea typeface="Signika Light" charset="0"/>
                <a:cs typeface="Signika Light" charset="0"/>
              </a:rPr>
              <a:t>Inail</a:t>
            </a:r>
            <a:endParaRPr lang="it-IT" sz="2000" dirty="0" smtClean="0">
              <a:ea typeface="Signika Light" charset="0"/>
              <a:cs typeface="Signika Light" charset="0"/>
            </a:endParaRPr>
          </a:p>
          <a:p>
            <a:pPr lvl="1">
              <a:buClr>
                <a:srgbClr val="D43D25"/>
              </a:buClr>
              <a:buFont typeface="Wingdings" panose="05000000000000000000" pitchFamily="2" charset="2"/>
              <a:buChar char="§"/>
            </a:pPr>
            <a:endParaRPr lang="it-IT" sz="2000" dirty="0">
              <a:ea typeface="Signika Light" charset="0"/>
              <a:cs typeface="Signika Light" charset="0"/>
            </a:endParaRPr>
          </a:p>
          <a:p>
            <a:pPr lvl="1">
              <a:buClr>
                <a:srgbClr val="D43D25"/>
              </a:buClr>
              <a:buFont typeface="Wingdings" panose="05000000000000000000" pitchFamily="2" charset="2"/>
              <a:buChar char="§"/>
            </a:pPr>
            <a:r>
              <a:rPr lang="it-IT" sz="2000" dirty="0">
                <a:ea typeface="Signika Light" charset="0"/>
                <a:cs typeface="Signika Light" charset="0"/>
              </a:rPr>
              <a:t>La descrizione della Banca Dati delle </a:t>
            </a:r>
            <a:r>
              <a:rPr lang="it-IT" sz="2000" dirty="0" smtClean="0">
                <a:ea typeface="Signika Light" charset="0"/>
                <a:cs typeface="Signika Light" charset="0"/>
              </a:rPr>
              <a:t>Professioni</a:t>
            </a:r>
          </a:p>
          <a:p>
            <a:pPr lvl="1">
              <a:buClr>
                <a:srgbClr val="D43D25"/>
              </a:buClr>
              <a:buFont typeface="Wingdings" panose="05000000000000000000" pitchFamily="2" charset="2"/>
              <a:buChar char="§"/>
            </a:pPr>
            <a:endParaRPr lang="it-IT" sz="2000" dirty="0">
              <a:ea typeface="Signika Light" charset="0"/>
              <a:cs typeface="Signika Light" charset="0"/>
            </a:endParaRPr>
          </a:p>
          <a:p>
            <a:pPr lvl="1">
              <a:buClr>
                <a:srgbClr val="D43D25"/>
              </a:buClr>
              <a:buFont typeface="Wingdings" panose="05000000000000000000" pitchFamily="2" charset="2"/>
              <a:buChar char="§"/>
            </a:pPr>
            <a:r>
              <a:rPr lang="it-IT" sz="2000" dirty="0">
                <a:ea typeface="Signika Light" charset="0"/>
                <a:cs typeface="Signika Light" charset="0"/>
              </a:rPr>
              <a:t>Conclusioni e </a:t>
            </a:r>
            <a:r>
              <a:rPr lang="it-IT" sz="2000" dirty="0" smtClean="0">
                <a:ea typeface="Signika Light" charset="0"/>
                <a:cs typeface="Signika Light" charset="0"/>
              </a:rPr>
              <a:t>obiettivi</a:t>
            </a:r>
            <a:endParaRPr lang="it-IT" sz="2000" dirty="0">
              <a:ea typeface="Signika Light" charset="0"/>
              <a:cs typeface="Signika Light" charset="0"/>
            </a:endParaRPr>
          </a:p>
        </p:txBody>
      </p:sp>
      <p:sp>
        <p:nvSpPr>
          <p:cNvPr id="13" name="Titolo 1"/>
          <p:cNvSpPr>
            <a:spLocks noGrp="1"/>
          </p:cNvSpPr>
          <p:nvPr>
            <p:ph type="ctrTitle" idx="4294967295"/>
          </p:nvPr>
        </p:nvSpPr>
        <p:spPr>
          <a:xfrm>
            <a:off x="569913" y="1716419"/>
            <a:ext cx="3558467"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Agenda</a:t>
            </a:r>
            <a:endParaRPr lang="it-IT"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1635549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20</a:t>
            </a:fld>
            <a:endParaRPr lang="it-IT" dirty="0"/>
          </a:p>
        </p:txBody>
      </p:sp>
      <p:pic>
        <p:nvPicPr>
          <p:cNvPr id="3" name="Immagine 2"/>
          <p:cNvPicPr>
            <a:picLocks noChangeAspect="1"/>
          </p:cNvPicPr>
          <p:nvPr/>
        </p:nvPicPr>
        <p:blipFill>
          <a:blip r:embed="rId2"/>
          <a:stretch>
            <a:fillRect/>
          </a:stretch>
        </p:blipFill>
        <p:spPr>
          <a:xfrm>
            <a:off x="1345799" y="1123740"/>
            <a:ext cx="8786486" cy="5514392"/>
          </a:xfrm>
          <a:prstGeom prst="rect">
            <a:avLst/>
          </a:prstGeom>
        </p:spPr>
      </p:pic>
    </p:spTree>
    <p:extLst>
      <p:ext uri="{BB962C8B-B14F-4D97-AF65-F5344CB8AC3E}">
        <p14:creationId xmlns:p14="http://schemas.microsoft.com/office/powerpoint/2010/main" val="3618141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21</a:t>
            </a:fld>
            <a:endParaRPr lang="it-IT" dirty="0"/>
          </a:p>
        </p:txBody>
      </p:sp>
      <p:pic>
        <p:nvPicPr>
          <p:cNvPr id="3" name="Immagine 2"/>
          <p:cNvPicPr>
            <a:picLocks noChangeAspect="1"/>
          </p:cNvPicPr>
          <p:nvPr/>
        </p:nvPicPr>
        <p:blipFill>
          <a:blip r:embed="rId2"/>
          <a:stretch>
            <a:fillRect/>
          </a:stretch>
        </p:blipFill>
        <p:spPr>
          <a:xfrm>
            <a:off x="1118978" y="1021336"/>
            <a:ext cx="8840154" cy="5457252"/>
          </a:xfrm>
          <a:prstGeom prst="rect">
            <a:avLst/>
          </a:prstGeom>
        </p:spPr>
      </p:pic>
    </p:spTree>
    <p:extLst>
      <p:ext uri="{BB962C8B-B14F-4D97-AF65-F5344CB8AC3E}">
        <p14:creationId xmlns:p14="http://schemas.microsoft.com/office/powerpoint/2010/main" val="2439552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22</a:t>
            </a:fld>
            <a:endParaRPr lang="it-IT" dirty="0"/>
          </a:p>
        </p:txBody>
      </p:sp>
      <p:pic>
        <p:nvPicPr>
          <p:cNvPr id="3" name="Immagine 2"/>
          <p:cNvPicPr>
            <a:picLocks noChangeAspect="1"/>
          </p:cNvPicPr>
          <p:nvPr/>
        </p:nvPicPr>
        <p:blipFill>
          <a:blip r:embed="rId2"/>
          <a:stretch>
            <a:fillRect/>
          </a:stretch>
        </p:blipFill>
        <p:spPr>
          <a:xfrm>
            <a:off x="1023042" y="1146423"/>
            <a:ext cx="9756543" cy="5522360"/>
          </a:xfrm>
          <a:prstGeom prst="rect">
            <a:avLst/>
          </a:prstGeom>
        </p:spPr>
      </p:pic>
    </p:spTree>
    <p:extLst>
      <p:ext uri="{BB962C8B-B14F-4D97-AF65-F5344CB8AC3E}">
        <p14:creationId xmlns:p14="http://schemas.microsoft.com/office/powerpoint/2010/main" val="87918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23</a:t>
            </a:fld>
            <a:endParaRPr lang="it-IT" dirty="0"/>
          </a:p>
        </p:txBody>
      </p:sp>
      <p:pic>
        <p:nvPicPr>
          <p:cNvPr id="3" name="Immagine 2"/>
          <p:cNvPicPr>
            <a:picLocks noChangeAspect="1"/>
          </p:cNvPicPr>
          <p:nvPr/>
        </p:nvPicPr>
        <p:blipFill>
          <a:blip r:embed="rId2"/>
          <a:stretch>
            <a:fillRect/>
          </a:stretch>
        </p:blipFill>
        <p:spPr>
          <a:xfrm>
            <a:off x="832918" y="1169718"/>
            <a:ext cx="9768649" cy="5308870"/>
          </a:xfrm>
          <a:prstGeom prst="rect">
            <a:avLst/>
          </a:prstGeom>
        </p:spPr>
      </p:pic>
      <p:cxnSp>
        <p:nvCxnSpPr>
          <p:cNvPr id="4" name="Connettore 2 3"/>
          <p:cNvCxnSpPr/>
          <p:nvPr/>
        </p:nvCxnSpPr>
        <p:spPr>
          <a:xfrm flipV="1">
            <a:off x="5644652" y="3827491"/>
            <a:ext cx="1344481" cy="137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204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24</a:t>
            </a:fld>
            <a:endParaRPr lang="it-IT" dirty="0"/>
          </a:p>
        </p:txBody>
      </p:sp>
      <p:pic>
        <p:nvPicPr>
          <p:cNvPr id="3" name="Immagine 2"/>
          <p:cNvPicPr>
            <a:picLocks noChangeAspect="1"/>
          </p:cNvPicPr>
          <p:nvPr/>
        </p:nvPicPr>
        <p:blipFill>
          <a:blip r:embed="rId2"/>
          <a:stretch>
            <a:fillRect/>
          </a:stretch>
        </p:blipFill>
        <p:spPr>
          <a:xfrm>
            <a:off x="588475" y="1100888"/>
            <a:ext cx="9932944" cy="5293630"/>
          </a:xfrm>
          <a:prstGeom prst="rect">
            <a:avLst/>
          </a:prstGeom>
        </p:spPr>
      </p:pic>
    </p:spTree>
    <p:extLst>
      <p:ext uri="{BB962C8B-B14F-4D97-AF65-F5344CB8AC3E}">
        <p14:creationId xmlns:p14="http://schemas.microsoft.com/office/powerpoint/2010/main" val="2773325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25</a:t>
            </a:fld>
            <a:endParaRPr lang="it-IT" dirty="0"/>
          </a:p>
        </p:txBody>
      </p:sp>
      <p:pic>
        <p:nvPicPr>
          <p:cNvPr id="3" name="Immagine 2"/>
          <p:cNvPicPr>
            <a:picLocks noChangeAspect="1"/>
          </p:cNvPicPr>
          <p:nvPr/>
        </p:nvPicPr>
        <p:blipFill>
          <a:blip r:embed="rId2"/>
          <a:stretch>
            <a:fillRect/>
          </a:stretch>
        </p:blipFill>
        <p:spPr>
          <a:xfrm>
            <a:off x="579422" y="1167207"/>
            <a:ext cx="10360675" cy="5630469"/>
          </a:xfrm>
          <a:prstGeom prst="rect">
            <a:avLst/>
          </a:prstGeom>
        </p:spPr>
      </p:pic>
    </p:spTree>
    <p:extLst>
      <p:ext uri="{BB962C8B-B14F-4D97-AF65-F5344CB8AC3E}">
        <p14:creationId xmlns:p14="http://schemas.microsoft.com/office/powerpoint/2010/main" val="2800545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26</a:t>
            </a:fld>
            <a:endParaRPr lang="it-IT" dirty="0"/>
          </a:p>
        </p:txBody>
      </p:sp>
      <p:pic>
        <p:nvPicPr>
          <p:cNvPr id="3" name="Immagine 2"/>
          <p:cNvPicPr>
            <a:picLocks noChangeAspect="1"/>
          </p:cNvPicPr>
          <p:nvPr/>
        </p:nvPicPr>
        <p:blipFill>
          <a:blip r:embed="rId2"/>
          <a:stretch>
            <a:fillRect/>
          </a:stretch>
        </p:blipFill>
        <p:spPr>
          <a:xfrm>
            <a:off x="371765" y="1303175"/>
            <a:ext cx="11698906" cy="5265575"/>
          </a:xfrm>
          <a:prstGeom prst="rect">
            <a:avLst/>
          </a:prstGeom>
        </p:spPr>
      </p:pic>
    </p:spTree>
    <p:extLst>
      <p:ext uri="{BB962C8B-B14F-4D97-AF65-F5344CB8AC3E}">
        <p14:creationId xmlns:p14="http://schemas.microsoft.com/office/powerpoint/2010/main" val="3581122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27</a:t>
            </a:fld>
            <a:endParaRPr lang="it-IT" dirty="0"/>
          </a:p>
        </p:txBody>
      </p:sp>
      <p:pic>
        <p:nvPicPr>
          <p:cNvPr id="3" name="Immagine 2"/>
          <p:cNvPicPr>
            <a:picLocks noChangeAspect="1"/>
          </p:cNvPicPr>
          <p:nvPr/>
        </p:nvPicPr>
        <p:blipFill>
          <a:blip r:embed="rId2"/>
          <a:stretch>
            <a:fillRect/>
          </a:stretch>
        </p:blipFill>
        <p:spPr>
          <a:xfrm>
            <a:off x="285091" y="1142770"/>
            <a:ext cx="11831217" cy="4960775"/>
          </a:xfrm>
          <a:prstGeom prst="rect">
            <a:avLst/>
          </a:prstGeom>
        </p:spPr>
      </p:pic>
    </p:spTree>
    <p:extLst>
      <p:ext uri="{BB962C8B-B14F-4D97-AF65-F5344CB8AC3E}">
        <p14:creationId xmlns:p14="http://schemas.microsoft.com/office/powerpoint/2010/main" val="3829294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28</a:t>
            </a:fld>
            <a:endParaRPr lang="it-IT" dirty="0"/>
          </a:p>
        </p:txBody>
      </p:sp>
      <p:pic>
        <p:nvPicPr>
          <p:cNvPr id="3" name="Immagine 2"/>
          <p:cNvPicPr>
            <a:picLocks noChangeAspect="1"/>
          </p:cNvPicPr>
          <p:nvPr/>
        </p:nvPicPr>
        <p:blipFill>
          <a:blip r:embed="rId2"/>
          <a:stretch>
            <a:fillRect/>
          </a:stretch>
        </p:blipFill>
        <p:spPr>
          <a:xfrm>
            <a:off x="130630" y="1278293"/>
            <a:ext cx="11961844" cy="4970107"/>
          </a:xfrm>
          <a:prstGeom prst="rect">
            <a:avLst/>
          </a:prstGeom>
        </p:spPr>
      </p:pic>
    </p:spTree>
    <p:extLst>
      <p:ext uri="{BB962C8B-B14F-4D97-AF65-F5344CB8AC3E}">
        <p14:creationId xmlns:p14="http://schemas.microsoft.com/office/powerpoint/2010/main" val="1422802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29</a:t>
            </a:fld>
            <a:endParaRPr lang="it-IT" dirty="0"/>
          </a:p>
        </p:txBody>
      </p:sp>
      <p:pic>
        <p:nvPicPr>
          <p:cNvPr id="3" name="Immagine 2"/>
          <p:cNvPicPr>
            <a:picLocks noChangeAspect="1"/>
          </p:cNvPicPr>
          <p:nvPr/>
        </p:nvPicPr>
        <p:blipFill>
          <a:blip r:embed="rId2"/>
          <a:stretch>
            <a:fillRect/>
          </a:stretch>
        </p:blipFill>
        <p:spPr>
          <a:xfrm>
            <a:off x="139958" y="1166326"/>
            <a:ext cx="11840547" cy="5327780"/>
          </a:xfrm>
          <a:prstGeom prst="rect">
            <a:avLst/>
          </a:prstGeom>
        </p:spPr>
      </p:pic>
    </p:spTree>
    <p:extLst>
      <p:ext uri="{BB962C8B-B14F-4D97-AF65-F5344CB8AC3E}">
        <p14:creationId xmlns:p14="http://schemas.microsoft.com/office/powerpoint/2010/main" val="125362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3</a:t>
            </a:fld>
            <a:endParaRPr lang="it-IT" dirty="0"/>
          </a:p>
        </p:txBody>
      </p:sp>
      <p:sp>
        <p:nvSpPr>
          <p:cNvPr id="12" name="Sottotitolo 2"/>
          <p:cNvSpPr>
            <a:spLocks noGrp="1"/>
          </p:cNvSpPr>
          <p:nvPr>
            <p:ph type="subTitle" idx="4294967295"/>
          </p:nvPr>
        </p:nvSpPr>
        <p:spPr>
          <a:xfrm>
            <a:off x="561315" y="1803003"/>
            <a:ext cx="10348111" cy="3538541"/>
          </a:xfrm>
          <a:prstGeom prst="rect">
            <a:avLst/>
          </a:prstGeom>
        </p:spPr>
        <p:txBody>
          <a:bodyPr/>
          <a:lstStyle/>
          <a:p>
            <a:pPr marL="457200" lvl="1" indent="0" algn="just">
              <a:buNone/>
            </a:pPr>
            <a:r>
              <a:rPr lang="it-IT" sz="2000" dirty="0"/>
              <a:t>Negli anni più recenti si sta sviluppando sempre più l’idea di condividere informazioni detenute da vari soggetti e di renderle fruibili al maggior numero di utenti. Ciò è possibile anche grazie agli sviluppi della tecnologia informatica che agevola il sistema di interscambio di flussi di dati partendo da un denominatore comune. Questo approccio metodologico è anche alla base di un progetto ampio e articolato denominato “Sistema Informativo sulle Professioni” (SIP</a:t>
            </a:r>
            <a:r>
              <a:rPr lang="it-IT" sz="2000" dirty="0" smtClean="0"/>
              <a:t>).</a:t>
            </a:r>
            <a:endParaRPr lang="it-IT" sz="2000" dirty="0"/>
          </a:p>
          <a:p>
            <a:pPr marL="457200" lvl="1" indent="0" algn="just">
              <a:buNone/>
            </a:pPr>
            <a:endParaRPr lang="it-IT" sz="2000" dirty="0">
              <a:ea typeface="Signika Light" charset="0"/>
              <a:cs typeface="Signika Light" charset="0"/>
            </a:endParaRPr>
          </a:p>
        </p:txBody>
      </p:sp>
    </p:spTree>
    <p:extLst>
      <p:ext uri="{BB962C8B-B14F-4D97-AF65-F5344CB8AC3E}">
        <p14:creationId xmlns:p14="http://schemas.microsoft.com/office/powerpoint/2010/main" val="1086343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30</a:t>
            </a:fld>
            <a:endParaRPr lang="it-IT" dirty="0"/>
          </a:p>
        </p:txBody>
      </p:sp>
      <p:pic>
        <p:nvPicPr>
          <p:cNvPr id="3" name="Immagine 2"/>
          <p:cNvPicPr>
            <a:picLocks noChangeAspect="1"/>
          </p:cNvPicPr>
          <p:nvPr/>
        </p:nvPicPr>
        <p:blipFill>
          <a:blip r:embed="rId2"/>
          <a:stretch>
            <a:fillRect/>
          </a:stretch>
        </p:blipFill>
        <p:spPr>
          <a:xfrm>
            <a:off x="130629" y="1203648"/>
            <a:ext cx="11840547" cy="4777274"/>
          </a:xfrm>
          <a:prstGeom prst="rect">
            <a:avLst/>
          </a:prstGeom>
        </p:spPr>
      </p:pic>
    </p:spTree>
    <p:extLst>
      <p:ext uri="{BB962C8B-B14F-4D97-AF65-F5344CB8AC3E}">
        <p14:creationId xmlns:p14="http://schemas.microsoft.com/office/powerpoint/2010/main" val="2072077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31</a:t>
            </a:fld>
            <a:endParaRPr lang="it-IT" dirty="0"/>
          </a:p>
        </p:txBody>
      </p:sp>
      <p:pic>
        <p:nvPicPr>
          <p:cNvPr id="3" name="Immagine 2"/>
          <p:cNvPicPr>
            <a:picLocks noChangeAspect="1"/>
          </p:cNvPicPr>
          <p:nvPr/>
        </p:nvPicPr>
        <p:blipFill>
          <a:blip r:embed="rId2"/>
          <a:stretch>
            <a:fillRect/>
          </a:stretch>
        </p:blipFill>
        <p:spPr>
          <a:xfrm>
            <a:off x="93305" y="1091295"/>
            <a:ext cx="11933853" cy="5430189"/>
          </a:xfrm>
          <a:prstGeom prst="rect">
            <a:avLst/>
          </a:prstGeom>
        </p:spPr>
      </p:pic>
    </p:spTree>
    <p:extLst>
      <p:ext uri="{BB962C8B-B14F-4D97-AF65-F5344CB8AC3E}">
        <p14:creationId xmlns:p14="http://schemas.microsoft.com/office/powerpoint/2010/main" val="2481564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32</a:t>
            </a:fld>
            <a:endParaRPr lang="it-IT" dirty="0"/>
          </a:p>
        </p:txBody>
      </p:sp>
      <p:pic>
        <p:nvPicPr>
          <p:cNvPr id="3" name="Immagine 2"/>
          <p:cNvPicPr>
            <a:picLocks noChangeAspect="1"/>
          </p:cNvPicPr>
          <p:nvPr/>
        </p:nvPicPr>
        <p:blipFill>
          <a:blip r:embed="rId2"/>
          <a:stretch>
            <a:fillRect/>
          </a:stretch>
        </p:blipFill>
        <p:spPr>
          <a:xfrm>
            <a:off x="106186" y="1004661"/>
            <a:ext cx="12085814" cy="5561044"/>
          </a:xfrm>
          <a:prstGeom prst="rect">
            <a:avLst/>
          </a:prstGeom>
        </p:spPr>
      </p:pic>
    </p:spTree>
    <p:extLst>
      <p:ext uri="{BB962C8B-B14F-4D97-AF65-F5344CB8AC3E}">
        <p14:creationId xmlns:p14="http://schemas.microsoft.com/office/powerpoint/2010/main" val="692772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33</a:t>
            </a:fld>
            <a:endParaRPr lang="it-IT" dirty="0"/>
          </a:p>
        </p:txBody>
      </p:sp>
      <p:sp>
        <p:nvSpPr>
          <p:cNvPr id="12" name="Sottotitolo 2"/>
          <p:cNvSpPr>
            <a:spLocks noGrp="1"/>
          </p:cNvSpPr>
          <p:nvPr>
            <p:ph type="subTitle" idx="4294967295"/>
          </p:nvPr>
        </p:nvSpPr>
        <p:spPr>
          <a:xfrm>
            <a:off x="3739081" y="1293613"/>
            <a:ext cx="8120959" cy="5205225"/>
          </a:xfrm>
          <a:prstGeom prst="rect">
            <a:avLst/>
          </a:prstGeom>
        </p:spPr>
        <p:txBody>
          <a:bodyPr/>
          <a:lstStyle/>
          <a:p>
            <a:pPr marL="0" indent="0">
              <a:buNone/>
            </a:pPr>
            <a:endParaRPr lang="it-IT" sz="2000" dirty="0" smtClean="0"/>
          </a:p>
          <a:p>
            <a:pPr marL="457200" lvl="1" indent="0">
              <a:buClr>
                <a:srgbClr val="D43D25"/>
              </a:buClr>
              <a:buNone/>
            </a:pPr>
            <a:endParaRPr lang="it-IT" sz="2000" dirty="0"/>
          </a:p>
          <a:p>
            <a:pPr lvl="1">
              <a:buClr>
                <a:srgbClr val="D43D25"/>
              </a:buClr>
              <a:buFont typeface="Wingdings" panose="05000000000000000000" pitchFamily="2" charset="2"/>
              <a:buChar char="§"/>
            </a:pPr>
            <a:r>
              <a:rPr lang="it-IT" sz="2000" dirty="0"/>
              <a:t>L’analisi delle professioni ha consentito di implementare la CP sulla base delle qualifiche professionali del mansionario </a:t>
            </a:r>
            <a:r>
              <a:rPr lang="it-IT" sz="2000" dirty="0" err="1" smtClean="0"/>
              <a:t>Inail</a:t>
            </a:r>
            <a:r>
              <a:rPr lang="it-IT" sz="2000" dirty="0"/>
              <a:t>.</a:t>
            </a:r>
          </a:p>
          <a:p>
            <a:pPr lvl="1">
              <a:buClr>
                <a:srgbClr val="D43D25"/>
              </a:buClr>
              <a:buFont typeface="Wingdings" panose="05000000000000000000" pitchFamily="2" charset="2"/>
              <a:buChar char="§"/>
            </a:pPr>
            <a:endParaRPr lang="it-IT" sz="2000" dirty="0"/>
          </a:p>
          <a:p>
            <a:pPr lvl="1">
              <a:buClr>
                <a:srgbClr val="D43D25"/>
              </a:buClr>
              <a:buFont typeface="Wingdings" panose="05000000000000000000" pitchFamily="2" charset="2"/>
              <a:buChar char="§"/>
            </a:pPr>
            <a:r>
              <a:rPr lang="it-IT" sz="2000" dirty="0" smtClean="0"/>
              <a:t>Prossimi obiettivi: </a:t>
            </a:r>
          </a:p>
          <a:p>
            <a:pPr lvl="2" algn="just">
              <a:buClr>
                <a:srgbClr val="D43D25"/>
              </a:buClr>
              <a:buFont typeface="Wingdings" panose="05000000000000000000" pitchFamily="2" charset="2"/>
              <a:buChar char="§"/>
            </a:pPr>
            <a:r>
              <a:rPr lang="it-IT" sz="1800" dirty="0" smtClean="0"/>
              <a:t>implementare </a:t>
            </a:r>
            <a:r>
              <a:rPr lang="it-IT" sz="1800" dirty="0"/>
              <a:t>il patrimonio informativo messo a disposizione da </a:t>
            </a:r>
            <a:r>
              <a:rPr lang="it-IT" sz="1800" dirty="0" err="1"/>
              <a:t>Inail</a:t>
            </a:r>
            <a:r>
              <a:rPr lang="it-IT" sz="1800" dirty="0"/>
              <a:t> nel SIP introducendo ulteriori analisi e statistiche relative al fenomeno infortunistico e tecnopatico.</a:t>
            </a:r>
          </a:p>
          <a:p>
            <a:pPr lvl="1" algn="just">
              <a:buClr>
                <a:srgbClr val="D43D25"/>
              </a:buClr>
              <a:buFont typeface="Wingdings" panose="05000000000000000000" pitchFamily="2" charset="2"/>
              <a:buChar char="§"/>
            </a:pPr>
            <a:endParaRPr lang="it-IT" sz="1800" dirty="0"/>
          </a:p>
          <a:p>
            <a:pPr lvl="2" algn="just">
              <a:buClr>
                <a:srgbClr val="D43D25"/>
              </a:buClr>
              <a:buFont typeface="Wingdings" panose="05000000000000000000" pitchFamily="2" charset="2"/>
              <a:buChar char="§"/>
            </a:pPr>
            <a:r>
              <a:rPr lang="it-IT" sz="1800" dirty="0"/>
              <a:t>i</a:t>
            </a:r>
            <a:r>
              <a:rPr lang="it-IT" sz="1800" dirty="0" smtClean="0"/>
              <a:t>nserire </a:t>
            </a:r>
            <a:r>
              <a:rPr lang="it-IT" sz="1800" dirty="0"/>
              <a:t>le schede di rischio e l’analisi dei cicli produttivi al fine di fornire informazioni utili a tutti i soggetti coinvolti nella vigilanza e nella prevenzione degli infortuni e delle malattie professionali.</a:t>
            </a:r>
          </a:p>
          <a:p>
            <a:pPr marL="0" indent="0" algn="just">
              <a:buNone/>
            </a:pPr>
            <a:endParaRPr lang="it-IT" sz="2000" dirty="0"/>
          </a:p>
        </p:txBody>
      </p:sp>
      <p:sp>
        <p:nvSpPr>
          <p:cNvPr id="13" name="Titolo 1"/>
          <p:cNvSpPr>
            <a:spLocks noGrp="1"/>
          </p:cNvSpPr>
          <p:nvPr>
            <p:ph type="ctrTitle" idx="4294967295"/>
          </p:nvPr>
        </p:nvSpPr>
        <p:spPr>
          <a:xfrm>
            <a:off x="149887" y="2279481"/>
            <a:ext cx="3978493"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Conclusioni e obiettivi</a:t>
            </a:r>
            <a:endParaRPr lang="it-IT"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212592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34</a:t>
            </a:fld>
            <a:endParaRPr lang="it-IT" dirty="0"/>
          </a:p>
        </p:txBody>
      </p:sp>
      <p:sp>
        <p:nvSpPr>
          <p:cNvPr id="3" name="Rettangolo 2"/>
          <p:cNvSpPr/>
          <p:nvPr/>
        </p:nvSpPr>
        <p:spPr>
          <a:xfrm>
            <a:off x="3284205" y="3244334"/>
            <a:ext cx="5623591" cy="769441"/>
          </a:xfrm>
          <a:prstGeom prst="rect">
            <a:avLst/>
          </a:prstGeom>
        </p:spPr>
        <p:txBody>
          <a:bodyPr wrap="none">
            <a:spAutoFit/>
          </a:bodyPr>
          <a:lstStyle/>
          <a:p>
            <a:pPr algn="ctr"/>
            <a:r>
              <a:rPr lang="it-IT" sz="4400" b="1" dirty="0">
                <a:solidFill>
                  <a:srgbClr val="E26F31"/>
                </a:solidFill>
                <a:ea typeface="Signika Semibold" charset="0"/>
                <a:cs typeface="Signika Semibold" charset="0"/>
              </a:rPr>
              <a:t>Grazie per l’attenzione!</a:t>
            </a:r>
          </a:p>
        </p:txBody>
      </p:sp>
    </p:spTree>
    <p:extLst>
      <p:ext uri="{BB962C8B-B14F-4D97-AF65-F5344CB8AC3E}">
        <p14:creationId xmlns:p14="http://schemas.microsoft.com/office/powerpoint/2010/main" val="139018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4</a:t>
            </a:fld>
            <a:endParaRPr lang="it-IT" dirty="0"/>
          </a:p>
        </p:txBody>
      </p:sp>
      <p:sp>
        <p:nvSpPr>
          <p:cNvPr id="12" name="Sottotitolo 2"/>
          <p:cNvSpPr>
            <a:spLocks noGrp="1"/>
          </p:cNvSpPr>
          <p:nvPr>
            <p:ph type="subTitle" idx="4294967295"/>
          </p:nvPr>
        </p:nvSpPr>
        <p:spPr>
          <a:xfrm>
            <a:off x="4626322" y="2015183"/>
            <a:ext cx="7048189" cy="4000267"/>
          </a:xfrm>
          <a:prstGeom prst="rect">
            <a:avLst/>
          </a:prstGeom>
        </p:spPr>
        <p:txBody>
          <a:bodyPr/>
          <a:lstStyle/>
          <a:p>
            <a:pPr lvl="1" algn="just">
              <a:buClr>
                <a:srgbClr val="D43D25"/>
              </a:buClr>
              <a:buFont typeface="Wingdings" panose="05000000000000000000" pitchFamily="2" charset="2"/>
              <a:buChar char="§"/>
            </a:pPr>
            <a:r>
              <a:rPr lang="it-IT" sz="2000" dirty="0"/>
              <a:t>Mette insieme le informazioni detenute da tutti gli Enti partecipanti per </a:t>
            </a:r>
            <a:r>
              <a:rPr lang="it-IT" sz="2000" u="sng" dirty="0"/>
              <a:t>ricostruire il contesto sociale, economico e le condizioni</a:t>
            </a:r>
            <a:r>
              <a:rPr lang="it-IT" sz="2000" dirty="0"/>
              <a:t> in cui si svolgono le professioni esercitate nel mercato del lavoro italiano.</a:t>
            </a:r>
          </a:p>
          <a:p>
            <a:pPr algn="just">
              <a:buClr>
                <a:srgbClr val="D43D25"/>
              </a:buClr>
              <a:buFont typeface="Wingdings" panose="05000000000000000000" pitchFamily="2" charset="2"/>
              <a:buChar char="§"/>
            </a:pPr>
            <a:endParaRPr lang="it-IT" sz="2000" dirty="0"/>
          </a:p>
          <a:p>
            <a:pPr lvl="1" algn="just">
              <a:buClr>
                <a:srgbClr val="D43D25"/>
              </a:buClr>
              <a:buFont typeface="Wingdings" panose="05000000000000000000" pitchFamily="2" charset="2"/>
              <a:buChar char="§"/>
            </a:pPr>
            <a:r>
              <a:rPr lang="it-IT" sz="2000" dirty="0"/>
              <a:t>Tutte le informazioni, raccolte dagli Enti per obiettivi e finalità diverse, sono organizzate secondo una </a:t>
            </a:r>
            <a:r>
              <a:rPr lang="it-IT" sz="2000" u="sng" dirty="0"/>
              <a:t>chiave comune</a:t>
            </a:r>
            <a:r>
              <a:rPr lang="it-IT" sz="2000" dirty="0"/>
              <a:t> rappresentata dalla </a:t>
            </a:r>
            <a:r>
              <a:rPr lang="it-IT" sz="2000" dirty="0" smtClean="0"/>
              <a:t>Classificazione delle Professioni </a:t>
            </a:r>
            <a:r>
              <a:rPr lang="it-IT" sz="2000" dirty="0"/>
              <a:t>(CP) che costituisce lo standard con cui le informazioni sono connesse tra loro e condivise.</a:t>
            </a:r>
          </a:p>
          <a:p>
            <a:pPr lvl="1" algn="just"/>
            <a:endParaRPr lang="it-IT" sz="2000" dirty="0">
              <a:ea typeface="Signika Light" charset="0"/>
              <a:cs typeface="Signika Light" charset="0"/>
            </a:endParaRPr>
          </a:p>
        </p:txBody>
      </p:sp>
      <p:sp>
        <p:nvSpPr>
          <p:cNvPr id="13" name="Titolo 1"/>
          <p:cNvSpPr>
            <a:spLocks noGrp="1"/>
          </p:cNvSpPr>
          <p:nvPr>
            <p:ph type="ctrTitle" idx="4294967295"/>
          </p:nvPr>
        </p:nvSpPr>
        <p:spPr>
          <a:xfrm>
            <a:off x="569913" y="2015183"/>
            <a:ext cx="4380614"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Il </a:t>
            </a:r>
            <a:r>
              <a:rPr lang="it-IT" b="1" dirty="0">
                <a:solidFill>
                  <a:srgbClr val="E26F31"/>
                </a:solidFill>
                <a:latin typeface="+mn-lt"/>
                <a:ea typeface="Signika Semibold" charset="0"/>
                <a:cs typeface="Signika Semibold" charset="0"/>
              </a:rPr>
              <a:t>Sistema Informativo sulle Professioni</a:t>
            </a:r>
          </a:p>
        </p:txBody>
      </p:sp>
    </p:spTree>
    <p:extLst>
      <p:ext uri="{BB962C8B-B14F-4D97-AF65-F5344CB8AC3E}">
        <p14:creationId xmlns:p14="http://schemas.microsoft.com/office/powerpoint/2010/main" val="99872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5</a:t>
            </a:fld>
            <a:endParaRPr lang="it-IT" dirty="0"/>
          </a:p>
        </p:txBody>
      </p:sp>
      <p:sp>
        <p:nvSpPr>
          <p:cNvPr id="12" name="Sottotitolo 2"/>
          <p:cNvSpPr>
            <a:spLocks noGrp="1"/>
          </p:cNvSpPr>
          <p:nvPr>
            <p:ph type="subTitle" idx="4294967295"/>
          </p:nvPr>
        </p:nvSpPr>
        <p:spPr>
          <a:xfrm>
            <a:off x="4306186" y="1293613"/>
            <a:ext cx="7368325" cy="5205225"/>
          </a:xfrm>
          <a:prstGeom prst="rect">
            <a:avLst/>
          </a:prstGeom>
        </p:spPr>
        <p:txBody>
          <a:bodyPr/>
          <a:lstStyle/>
          <a:p>
            <a:pPr marL="0" indent="0" algn="just">
              <a:buNone/>
            </a:pPr>
            <a:r>
              <a:rPr lang="it-IT" sz="2000" dirty="0"/>
              <a:t>E’ un </a:t>
            </a:r>
            <a:r>
              <a:rPr lang="it-IT" sz="2000" u="sng" dirty="0"/>
              <a:t>sistema dinamico</a:t>
            </a:r>
            <a:r>
              <a:rPr lang="it-IT" sz="2000" dirty="0"/>
              <a:t>, </a:t>
            </a:r>
            <a:r>
              <a:rPr lang="it-IT" sz="2000" dirty="0" smtClean="0"/>
              <a:t>per l’ampliarsi dei rapporti </a:t>
            </a:r>
            <a:r>
              <a:rPr lang="it-IT" sz="2000" dirty="0"/>
              <a:t>di collaborazione con altri soggetti che dispongono di informazioni sulle professioni, </a:t>
            </a:r>
            <a:r>
              <a:rPr lang="it-IT" sz="2000" dirty="0" smtClean="0"/>
              <a:t>per l’accrescimento delle informazioni che </a:t>
            </a:r>
            <a:r>
              <a:rPr lang="it-IT" sz="2000" dirty="0"/>
              <a:t>gli Enti partecipanti mettono a </a:t>
            </a:r>
            <a:r>
              <a:rPr lang="it-IT" sz="2000" dirty="0" smtClean="0"/>
              <a:t>disposizione (</a:t>
            </a:r>
            <a:r>
              <a:rPr lang="it-IT" sz="2000" dirty="0"/>
              <a:t>es. </a:t>
            </a:r>
            <a:r>
              <a:rPr lang="it-IT" sz="2000" dirty="0" err="1"/>
              <a:t>Inail</a:t>
            </a:r>
            <a:r>
              <a:rPr lang="it-IT" sz="2000" dirty="0"/>
              <a:t>, dopo gli infortuni sul </a:t>
            </a:r>
            <a:r>
              <a:rPr lang="it-IT" sz="2000" dirty="0" smtClean="0"/>
              <a:t>lavoro ha fornito </a:t>
            </a:r>
            <a:r>
              <a:rPr lang="it-IT" sz="2000" dirty="0"/>
              <a:t>le malattie professionali</a:t>
            </a:r>
            <a:r>
              <a:rPr lang="it-IT" sz="2000" dirty="0" smtClean="0"/>
              <a:t>).</a:t>
            </a:r>
            <a:endParaRPr lang="it-IT" sz="2000" dirty="0"/>
          </a:p>
          <a:p>
            <a:pPr marL="0" indent="0" algn="just">
              <a:buNone/>
            </a:pPr>
            <a:r>
              <a:rPr lang="it-IT" sz="2000" dirty="0"/>
              <a:t>Alcuni degli Enti partecipanti:</a:t>
            </a:r>
          </a:p>
          <a:p>
            <a:pPr lvl="1">
              <a:buClr>
                <a:srgbClr val="D43D25"/>
              </a:buClr>
              <a:buFont typeface="Wingdings" panose="05000000000000000000" pitchFamily="2" charset="2"/>
              <a:buChar char="§"/>
            </a:pPr>
            <a:r>
              <a:rPr lang="it-IT" sz="2000" dirty="0"/>
              <a:t>Istat – </a:t>
            </a:r>
            <a:r>
              <a:rPr lang="it-IT" sz="1800" dirty="0"/>
              <a:t>stime degli occupati e descrizione delle professioni</a:t>
            </a:r>
            <a:r>
              <a:rPr lang="it-IT" sz="2000" dirty="0"/>
              <a:t>;</a:t>
            </a:r>
          </a:p>
          <a:p>
            <a:pPr lvl="1">
              <a:buClr>
                <a:srgbClr val="D43D25"/>
              </a:buClr>
              <a:buFont typeface="Wingdings" panose="05000000000000000000" pitchFamily="2" charset="2"/>
              <a:buChar char="§"/>
            </a:pPr>
            <a:r>
              <a:rPr lang="it-IT" sz="2000" dirty="0" err="1"/>
              <a:t>Inail</a:t>
            </a:r>
            <a:r>
              <a:rPr lang="it-IT" sz="2000" dirty="0"/>
              <a:t> – </a:t>
            </a:r>
            <a:r>
              <a:rPr lang="it-IT" sz="1800" dirty="0"/>
              <a:t>infortuni sul lavoro e malattie professionali</a:t>
            </a:r>
            <a:r>
              <a:rPr lang="it-IT" sz="2000" dirty="0"/>
              <a:t>;</a:t>
            </a:r>
          </a:p>
          <a:p>
            <a:pPr lvl="1">
              <a:buClr>
                <a:srgbClr val="D43D25"/>
              </a:buClr>
              <a:buFont typeface="Wingdings" panose="05000000000000000000" pitchFamily="2" charset="2"/>
              <a:buChar char="§"/>
            </a:pPr>
            <a:r>
              <a:rPr lang="it-IT" sz="2000" dirty="0" err="1"/>
              <a:t>Isfol</a:t>
            </a:r>
            <a:r>
              <a:rPr lang="it-IT" sz="2000" dirty="0"/>
              <a:t> – </a:t>
            </a:r>
            <a:r>
              <a:rPr lang="it-IT" sz="1800" dirty="0"/>
              <a:t>fabbisogni occupazionali di medio e breve periodo</a:t>
            </a:r>
            <a:r>
              <a:rPr lang="it-IT" sz="2000" dirty="0"/>
              <a:t>;</a:t>
            </a:r>
          </a:p>
          <a:p>
            <a:pPr lvl="1">
              <a:buClr>
                <a:srgbClr val="D43D25"/>
              </a:buClr>
              <a:buFont typeface="Wingdings" panose="05000000000000000000" pitchFamily="2" charset="2"/>
              <a:buChar char="§"/>
            </a:pPr>
            <a:r>
              <a:rPr lang="it-IT" sz="2000" dirty="0"/>
              <a:t>Ministero del Lavoro – </a:t>
            </a:r>
            <a:r>
              <a:rPr lang="it-IT" sz="1800" dirty="0"/>
              <a:t>collegamento al portale pubblico del lavoro</a:t>
            </a:r>
            <a:r>
              <a:rPr lang="it-IT" sz="2000" dirty="0"/>
              <a:t>;</a:t>
            </a:r>
          </a:p>
          <a:p>
            <a:pPr lvl="1">
              <a:buClr>
                <a:srgbClr val="D43D25"/>
              </a:buClr>
              <a:buFont typeface="Wingdings" panose="05000000000000000000" pitchFamily="2" charset="2"/>
              <a:buChar char="§"/>
            </a:pPr>
            <a:r>
              <a:rPr lang="it-IT" sz="2000" dirty="0" err="1"/>
              <a:t>Unioncamere</a:t>
            </a:r>
            <a:r>
              <a:rPr lang="it-IT" sz="2000" dirty="0"/>
              <a:t> – </a:t>
            </a:r>
            <a:r>
              <a:rPr lang="it-IT" sz="1800" dirty="0"/>
              <a:t>previsioni di assunzione e trend occupazionale</a:t>
            </a:r>
            <a:r>
              <a:rPr lang="it-IT" sz="2000" dirty="0"/>
              <a:t>;</a:t>
            </a:r>
          </a:p>
          <a:p>
            <a:pPr lvl="1">
              <a:buClr>
                <a:srgbClr val="D43D25"/>
              </a:buClr>
              <a:buFont typeface="Wingdings" panose="05000000000000000000" pitchFamily="2" charset="2"/>
              <a:buChar char="§"/>
            </a:pPr>
            <a:r>
              <a:rPr lang="it-IT" sz="2000" dirty="0"/>
              <a:t>MIUR – </a:t>
            </a:r>
            <a:r>
              <a:rPr lang="it-IT" sz="1800" dirty="0"/>
              <a:t>offerta formativa</a:t>
            </a:r>
            <a:r>
              <a:rPr lang="it-IT" sz="2000" dirty="0"/>
              <a:t>;</a:t>
            </a:r>
          </a:p>
          <a:p>
            <a:pPr lvl="1">
              <a:buClr>
                <a:srgbClr val="D43D25"/>
              </a:buClr>
              <a:buFont typeface="Wingdings" panose="05000000000000000000" pitchFamily="2" charset="2"/>
              <a:buChar char="§"/>
            </a:pPr>
            <a:r>
              <a:rPr lang="it-IT" sz="2000" dirty="0"/>
              <a:t>Albo agrotecnici e agrotecnici laureati – </a:t>
            </a:r>
            <a:r>
              <a:rPr lang="it-IT" sz="1800" dirty="0"/>
              <a:t>iscritti e distribuzione </a:t>
            </a:r>
            <a:r>
              <a:rPr lang="it-IT" sz="1800" dirty="0" smtClean="0"/>
              <a:t>territoriale.</a:t>
            </a:r>
            <a:endParaRPr lang="it-IT" sz="1800" dirty="0"/>
          </a:p>
          <a:p>
            <a:pPr lvl="1">
              <a:buFont typeface="Wingdings" panose="05000000000000000000" pitchFamily="2" charset="2"/>
              <a:buChar char="§"/>
            </a:pPr>
            <a:endParaRPr lang="it-IT" sz="2000" dirty="0">
              <a:ea typeface="Signika Light" charset="0"/>
              <a:cs typeface="Signika Light" charset="0"/>
            </a:endParaRPr>
          </a:p>
        </p:txBody>
      </p:sp>
      <p:sp>
        <p:nvSpPr>
          <p:cNvPr id="13" name="Titolo 1"/>
          <p:cNvSpPr>
            <a:spLocks noGrp="1"/>
          </p:cNvSpPr>
          <p:nvPr>
            <p:ph type="ctrTitle" idx="4294967295"/>
          </p:nvPr>
        </p:nvSpPr>
        <p:spPr>
          <a:xfrm>
            <a:off x="243988" y="2002390"/>
            <a:ext cx="4380614"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Il </a:t>
            </a:r>
            <a:r>
              <a:rPr lang="it-IT" b="1" dirty="0">
                <a:solidFill>
                  <a:srgbClr val="E26F31"/>
                </a:solidFill>
                <a:latin typeface="+mn-lt"/>
                <a:ea typeface="Signika Semibold" charset="0"/>
                <a:cs typeface="Signika Semibold" charset="0"/>
              </a:rPr>
              <a:t>Sistema Informativo sulle Professioni</a:t>
            </a:r>
          </a:p>
        </p:txBody>
      </p:sp>
    </p:spTree>
    <p:extLst>
      <p:ext uri="{BB962C8B-B14F-4D97-AF65-F5344CB8AC3E}">
        <p14:creationId xmlns:p14="http://schemas.microsoft.com/office/powerpoint/2010/main" val="3176844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ttotitolo 2"/>
          <p:cNvSpPr>
            <a:spLocks noGrp="1"/>
          </p:cNvSpPr>
          <p:nvPr>
            <p:ph type="subTitle" idx="4294967295"/>
          </p:nvPr>
        </p:nvSpPr>
        <p:spPr>
          <a:xfrm>
            <a:off x="4626322" y="1689259"/>
            <a:ext cx="7048189" cy="1839367"/>
          </a:xfrm>
          <a:prstGeom prst="rect">
            <a:avLst/>
          </a:prstGeom>
        </p:spPr>
        <p:txBody>
          <a:bodyPr/>
          <a:lstStyle/>
          <a:p>
            <a:pPr marL="0" indent="0">
              <a:buNone/>
            </a:pPr>
            <a:endParaRPr lang="it-IT" sz="2000" dirty="0"/>
          </a:p>
          <a:p>
            <a:pPr marL="457200" lvl="1" indent="0">
              <a:buNone/>
            </a:pPr>
            <a:endParaRPr lang="it-IT" sz="2000" dirty="0">
              <a:ea typeface="Signika Light" charset="0"/>
              <a:cs typeface="Signika Light" charset="0"/>
            </a:endParaRPr>
          </a:p>
        </p:txBody>
      </p:sp>
      <p:sp>
        <p:nvSpPr>
          <p:cNvPr id="13" name="Titolo 1"/>
          <p:cNvSpPr>
            <a:spLocks noGrp="1"/>
          </p:cNvSpPr>
          <p:nvPr>
            <p:ph type="ctrTitle" idx="4294967295"/>
          </p:nvPr>
        </p:nvSpPr>
        <p:spPr>
          <a:xfrm>
            <a:off x="569913" y="2015183"/>
            <a:ext cx="4380614"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Il </a:t>
            </a:r>
            <a:r>
              <a:rPr lang="it-IT" b="1" dirty="0">
                <a:solidFill>
                  <a:srgbClr val="E26F31"/>
                </a:solidFill>
                <a:latin typeface="+mn-lt"/>
                <a:ea typeface="Signika Semibold" charset="0"/>
                <a:cs typeface="Signika Semibold" charset="0"/>
              </a:rPr>
              <a:t>Sistema Informativo sulle Professioni</a:t>
            </a:r>
          </a:p>
        </p:txBody>
      </p:sp>
      <p:sp>
        <p:nvSpPr>
          <p:cNvPr id="2" name="Rettangolo 1"/>
          <p:cNvSpPr/>
          <p:nvPr/>
        </p:nvSpPr>
        <p:spPr>
          <a:xfrm>
            <a:off x="5340085" y="1390151"/>
            <a:ext cx="6096000" cy="1631216"/>
          </a:xfrm>
          <a:prstGeom prst="rect">
            <a:avLst/>
          </a:prstGeom>
        </p:spPr>
        <p:txBody>
          <a:bodyPr>
            <a:spAutoFit/>
          </a:bodyPr>
          <a:lstStyle/>
          <a:p>
            <a:r>
              <a:rPr lang="it-IT" sz="2000" dirty="0"/>
              <a:t>Il SIP poggia su due aspetti:</a:t>
            </a:r>
          </a:p>
          <a:p>
            <a:pPr marL="800100" lvl="1" indent="-342900">
              <a:buClr>
                <a:srgbClr val="D43D25"/>
              </a:buClr>
              <a:buFont typeface="Wingdings" panose="05000000000000000000" pitchFamily="2" charset="2"/>
              <a:buChar char="§"/>
            </a:pPr>
            <a:r>
              <a:rPr lang="it-IT" sz="2000" dirty="0"/>
              <a:t>le informazioni sono sui siti web di chi li produce che è responsabile, gestore e </a:t>
            </a:r>
            <a:r>
              <a:rPr lang="it-IT" sz="2000" dirty="0" smtClean="0"/>
              <a:t>titolare;</a:t>
            </a:r>
          </a:p>
          <a:p>
            <a:pPr marL="800100" lvl="1" indent="-342900">
              <a:buClr>
                <a:srgbClr val="D43D25"/>
              </a:buClr>
              <a:buFont typeface="Wingdings" panose="05000000000000000000" pitchFamily="2" charset="2"/>
              <a:buChar char="§"/>
            </a:pPr>
            <a:r>
              <a:rPr lang="it-IT" sz="2000" dirty="0" smtClean="0"/>
              <a:t>ogni </a:t>
            </a:r>
            <a:r>
              <a:rPr lang="it-IT" sz="2000" dirty="0"/>
              <a:t>sito </a:t>
            </a:r>
            <a:r>
              <a:rPr lang="it-IT" sz="2000" dirty="0" smtClean="0"/>
              <a:t>costituisce </a:t>
            </a:r>
            <a:r>
              <a:rPr lang="it-IT" sz="2000" dirty="0"/>
              <a:t>una porta di accesso al sistema tramite la chiave di aggancio </a:t>
            </a:r>
            <a:r>
              <a:rPr lang="it-IT" sz="2000" dirty="0" smtClean="0"/>
              <a:t>CP.</a:t>
            </a:r>
            <a:endParaRPr lang="it-IT" sz="2000" dirty="0"/>
          </a:p>
        </p:txBody>
      </p:sp>
      <p:sp>
        <p:nvSpPr>
          <p:cNvPr id="7" name="Oval 5"/>
          <p:cNvSpPr>
            <a:spLocks noChangeArrowheads="1"/>
          </p:cNvSpPr>
          <p:nvPr/>
        </p:nvSpPr>
        <p:spPr bwMode="auto">
          <a:xfrm>
            <a:off x="5340085" y="4560995"/>
            <a:ext cx="1655762" cy="1511300"/>
          </a:xfrm>
          <a:prstGeom prst="ellipse">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a:sp3d>
        </p:spPr>
        <p:txBody>
          <a:bodyPr wrap="none" anchor="ctr"/>
          <a:lstStyle/>
          <a:p>
            <a:pPr algn="ctr"/>
            <a:r>
              <a:rPr lang="it-IT" sz="2000" b="1" dirty="0" smtClean="0">
                <a:solidFill>
                  <a:schemeClr val="tx2">
                    <a:lumMod val="75000"/>
                  </a:schemeClr>
                </a:solidFill>
                <a:latin typeface="Verdana" pitchFamily="34" charset="0"/>
              </a:rPr>
              <a:t>CP</a:t>
            </a:r>
            <a:endParaRPr lang="it-IT" sz="2000" b="1" dirty="0">
              <a:solidFill>
                <a:schemeClr val="tx2">
                  <a:lumMod val="75000"/>
                </a:schemeClr>
              </a:solidFill>
              <a:latin typeface="Verdana" pitchFamily="34" charset="0"/>
            </a:endParaRPr>
          </a:p>
        </p:txBody>
      </p:sp>
      <p:sp>
        <p:nvSpPr>
          <p:cNvPr id="8" name="Rettangolo 7"/>
          <p:cNvSpPr/>
          <p:nvPr/>
        </p:nvSpPr>
        <p:spPr>
          <a:xfrm>
            <a:off x="6728343" y="3720774"/>
            <a:ext cx="1584176" cy="648072"/>
          </a:xfrm>
          <a:prstGeom prst="rect">
            <a:avLst/>
          </a:prstGeom>
          <a:solidFill>
            <a:schemeClr val="bg1"/>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chemeClr val="tx2">
                    <a:lumMod val="75000"/>
                  </a:schemeClr>
                </a:solidFill>
                <a:latin typeface="Verdana" pitchFamily="34" charset="0"/>
              </a:rPr>
              <a:t>Inail</a:t>
            </a:r>
            <a:endParaRPr lang="it-IT" sz="2000" b="1" dirty="0">
              <a:solidFill>
                <a:schemeClr val="tx2">
                  <a:lumMod val="75000"/>
                </a:schemeClr>
              </a:solidFill>
              <a:latin typeface="Verdana" pitchFamily="34" charset="0"/>
            </a:endParaRPr>
          </a:p>
        </p:txBody>
      </p:sp>
      <p:sp>
        <p:nvSpPr>
          <p:cNvPr id="14" name="Rettangolo 13"/>
          <p:cNvSpPr/>
          <p:nvPr/>
        </p:nvSpPr>
        <p:spPr>
          <a:xfrm>
            <a:off x="4547997" y="3628251"/>
            <a:ext cx="1584176" cy="648072"/>
          </a:xfrm>
          <a:prstGeom prst="rect">
            <a:avLst/>
          </a:prstGeom>
          <a:solidFill>
            <a:schemeClr val="bg1"/>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2">
                    <a:lumMod val="75000"/>
                  </a:schemeClr>
                </a:solidFill>
                <a:latin typeface="Verdana" pitchFamily="34" charset="0"/>
              </a:rPr>
              <a:t>Istat</a:t>
            </a:r>
            <a:endParaRPr lang="it-IT" sz="2000" b="1" dirty="0">
              <a:solidFill>
                <a:schemeClr val="tx2">
                  <a:lumMod val="75000"/>
                </a:schemeClr>
              </a:solidFill>
              <a:latin typeface="Verdana" pitchFamily="34" charset="0"/>
            </a:endParaRPr>
          </a:p>
        </p:txBody>
      </p:sp>
      <p:sp>
        <p:nvSpPr>
          <p:cNvPr id="15" name="Rettangolo 14"/>
          <p:cNvSpPr/>
          <p:nvPr/>
        </p:nvSpPr>
        <p:spPr>
          <a:xfrm>
            <a:off x="3174470" y="4698750"/>
            <a:ext cx="1584176" cy="648072"/>
          </a:xfrm>
          <a:prstGeom prst="rect">
            <a:avLst/>
          </a:prstGeom>
          <a:solidFill>
            <a:schemeClr val="bg1"/>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smtClean="0">
                <a:solidFill>
                  <a:schemeClr val="tx2">
                    <a:lumMod val="75000"/>
                  </a:schemeClr>
                </a:solidFill>
                <a:latin typeface="Verdana" pitchFamily="34" charset="0"/>
              </a:rPr>
              <a:t>Isfol</a:t>
            </a:r>
            <a:endParaRPr lang="it-IT" sz="2000" b="1" dirty="0">
              <a:solidFill>
                <a:schemeClr val="tx2">
                  <a:lumMod val="75000"/>
                </a:schemeClr>
              </a:solidFill>
              <a:latin typeface="Verdana" pitchFamily="34" charset="0"/>
            </a:endParaRPr>
          </a:p>
        </p:txBody>
      </p:sp>
      <p:sp>
        <p:nvSpPr>
          <p:cNvPr id="16" name="Rettangolo 15"/>
          <p:cNvSpPr/>
          <p:nvPr/>
        </p:nvSpPr>
        <p:spPr>
          <a:xfrm>
            <a:off x="7883429" y="5295141"/>
            <a:ext cx="1584176" cy="648072"/>
          </a:xfrm>
          <a:prstGeom prst="rect">
            <a:avLst/>
          </a:prstGeom>
          <a:solidFill>
            <a:schemeClr val="bg1"/>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2">
                    <a:lumMod val="75000"/>
                  </a:schemeClr>
                </a:solidFill>
                <a:latin typeface="Verdana" pitchFamily="34" charset="0"/>
              </a:rPr>
              <a:t>MIUR</a:t>
            </a:r>
            <a:endParaRPr lang="it-IT" sz="2000" b="1" dirty="0">
              <a:solidFill>
                <a:schemeClr val="tx2">
                  <a:lumMod val="75000"/>
                </a:schemeClr>
              </a:solidFill>
              <a:latin typeface="Verdana" pitchFamily="34" charset="0"/>
            </a:endParaRPr>
          </a:p>
        </p:txBody>
      </p:sp>
      <p:sp>
        <p:nvSpPr>
          <p:cNvPr id="17" name="Rettangolo 16"/>
          <p:cNvSpPr/>
          <p:nvPr/>
        </p:nvSpPr>
        <p:spPr>
          <a:xfrm>
            <a:off x="3561130" y="5966604"/>
            <a:ext cx="1584176" cy="648072"/>
          </a:xfrm>
          <a:prstGeom prst="rect">
            <a:avLst/>
          </a:prstGeom>
          <a:solidFill>
            <a:schemeClr val="bg1"/>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2">
                    <a:lumMod val="75000"/>
                  </a:schemeClr>
                </a:solidFill>
                <a:latin typeface="Verdana" pitchFamily="34" charset="0"/>
              </a:rPr>
              <a:t>….</a:t>
            </a:r>
            <a:endParaRPr lang="it-IT" sz="2000" b="1" dirty="0">
              <a:solidFill>
                <a:schemeClr val="tx2">
                  <a:lumMod val="75000"/>
                </a:schemeClr>
              </a:solidFill>
              <a:latin typeface="Verdana" pitchFamily="34" charset="0"/>
            </a:endParaRPr>
          </a:p>
        </p:txBody>
      </p:sp>
      <p:cxnSp>
        <p:nvCxnSpPr>
          <p:cNvPr id="27" name="Connettore 4 26"/>
          <p:cNvCxnSpPr>
            <a:stCxn id="15" idx="0"/>
            <a:endCxn id="14" idx="2"/>
          </p:cNvCxnSpPr>
          <p:nvPr/>
        </p:nvCxnSpPr>
        <p:spPr>
          <a:xfrm rot="5400000" flipH="1" flipV="1">
            <a:off x="4442108" y="3800774"/>
            <a:ext cx="422427" cy="137352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4 28"/>
          <p:cNvCxnSpPr>
            <a:stCxn id="8" idx="2"/>
            <a:endCxn id="7" idx="7"/>
          </p:cNvCxnSpPr>
          <p:nvPr/>
        </p:nvCxnSpPr>
        <p:spPr>
          <a:xfrm rot="5400000">
            <a:off x="6930162" y="4192051"/>
            <a:ext cx="413474" cy="76706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ttore 4 32"/>
          <p:cNvCxnSpPr/>
          <p:nvPr/>
        </p:nvCxnSpPr>
        <p:spPr>
          <a:xfrm>
            <a:off x="6995847" y="5432079"/>
            <a:ext cx="887582" cy="190123"/>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ttore 4 34"/>
          <p:cNvCxnSpPr>
            <a:stCxn id="15" idx="2"/>
            <a:endCxn id="17" idx="0"/>
          </p:cNvCxnSpPr>
          <p:nvPr/>
        </p:nvCxnSpPr>
        <p:spPr>
          <a:xfrm rot="16200000" flipH="1">
            <a:off x="3849997" y="5463383"/>
            <a:ext cx="619782" cy="38666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4 36"/>
          <p:cNvCxnSpPr>
            <a:stCxn id="17" idx="3"/>
            <a:endCxn id="16" idx="2"/>
          </p:cNvCxnSpPr>
          <p:nvPr/>
        </p:nvCxnSpPr>
        <p:spPr>
          <a:xfrm flipV="1">
            <a:off x="5145306" y="5943213"/>
            <a:ext cx="3530211" cy="347427"/>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ttore 4 42"/>
          <p:cNvCxnSpPr>
            <a:stCxn id="14" idx="3"/>
          </p:cNvCxnSpPr>
          <p:nvPr/>
        </p:nvCxnSpPr>
        <p:spPr>
          <a:xfrm>
            <a:off x="6132173" y="3952287"/>
            <a:ext cx="596170" cy="324036"/>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ttore 4 44"/>
          <p:cNvCxnSpPr>
            <a:endCxn id="16" idx="0"/>
          </p:cNvCxnSpPr>
          <p:nvPr/>
        </p:nvCxnSpPr>
        <p:spPr>
          <a:xfrm rot="16200000" flipH="1">
            <a:off x="7852634" y="4472257"/>
            <a:ext cx="919193" cy="726574"/>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nettore 4 46"/>
          <p:cNvCxnSpPr/>
          <p:nvPr/>
        </p:nvCxnSpPr>
        <p:spPr>
          <a:xfrm rot="16200000" flipH="1">
            <a:off x="5419591" y="4388698"/>
            <a:ext cx="422426" cy="19767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ttore 4 48"/>
          <p:cNvCxnSpPr>
            <a:stCxn id="15" idx="3"/>
          </p:cNvCxnSpPr>
          <p:nvPr/>
        </p:nvCxnSpPr>
        <p:spPr>
          <a:xfrm>
            <a:off x="4758646" y="5022786"/>
            <a:ext cx="595290" cy="118908"/>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ttore 4 50"/>
          <p:cNvCxnSpPr>
            <a:endCxn id="7" idx="3"/>
          </p:cNvCxnSpPr>
          <p:nvPr/>
        </p:nvCxnSpPr>
        <p:spPr>
          <a:xfrm flipV="1">
            <a:off x="5145306" y="5850970"/>
            <a:ext cx="437260" cy="265956"/>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7</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r>
              <a:rPr lang="it-IT" sz="3200" dirty="0" smtClean="0">
                <a:solidFill>
                  <a:schemeClr val="tx1">
                    <a:lumMod val="50000"/>
                    <a:lumOff val="50000"/>
                  </a:schemeClr>
                </a:solidFill>
                <a:latin typeface="+mn-lt"/>
              </a:rPr>
              <a:t>La </a:t>
            </a:r>
            <a:r>
              <a:rPr lang="it-IT" sz="3200" dirty="0">
                <a:solidFill>
                  <a:schemeClr val="tx1">
                    <a:lumMod val="50000"/>
                    <a:lumOff val="50000"/>
                  </a:schemeClr>
                </a:solidFill>
                <a:latin typeface="+mn-lt"/>
              </a:rPr>
              <a:t>struttura della </a:t>
            </a:r>
            <a:r>
              <a:rPr lang="it-IT" sz="3200" dirty="0" smtClean="0">
                <a:solidFill>
                  <a:schemeClr val="tx1">
                    <a:lumMod val="50000"/>
                    <a:lumOff val="50000"/>
                  </a:schemeClr>
                </a:solidFill>
                <a:latin typeface="+mn-lt"/>
              </a:rPr>
              <a:t>Classificazione delle Professioni</a:t>
            </a:r>
            <a:endParaRPr lang="it-IT" sz="3200" dirty="0">
              <a:solidFill>
                <a:schemeClr val="tx1">
                  <a:lumMod val="50000"/>
                  <a:lumOff val="50000"/>
                </a:schemeClr>
              </a:solidFill>
              <a:latin typeface="+mn-lt"/>
            </a:endParaRPr>
          </a:p>
        </p:txBody>
      </p:sp>
      <p:sp>
        <p:nvSpPr>
          <p:cNvPr id="2" name="Rettangolo 1"/>
          <p:cNvSpPr/>
          <p:nvPr/>
        </p:nvSpPr>
        <p:spPr>
          <a:xfrm>
            <a:off x="914399" y="2015596"/>
            <a:ext cx="9403308" cy="4093428"/>
          </a:xfrm>
          <a:prstGeom prst="rect">
            <a:avLst/>
          </a:prstGeom>
        </p:spPr>
        <p:txBody>
          <a:bodyPr wrap="square">
            <a:spAutoFit/>
          </a:bodyPr>
          <a:lstStyle/>
          <a:p>
            <a:r>
              <a:rPr lang="it-IT" sz="2000" dirty="0"/>
              <a:t>La CP è organizzata secondo una </a:t>
            </a:r>
            <a:r>
              <a:rPr lang="it-IT" sz="2000" u="sng" dirty="0"/>
              <a:t>struttura ad albero</a:t>
            </a:r>
            <a:r>
              <a:rPr lang="it-IT" sz="2000" dirty="0"/>
              <a:t> distinta in nove raggruppamenti:</a:t>
            </a:r>
          </a:p>
          <a:p>
            <a:endParaRPr lang="it-IT" sz="2000" dirty="0"/>
          </a:p>
          <a:p>
            <a:pPr lvl="1"/>
            <a:r>
              <a:rPr lang="it-IT" sz="2000" dirty="0"/>
              <a:t> 1- Legislatori, imprenditori e alta dirigenza;</a:t>
            </a:r>
          </a:p>
          <a:p>
            <a:pPr lvl="1"/>
            <a:r>
              <a:rPr lang="it-IT" sz="2000" dirty="0"/>
              <a:t> 2- Professioni intellettuali, scientifiche e di elevata specializzazione;</a:t>
            </a:r>
          </a:p>
          <a:p>
            <a:pPr lvl="1"/>
            <a:r>
              <a:rPr lang="it-IT" sz="2000" dirty="0"/>
              <a:t> 3- Professioni tecniche;</a:t>
            </a:r>
          </a:p>
          <a:p>
            <a:pPr lvl="1"/>
            <a:r>
              <a:rPr lang="it-IT" sz="2000" dirty="0"/>
              <a:t> 4- Professioni esecutive nel lavoro d’ufficio;</a:t>
            </a:r>
          </a:p>
          <a:p>
            <a:pPr lvl="1"/>
            <a:r>
              <a:rPr lang="it-IT" sz="2000" dirty="0"/>
              <a:t> 5- Professioni qualificate nelle attività commerciali e nei servizi;</a:t>
            </a:r>
          </a:p>
          <a:p>
            <a:pPr lvl="1"/>
            <a:r>
              <a:rPr lang="it-IT" sz="2000" dirty="0"/>
              <a:t> 6- Artigiani, operai specializzati e agricoltori;</a:t>
            </a:r>
          </a:p>
          <a:p>
            <a:pPr lvl="1"/>
            <a:r>
              <a:rPr lang="it-IT" sz="2000" dirty="0"/>
              <a:t> 7- Conduttori di impianti, operai di macchinari fissi e mobili e conducenti di veicoli;</a:t>
            </a:r>
          </a:p>
          <a:p>
            <a:pPr lvl="1"/>
            <a:r>
              <a:rPr lang="it-IT" sz="2000" dirty="0"/>
              <a:t> 8- Professioni non qualificate;</a:t>
            </a:r>
          </a:p>
          <a:p>
            <a:pPr lvl="1"/>
            <a:r>
              <a:rPr lang="it-IT" sz="2000" dirty="0"/>
              <a:t> 9- Forze </a:t>
            </a:r>
            <a:r>
              <a:rPr lang="it-IT" sz="2000" dirty="0" smtClean="0"/>
              <a:t>Armate.</a:t>
            </a:r>
          </a:p>
          <a:p>
            <a:pPr lvl="1"/>
            <a:endParaRPr lang="it-IT" sz="2000" dirty="0"/>
          </a:p>
          <a:p>
            <a:r>
              <a:rPr lang="it-IT" sz="2000" dirty="0"/>
              <a:t>Ogni grande gruppo si ramifica in gruppi-classi-categorie-unità professionali.</a:t>
            </a:r>
          </a:p>
        </p:txBody>
      </p:sp>
    </p:spTree>
    <p:extLst>
      <p:ext uri="{BB962C8B-B14F-4D97-AF65-F5344CB8AC3E}">
        <p14:creationId xmlns:p14="http://schemas.microsoft.com/office/powerpoint/2010/main" val="416945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8</a:t>
            </a:fld>
            <a:endParaRPr lang="it-IT" dirty="0"/>
          </a:p>
        </p:txBody>
      </p:sp>
      <p:sp>
        <p:nvSpPr>
          <p:cNvPr id="9" name="Titolo 1"/>
          <p:cNvSpPr>
            <a:spLocks noGrp="1"/>
          </p:cNvSpPr>
          <p:nvPr>
            <p:ph type="ctrTitle" idx="4294967295"/>
          </p:nvPr>
        </p:nvSpPr>
        <p:spPr>
          <a:xfrm>
            <a:off x="569912" y="1075063"/>
            <a:ext cx="10700951" cy="741356"/>
          </a:xfrm>
          <a:prstGeom prst="rect">
            <a:avLst/>
          </a:prstGeom>
        </p:spPr>
        <p:txBody>
          <a:bodyPr lIns="0" tIns="0" rIns="0" bIns="0" anchor="t" anchorCtr="0"/>
          <a:lstStyle/>
          <a:p>
            <a:r>
              <a:rPr lang="it-IT" sz="3200" dirty="0" smtClean="0">
                <a:solidFill>
                  <a:schemeClr val="tx1">
                    <a:lumMod val="50000"/>
                    <a:lumOff val="50000"/>
                  </a:schemeClr>
                </a:solidFill>
                <a:latin typeface="+mn-lt"/>
              </a:rPr>
              <a:t>La </a:t>
            </a:r>
            <a:r>
              <a:rPr lang="it-IT" sz="3200" dirty="0">
                <a:solidFill>
                  <a:schemeClr val="tx1">
                    <a:lumMod val="50000"/>
                    <a:lumOff val="50000"/>
                  </a:schemeClr>
                </a:solidFill>
                <a:latin typeface="+mn-lt"/>
              </a:rPr>
              <a:t>struttura della </a:t>
            </a:r>
            <a:r>
              <a:rPr lang="it-IT" sz="3200" dirty="0" smtClean="0">
                <a:solidFill>
                  <a:schemeClr val="tx1">
                    <a:lumMod val="50000"/>
                    <a:lumOff val="50000"/>
                  </a:schemeClr>
                </a:solidFill>
                <a:latin typeface="+mn-lt"/>
              </a:rPr>
              <a:t>Classificazione delle Professioni</a:t>
            </a:r>
            <a:endParaRPr lang="it-IT" sz="3200" dirty="0">
              <a:solidFill>
                <a:schemeClr val="tx1">
                  <a:lumMod val="50000"/>
                  <a:lumOff val="50000"/>
                </a:schemeClr>
              </a:solidFill>
              <a:latin typeface="+mn-lt"/>
            </a:endParaRPr>
          </a:p>
        </p:txBody>
      </p:sp>
      <p:sp>
        <p:nvSpPr>
          <p:cNvPr id="3" name="Rettangolo 2"/>
          <p:cNvSpPr/>
          <p:nvPr/>
        </p:nvSpPr>
        <p:spPr>
          <a:xfrm>
            <a:off x="751438" y="1644918"/>
            <a:ext cx="10148934" cy="4770537"/>
          </a:xfrm>
          <a:prstGeom prst="rect">
            <a:avLst/>
          </a:prstGeom>
        </p:spPr>
        <p:txBody>
          <a:bodyPr wrap="square">
            <a:spAutoFit/>
          </a:bodyPr>
          <a:lstStyle/>
          <a:p>
            <a:r>
              <a:rPr lang="it-IT" dirty="0"/>
              <a:t>Grande gruppo 3 </a:t>
            </a:r>
            <a:r>
              <a:rPr lang="it-IT" u="sng" dirty="0"/>
              <a:t>Professioni tecniche</a:t>
            </a:r>
            <a:r>
              <a:rPr lang="it-IT" dirty="0"/>
              <a:t>:</a:t>
            </a:r>
          </a:p>
          <a:p>
            <a:endParaRPr lang="it-IT" dirty="0"/>
          </a:p>
          <a:p>
            <a:pPr lvl="1"/>
            <a:r>
              <a:rPr lang="it-IT" sz="1600" dirty="0"/>
              <a:t>3.1 Professioni tecniche in campo scientifico, ingegneristico e della produzione;</a:t>
            </a:r>
          </a:p>
          <a:p>
            <a:pPr lvl="1"/>
            <a:r>
              <a:rPr lang="it-IT" sz="1600" dirty="0"/>
              <a:t>3.2 Professioni tecniche nelle scienze della salute e della vita;</a:t>
            </a:r>
          </a:p>
          <a:p>
            <a:pPr lvl="1"/>
            <a:r>
              <a:rPr lang="it-IT" sz="1600" dirty="0"/>
              <a:t>3.3 Professioni tecniche nell’organizzazione, amministrazione e nelle attività  finanziarie e commerciali;</a:t>
            </a:r>
          </a:p>
          <a:p>
            <a:pPr lvl="1"/>
            <a:r>
              <a:rPr lang="it-IT" sz="1600" dirty="0"/>
              <a:t>3.4 Professioni tecniche nei servizi pubblici e alle persone</a:t>
            </a:r>
          </a:p>
          <a:p>
            <a:pPr>
              <a:buFont typeface="Arial" pitchFamily="34" charset="0"/>
              <a:buChar char="•"/>
            </a:pPr>
            <a:endParaRPr lang="it-IT" sz="1600" dirty="0"/>
          </a:p>
          <a:p>
            <a:r>
              <a:rPr lang="it-IT" dirty="0"/>
              <a:t>Dettagliando il 3.1 e seguendo il primo ramo</a:t>
            </a:r>
          </a:p>
          <a:p>
            <a:endParaRPr lang="it-IT" dirty="0"/>
          </a:p>
          <a:p>
            <a:pPr lvl="1"/>
            <a:r>
              <a:rPr lang="it-IT" dirty="0"/>
              <a:t>3.1.1 Tecnici nelle scienze quantitative, fisiche e chimiche;</a:t>
            </a:r>
          </a:p>
          <a:p>
            <a:pPr lvl="2"/>
            <a:r>
              <a:rPr lang="it-IT" dirty="0"/>
              <a:t>3.1.1.1 Tecnici fisici e geologi;</a:t>
            </a:r>
          </a:p>
          <a:p>
            <a:pPr lvl="3"/>
            <a:r>
              <a:rPr lang="it-IT" dirty="0"/>
              <a:t>3.1.1.1.1 Tecnici geologici;</a:t>
            </a:r>
          </a:p>
          <a:p>
            <a:pPr lvl="3"/>
            <a:endParaRPr lang="it-IT" dirty="0"/>
          </a:p>
          <a:p>
            <a:pPr lvl="4"/>
            <a:r>
              <a:rPr lang="it-IT" sz="1600" dirty="0"/>
              <a:t>Geologo junior;</a:t>
            </a:r>
          </a:p>
          <a:p>
            <a:pPr lvl="4"/>
            <a:r>
              <a:rPr lang="it-IT" sz="1600" dirty="0"/>
              <a:t>Assistente di cantiere geologico;</a:t>
            </a:r>
          </a:p>
          <a:p>
            <a:pPr lvl="4"/>
            <a:r>
              <a:rPr lang="it-IT" sz="1600" dirty="0"/>
              <a:t>Tecnico addetto alle esplorazioni geofisiche;</a:t>
            </a:r>
          </a:p>
          <a:p>
            <a:pPr lvl="4"/>
            <a:r>
              <a:rPr lang="it-IT" sz="1600" dirty="0"/>
              <a:t>Tecnico rilevatore geofisico</a:t>
            </a:r>
          </a:p>
          <a:p>
            <a:pPr lvl="4"/>
            <a:r>
              <a:rPr lang="it-IT" sz="1600" dirty="0"/>
              <a:t>….</a:t>
            </a:r>
          </a:p>
        </p:txBody>
      </p:sp>
    </p:spTree>
    <p:extLst>
      <p:ext uri="{BB962C8B-B14F-4D97-AF65-F5344CB8AC3E}">
        <p14:creationId xmlns:p14="http://schemas.microsoft.com/office/powerpoint/2010/main" val="199391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9</a:t>
            </a:fld>
            <a:endParaRPr lang="it-IT" dirty="0"/>
          </a:p>
        </p:txBody>
      </p:sp>
      <p:sp>
        <p:nvSpPr>
          <p:cNvPr id="9" name="Titolo 1"/>
          <p:cNvSpPr>
            <a:spLocks noGrp="1"/>
          </p:cNvSpPr>
          <p:nvPr>
            <p:ph type="ctrTitle" idx="4294967295"/>
          </p:nvPr>
        </p:nvSpPr>
        <p:spPr>
          <a:xfrm>
            <a:off x="569912" y="1075063"/>
            <a:ext cx="10700951" cy="741356"/>
          </a:xfrm>
          <a:prstGeom prst="rect">
            <a:avLst/>
          </a:prstGeom>
        </p:spPr>
        <p:txBody>
          <a:bodyPr lIns="0" tIns="0" rIns="0" bIns="0" anchor="t" anchorCtr="0"/>
          <a:lstStyle/>
          <a:p>
            <a:r>
              <a:rPr lang="it-IT" sz="3200" dirty="0" smtClean="0">
                <a:solidFill>
                  <a:schemeClr val="tx1">
                    <a:lumMod val="50000"/>
                    <a:lumOff val="50000"/>
                  </a:schemeClr>
                </a:solidFill>
                <a:latin typeface="+mn-lt"/>
              </a:rPr>
              <a:t>La </a:t>
            </a:r>
            <a:r>
              <a:rPr lang="it-IT" sz="3200" dirty="0">
                <a:solidFill>
                  <a:schemeClr val="tx1">
                    <a:lumMod val="50000"/>
                    <a:lumOff val="50000"/>
                  </a:schemeClr>
                </a:solidFill>
                <a:latin typeface="+mn-lt"/>
              </a:rPr>
              <a:t>struttura </a:t>
            </a:r>
            <a:r>
              <a:rPr lang="it-IT" sz="3200" dirty="0" smtClean="0">
                <a:solidFill>
                  <a:schemeClr val="tx1">
                    <a:lumMod val="50000"/>
                    <a:lumOff val="50000"/>
                  </a:schemeClr>
                </a:solidFill>
                <a:latin typeface="+mn-lt"/>
              </a:rPr>
              <a:t>della Classificazione </a:t>
            </a:r>
            <a:r>
              <a:rPr lang="it-IT" sz="3200" dirty="0">
                <a:solidFill>
                  <a:schemeClr val="tx1">
                    <a:lumMod val="50000"/>
                    <a:lumOff val="50000"/>
                  </a:schemeClr>
                </a:solidFill>
                <a:latin typeface="+mn-lt"/>
              </a:rPr>
              <a:t>delle </a:t>
            </a:r>
            <a:r>
              <a:rPr lang="it-IT" sz="3200" dirty="0" smtClean="0">
                <a:solidFill>
                  <a:schemeClr val="tx1">
                    <a:lumMod val="50000"/>
                    <a:lumOff val="50000"/>
                  </a:schemeClr>
                </a:solidFill>
                <a:latin typeface="+mn-lt"/>
              </a:rPr>
              <a:t>Professioni</a:t>
            </a:r>
            <a:endParaRPr lang="it-IT" sz="3200" dirty="0">
              <a:solidFill>
                <a:schemeClr val="tx1">
                  <a:lumMod val="50000"/>
                  <a:lumOff val="50000"/>
                </a:schemeClr>
              </a:solidFill>
              <a:latin typeface="+mn-lt"/>
            </a:endParaRPr>
          </a:p>
        </p:txBody>
      </p:sp>
      <p:sp>
        <p:nvSpPr>
          <p:cNvPr id="5" name="CasellaDiTesto 4"/>
          <p:cNvSpPr txBox="1"/>
          <p:nvPr/>
        </p:nvSpPr>
        <p:spPr>
          <a:xfrm>
            <a:off x="787651" y="1982709"/>
            <a:ext cx="9693830" cy="3785652"/>
          </a:xfrm>
          <a:prstGeom prst="rect">
            <a:avLst/>
          </a:prstGeom>
          <a:noFill/>
        </p:spPr>
        <p:txBody>
          <a:bodyPr wrap="square" rtlCol="0">
            <a:spAutoFit/>
          </a:bodyPr>
          <a:lstStyle/>
          <a:p>
            <a:r>
              <a:rPr lang="it-IT" sz="2000" dirty="0"/>
              <a:t>Le </a:t>
            </a:r>
            <a:r>
              <a:rPr lang="it-IT" sz="2000" u="sng" dirty="0"/>
              <a:t>unità professionali</a:t>
            </a:r>
            <a:r>
              <a:rPr lang="it-IT" sz="2000" dirty="0"/>
              <a:t> comprendono le professioni presenti nel mercato del lavoro italiano.</a:t>
            </a:r>
          </a:p>
          <a:p>
            <a:endParaRPr lang="it-IT" sz="2000" dirty="0"/>
          </a:p>
          <a:p>
            <a:r>
              <a:rPr lang="it-IT" sz="2000" dirty="0"/>
              <a:t>Le professioni sono accorpate per:</a:t>
            </a:r>
          </a:p>
          <a:p>
            <a:endParaRPr lang="it-IT" sz="2000" dirty="0"/>
          </a:p>
          <a:p>
            <a:pPr lvl="1"/>
            <a:r>
              <a:rPr lang="it-IT" sz="2000" dirty="0"/>
              <a:t> livello di competenza </a:t>
            </a:r>
          </a:p>
          <a:p>
            <a:pPr marL="1714500" lvl="3" indent="-342900">
              <a:buClr>
                <a:srgbClr val="D43D25"/>
              </a:buClr>
              <a:buFont typeface="Wingdings" panose="05000000000000000000" pitchFamily="2" charset="2"/>
              <a:buChar char="§"/>
            </a:pPr>
            <a:r>
              <a:rPr lang="it-IT" sz="2000" dirty="0" smtClean="0"/>
              <a:t>responsabilità</a:t>
            </a:r>
            <a:r>
              <a:rPr lang="it-IT" sz="2000" dirty="0"/>
              <a:t>;</a:t>
            </a:r>
          </a:p>
          <a:p>
            <a:pPr marL="1714500" lvl="3" indent="-342900">
              <a:buClr>
                <a:srgbClr val="D43D25"/>
              </a:buClr>
              <a:buFont typeface="Wingdings" panose="05000000000000000000" pitchFamily="2" charset="2"/>
              <a:buChar char="§"/>
            </a:pPr>
            <a:r>
              <a:rPr lang="it-IT" sz="2000" dirty="0" smtClean="0"/>
              <a:t>complessità</a:t>
            </a:r>
            <a:r>
              <a:rPr lang="it-IT" sz="2000" dirty="0"/>
              <a:t>;</a:t>
            </a:r>
          </a:p>
          <a:p>
            <a:pPr marL="1714500" lvl="3" indent="-342900">
              <a:buClr>
                <a:srgbClr val="D43D25"/>
              </a:buClr>
              <a:buFont typeface="Wingdings" panose="05000000000000000000" pitchFamily="2" charset="2"/>
              <a:buChar char="§"/>
            </a:pPr>
            <a:r>
              <a:rPr lang="it-IT" sz="2000" dirty="0" smtClean="0"/>
              <a:t>compiti</a:t>
            </a:r>
            <a:r>
              <a:rPr lang="it-IT" sz="2000" dirty="0"/>
              <a:t>.</a:t>
            </a:r>
          </a:p>
          <a:p>
            <a:pPr lvl="2">
              <a:buNone/>
            </a:pPr>
            <a:endParaRPr lang="it-IT" sz="2000" dirty="0"/>
          </a:p>
          <a:p>
            <a:pPr lvl="1"/>
            <a:r>
              <a:rPr lang="it-IT" sz="2000" dirty="0"/>
              <a:t> campo di competenza</a:t>
            </a:r>
          </a:p>
          <a:p>
            <a:pPr marL="1714500" lvl="3" indent="-342900">
              <a:buClr>
                <a:srgbClr val="D43D25"/>
              </a:buClr>
              <a:buFont typeface="Wingdings" panose="05000000000000000000" pitchFamily="2" charset="2"/>
              <a:buChar char="§"/>
            </a:pPr>
            <a:r>
              <a:rPr lang="it-IT" sz="2000" dirty="0" smtClean="0"/>
              <a:t>beni </a:t>
            </a:r>
            <a:r>
              <a:rPr lang="it-IT" sz="2000" dirty="0"/>
              <a:t>e/o servizi prodotti;</a:t>
            </a:r>
          </a:p>
          <a:p>
            <a:pPr marL="1714500" lvl="3" indent="-342900">
              <a:buClr>
                <a:srgbClr val="D43D25"/>
              </a:buClr>
              <a:buFont typeface="Wingdings" panose="05000000000000000000" pitchFamily="2" charset="2"/>
              <a:buChar char="§"/>
            </a:pPr>
            <a:r>
              <a:rPr lang="it-IT" sz="2000" dirty="0" smtClean="0"/>
              <a:t>materiali </a:t>
            </a:r>
            <a:r>
              <a:rPr lang="it-IT" sz="2000" dirty="0"/>
              <a:t>e attrezzature utilizzati.</a:t>
            </a:r>
          </a:p>
        </p:txBody>
      </p:sp>
    </p:spTree>
    <p:extLst>
      <p:ext uri="{BB962C8B-B14F-4D97-AF65-F5344CB8AC3E}">
        <p14:creationId xmlns:p14="http://schemas.microsoft.com/office/powerpoint/2010/main" val="400045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TotalTime>
  <Words>1623</Words>
  <Application>Microsoft Office PowerPoint</Application>
  <PresentationFormat>Personalizzato</PresentationFormat>
  <Paragraphs>204</Paragraphs>
  <Slides>34</Slides>
  <Notes>1</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Personalizza struttura</vt:lpstr>
      <vt:lpstr>COMPORTAMENTI INDIVIDUALI  E RELAZIONI SOCIALI  IN TRASFORMAZIONE  UNA SFIDA PER LA  STATISTICA UFFICIALE </vt:lpstr>
      <vt:lpstr>Agenda</vt:lpstr>
      <vt:lpstr>Presentazione standard di PowerPoint</vt:lpstr>
      <vt:lpstr>Il Sistema Informativo sulle Professioni</vt:lpstr>
      <vt:lpstr>Il Sistema Informativo sulle Professioni</vt:lpstr>
      <vt:lpstr>Il Sistema Informativo sulle Professioni</vt:lpstr>
      <vt:lpstr>La struttura della Classificazione delle Professioni</vt:lpstr>
      <vt:lpstr>La struttura della Classificazione delle Professioni</vt:lpstr>
      <vt:lpstr>La struttura della Classificazione delle Professioni</vt:lpstr>
      <vt:lpstr>La base dati Inail</vt:lpstr>
      <vt:lpstr>La base dati Inail</vt:lpstr>
      <vt:lpstr>Differenze professioni Inail Istat</vt:lpstr>
      <vt:lpstr>Presentazione standard di PowerPoint</vt:lpstr>
      <vt:lpstr>La metodologia applicata</vt:lpstr>
      <vt:lpstr>L’imputazione deterministica</vt:lpstr>
      <vt:lpstr>L’imputazione deterministica</vt:lpstr>
      <vt:lpstr>L’imputazione probabilistica-casuale</vt:lpstr>
      <vt:lpstr>La Banca dati delle professioni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Conclusioni e obiettivi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conferenza</cp:lastModifiedBy>
  <cp:revision>102</cp:revision>
  <cp:lastPrinted>2016-03-21T17:06:08Z</cp:lastPrinted>
  <dcterms:created xsi:type="dcterms:W3CDTF">2016-03-11T16:10:26Z</dcterms:created>
  <dcterms:modified xsi:type="dcterms:W3CDTF">2016-06-22T14:42:12Z</dcterms:modified>
</cp:coreProperties>
</file>