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5" r:id="rId4"/>
    <p:sldId id="263" r:id="rId5"/>
    <p:sldId id="262" r:id="rId6"/>
    <p:sldId id="266" r:id="rId7"/>
    <p:sldId id="268" r:id="rId8"/>
    <p:sldId id="269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26F31"/>
    <a:srgbClr val="E26F37"/>
    <a:srgbClr val="D43D25"/>
    <a:srgbClr val="DA713A"/>
    <a:srgbClr val="E16F36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19" autoAdjust="0"/>
  </p:normalViewPr>
  <p:slideViewPr>
    <p:cSldViewPr snapToGrid="0" snapToObjects="1">
      <p:cViewPr>
        <p:scale>
          <a:sx n="80" d="100"/>
          <a:sy n="80" d="100"/>
        </p:scale>
        <p:origin x="-1716" y="-750"/>
      </p:cViewPr>
      <p:guideLst>
        <p:guide orient="horz" pos="2386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oglio_di_lavoro_di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Foglio_di_lavoro_di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it-IT" sz="1800"/>
              <a:t>Titolo grafico</a:t>
            </a:r>
          </a:p>
        </c:rich>
      </c:tx>
      <c:layout/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it-IT" sz="1800"/>
              <a:t>Titolo grafico</a:t>
            </a:r>
          </a:p>
        </c:rich>
      </c:tx>
      <c:layout/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it-IT" sz="1800"/>
              <a:t>Titolo grafico</a:t>
            </a:r>
          </a:p>
        </c:rich>
      </c:tx>
      <c:layout/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it-IT" sz="1800"/>
              <a:t>Titolo grafico</a:t>
            </a:r>
          </a:p>
        </c:rich>
      </c:tx>
      <c:layout/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427514" y="290492"/>
          <a:ext cx="6476286" cy="48807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6690045" cy="5421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510639" y="0"/>
          <a:ext cx="6690045" cy="5421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0.90314</cdr:y>
    </cdr:to>
    <cdr:pic>
      <cdr:nvPicPr>
        <cdr:cNvPr id="4" name="Immagine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790229" cy="489654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pPr/>
              <a:t>22/06/2016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24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SPAZIO CONFRONTI </a:t>
            </a:r>
            <a:r>
              <a:rPr lang="it-IT" sz="1100" b="1" baseline="0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 </a:t>
            </a:r>
            <a:endParaRPr lang="it-IT" sz="1100" b="1" dirty="0" smtClean="0">
              <a:solidFill>
                <a:srgbClr val="E26F31"/>
              </a:solidFill>
              <a:latin typeface="+mn-lt"/>
              <a:ea typeface="Signika Light" charset="0"/>
              <a:cs typeface="Calibri"/>
            </a:endParaRP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Titolo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presentazione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7918141" cy="2167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SPAZIO CONFRONTI</a:t>
            </a: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/>
              <a:t>Il nuovo sistema informativo regionale </a:t>
            </a:r>
            <a:r>
              <a:rPr lang="it-IT" sz="3200" dirty="0" err="1" smtClean="0"/>
              <a:t>emiliano-romagnolo</a:t>
            </a:r>
            <a:r>
              <a:rPr lang="it-IT" sz="3200" dirty="0" smtClean="0"/>
              <a:t> per la gestione delle rilevazioni in ambito turistico</a:t>
            </a: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173412" y="6056410"/>
            <a:ext cx="8221860" cy="37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Rossella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Salvi|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 Regione Emilia-Romagna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4987636" y="997526"/>
            <a:ext cx="6812478" cy="5800149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Programma Statistico Nazionale </a:t>
            </a:r>
            <a:endParaRPr lang="it-IT" sz="18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it-IT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Movimento dei clienti negli esercizi ricettivi</a:t>
            </a:r>
          </a:p>
          <a:p>
            <a:pPr lvl="1" algn="just"/>
            <a:r>
              <a:rPr lang="it-IT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Capacità degli esercizi ricettivi</a:t>
            </a:r>
          </a:p>
          <a:p>
            <a:pPr lvl="1" algn="just"/>
            <a:r>
              <a:rPr lang="it-IT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Rilevazione tipologia e caratteristiche dei clienti negli esercizi ricettivi</a:t>
            </a:r>
          </a:p>
          <a:p>
            <a:pPr lvl="1" algn="just"/>
            <a:endParaRPr lang="it-IT" sz="20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Legge di riordino istituzionale (</a:t>
            </a:r>
            <a:r>
              <a:rPr lang="it-IT" sz="24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L.R.</a:t>
            </a: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n.13/2015)</a:t>
            </a:r>
          </a:p>
          <a:p>
            <a:pPr algn="just"/>
            <a:endParaRPr lang="it-IT" sz="24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Nuova legge sull’ordinamento turistico regionale (</a:t>
            </a:r>
            <a:r>
              <a:rPr lang="it-IT" sz="24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L.R.</a:t>
            </a: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25 marzo 2016 n. 4)</a:t>
            </a:r>
          </a:p>
          <a:p>
            <a:pPr algn="just"/>
            <a:endParaRPr lang="it-IT" sz="24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Semplificazione amministrativa / riduzione disturbo statistico</a:t>
            </a:r>
          </a:p>
          <a:p>
            <a:pPr algn="just"/>
            <a:endParaRPr lang="it-IT" sz="24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Miglioramento qualità dei dati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308758" y="1716088"/>
            <a:ext cx="4071155" cy="255746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E26F31"/>
                </a:solidFill>
                <a:latin typeface="Times New Roman" pitchFamily="18" charset="0"/>
                <a:ea typeface="Signika Semibold" charset="0"/>
                <a:cs typeface="Times New Roman" pitchFamily="18" charset="0"/>
              </a:rPr>
              <a:t>IL CONTESTO</a:t>
            </a:r>
            <a:endParaRPr lang="it-IT" b="1" dirty="0">
              <a:solidFill>
                <a:srgbClr val="E26F31"/>
              </a:solidFill>
              <a:latin typeface="Times New Roman" pitchFamily="18" charset="0"/>
              <a:ea typeface="Signika Semibold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4085111" y="1056904"/>
            <a:ext cx="7956467" cy="5299209"/>
          </a:xfrm>
          <a:prstGeom prst="rect">
            <a:avLst/>
          </a:prstGeo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Coordinamento regionale (dal 1.1.2016 la Regione Emilia-Romagna è il nuovo </a:t>
            </a:r>
            <a:r>
              <a:rPr lang="it-IT" sz="2000" b="1" dirty="0" smtClean="0">
                <a:solidFill>
                  <a:schemeClr val="bg1">
                    <a:lumMod val="65000"/>
                  </a:schemeClr>
                </a:solidFill>
              </a:rPr>
              <a:t>ente intermedio </a:t>
            </a: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per la rilevazione della offerta/domanda turistica)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Applicazione web </a:t>
            </a:r>
            <a:r>
              <a:rPr lang="it-IT" sz="2000" b="1" dirty="0" smtClean="0">
                <a:solidFill>
                  <a:schemeClr val="bg1">
                    <a:lumMod val="65000"/>
                  </a:schemeClr>
                </a:solidFill>
              </a:rPr>
              <a:t>canale diretto di comunicazione </a:t>
            </a: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tra strutture ricettive e pubblica amministrazione. Uno strumento che, oltre a soddisfare gli obblighi relativi alla comunicazione di dati e informazioni sui flussi turistici è al servizio delle imprese (i rispondenti). Versione in uso </a:t>
            </a:r>
            <a:r>
              <a:rPr lang="it-IT" sz="2000" b="1" dirty="0" smtClean="0">
                <a:solidFill>
                  <a:schemeClr val="bg1">
                    <a:lumMod val="65000"/>
                  </a:schemeClr>
                </a:solidFill>
              </a:rPr>
              <a:t>TURISMO4</a:t>
            </a: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 e prossimo upgrade a </a:t>
            </a:r>
            <a:r>
              <a:rPr lang="it-IT" sz="2000" b="1" dirty="0" smtClean="0">
                <a:solidFill>
                  <a:schemeClr val="bg1">
                    <a:lumMod val="65000"/>
                  </a:schemeClr>
                </a:solidFill>
              </a:rPr>
              <a:t>TURISMO5</a:t>
            </a: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 con aumentate funzionalità (ad es. monitoraggio prenotazioni)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Progressiva eliminazione del “</a:t>
            </a:r>
            <a:r>
              <a:rPr lang="it-IT" sz="2000" b="1" dirty="0" smtClean="0">
                <a:solidFill>
                  <a:schemeClr val="bg1">
                    <a:lumMod val="65000"/>
                  </a:schemeClr>
                </a:solidFill>
              </a:rPr>
              <a:t>modello</a:t>
            </a: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” di raccolta dati (anche informatizzato) in quanto il sistema si incarica di estrarre (in totale rispetto delle norme sulla privacy) i dati necessari dagli archivi amministrativi delle strutture ricettive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Adeguamento del sistema alle nuove richieste di inserimento di nuove variabili di rilevazione in tempi rapidi e con il minimo impatto sui produttori di software gestionale per le imprese ricettive</a:t>
            </a:r>
          </a:p>
          <a:p>
            <a:pPr algn="just"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Monitoraggio dati della domanda turistica in </a:t>
            </a:r>
            <a:r>
              <a:rPr lang="it-IT" sz="2000" b="1" dirty="0" smtClean="0">
                <a:solidFill>
                  <a:schemeClr val="bg1">
                    <a:lumMod val="65000"/>
                  </a:schemeClr>
                </a:solidFill>
              </a:rPr>
              <a:t>tempo reale</a:t>
            </a:r>
          </a:p>
          <a:p>
            <a:pPr>
              <a:buFont typeface="Wingdings" pitchFamily="2" charset="2"/>
              <a:buChar char="§"/>
            </a:pPr>
            <a:endParaRPr lang="it-IT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it-IT" sz="24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4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ati</a:t>
            </a:r>
            <a:endParaRPr lang="it-IT" sz="24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166254" y="1716088"/>
            <a:ext cx="4071155" cy="255746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en-GB" sz="3200" b="1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ORGANIZZAZIONE &amp; METODOLOGIA</a:t>
            </a:r>
            <a:endParaRPr lang="it-IT" sz="3200" b="1" dirty="0">
              <a:solidFill>
                <a:srgbClr val="FF660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62518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0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Cattura di </a:t>
            </a:r>
            <a:r>
              <a:rPr lang="it-IT" sz="2000" b="1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dati amministrativi </a:t>
            </a:r>
            <a:r>
              <a:rPr lang="it-IT" sz="20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della singola struttura ricettiva:</a:t>
            </a:r>
          </a:p>
          <a:p>
            <a:pPr lvl="1" algn="l">
              <a:buFont typeface="Wingdings" pitchFamily="2" charset="2"/>
              <a:buChar char="q"/>
            </a:pPr>
            <a:r>
              <a:rPr lang="it-IT" sz="1800" i="1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da proprio gestionale</a:t>
            </a:r>
          </a:p>
          <a:p>
            <a:pPr lvl="1" algn="l">
              <a:buFont typeface="Wingdings" pitchFamily="2" charset="2"/>
              <a:buChar char="q"/>
            </a:pPr>
            <a:r>
              <a:rPr lang="it-IT" sz="1800" i="1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direttamente nella maschera di data entry dell’applicativo messo a disposizione dalla Regione</a:t>
            </a:r>
            <a:endParaRPr lang="it-IT" i="1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it-IT" sz="20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it-IT" sz="20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Trasformazione dato amministrativo in </a:t>
            </a:r>
            <a:r>
              <a:rPr lang="it-IT" sz="2000" b="1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dato statistico</a:t>
            </a:r>
          </a:p>
          <a:p>
            <a:pPr algn="l"/>
            <a:endParaRPr lang="it-IT" sz="2000" b="1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it-IT" sz="20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Distribuzione dati e informazioni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b="1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ORGANIZZAZIONE</a:t>
            </a:r>
            <a:endParaRPr lang="it-IT" sz="3200" b="1" cap="all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0297" y="1539936"/>
            <a:ext cx="5593248" cy="410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1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 smtClean="0"/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1152990019"/>
              </p:ext>
            </p:extLst>
          </p:nvPr>
        </p:nvGraphicFramePr>
        <p:xfrm>
          <a:off x="4999511" y="1056904"/>
          <a:ext cx="6690045" cy="542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154379" y="1274239"/>
            <a:ext cx="4631377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interfaccia utente</a:t>
            </a:r>
          </a:p>
          <a:p>
            <a:r>
              <a:rPr lang="it-IT" sz="18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chi </a:t>
            </a:r>
            <a:r>
              <a:rPr lang="it-IT" sz="1800" b="1" u="sng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possiede </a:t>
            </a:r>
            <a:r>
              <a:rPr lang="it-IT" sz="18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un proprio gestionale per l’attività di check-in check-out</a:t>
            </a:r>
          </a:p>
        </p:txBody>
      </p:sp>
      <p:sp>
        <p:nvSpPr>
          <p:cNvPr id="6" name="Rettangolo 5"/>
          <p:cNvSpPr/>
          <p:nvPr/>
        </p:nvSpPr>
        <p:spPr>
          <a:xfrm>
            <a:off x="154379" y="2310346"/>
            <a:ext cx="463137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Variabili di interesse statistico: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Data di nascita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 Sesso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 Tipologia ospite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 Comune di residenza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 Nazione estera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 Tipo  di turismo  (motivazione prevalente)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 Mezzo di trasporto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 Titolo di studio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 Canale di prenotazione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 Data di arrivo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 Data di partenza</a:t>
            </a:r>
            <a:endParaRPr lang="it-IT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 smtClean="0"/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1152990019"/>
              </p:ext>
            </p:extLst>
          </p:nvPr>
        </p:nvGraphicFramePr>
        <p:xfrm>
          <a:off x="4999511" y="1056904"/>
          <a:ext cx="6690045" cy="542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154379" y="1274239"/>
            <a:ext cx="4631377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interfaccia utente</a:t>
            </a:r>
          </a:p>
          <a:p>
            <a:r>
              <a:rPr lang="it-IT" sz="18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chi possiede un </a:t>
            </a:r>
            <a:r>
              <a:rPr lang="it-IT" sz="1800" b="1" u="sng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proprio</a:t>
            </a:r>
            <a:r>
              <a:rPr lang="it-IT" sz="18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gestionale per l’attività di check-in check-out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54379" y="2587445"/>
            <a:ext cx="4436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Attualmente  sono </a:t>
            </a:r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51</a:t>
            </a: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 le </a:t>
            </a:r>
            <a:r>
              <a:rPr lang="it-IT" b="1" i="1" dirty="0" smtClean="0">
                <a:solidFill>
                  <a:schemeClr val="bg1">
                    <a:lumMod val="65000"/>
                  </a:schemeClr>
                </a:solidFill>
              </a:rPr>
              <a:t>software house </a:t>
            </a: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produttrici di gestionali per le strutture ricettive che hanno inserito un’apposita funzione per generare il file di trasmissione dati secondo un tracciato record standardizzato</a:t>
            </a:r>
            <a:endParaRPr lang="it-IT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217262" y="523209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C00000"/>
                </a:solidFill>
                <a:cs typeface="Times New Roman" pitchFamily="18" charset="0"/>
              </a:rPr>
              <a:t>Funzione per chi possiede un </a:t>
            </a:r>
            <a:r>
              <a:rPr lang="it-IT" sz="1600" b="1" u="sng" dirty="0" smtClean="0">
                <a:solidFill>
                  <a:srgbClr val="C00000"/>
                </a:solidFill>
                <a:cs typeface="Times New Roman" pitchFamily="18" charset="0"/>
              </a:rPr>
              <a:t>proprio software gestionale</a:t>
            </a:r>
            <a:r>
              <a:rPr lang="it-IT" sz="1600" b="1" dirty="0" smtClean="0">
                <a:solidFill>
                  <a:srgbClr val="C00000"/>
                </a:solidFill>
                <a:cs typeface="Times New Roman" pitchFamily="18" charset="0"/>
              </a:rPr>
              <a:t> per inviare i dati (anonimi) al server regionale con un apposito file standardizzato. </a:t>
            </a:r>
          </a:p>
          <a:p>
            <a:pPr algn="ctr"/>
            <a:r>
              <a:rPr lang="it-IT" sz="1600" b="1" dirty="0" smtClean="0">
                <a:solidFill>
                  <a:srgbClr val="C00000"/>
                </a:solidFill>
                <a:cs typeface="Times New Roman" pitchFamily="18" charset="0"/>
              </a:rPr>
              <a:t>IN SOSTITUZIONE DEL MODELLO “TAV. A”</a:t>
            </a:r>
            <a:endParaRPr lang="it-IT" sz="16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7904651" y="4761148"/>
            <a:ext cx="467452" cy="504056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 smtClean="0"/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1152990019"/>
              </p:ext>
            </p:extLst>
          </p:nvPr>
        </p:nvGraphicFramePr>
        <p:xfrm>
          <a:off x="4999511" y="1056904"/>
          <a:ext cx="6690045" cy="542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154379" y="1274239"/>
            <a:ext cx="4481121" cy="13869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SERVIZI: </a:t>
            </a:r>
          </a:p>
          <a:p>
            <a:endParaRPr lang="it-IT" sz="3200" b="1" cap="all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3200" b="1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BENCHMARKING</a:t>
            </a:r>
          </a:p>
        </p:txBody>
      </p:sp>
      <p:sp>
        <p:nvSpPr>
          <p:cNvPr id="6" name="Rettangolo 5"/>
          <p:cNvSpPr/>
          <p:nvPr/>
        </p:nvSpPr>
        <p:spPr>
          <a:xfrm>
            <a:off x="4123" y="3495387"/>
            <a:ext cx="4631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dirty="0" smtClean="0"/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1152990019"/>
              </p:ext>
            </p:extLst>
          </p:nvPr>
        </p:nvGraphicFramePr>
        <p:xfrm>
          <a:off x="4999511" y="1056904"/>
          <a:ext cx="6690045" cy="542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154379" y="1274239"/>
            <a:ext cx="4481121" cy="13869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SERVIZI: </a:t>
            </a:r>
          </a:p>
          <a:p>
            <a:endParaRPr lang="it-IT" sz="3200" b="1" cap="all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b="1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CALCOLA IMPOSTA </a:t>
            </a:r>
            <a:r>
              <a:rPr lang="it-IT" sz="2000" b="1" cap="all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000" b="1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SOGGIORNO</a:t>
            </a:r>
          </a:p>
        </p:txBody>
      </p:sp>
      <p:sp>
        <p:nvSpPr>
          <p:cNvPr id="6" name="Rettangolo 5"/>
          <p:cNvSpPr/>
          <p:nvPr/>
        </p:nvSpPr>
        <p:spPr>
          <a:xfrm>
            <a:off x="4123" y="3495387"/>
            <a:ext cx="4631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6721</TotalTime>
  <Words>443</Words>
  <Application>Microsoft Office PowerPoint</Application>
  <PresentationFormat>Personalizzato</PresentationFormat>
  <Paragraphs>74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Personalizza struttura</vt:lpstr>
      <vt:lpstr>COMPORTAMENTI INDIVIDUALI  E RELAZIONI SOCIALI  IN TRASFORMAZIONE  UNA SFIDA PER LA  STATISTICA UFFICIALE </vt:lpstr>
      <vt:lpstr>IL CONTESTO</vt:lpstr>
      <vt:lpstr>ORGANIZZAZIONE &amp; METODOLOGIA</vt:lpstr>
      <vt:lpstr>ORGANIZZAZIONE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conferenza</cp:lastModifiedBy>
  <cp:revision>537</cp:revision>
  <cp:lastPrinted>2016-03-21T17:06:08Z</cp:lastPrinted>
  <dcterms:created xsi:type="dcterms:W3CDTF">2016-03-11T16:10:26Z</dcterms:created>
  <dcterms:modified xsi:type="dcterms:W3CDTF">2016-06-22T14:40:03Z</dcterms:modified>
</cp:coreProperties>
</file>