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3" r:id="rId4"/>
    <p:sldId id="274" r:id="rId5"/>
    <p:sldId id="272" r:id="rId6"/>
    <p:sldId id="268" r:id="rId7"/>
    <p:sldId id="269" r:id="rId8"/>
    <p:sldId id="28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7"/>
    <a:srgbClr val="E26F31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 snapToObjects="1">
      <p:cViewPr>
        <p:scale>
          <a:sx n="80" d="100"/>
          <a:sy n="80" d="100"/>
        </p:scale>
        <p:origin x="-1716" y="-750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Statistiche sull'offerta turistica e territorio: criticità e potenzialità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Francesca Petrei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867540" y="1786753"/>
            <a:ext cx="4536375" cy="439708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>
              <a:buClr>
                <a:srgbClr val="DA304A"/>
              </a:buClr>
              <a:buSzPct val="160000"/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un modello tradizionale caratterizzato da una segmentazione tematica dei processi di produzione di dati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ctr">
              <a:buClr>
                <a:srgbClr val="DA304A"/>
              </a:buClr>
              <a:buSzPct val="160000"/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un modello basato sulla valorizzazione statistica delle informazioni provenienti da una pluralità di fonti attraverso la loro integrazione in un Sistema di registri statistici</a:t>
            </a:r>
          </a:p>
          <a:p>
            <a:pPr marL="0" indent="0" algn="ctr">
              <a:buClr>
                <a:srgbClr val="DA304A"/>
              </a:buClr>
              <a:buSzPct val="160000"/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187429" y="1810505"/>
            <a:ext cx="4382098" cy="426645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Obiettivo della </a:t>
            </a:r>
            <a:r>
              <a:rPr lang="it-IT" sz="36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modernizzazione:</a:t>
            </a:r>
          </a:p>
          <a:p>
            <a:pPr algn="l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arricchimento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dell’offerta e della qualità delle informazioni 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prodotte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miglioramento dell’efficacia 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dell’efficienza dell’attività statistica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32105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processo di modernizzazione dell’Istat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7989126" y="3289458"/>
            <a:ext cx="362194" cy="451263"/>
          </a:xfrm>
          <a:prstGeom prst="downArrow">
            <a:avLst/>
          </a:prstGeom>
          <a:solidFill>
            <a:srgbClr val="E26F31"/>
          </a:solidFill>
          <a:ln>
            <a:solidFill>
              <a:srgbClr val="E26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819398" y="2015596"/>
            <a:ext cx="4572000" cy="38983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595959"/>
                </a:solidFill>
              </a:rPr>
              <a:t>Nel nuovo modello organizzativo, volto a valorizzare le trasversalità tematiche di interesse intersettoriale e il dettaglio informativo </a:t>
            </a:r>
            <a:r>
              <a:rPr lang="it-IT" dirty="0" smtClean="0">
                <a:solidFill>
                  <a:srgbClr val="595959"/>
                </a:solidFill>
              </a:rPr>
              <a:t>territoriale, </a:t>
            </a:r>
            <a:endParaRPr lang="it-IT" dirty="0">
              <a:solidFill>
                <a:srgbClr val="595959"/>
              </a:solidFill>
            </a:endParaRPr>
          </a:p>
          <a:p>
            <a:pPr algn="l"/>
            <a:endParaRPr lang="it-IT" dirty="0">
              <a:solidFill>
                <a:srgbClr val="595959"/>
              </a:solidFill>
            </a:endParaRPr>
          </a:p>
          <a:p>
            <a:pPr algn="l"/>
            <a:r>
              <a:rPr lang="it-IT" dirty="0">
                <a:solidFill>
                  <a:srgbClr val="595959"/>
                </a:solidFill>
              </a:rPr>
              <a:t>il Turismo (lato offerta) è tra le competenze della nuova </a:t>
            </a:r>
            <a:br>
              <a:rPr lang="it-IT" dirty="0">
                <a:solidFill>
                  <a:srgbClr val="595959"/>
                </a:solidFill>
              </a:rPr>
            </a:br>
            <a:r>
              <a:rPr lang="it-IT" sz="2800" dirty="0" smtClean="0">
                <a:solidFill>
                  <a:srgbClr val="595959"/>
                </a:solidFill>
              </a:rPr>
              <a:t>Direzione </a:t>
            </a:r>
            <a:r>
              <a:rPr lang="it-IT" sz="2800" dirty="0">
                <a:solidFill>
                  <a:srgbClr val="595959"/>
                </a:solidFill>
              </a:rPr>
              <a:t>Centrale Ambiente </a:t>
            </a:r>
            <a:r>
              <a:rPr lang="it-IT" sz="2800" dirty="0" smtClean="0">
                <a:solidFill>
                  <a:srgbClr val="595959"/>
                </a:solidFill>
              </a:rPr>
              <a:t/>
            </a:r>
            <a:br>
              <a:rPr lang="it-IT" sz="2800" dirty="0" smtClean="0">
                <a:solidFill>
                  <a:srgbClr val="595959"/>
                </a:solidFill>
              </a:rPr>
            </a:br>
            <a:r>
              <a:rPr lang="it-IT" sz="2800" dirty="0" smtClean="0">
                <a:solidFill>
                  <a:srgbClr val="595959"/>
                </a:solidFill>
              </a:rPr>
              <a:t>e </a:t>
            </a:r>
            <a:r>
              <a:rPr lang="it-IT" sz="2800" dirty="0">
                <a:solidFill>
                  <a:srgbClr val="595959"/>
                </a:solidFill>
              </a:rPr>
              <a:t>Territorio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Turismo, Ambiente e Territorio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21" y="1475530"/>
            <a:ext cx="6204895" cy="41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544434" y="1745190"/>
            <a:ext cx="4536375" cy="4397080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’ampliamento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dell’informazione statistica: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sia di carattere tematico (valorizzando anche dati e informazioni sul contesto territoriale)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sia di dettaglio territoriale (maggiore disaggregazione, individuazione di nuove geografie, ecc.).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georeferenziazione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delle informazioni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statistiche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1810505"/>
            <a:ext cx="4999615" cy="426645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 e la piena valorizzazione delle fonti esistenti (razionalizzazione e semplificazione dei processi di rilevazione);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l’individuazione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nuove fonti (ad esempio sulle infrastrutture, sui flussi turistici e la mobilità, l’accessibilità dei servizi, l’impatto in termini ambientali, culturali, logistici, ecc.);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sinergia delle fonti (integrazione delle informazioni disponibili e messa a sistema dei dati prodotti, per aumentare il potere informativo complessivo) </a:t>
            </a: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32105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>
              <a:spcBef>
                <a:spcPts val="1000"/>
              </a:spcBef>
            </a:pP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Obiettivi della nuova Direzione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237018" y="1021278"/>
            <a:ext cx="6068291" cy="547756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Dopo l’entrata in vigore del Regolamento UE 692/2011</a:t>
            </a:r>
          </a:p>
          <a:p>
            <a:pPr marL="0" indent="0" algn="l"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L’Istat ha sensibilmente migliorato la qualità delle statistiche sul turismo su vari livelli</a:t>
            </a: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raggiunti:</a:t>
            </a:r>
          </a:p>
          <a:p>
            <a:pPr algn="l">
              <a:buFontTx/>
              <a:buChar char="-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Maggiore tempestività per rispettare le scadenze internazionali</a:t>
            </a:r>
          </a:p>
          <a:p>
            <a:pPr algn="l">
              <a:buFontTx/>
              <a:buChar char="-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dei controlli sui dati</a:t>
            </a:r>
          </a:p>
          <a:p>
            <a:pPr algn="l">
              <a:buFontTx/>
              <a:buChar char="-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Maggiore cura nelle definizioni e nelle classificazioni </a:t>
            </a:r>
          </a:p>
          <a:p>
            <a:pPr algn="l">
              <a:buFontTx/>
              <a:buChar char="-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di metadati aggiornato e completo 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1009300" y="1501204"/>
            <a:ext cx="3835833" cy="376652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Statistiche sul turismo secondo standard internazionali = maggiore qualità dei dati</a:t>
            </a:r>
            <a:endParaRPr lang="it-IT" sz="36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28023" y="2493817"/>
            <a:ext cx="5231020" cy="91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La valutazione Eurostat negli ultimi 4 anni è </a:t>
            </a:r>
            <a:r>
              <a:rPr lang="it-IT" sz="20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sempre stata quella </a:t>
            </a:r>
            <a:r>
              <a:rPr lang="it-IT" sz="2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massima (</a:t>
            </a:r>
            <a:r>
              <a:rPr lang="it-IT" sz="20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VG «</a:t>
            </a:r>
            <a:r>
              <a:rPr lang="it-IT" sz="2000" b="1" i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very good</a:t>
            </a:r>
            <a:r>
              <a:rPr lang="it-IT" sz="20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»)</a:t>
            </a:r>
            <a:endParaRPr lang="it-IT" sz="2000" dirty="0">
              <a:ea typeface="Signika Light" charset="0"/>
              <a:cs typeface="Signik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99198" y="1840675"/>
            <a:ext cx="5532375" cy="46581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Ritardo nella trasmissione dei dati alle scadenze (incremento della tempestività e puntualità nella trasmissione dei dati entro le scadenze mensili);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Basse coperture territoriali dovute a mancate risposte totali o parziali (attività di sollecito e ritorno sui rispondenti);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Invii multipli di rettifica e/o integrazione da parte degli organi intermedi di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rilevazione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Tali criticità generano uno scostamento tra i dati provvisori (rapid key sulle presenze) </a:t>
            </a:r>
            <a:br>
              <a:rPr lang="it-IT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i dati definitivi a livello nazionale (effetto revisione)</a:t>
            </a:r>
          </a:p>
          <a:p>
            <a:pPr algn="l">
              <a:buFontTx/>
              <a:buChar char="-"/>
            </a:pPr>
            <a:endParaRPr lang="it-IT" sz="2000" i="1" dirty="0" smtClean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748145" y="1707487"/>
            <a:ext cx="4215742" cy="368391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Ulteriori margini di miglioramento del processo di rilevazione nella</a:t>
            </a:r>
            <a:b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«filiera di produzione dei dati» </a:t>
            </a:r>
            <a:b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endParaRPr lang="it-IT" sz="36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99198" y="1156107"/>
            <a:ext cx="5532375" cy="551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Aspetti critici su cui intervenire: </a:t>
            </a:r>
          </a:p>
        </p:txBody>
      </p:sp>
    </p:spTree>
    <p:extLst>
      <p:ext uri="{BB962C8B-B14F-4D97-AF65-F5344CB8AC3E}">
        <p14:creationId xmlns:p14="http://schemas.microsoft.com/office/powerpoint/2010/main" val="3093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251366" y="1109183"/>
            <a:ext cx="6650182" cy="13490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richiesta dei dati sul turismo da parte di tutti gli utenti interessati al fenomeno è pressante.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Vengono richiesti dati più tempestivi e con un dettaglio territoriale maggiore (comunale):</a:t>
            </a:r>
          </a:p>
          <a:p>
            <a:pPr marL="0" indent="0">
              <a:buNone/>
            </a:pPr>
            <a:endParaRPr lang="it-IT" sz="1900" dirty="0" smtClean="0">
              <a:solidFill>
                <a:schemeClr val="tx1">
                  <a:lumMod val="75000"/>
                  <a:lumOff val="25000"/>
                </a:schemeClr>
              </a:solidFill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795648" y="1538290"/>
            <a:ext cx="3764478" cy="302183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dati sul turismo sono tra i più richiesti</a:t>
            </a:r>
            <a:endParaRPr lang="it-IT" sz="36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89465" y="3004459"/>
            <a:ext cx="3325092" cy="1662545"/>
          </a:xfrm>
          <a:prstGeom prst="rect">
            <a:avLst/>
          </a:prstGeom>
          <a:solidFill>
            <a:srgbClr val="E26F37"/>
          </a:solidFill>
          <a:ln>
            <a:solidFill>
              <a:srgbClr val="E26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Trade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off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tra «tempestività» e «tempo» necessario ad avere dati di qualità dovuto alle criticità ancora presenti nella filiera di produzione dei dati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7315201" y="2992584"/>
            <a:ext cx="3764477" cy="1662545"/>
          </a:xfrm>
          <a:prstGeom prst="rect">
            <a:avLst/>
          </a:prstGeom>
          <a:solidFill>
            <a:srgbClr val="E26F37"/>
          </a:solidFill>
          <a:ln>
            <a:solidFill>
              <a:srgbClr val="E26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La qualità dei dati scende aumentando il dettaglio territoriale</a:t>
            </a:r>
          </a:p>
        </p:txBody>
      </p:sp>
      <p:sp>
        <p:nvSpPr>
          <p:cNvPr id="5" name="Ovale 4"/>
          <p:cNvSpPr/>
          <p:nvPr/>
        </p:nvSpPr>
        <p:spPr>
          <a:xfrm>
            <a:off x="5094515" y="4824416"/>
            <a:ext cx="4441372" cy="1674422"/>
          </a:xfrm>
          <a:prstGeom prst="ellipse">
            <a:avLst/>
          </a:prstGeom>
          <a:solidFill>
            <a:srgbClr val="E26F37"/>
          </a:solidFill>
          <a:ln>
            <a:solidFill>
              <a:srgbClr val="E26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Sono necessarie azioni di miglioramento ulteriori per aumentare il livello di qualità dei dati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712031" y="2606630"/>
            <a:ext cx="510639" cy="296883"/>
          </a:xfrm>
          <a:prstGeom prst="straightConnector1">
            <a:avLst/>
          </a:prstGeom>
          <a:ln>
            <a:solidFill>
              <a:srgbClr val="E26F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8224580" y="2606631"/>
            <a:ext cx="546265" cy="296883"/>
          </a:xfrm>
          <a:prstGeom prst="straightConnector1">
            <a:avLst/>
          </a:prstGeom>
          <a:ln>
            <a:solidFill>
              <a:srgbClr val="E26F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037612" y="1109183"/>
            <a:ext cx="7101443" cy="5389656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Migliorare 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la qualità delle </a:t>
            </a:r>
            <a:r>
              <a:rPr lang="it-IT" sz="1900" u="sng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variabili di copertura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che, se correttamente compilate, possono essere utilizzate per procedure di stima anche a livello territoriale;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Individuazione e utilizzo delle 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informazioni disponibili rilevate a fini </a:t>
            </a:r>
            <a:r>
              <a:rPr lang="it-IT" sz="19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amministrativi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 per integrare i dati raccolti e compensare le eventuali mancate risposte (con vantaggi in termini di riduzione del disturbo statistico a carico dei rispondenti e dei costi a carico dell’Istat e degli Organi intermedi);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Maggiore standardizzazione delle procedure e delle modalità tecniche di raccolta dati, attraverso l’individuazione di </a:t>
            </a:r>
            <a:b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</a:br>
            <a:r>
              <a:rPr lang="it-IT" sz="1900" i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Best </a:t>
            </a:r>
            <a:r>
              <a:rPr lang="it-IT" sz="19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practices</a:t>
            </a:r>
            <a:r>
              <a:rPr lang="it-IT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 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e la definizione di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linee guida condivise;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Promuovere e sviluppare forme di coordinamento e tavoli tecnici di confronto tra i diversi soggetti istituzionali coinvolti nella filiera di produzione dei dati; </a:t>
            </a: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ea typeface="Signika Light" charset="0"/>
              <a:cs typeface="Signika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Esplorazione dei </a:t>
            </a:r>
            <a:r>
              <a:rPr lang="it-IT" sz="19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Big Data</a:t>
            </a:r>
            <a:r>
              <a:rPr lang="it-IT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per integrare la base informativa sulle strutture 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ricettive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gnika Light" charset="0"/>
                <a:cs typeface="Signika Light" charset="0"/>
              </a:rPr>
              <a:t>e il flusso di turisti e fornire elementi descrittivi sul contesto territoriale utili a eventuali analisi d’impatto del turismo a livello locale.</a:t>
            </a: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ea typeface="Signika Light" charset="0"/>
              <a:cs typeface="Signika Light" charset="0"/>
            </a:endParaRPr>
          </a:p>
          <a:p>
            <a:pPr>
              <a:buFontTx/>
              <a:buChar char="-"/>
            </a:pP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427513" y="1965802"/>
            <a:ext cx="3764478" cy="302183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6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Azioni di miglioramento</a:t>
            </a:r>
            <a:endParaRPr lang="it-IT" sz="36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581</Words>
  <Application>Microsoft Office PowerPoint</Application>
  <PresentationFormat>Personalizzato</PresentationFormat>
  <Paragraphs>63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Personalizza struttura</vt:lpstr>
      <vt:lpstr>COMPORTAMENTI INDIVIDUALI  E RELAZIONI SOCIALI  IN TRASFORMAZIONE  UNA SFIDA PER LA  STATISTICA UFFICIALE </vt:lpstr>
      <vt:lpstr>Il processo di modernizzazione dell’Istat</vt:lpstr>
      <vt:lpstr>Turismo, Ambiente e Territorio</vt:lpstr>
      <vt:lpstr>Obiettivi della nuova Direzione</vt:lpstr>
      <vt:lpstr>Statistiche sul turismo secondo standard internazionali = maggiore qualità dei dati</vt:lpstr>
      <vt:lpstr>Ulteriori margini di miglioramento del processo di rilevazione nella «filiera di produzione dei dati»  </vt:lpstr>
      <vt:lpstr>I dati sul turismo sono tra i più richiesti</vt:lpstr>
      <vt:lpstr>Azioni di miglioramento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user</cp:lastModifiedBy>
  <cp:revision>109</cp:revision>
  <cp:lastPrinted>2016-03-21T17:06:08Z</cp:lastPrinted>
  <dcterms:created xsi:type="dcterms:W3CDTF">2016-03-11T16:10:26Z</dcterms:created>
  <dcterms:modified xsi:type="dcterms:W3CDTF">2016-06-24T07:23:51Z</dcterms:modified>
</cp:coreProperties>
</file>