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  <p:sldId id="274" r:id="rId12"/>
    <p:sldId id="263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Supportare la Programmazione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dello sviluppo territoriale: 100% Lombardia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archivio/181892" TargetMode="External"/><Relationship Id="rId2" Type="http://schemas.openxmlformats.org/officeDocument/2006/relationships/hyperlink" Target="http://www.istat.it/it/archivio/17244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lsole24ore.com/art/impresa-e-territori/2016-02-26/online-piattaforma-statistica-che-guarda-comuni-lombardi-raggi-x-164041.shtml?uuid=ACWQxpcC" TargetMode="External"/><Relationship Id="rId4" Type="http://schemas.openxmlformats.org/officeDocument/2006/relationships/hyperlink" Target="http://new.sis-statistica.org/wp-content/uploads/2014/07/SS-anno-2014-n.-2-online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llegato%20A%20-%20Lista%20Comuni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sel.regione.lombardia.i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Supportare la programmazione dello Sviluppo territoriale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: 100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% Lombardia.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dirty="0"/>
              <a:t>Antonio Lentini </a:t>
            </a:r>
            <a:r>
              <a:rPr lang="it-IT" sz="2000" dirty="0" smtClean="0"/>
              <a:t>- </a:t>
            </a:r>
            <a:r>
              <a:rPr lang="it-IT" sz="2000" dirty="0" err="1" smtClean="0"/>
              <a:t>Eupolis</a:t>
            </a:r>
            <a:r>
              <a:rPr lang="it-IT" sz="2000" dirty="0" smtClean="0"/>
              <a:t> Lombardia e </a:t>
            </a:r>
            <a:r>
              <a:rPr lang="it-IT" sz="2000" dirty="0" err="1" smtClean="0"/>
              <a:t>Cisis</a:t>
            </a:r>
            <a:endParaRPr lang="it-IT" sz="2000" dirty="0"/>
          </a:p>
          <a:p>
            <a:r>
              <a:rPr lang="it-IT" sz="2000" dirty="0"/>
              <a:t>Massimiliano </a:t>
            </a:r>
            <a:r>
              <a:rPr lang="it-IT" sz="2000" dirty="0" err="1"/>
              <a:t>Serati</a:t>
            </a:r>
            <a:r>
              <a:rPr lang="it-IT" sz="2000" dirty="0"/>
              <a:t> </a:t>
            </a:r>
            <a:r>
              <a:rPr lang="it-IT" sz="2000" dirty="0" smtClean="0"/>
              <a:t>- </a:t>
            </a:r>
            <a:r>
              <a:rPr lang="it-IT" sz="2000" dirty="0" err="1" smtClean="0"/>
              <a:t>CeRST</a:t>
            </a:r>
            <a:r>
              <a:rPr lang="it-IT" sz="2000" dirty="0" smtClean="0"/>
              <a:t>-LIUC, Università Cattaneo</a:t>
            </a:r>
            <a:endParaRPr lang="it-IT" sz="2000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3537582"/>
            <a:ext cx="5677467" cy="243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96816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Consideriamo un altro esempio di </a:t>
            </a:r>
            <a:r>
              <a:rPr lang="it-IT" sz="3200" b="1" i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matching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tra logica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della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programmazione e 100% Lombardia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18364" y="2029236"/>
            <a:ext cx="6005015" cy="460357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A304A"/>
              </a:buClr>
              <a:buSzPct val="160000"/>
            </a:pPr>
            <a:r>
              <a:rPr lang="it-IT" sz="2000" b="1" dirty="0"/>
              <a:t>Esigenza: Misurare il grado di declino socio-economico dei comuni lombardi (fenomeno multidimensionale).</a:t>
            </a:r>
          </a:p>
          <a:p>
            <a:pPr algn="just">
              <a:buClr>
                <a:srgbClr val="DA304A"/>
              </a:buClr>
              <a:buSzPct val="160000"/>
            </a:pPr>
            <a:r>
              <a:rPr lang="it-IT" sz="2000" b="1" dirty="0"/>
              <a:t>Prodotto finale desiderato: ranking (e rating) dei comuni con popolazione inferiore a 50000 abitanti rispetto al tema del declino socio-economico.</a:t>
            </a:r>
          </a:p>
          <a:p>
            <a:pPr algn="just">
              <a:buClr>
                <a:srgbClr val="DA304A"/>
              </a:buClr>
              <a:buSzPct val="160000"/>
            </a:pPr>
            <a:r>
              <a:rPr lang="it-IT" sz="2000" b="1" dirty="0"/>
              <a:t>Obiettivo: supportare la procedura R.L./MEF/C.E. per la individuazione di tre «bolle» territoriali (zone contigue con almeno 50000 abitanti) ad elevato declino da candidare per l’</a:t>
            </a:r>
            <a:r>
              <a:rPr lang="it-IT" sz="2000" b="1" dirty="0" err="1"/>
              <a:t>eligibilità</a:t>
            </a:r>
            <a:r>
              <a:rPr lang="it-IT" sz="2000" b="1" dirty="0"/>
              <a:t> agli aiuti di Stato a finalità regionale (articolo 107/3c.TFUE; criterio 5: individuazione zone «c» non predefinite).</a:t>
            </a:r>
          </a:p>
          <a:p>
            <a:pPr algn="just">
              <a:buClr>
                <a:srgbClr val="DA304A"/>
              </a:buClr>
              <a:buSzPct val="160000"/>
            </a:pPr>
            <a:r>
              <a:rPr lang="it-IT" sz="2000" b="1" dirty="0"/>
              <a:t>Vincoli: dar conto delle diverse dimensioni del declino socio-economico: geografica, sociale, economica; utilizzare indicatori tratti da Fonti istituzionali; ragionare in termini dinamici e prospettici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673754" y="1755253"/>
            <a:ext cx="529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E26F31"/>
                </a:solidFill>
              </a:rPr>
              <a:t>Step.1 Estrazione da 100% Lombardia di indicatori che intercettano, su scala comunale, i vari aspetti del declino socio-economico.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E26F31"/>
                </a:solidFill>
              </a:rPr>
              <a:t>Step.2 Aggregazione degli indicatori in un indicatore sintetico di declino socio-economico, utile per definire un ranking tra comuni</a:t>
            </a:r>
            <a:endParaRPr lang="it-IT" dirty="0">
              <a:solidFill>
                <a:srgbClr val="E26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62" y="998207"/>
            <a:ext cx="5559991" cy="482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315814" y="3721016"/>
            <a:ext cx="4065587" cy="152823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smtClean="0"/>
              <a:t>Emerge un processo </a:t>
            </a:r>
            <a:r>
              <a:rPr lang="it-IT" b="1" dirty="0"/>
              <a:t>di </a:t>
            </a:r>
            <a:r>
              <a:rPr lang="it-IT" b="1" dirty="0" smtClean="0"/>
              <a:t>graduale </a:t>
            </a:r>
            <a:r>
              <a:rPr lang="it-IT" b="1" dirty="0"/>
              <a:t>convergenza dei redditi tra montagna lombarda e </a:t>
            </a:r>
            <a:r>
              <a:rPr lang="it-IT" b="1" dirty="0" smtClean="0"/>
              <a:t>il cuore </a:t>
            </a:r>
            <a:r>
              <a:rPr lang="it-IT" b="1" dirty="0"/>
              <a:t>sviluppato della </a:t>
            </a:r>
            <a:r>
              <a:rPr lang="it-IT" b="1" dirty="0" smtClean="0"/>
              <a:t>regione.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56264" y="1328831"/>
            <a:ext cx="5189443" cy="190671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000" b="1" dirty="0" smtClean="0">
                <a:solidFill>
                  <a:srgbClr val="E26F31"/>
                </a:solidFill>
                <a:latin typeface="+mn-lt"/>
              </a:rPr>
              <a:t>Monitorare ex </a:t>
            </a:r>
            <a:r>
              <a:rPr lang="it-IT" sz="3000" b="1" dirty="0">
                <a:solidFill>
                  <a:srgbClr val="E26F31"/>
                </a:solidFill>
                <a:latin typeface="+mn-lt"/>
              </a:rPr>
              <a:t>post l’impatto delle policy di </a:t>
            </a:r>
            <a:r>
              <a:rPr lang="it-IT" sz="3000" b="1" dirty="0" smtClean="0">
                <a:solidFill>
                  <a:srgbClr val="E26F31"/>
                </a:solidFill>
                <a:latin typeface="+mn-lt"/>
              </a:rPr>
              <a:t>medio </a:t>
            </a:r>
            <a:r>
              <a:rPr lang="it-IT" sz="3000" b="1" dirty="0">
                <a:solidFill>
                  <a:srgbClr val="E26F31"/>
                </a:solidFill>
                <a:latin typeface="+mn-lt"/>
              </a:rPr>
              <a:t>periodo a supporto della montagna </a:t>
            </a:r>
            <a:r>
              <a:rPr lang="it-IT" sz="3000" b="1" dirty="0" smtClean="0">
                <a:solidFill>
                  <a:srgbClr val="E26F31"/>
                </a:solidFill>
                <a:latin typeface="+mn-lt"/>
              </a:rPr>
              <a:t>lombarda (I)</a:t>
            </a:r>
            <a:endParaRPr lang="it-IT" sz="3000" b="1" dirty="0">
              <a:solidFill>
                <a:srgbClr val="E26F31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45956" y="5698980"/>
            <a:ext cx="494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Tassi di variazione dei redditi </a:t>
            </a:r>
            <a:r>
              <a:rPr lang="it-IT" b="1" dirty="0" smtClean="0"/>
              <a:t>pro-capite </a:t>
            </a:r>
            <a:r>
              <a:rPr lang="it-IT" sz="1400" b="1" dirty="0" smtClean="0"/>
              <a:t>(2014/2007)</a:t>
            </a:r>
            <a:endParaRPr lang="it-IT" sz="1400" b="1" dirty="0"/>
          </a:p>
          <a:p>
            <a:r>
              <a:rPr lang="it-IT" b="1" dirty="0" smtClean="0"/>
              <a:t>In </a:t>
            </a:r>
            <a:r>
              <a:rPr lang="it-IT" b="1" dirty="0"/>
              <a:t>arancione e rosso i territori in </a:t>
            </a:r>
            <a:r>
              <a:rPr lang="it-IT" b="1" dirty="0" smtClean="0"/>
              <a:t>crescita; </a:t>
            </a:r>
            <a:endParaRPr lang="it-IT" b="1" dirty="0"/>
          </a:p>
          <a:p>
            <a:r>
              <a:rPr lang="it-IT" b="1" dirty="0"/>
              <a:t>in azzurro e blu i territori in arretramento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5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09433" y="3417216"/>
            <a:ext cx="4885898" cy="305646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/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/>
              <a:t>Recupero </a:t>
            </a:r>
            <a:r>
              <a:rPr lang="it-IT" sz="2800" dirty="0"/>
              <a:t>delle aree periferiche, </a:t>
            </a:r>
            <a:r>
              <a:rPr lang="it-IT" sz="2800" dirty="0" smtClean="0"/>
              <a:t>con particolare riferimento alla montagna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/>
              <a:t>proattività </a:t>
            </a:r>
            <a:r>
              <a:rPr lang="it-IT" sz="2800" dirty="0"/>
              <a:t>della Y competitiva centrata su Milano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87888"/>
            <a:ext cx="4875544" cy="17009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000" b="1" dirty="0">
                <a:solidFill>
                  <a:srgbClr val="E26F31"/>
                </a:solidFill>
                <a:latin typeface="+mn-lt"/>
              </a:rPr>
              <a:t>Monitorare ex post l’impatto delle policy di medio periodo a supporto della montagna lombarda (II)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7" y="1083168"/>
            <a:ext cx="5511594" cy="47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045956" y="5644388"/>
            <a:ext cx="4940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Tassi di variazione </a:t>
            </a:r>
            <a:r>
              <a:rPr lang="it-IT" b="1" dirty="0" smtClean="0"/>
              <a:t>della competitività territoriale </a:t>
            </a:r>
            <a:r>
              <a:rPr lang="it-IT" sz="1400" b="1" dirty="0" smtClean="0"/>
              <a:t>(2014/2007)</a:t>
            </a:r>
            <a:endParaRPr lang="it-IT" sz="1400" b="1" dirty="0"/>
          </a:p>
          <a:p>
            <a:r>
              <a:rPr lang="it-IT" b="1" dirty="0" smtClean="0"/>
              <a:t>In </a:t>
            </a:r>
            <a:r>
              <a:rPr lang="it-IT" b="1" dirty="0"/>
              <a:t>arancione e rosso i territori in </a:t>
            </a:r>
            <a:r>
              <a:rPr lang="it-IT" b="1" dirty="0" smtClean="0"/>
              <a:t>crescita; </a:t>
            </a:r>
            <a:endParaRPr lang="it-IT" b="1" dirty="0"/>
          </a:p>
          <a:p>
            <a:r>
              <a:rPr lang="it-IT" b="1" dirty="0"/>
              <a:t>in azzurro e blu i territori in arretramento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3180952"/>
            <a:ext cx="424774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b="1" dirty="0"/>
              <a:t>Durante gli anni di crisi è parzialmente mutato il modello </a:t>
            </a:r>
            <a:r>
              <a:rPr lang="it-IT" sz="2200" b="1" dirty="0" err="1"/>
              <a:t>specializzativo</a:t>
            </a:r>
            <a:r>
              <a:rPr lang="it-IT" sz="2200" b="1" dirty="0"/>
              <a:t> delle imprese lombarde. </a:t>
            </a:r>
            <a:endParaRPr lang="it-IT" sz="2200" b="1" dirty="0" smtClean="0"/>
          </a:p>
          <a:p>
            <a:pPr algn="l"/>
            <a:r>
              <a:rPr lang="it-IT" sz="2200" b="1" dirty="0" smtClean="0"/>
              <a:t>Nella </a:t>
            </a:r>
            <a:r>
              <a:rPr lang="it-IT" sz="2200" b="1" dirty="0"/>
              <a:t>parte sud-est della regione, e in alcune aree della montagna lombarda, </a:t>
            </a:r>
            <a:r>
              <a:rPr lang="it-IT" sz="2200" b="1" dirty="0" smtClean="0"/>
              <a:t>processi </a:t>
            </a:r>
            <a:r>
              <a:rPr lang="it-IT" sz="2200" b="1" dirty="0"/>
              <a:t>di crescente specializzazione nei settori high </a:t>
            </a:r>
            <a:r>
              <a:rPr lang="it-IT" sz="2200" b="1" dirty="0" err="1"/>
              <a:t>tech</a:t>
            </a:r>
            <a:r>
              <a:rPr lang="it-IT" sz="2200" b="1" dirty="0"/>
              <a:t> e ad elevata intensità di </a:t>
            </a:r>
            <a:r>
              <a:rPr lang="it-IT" sz="2200" b="1" dirty="0" smtClean="0"/>
              <a:t>conoscenza</a:t>
            </a:r>
            <a:endParaRPr lang="it-IT" sz="2200" dirty="0" smtClean="0">
              <a:solidFill>
                <a:srgbClr val="595959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87888"/>
            <a:ext cx="4875544" cy="17009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 smtClean="0">
                <a:solidFill>
                  <a:srgbClr val="E26F31"/>
                </a:solidFill>
                <a:latin typeface="+mn-lt"/>
              </a:rPr>
              <a:t>Monitorare ex post l’impatto delle policy di medio periodo a supporto della montagna lombarda (III)</a:t>
            </a:r>
            <a:endParaRPr lang="it-IT" sz="3000" b="1" dirty="0">
              <a:solidFill>
                <a:srgbClr val="E26F3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5" y="1110463"/>
            <a:ext cx="5349994" cy="452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045956" y="5576148"/>
            <a:ext cx="4940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Specializzazione territoriale nei settori ad elevata propensione all’innovazione </a:t>
            </a:r>
            <a:r>
              <a:rPr lang="it-IT" sz="1400" b="1" dirty="0" smtClean="0"/>
              <a:t>(2013)</a:t>
            </a:r>
            <a:endParaRPr lang="it-IT" sz="1400" b="1" dirty="0"/>
          </a:p>
          <a:p>
            <a:r>
              <a:rPr lang="it-IT" b="1" dirty="0" smtClean="0"/>
              <a:t>In </a:t>
            </a:r>
            <a:r>
              <a:rPr lang="it-IT" b="1" dirty="0"/>
              <a:t>arancione e rosso i territori in </a:t>
            </a:r>
            <a:r>
              <a:rPr lang="it-IT" b="1" dirty="0" smtClean="0"/>
              <a:t>crescita; </a:t>
            </a:r>
            <a:endParaRPr lang="it-IT" b="1" dirty="0"/>
          </a:p>
          <a:p>
            <a:r>
              <a:rPr lang="it-IT" b="1" dirty="0"/>
              <a:t>in azzurro e blu i territori in arretramento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5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83560" y="1096816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4000" b="1" dirty="0">
                <a:solidFill>
                  <a:srgbClr val="E26F31"/>
                </a:solidFill>
                <a:latin typeface="+mn-lt"/>
              </a:rPr>
              <a:t>100% Lombardia qua e là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9305" y="1594779"/>
            <a:ext cx="11409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100% Lombardia in Istat (1)</a:t>
            </a:r>
            <a:r>
              <a:rPr lang="it-IT" dirty="0"/>
              <a:t>: “</a:t>
            </a:r>
            <a:r>
              <a:rPr lang="it-IT" i="1" dirty="0"/>
              <a:t>La nuova geografia dei Sistemi Locali</a:t>
            </a:r>
            <a:r>
              <a:rPr lang="it-IT" dirty="0"/>
              <a:t>” (Istat, 2015, </a:t>
            </a:r>
            <a:r>
              <a:rPr lang="it-IT" dirty="0" err="1"/>
              <a:t>pagg</a:t>
            </a:r>
            <a:r>
              <a:rPr lang="it-IT" dirty="0"/>
              <a:t>. 79-81; </a:t>
            </a:r>
            <a:r>
              <a:rPr lang="it-IT" u="sng" dirty="0">
                <a:hlinkClick r:id="rId2"/>
              </a:rPr>
              <a:t>http://www.istat.it/</a:t>
            </a:r>
            <a:r>
              <a:rPr lang="it-IT" u="sng" dirty="0" err="1">
                <a:hlinkClick r:id="rId2"/>
              </a:rPr>
              <a:t>it</a:t>
            </a:r>
            <a:r>
              <a:rPr lang="it-IT" u="sng" dirty="0">
                <a:hlinkClick r:id="rId2"/>
              </a:rPr>
              <a:t>/archivio/172444</a:t>
            </a:r>
            <a:r>
              <a:rPr lang="it-IT" dirty="0"/>
              <a:t>.</a:t>
            </a:r>
          </a:p>
          <a:p>
            <a:pPr algn="just"/>
            <a:r>
              <a:rPr lang="it-IT" b="1" u="sng" dirty="0"/>
              <a:t>100% Lombardia in Istat (2)</a:t>
            </a:r>
            <a:r>
              <a:rPr lang="it-IT" dirty="0"/>
              <a:t>: Ipotesi per la costruzione di indicatori BES su scala comunale </a:t>
            </a:r>
            <a:r>
              <a:rPr lang="it-IT" dirty="0">
                <a:hlinkClick r:id="rId3"/>
              </a:rPr>
              <a:t>http://www.istat.it/</a:t>
            </a:r>
            <a:r>
              <a:rPr lang="it-IT" dirty="0" err="1">
                <a:hlinkClick r:id="rId3"/>
              </a:rPr>
              <a:t>it</a:t>
            </a:r>
            <a:r>
              <a:rPr lang="it-IT" dirty="0">
                <a:hlinkClick r:id="rId3"/>
              </a:rPr>
              <a:t>/archivio/181892</a:t>
            </a:r>
            <a:r>
              <a:rPr lang="it-IT" dirty="0"/>
              <a:t>.</a:t>
            </a:r>
          </a:p>
          <a:p>
            <a:pPr algn="just"/>
            <a:r>
              <a:rPr lang="it-IT" b="1" u="sng" dirty="0"/>
              <a:t>100% Lombardia per la Commissione Europea</a:t>
            </a:r>
            <a:r>
              <a:rPr lang="it-IT" dirty="0"/>
              <a:t>. La Commissione Europea ha riconosciuto come ammissibili agli aiuti di Stato a finalità regionale (ex 107.3C del TFUE), tre aree lombarde (bolle) individuate sulla scorta di informazioni statistiche basate su 100% Lombardia. Nella Comunicazione di approvazione la Commissione ha certificato ufficialmente la metodologia utilizzata per l’individuazione delle bolle e la qualità statistica delle informazioni provenienti dalla piattaforma.</a:t>
            </a:r>
          </a:p>
          <a:p>
            <a:pPr algn="just"/>
            <a:r>
              <a:rPr lang="it-IT" b="1" u="sng" dirty="0"/>
              <a:t>100% Lombardia in Statistica e Società</a:t>
            </a:r>
            <a:r>
              <a:rPr lang="it-IT" dirty="0"/>
              <a:t>. Per altre applicazioni già realizzate e per ulteriori dettagli tecnici su 100% Lombardia si veda anche l’articolo ““100% Lombardia”: 100 indicatori statistici a supporto delle attività di Programmazione Integrata dello sviluppo socio-economico territoriale di Regione Lombardia”,  a cura di Antonio Lentini e Massimiliano </a:t>
            </a:r>
            <a:r>
              <a:rPr lang="it-IT" dirty="0" err="1"/>
              <a:t>Serati</a:t>
            </a:r>
            <a:r>
              <a:rPr lang="it-IT" dirty="0"/>
              <a:t>, uscito su Statistica e Società, Anno III/N.2/2014; </a:t>
            </a:r>
            <a:r>
              <a:rPr lang="it-IT" u="sng" dirty="0">
                <a:hlinkClick r:id="rId4"/>
              </a:rPr>
              <a:t>http://new.sis-statistica.org/wp-content/uploads/2014/07/SS-anno-2014-n.-2-online.pdf</a:t>
            </a:r>
            <a:endParaRPr lang="it-IT" u="sng" dirty="0"/>
          </a:p>
          <a:p>
            <a:pPr algn="just"/>
            <a:r>
              <a:rPr lang="it-IT" b="1" u="sng" dirty="0"/>
              <a:t>100% Lombardia su Il Sole24Ore on line</a:t>
            </a:r>
            <a:r>
              <a:rPr lang="it-IT" dirty="0"/>
              <a:t>.</a:t>
            </a:r>
          </a:p>
          <a:p>
            <a:pPr marL="400050" lvl="1" indent="0" algn="just">
              <a:buNone/>
            </a:pPr>
            <a:r>
              <a:rPr lang="it-IT" dirty="0">
                <a:hlinkClick r:id="rId5"/>
              </a:rPr>
              <a:t>http://www.ilsole24ore.com/art/impresa-e-territori/2016-02-26/online-piattaforma-statistica-che-guarda-comuni-lombardi-raggi-x-164041.shtml?uuid=ACWQxpcC</a:t>
            </a:r>
            <a:endParaRPr lang="it-IT" dirty="0"/>
          </a:p>
          <a:p>
            <a:pPr algn="just"/>
            <a:r>
              <a:rPr lang="it-IT" b="1" u="sng" dirty="0"/>
              <a:t>100% Lombardia al TG3 Lombardia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55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83560" y="1096816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4000" b="1" dirty="0" smtClean="0">
                <a:solidFill>
                  <a:srgbClr val="E26F31"/>
                </a:solidFill>
                <a:latin typeface="+mn-lt"/>
              </a:rPr>
              <a:t>In agenda</a:t>
            </a:r>
            <a:endParaRPr lang="it-IT" sz="4000" b="1" dirty="0">
              <a:solidFill>
                <a:srgbClr val="E26F31"/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9305" y="1895035"/>
            <a:ext cx="11409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/>
              <a:t>Strumenti per la simulazione ex ante dell’impatto delle policy basati </a:t>
            </a:r>
            <a:r>
              <a:rPr lang="it-IT" sz="3000" dirty="0" smtClean="0"/>
              <a:t>sulle </a:t>
            </a:r>
            <a:r>
              <a:rPr lang="it-IT" sz="3000" dirty="0"/>
              <a:t>matrici </a:t>
            </a:r>
            <a:r>
              <a:rPr lang="it-IT" sz="3000" i="1" dirty="0" smtClean="0"/>
              <a:t>Supply and Use </a:t>
            </a:r>
            <a:r>
              <a:rPr lang="it-IT" sz="3000" dirty="0" smtClean="0"/>
              <a:t> territorializzate</a:t>
            </a:r>
            <a:endParaRPr lang="it-IT" sz="3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/>
              <a:t>Integrazione </a:t>
            </a:r>
            <a:r>
              <a:rPr lang="it-IT" sz="3000" dirty="0"/>
              <a:t>patrimonio informativo di alcune sezioni (ad es. </a:t>
            </a:r>
            <a:r>
              <a:rPr lang="it-IT" sz="3000" dirty="0" smtClean="0"/>
              <a:t>sanità, mercato </a:t>
            </a:r>
            <a:r>
              <a:rPr lang="it-IT" sz="3000" dirty="0"/>
              <a:t>del lavoro, formazione, territorio, turismo, ICT e innovazione)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/>
              <a:t>Creazione nuova sezione dedicata al tema del BES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/>
              <a:t>Aggiornamento  </a:t>
            </a:r>
          </a:p>
        </p:txBody>
      </p:sp>
    </p:spTree>
    <p:extLst>
      <p:ext uri="{BB962C8B-B14F-4D97-AF65-F5344CB8AC3E}">
        <p14:creationId xmlns:p14="http://schemas.microsoft.com/office/powerpoint/2010/main" val="4040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83560" y="1110464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Supportare l’attività di Programmazione territoriale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40439"/>
              </p:ext>
            </p:extLst>
          </p:nvPr>
        </p:nvGraphicFramePr>
        <p:xfrm>
          <a:off x="1430216" y="1770295"/>
          <a:ext cx="8928992" cy="4933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74551"/>
                <a:gridCol w="4654441"/>
              </a:tblGrid>
              <a:tr h="454296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solidFill>
                            <a:schemeClr val="tx1"/>
                          </a:solidFill>
                        </a:rPr>
                        <a:t>La Programmazione (CIDIV)</a:t>
                      </a:r>
                      <a:endParaRPr lang="it-IT" sz="22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Occorre uno strumento in grado di</a:t>
                      </a:r>
                      <a:endParaRPr lang="it-IT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</a:tr>
              <a:tr h="696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</a:t>
                      </a:r>
                      <a:r>
                        <a:rPr lang="it-IT" sz="1800" b="1" dirty="0" smtClean="0"/>
                        <a:t>onoscenza</a:t>
                      </a:r>
                      <a:r>
                        <a:rPr lang="it-IT" sz="1800" dirty="0" smtClean="0"/>
                        <a:t> multistrato e rappresentazione delle dinamiche territoriali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Far emergere le caratteristiche dei territori su scala geografica fine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</a:rPr>
                        <a:t>(conoscenza)</a:t>
                      </a:r>
                    </a:p>
                  </a:txBody>
                  <a:tcPr marL="99060" marR="99060"/>
                </a:tc>
              </a:tr>
              <a:tr h="615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</a:t>
                      </a:r>
                      <a:r>
                        <a:rPr lang="it-IT" sz="1800" b="1" dirty="0" smtClean="0"/>
                        <a:t>nferenza</a:t>
                      </a:r>
                      <a:r>
                        <a:rPr lang="it-IT" sz="1800" dirty="0" smtClean="0"/>
                        <a:t>: estrazione di informazioni complesse ad elevato valore aggiunto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Produrre analisi territoriali, incroci e misurazioni di fenomeni complessi 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(inferenza)</a:t>
                      </a:r>
                      <a:endParaRPr lang="it-IT" b="1" dirty="0"/>
                    </a:p>
                  </a:txBody>
                  <a:tcPr marL="99060" marR="99060"/>
                </a:tc>
              </a:tr>
              <a:tr h="878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it-IT" sz="1800" b="1" dirty="0" smtClean="0"/>
                        <a:t>ecisione</a:t>
                      </a:r>
                      <a:r>
                        <a:rPr lang="it-IT" sz="1800" dirty="0" smtClean="0"/>
                        <a:t>: definizione di priorità di intervento, opportunità di sviluppo, ranking e rating tra fenomeni e territori</a:t>
                      </a:r>
                      <a:endParaRPr lang="it-IT" sz="1800" b="1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Zonizzare il territorio, definire graduatorie, valutazioni e punteggi territoriali e tematici 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(supportare le decisioni)</a:t>
                      </a:r>
                    </a:p>
                  </a:txBody>
                  <a:tcPr marL="99060" marR="99060"/>
                </a:tc>
              </a:tr>
              <a:tr h="878906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</a:t>
                      </a:r>
                      <a:r>
                        <a:rPr lang="it-IT" sz="1800" b="1" dirty="0" smtClean="0"/>
                        <a:t>mplementazione dello Strumento</a:t>
                      </a:r>
                      <a:r>
                        <a:rPr lang="it-IT" sz="1800" dirty="0" smtClean="0"/>
                        <a:t>: costruzione dello strumento di intervento</a:t>
                      </a:r>
                      <a:endParaRPr lang="it-IT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Supportare la progettazione di strumenti di finanziamento, azioni di marketing, servizi di accompagnamento 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(strumentazione)</a:t>
                      </a:r>
                      <a:endParaRPr lang="it-IT" b="1" dirty="0"/>
                    </a:p>
                  </a:txBody>
                  <a:tcPr marL="99060" marR="99060"/>
                </a:tc>
              </a:tr>
              <a:tr h="948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</a:t>
                      </a:r>
                      <a:r>
                        <a:rPr lang="it-IT" sz="1800" b="1" dirty="0" smtClean="0"/>
                        <a:t>alutazione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b="1" dirty="0" smtClean="0"/>
                        <a:t>ex ante ed ex post</a:t>
                      </a:r>
                      <a:r>
                        <a:rPr lang="it-IT" sz="1800" dirty="0" smtClean="0"/>
                        <a:t> multistrato delle ricadute e dell’impatto delle azioni di supporto allo sviluppo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Misurare nel tempo gli effetti delle azioni di policy 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(valutazione ex post ed ex ante)</a:t>
                      </a:r>
                    </a:p>
                  </a:txBody>
                  <a:tcPr marL="99060" marR="99060"/>
                </a:tc>
              </a:tr>
              <a:tr h="3515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Una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</a:rPr>
                        <a:t> valida strategia è quella di procedere per sistemi 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di indicatori 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</a:rPr>
                        <a:t>multidimensionali </a:t>
                      </a:r>
                      <a:endParaRPr lang="it-IT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460729" y="1825603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Un esempio reale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/>
        </p:nvSpPr>
        <p:spPr bwMode="auto">
          <a:xfrm>
            <a:off x="4722124" y="1474208"/>
            <a:ext cx="7238093" cy="428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lang="en-US" sz="3200" kern="12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  <a:lvl2pPr marL="742950" lvl="1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800" kern="1200">
                <a:solidFill>
                  <a:srgbClr val="000000"/>
                </a:solidFill>
                <a:latin typeface="Arial" pitchFamily="34"/>
                <a:cs typeface="Arial" pitchFamily="34"/>
              </a:defRPr>
            </a:lvl2pPr>
            <a:lvl3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lang="en-US" sz="2400" kern="1200">
                <a:solidFill>
                  <a:srgbClr val="000000"/>
                </a:solidFill>
                <a:latin typeface="Arial" pitchFamily="34"/>
                <a:cs typeface="Arial" pitchFamily="34"/>
              </a:defRPr>
            </a:lvl3pPr>
            <a:lvl4pPr marL="1600200" lvl="3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000" kern="1200">
                <a:solidFill>
                  <a:srgbClr val="000000"/>
                </a:solidFill>
                <a:latin typeface="Arial" pitchFamily="34"/>
                <a:cs typeface="Arial" pitchFamily="34"/>
              </a:defRPr>
            </a:lvl4pPr>
            <a:lvl5pPr marL="2057400" lvl="4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lang="en-US" sz="2000" kern="1200">
                <a:solidFill>
                  <a:srgbClr val="000000"/>
                </a:solidFill>
                <a:latin typeface="Arial" pitchFamily="34"/>
                <a:cs typeface="Arial" pitchFamily="34"/>
              </a:defRPr>
            </a:lvl5pPr>
            <a:lvl6pPr marL="25146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lang="en-US" sz="2000" kern="1200">
                <a:solidFill>
                  <a:srgbClr val="000000"/>
                </a:solidFill>
                <a:latin typeface="Calibri"/>
              </a:defRPr>
            </a:lvl6pPr>
            <a:lvl7pPr marL="2971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lang="en-US" sz="2000" kern="1200">
                <a:solidFill>
                  <a:srgbClr val="000000"/>
                </a:solidFill>
                <a:latin typeface="Calibri"/>
              </a:defRPr>
            </a:lvl7pPr>
            <a:lvl8pPr marL="3429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lang="en-US" sz="2000" kern="1200">
                <a:solidFill>
                  <a:srgbClr val="000000"/>
                </a:solidFill>
                <a:latin typeface="Calibri"/>
              </a:defRPr>
            </a:lvl8pPr>
            <a:lvl9pPr marL="3886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lang="en-US" sz="2000" kern="1200">
                <a:solidFill>
                  <a:srgbClr val="000000"/>
                </a:solidFill>
                <a:latin typeface="Calibri"/>
              </a:defRPr>
            </a:lvl9pPr>
          </a:lstStyle>
          <a:p>
            <a:pPr algn="just"/>
            <a:r>
              <a:rPr lang="it-IT" b="1" dirty="0" smtClean="0"/>
              <a:t>Esigenza</a:t>
            </a:r>
            <a:r>
              <a:rPr lang="it-IT" dirty="0" smtClean="0"/>
              <a:t>: Misurare il Disagio Locale dei comuni lombardi </a:t>
            </a:r>
            <a:r>
              <a:rPr lang="it-IT" sz="2600" dirty="0" smtClean="0"/>
              <a:t>(fenomeno multidimensionale).</a:t>
            </a:r>
          </a:p>
          <a:p>
            <a:pPr algn="just"/>
            <a:r>
              <a:rPr lang="it-IT" b="1" dirty="0" smtClean="0"/>
              <a:t>Prodotto finale desiderato</a:t>
            </a:r>
            <a:r>
              <a:rPr lang="it-IT" dirty="0" smtClean="0"/>
              <a:t>: ranking </a:t>
            </a:r>
            <a:r>
              <a:rPr lang="it-IT" sz="2600" dirty="0" smtClean="0"/>
              <a:t>(e rating)</a:t>
            </a:r>
            <a:r>
              <a:rPr lang="it-IT" dirty="0" smtClean="0"/>
              <a:t> dei comuni già classificati </a:t>
            </a:r>
            <a:r>
              <a:rPr lang="it-IT" dirty="0"/>
              <a:t>come </a:t>
            </a:r>
            <a:r>
              <a:rPr lang="it-IT" dirty="0" smtClean="0"/>
              <a:t>appartenenti ad Area </a:t>
            </a:r>
            <a:r>
              <a:rPr lang="it-IT" dirty="0"/>
              <a:t>Interna </a:t>
            </a:r>
            <a:r>
              <a:rPr lang="it-IT" sz="2600" dirty="0"/>
              <a:t>(Accordo di Partenariato 2014-2020)</a:t>
            </a:r>
            <a:r>
              <a:rPr lang="it-IT" dirty="0"/>
              <a:t> e </a:t>
            </a:r>
            <a:r>
              <a:rPr lang="it-IT" dirty="0" smtClean="0"/>
              <a:t>al contempo anche a Zona </a:t>
            </a:r>
            <a:r>
              <a:rPr lang="it-IT" dirty="0"/>
              <a:t>C o D </a:t>
            </a:r>
            <a:r>
              <a:rPr lang="it-IT" sz="2600" dirty="0"/>
              <a:t>(PSR 2014-2020</a:t>
            </a:r>
            <a:r>
              <a:rPr lang="it-IT" sz="2600" dirty="0" smtClean="0"/>
              <a:t>)</a:t>
            </a:r>
            <a:r>
              <a:rPr lang="it-IT" dirty="0" smtClean="0"/>
              <a:t> rispetto al tema del disagio.</a:t>
            </a:r>
          </a:p>
          <a:p>
            <a:pPr algn="just"/>
            <a:r>
              <a:rPr lang="it-IT" b="1" dirty="0" smtClean="0"/>
              <a:t>Obiettivo</a:t>
            </a:r>
            <a:r>
              <a:rPr lang="it-IT" dirty="0" smtClean="0"/>
              <a:t>: supportare la procedura per la selezione di due nuove aree interne nel quadro della Programmazione Comunitaria 2014-2020.</a:t>
            </a:r>
          </a:p>
          <a:p>
            <a:pPr algn="just"/>
            <a:r>
              <a:rPr lang="it-IT" b="1" dirty="0" smtClean="0"/>
              <a:t>Vincoli</a:t>
            </a:r>
            <a:r>
              <a:rPr lang="it-IT" dirty="0" smtClean="0"/>
              <a:t>: dar conto delle diverse dimensioni del disagio locale, operare in continuità con il passato, consentire un meccanismo di autovalutazione per le aree candidate.</a:t>
            </a:r>
          </a:p>
        </p:txBody>
      </p:sp>
    </p:spTree>
    <p:extLst>
      <p:ext uri="{BB962C8B-B14F-4D97-AF65-F5344CB8AC3E}">
        <p14:creationId xmlns:p14="http://schemas.microsoft.com/office/powerpoint/2010/main" val="12538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520559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/>
              <a:t>Step.1 Definire una batteria di indicatori (compositi) che intercettino, misurandoli su scala comunale, i vari aspetti del disagio</a:t>
            </a:r>
            <a:r>
              <a:rPr lang="it-IT" b="1" dirty="0" smtClean="0"/>
              <a:t>.</a:t>
            </a:r>
          </a:p>
          <a:p>
            <a:pPr algn="just"/>
            <a:r>
              <a:rPr lang="it-IT" b="1" dirty="0"/>
              <a:t>Step.2 Aggregare gli indicatori e generare un indicatore sintetico di disagio locale, utile per definire un ranking tra comuni.</a:t>
            </a:r>
          </a:p>
          <a:p>
            <a:pPr algn="just"/>
            <a:endParaRPr lang="it-IT" sz="1800" b="1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65055"/>
            <a:ext cx="10700951" cy="84116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rgbClr val="E26F31"/>
                </a:solidFill>
                <a:latin typeface="+mn-lt"/>
              </a:rPr>
              <a:t>Un’ipotesi di lavoro finalizzata a dare una risposta oggettiva a questa esigenza (nella logica CIDIV)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37" y="2112963"/>
            <a:ext cx="590708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39" y="1746912"/>
            <a:ext cx="9291643" cy="45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rgbClr val="E26F31"/>
                </a:solidFill>
                <a:latin typeface="+mn-lt"/>
              </a:rPr>
              <a:t>Il Disagio Locale prende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</a:rPr>
              <a:t>forma</a:t>
            </a:r>
            <a:br>
              <a:rPr lang="it-IT" sz="3200" b="1" dirty="0" smtClean="0">
                <a:solidFill>
                  <a:srgbClr val="E26F31"/>
                </a:solidFill>
                <a:latin typeface="+mn-lt"/>
              </a:rPr>
            </a:br>
            <a:r>
              <a:rPr lang="it-IT" sz="3200" b="1" dirty="0" smtClean="0">
                <a:solidFill>
                  <a:srgbClr val="E26F31"/>
                </a:solidFill>
                <a:latin typeface="+mn-lt"/>
              </a:rPr>
              <a:t>sul </a:t>
            </a:r>
            <a:r>
              <a:rPr lang="it-IT" sz="3200" b="1" dirty="0">
                <a:solidFill>
                  <a:srgbClr val="E26F31"/>
                </a:solidFill>
                <a:latin typeface="+mn-lt"/>
              </a:rPr>
              <a:t>territorio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97681" y="2645367"/>
            <a:ext cx="3640713" cy="2677656"/>
          </a:xfrm>
          <a:prstGeom prst="rect">
            <a:avLst/>
          </a:prstGeom>
          <a:gradFill flip="none" rotWithShape="1">
            <a:gsLst>
              <a:gs pos="0">
                <a:srgbClr val="DDDDDD">
                  <a:shade val="30000"/>
                  <a:satMod val="115000"/>
                </a:srgbClr>
              </a:gs>
              <a:gs pos="50000">
                <a:srgbClr val="DDDDDD">
                  <a:shade val="67500"/>
                  <a:satMod val="115000"/>
                </a:srgbClr>
              </a:gs>
              <a:gs pos="100000">
                <a:srgbClr val="DDDDD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pPr algn="just"/>
            <a:r>
              <a:rPr lang="it-IT" sz="2000" dirty="0" smtClean="0"/>
              <a:t>L’esito è nel: </a:t>
            </a:r>
            <a:r>
              <a:rPr lang="it-IT" sz="2000" dirty="0" smtClean="0">
                <a:hlinkClick r:id="rId3" action="ppaction://hlinkfile"/>
              </a:rPr>
              <a:t>Allegato </a:t>
            </a:r>
            <a:r>
              <a:rPr lang="it-IT" sz="2000" dirty="0">
                <a:hlinkClick r:id="rId3" action="ppaction://hlinkfile"/>
              </a:rPr>
              <a:t>A, Decreto R.L. 2013, </a:t>
            </a:r>
            <a:r>
              <a:rPr lang="it-IT" sz="2000" dirty="0" smtClean="0">
                <a:hlinkClick r:id="rId3" action="ppaction://hlinkfile"/>
              </a:rPr>
              <a:t>21/3/2016</a:t>
            </a:r>
            <a:endParaRPr lang="it-IT" sz="2000" dirty="0" smtClean="0"/>
          </a:p>
          <a:p>
            <a:pPr algn="just"/>
            <a:r>
              <a:rPr lang="it-IT" sz="2000" dirty="0" smtClean="0"/>
              <a:t>La procedura è replicabile ed estendibile per analogia.</a:t>
            </a:r>
            <a:endParaRPr lang="it-IT" sz="2000" dirty="0"/>
          </a:p>
          <a:p>
            <a:pPr algn="just"/>
            <a:r>
              <a:rPr lang="it-IT" sz="2000" dirty="0" smtClean="0"/>
              <a:t>Abbiamo </a:t>
            </a:r>
            <a:r>
              <a:rPr lang="it-IT" sz="2000" dirty="0"/>
              <a:t>a disposizione in modo immediato tutto quello che </a:t>
            </a:r>
            <a:r>
              <a:rPr lang="it-IT" sz="2000" dirty="0" smtClean="0"/>
              <a:t>serve in: </a:t>
            </a:r>
            <a:r>
              <a:rPr lang="it-IT" sz="2800" b="1" dirty="0" smtClean="0">
                <a:hlinkClick r:id="rId4"/>
              </a:rPr>
              <a:t>100</a:t>
            </a:r>
            <a:r>
              <a:rPr lang="it-IT" sz="2800" b="1" dirty="0">
                <a:hlinkClick r:id="rId4"/>
              </a:rPr>
              <a:t>% Lombardia</a:t>
            </a:r>
            <a:endParaRPr lang="it-IT" sz="2800" b="1" dirty="0"/>
          </a:p>
          <a:p>
            <a:pPr algn="just"/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765943" y="3841258"/>
            <a:ext cx="1535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 colori più scuri corrispondono livelli superiori di disagio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8619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821360" y="1311676"/>
            <a:ext cx="7383452" cy="511642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ea typeface="Signika Light" charset="0"/>
                <a:cs typeface="Signika Light" charset="0"/>
              </a:rPr>
              <a:t>100% Lombardia è una piattaforma di indicatori </a:t>
            </a:r>
            <a:r>
              <a:rPr lang="it-IT" b="1" dirty="0" err="1">
                <a:ea typeface="Signika Light" charset="0"/>
                <a:cs typeface="Signika Light" charset="0"/>
              </a:rPr>
              <a:t>multitematici</a:t>
            </a:r>
            <a:r>
              <a:rPr lang="it-IT" b="1" dirty="0">
                <a:ea typeface="Signika Light" charset="0"/>
                <a:cs typeface="Signika Light" charset="0"/>
              </a:rPr>
              <a:t> che consentono di ricostruire l’identikit dei comuni lombardi rispetto a una vasta gamma di fenomeni, spaziando da aspetti strettamente economici fino a quelli territoriali, ambientali, demografici e </a:t>
            </a:r>
            <a:r>
              <a:rPr lang="it-IT" b="1" dirty="0" smtClean="0">
                <a:ea typeface="Signika Light" charset="0"/>
                <a:cs typeface="Signika Light" charset="0"/>
              </a:rPr>
              <a:t>sociali</a:t>
            </a:r>
          </a:p>
          <a:p>
            <a:pPr marL="0" indent="0" algn="just">
              <a:buNone/>
            </a:pPr>
            <a:r>
              <a:rPr lang="it-IT" b="1" dirty="0"/>
              <a:t>La piattaforma consente a tutti i portatori di interesse di ottenere informazioni a 360 gradi sui comuni lombardi, e soprattutto costituisce uno strumento di </a:t>
            </a:r>
            <a:r>
              <a:rPr lang="it-IT" b="1" u="sng" dirty="0"/>
              <a:t>supporto </a:t>
            </a:r>
            <a:r>
              <a:rPr lang="it-IT" b="1" u="sng" dirty="0" smtClean="0"/>
              <a:t>operativo </a:t>
            </a:r>
            <a:r>
              <a:rPr lang="it-IT" b="1" u="sng" dirty="0"/>
              <a:t>per le attività di programmazione dello sviluppo </a:t>
            </a:r>
            <a:r>
              <a:rPr lang="it-IT" b="1" u="sng" dirty="0" smtClean="0"/>
              <a:t>territoriale</a:t>
            </a:r>
            <a:r>
              <a:rPr lang="it-IT" b="1" dirty="0"/>
              <a:t>.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269648" y="1880194"/>
            <a:ext cx="3551712" cy="91759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40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100</a:t>
            </a:r>
            <a:r>
              <a:rPr 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% </a:t>
            </a:r>
            <a:r>
              <a:rPr lang="it-IT" sz="40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Lombardia</a:t>
            </a:r>
            <a:endParaRPr lang="it-IT" sz="40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301909" y="2115403"/>
            <a:ext cx="3329521" cy="247024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Un rapido identikit di 100% Lombardia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883005"/>
            <a:ext cx="8594234" cy="544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18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83560" y="1110464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L’architettura ad albero di 100% </a:t>
            </a: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Lombardia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73457" y="2261260"/>
            <a:ext cx="4804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Quattro macro-dimensioni</a:t>
            </a:r>
            <a:endParaRPr lang="it-IT" sz="3000" dirty="0"/>
          </a:p>
          <a:p>
            <a:pPr marL="514350" indent="-514350">
              <a:buFont typeface="+mj-lt"/>
              <a:buAutoNum type="arabicPeriod"/>
            </a:pPr>
            <a:r>
              <a:rPr lang="it-IT" sz="3000" b="1" dirty="0">
                <a:solidFill>
                  <a:srgbClr val="0070C0"/>
                </a:solidFill>
              </a:rPr>
              <a:t>Aspetti Socio-Demografici</a:t>
            </a:r>
            <a:endParaRPr lang="it-IT" sz="30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sz="3000" b="1" dirty="0">
                <a:solidFill>
                  <a:srgbClr val="C00000"/>
                </a:solidFill>
              </a:rPr>
              <a:t>Stato di Salute Economico-Produttivo</a:t>
            </a:r>
            <a:endParaRPr lang="it-IT" sz="3000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sz="3000" b="1" dirty="0">
                <a:solidFill>
                  <a:srgbClr val="0070C0"/>
                </a:solidFill>
              </a:rPr>
              <a:t>Infrastrutturazione</a:t>
            </a:r>
            <a:endParaRPr lang="it-IT" sz="30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sz="3000" b="1" dirty="0">
                <a:solidFill>
                  <a:srgbClr val="C00000"/>
                </a:solidFill>
              </a:rPr>
              <a:t>Territorio e </a:t>
            </a:r>
            <a:r>
              <a:rPr lang="it-IT" sz="3000" b="1" dirty="0" smtClean="0">
                <a:solidFill>
                  <a:srgbClr val="C00000"/>
                </a:solidFill>
              </a:rPr>
              <a:t>Attrattività</a:t>
            </a:r>
            <a:endParaRPr lang="it-IT" sz="30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77469" y="1922331"/>
            <a:ext cx="61824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>
              <a:buNone/>
            </a:pPr>
            <a:r>
              <a:rPr lang="it-IT" sz="2200" b="1" dirty="0" smtClean="0"/>
              <a:t>Dieci dimensioni</a:t>
            </a:r>
            <a:endParaRPr lang="it-IT" sz="2200" b="1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it-IT" sz="2200" b="1" dirty="0" smtClean="0">
                <a:solidFill>
                  <a:srgbClr val="0070C0"/>
                </a:solidFill>
              </a:rPr>
              <a:t>1.1</a:t>
            </a:r>
            <a:r>
              <a:rPr lang="it-IT" sz="2200" b="1" dirty="0">
                <a:solidFill>
                  <a:srgbClr val="0070C0"/>
                </a:solidFill>
              </a:rPr>
              <a:t>	Demografia</a:t>
            </a:r>
          </a:p>
          <a:p>
            <a:pPr marL="400050" lvl="1" indent="0">
              <a:buNone/>
            </a:pPr>
            <a:r>
              <a:rPr lang="it-IT" sz="2200" b="1" dirty="0">
                <a:solidFill>
                  <a:srgbClr val="0070C0"/>
                </a:solidFill>
              </a:rPr>
              <a:t>1.2	Sanità, Famiglia, Solidarietà e Partecipazione</a:t>
            </a:r>
            <a:endParaRPr lang="it-IT" sz="2200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C00000"/>
                </a:solidFill>
              </a:rPr>
              <a:t>2.1	Reddito e Benessere Economico</a:t>
            </a:r>
            <a:endParaRPr lang="it-IT" sz="2200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C00000"/>
                </a:solidFill>
              </a:rPr>
              <a:t>2.2	Formazione, Creatività e Talenti</a:t>
            </a:r>
            <a:endParaRPr lang="it-IT" sz="2200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C00000"/>
                </a:solidFill>
              </a:rPr>
              <a:t>2.3	Struttura Produttiva e Mercato Del Lavoro</a:t>
            </a:r>
            <a:endParaRPr lang="it-IT" sz="2200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C00000"/>
                </a:solidFill>
              </a:rPr>
              <a:t>2.4	Virtuosità Comunale</a:t>
            </a:r>
            <a:endParaRPr lang="it-IT" sz="2200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0070C0"/>
                </a:solidFill>
              </a:rPr>
              <a:t>3.1	Accessibilità, Mobilità e Pendolarismo</a:t>
            </a:r>
            <a:endParaRPr lang="it-IT" sz="2200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0070C0"/>
                </a:solidFill>
              </a:rPr>
              <a:t>3.2	ICT e Infrastrutturazione Digitale</a:t>
            </a:r>
            <a:endParaRPr lang="it-IT" sz="2200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C00000"/>
                </a:solidFill>
              </a:rPr>
              <a:t>4.1	Turismo e Cultura</a:t>
            </a:r>
            <a:endParaRPr lang="it-IT" sz="2200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it-IT" sz="2200" b="1" dirty="0">
                <a:solidFill>
                  <a:srgbClr val="C00000"/>
                </a:solidFill>
              </a:rPr>
              <a:t>4.2	Territorio e Ambiente</a:t>
            </a:r>
            <a:endParaRPr lang="it-I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821360" y="1311676"/>
            <a:ext cx="7383452" cy="511642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it-IT" b="1" dirty="0"/>
              <a:t>Nuovi </a:t>
            </a:r>
            <a:r>
              <a:rPr lang="it-IT" b="1" dirty="0" err="1"/>
              <a:t>tematismi</a:t>
            </a:r>
            <a:endParaRPr lang="it-IT" b="1" dirty="0"/>
          </a:p>
          <a:p>
            <a:pPr lvl="1" algn="just"/>
            <a:r>
              <a:rPr lang="it-IT" b="1" dirty="0"/>
              <a:t>Uso del suolo</a:t>
            </a:r>
          </a:p>
          <a:p>
            <a:pPr lvl="1" algn="just"/>
            <a:r>
              <a:rPr lang="it-IT" b="1" dirty="0"/>
              <a:t>Accessibilità bacini territoriali</a:t>
            </a:r>
          </a:p>
          <a:p>
            <a:pPr lvl="1" algn="just"/>
            <a:r>
              <a:rPr lang="it-IT" b="1" dirty="0"/>
              <a:t>Pendolarismo interno</a:t>
            </a:r>
          </a:p>
          <a:p>
            <a:pPr lvl="1" algn="just"/>
            <a:r>
              <a:rPr lang="it-IT" b="1" dirty="0" err="1"/>
              <a:t>Frontalierato</a:t>
            </a:r>
            <a:endParaRPr lang="it-IT" b="1" dirty="0"/>
          </a:p>
          <a:p>
            <a:pPr algn="just"/>
            <a:r>
              <a:rPr lang="it-IT" b="1" dirty="0"/>
              <a:t>Rilevanza fattori geomorfologici </a:t>
            </a:r>
            <a:r>
              <a:rPr lang="it-IT" sz="2000" b="1" dirty="0"/>
              <a:t>(da superficie territoriale totale a superficie totale utilizzabile)</a:t>
            </a:r>
            <a:endParaRPr lang="it-IT" b="1" dirty="0"/>
          </a:p>
          <a:p>
            <a:pPr algn="just"/>
            <a:r>
              <a:rPr lang="it-IT" b="1" dirty="0"/>
              <a:t>Diversificazione indicatori per popolosità comune</a:t>
            </a:r>
          </a:p>
          <a:p>
            <a:pPr algn="just"/>
            <a:r>
              <a:rPr lang="it-IT" b="1" dirty="0"/>
              <a:t>Possibilità di territorializzare i dati di attivazione/finanziamento di azioni territoriali comunitarie o regionali 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406137" y="1798307"/>
            <a:ext cx="4380614" cy="295111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8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La dimensione comunale: </a:t>
            </a:r>
            <a:br>
              <a:rPr lang="it-IT" sz="38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38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non un semplice cambiamento di «scala»</a:t>
            </a:r>
          </a:p>
        </p:txBody>
      </p:sp>
    </p:spTree>
    <p:extLst>
      <p:ext uri="{BB962C8B-B14F-4D97-AF65-F5344CB8AC3E}">
        <p14:creationId xmlns:p14="http://schemas.microsoft.com/office/powerpoint/2010/main" val="13972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1247</Words>
  <Application>Microsoft Office PowerPoint</Application>
  <PresentationFormat>Widescreen</PresentationFormat>
  <Paragraphs>117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Signika</vt:lpstr>
      <vt:lpstr>Signika Light</vt:lpstr>
      <vt:lpstr>Signika Semibold</vt:lpstr>
      <vt:lpstr>Personalizza struttura</vt:lpstr>
      <vt:lpstr>COMPORTAMENTI INDIVIDUALI  E RELAZIONI SOCIALI  IN TRASFORMAZIONE  UNA SFIDA PER LA  STATISTICA UFFICIALE </vt:lpstr>
      <vt:lpstr>Supportare l’attività di Programmazione territoriale</vt:lpstr>
      <vt:lpstr>Un esempio reale</vt:lpstr>
      <vt:lpstr>Un’ipotesi di lavoro finalizzata a dare una risposta oggettiva a questa esigenza (nella logica CIDIV)</vt:lpstr>
      <vt:lpstr>Il Disagio Locale prende forma sul territorio</vt:lpstr>
      <vt:lpstr>100% Lombardia</vt:lpstr>
      <vt:lpstr>Un rapido identikit di 100% Lombardia</vt:lpstr>
      <vt:lpstr>L’architettura ad albero di 100% Lombardia</vt:lpstr>
      <vt:lpstr>La dimensione comunale:  non un semplice cambiamento di «scala»</vt:lpstr>
      <vt:lpstr>Consideriamo un altro esempio di matching tra logica della programmazione e 100% Lombardia</vt:lpstr>
      <vt:lpstr>Monitorare ex post l’impatto delle policy di medio periodo a supporto della montagna lombarda (I)</vt:lpstr>
      <vt:lpstr>Monitorare ex post l’impatto delle policy di medio periodo a supporto della montagna lombarda (II)</vt:lpstr>
      <vt:lpstr>Presentazione standard di PowerPoint</vt:lpstr>
      <vt:lpstr>100% Lombardia qua e là</vt:lpstr>
      <vt:lpstr>In 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Antonio Vincenzo Lentini</cp:lastModifiedBy>
  <cp:revision>77</cp:revision>
  <cp:lastPrinted>2016-03-21T17:06:08Z</cp:lastPrinted>
  <dcterms:created xsi:type="dcterms:W3CDTF">2016-03-11T16:10:26Z</dcterms:created>
  <dcterms:modified xsi:type="dcterms:W3CDTF">2016-06-21T07:11:02Z</dcterms:modified>
</cp:coreProperties>
</file>