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76" r:id="rId3"/>
    <p:sldId id="285" r:id="rId4"/>
    <p:sldId id="287" r:id="rId5"/>
    <p:sldId id="286" r:id="rId6"/>
    <p:sldId id="288" r:id="rId7"/>
    <p:sldId id="281" r:id="rId8"/>
    <p:sldId id="282" r:id="rId9"/>
    <p:sldId id="283" r:id="rId10"/>
    <p:sldId id="284" r:id="rId11"/>
    <p:sldId id="291" r:id="rId12"/>
    <p:sldId id="292" r:id="rId13"/>
    <p:sldId id="289" r:id="rId14"/>
  </p:sldIdLst>
  <p:sldSz cx="12192000" cy="6858000"/>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6F37"/>
    <a:srgbClr val="D43D25"/>
    <a:srgbClr val="E26F31"/>
    <a:srgbClr val="DA713A"/>
    <a:srgbClr val="E16F36"/>
    <a:srgbClr val="BE1520"/>
    <a:srgbClr val="CF1E24"/>
    <a:srgbClr val="C72A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924" autoAdjust="0"/>
  </p:normalViewPr>
  <p:slideViewPr>
    <p:cSldViewPr snapToGrid="0" snapToObjects="1">
      <p:cViewPr>
        <p:scale>
          <a:sx n="80" d="100"/>
          <a:sy n="80" d="100"/>
        </p:scale>
        <p:origin x="-1110" y="-684"/>
      </p:cViewPr>
      <p:guideLst>
        <p:guide orient="horz" pos="2386"/>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1968"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791CC6-C2FA-4C47-B2B7-5CADA41B0339}" type="datetimeFigureOut">
              <a:rPr lang="it-IT"/>
              <a:pPr>
                <a:defRPr/>
              </a:pPr>
              <a:t>21/06/2016</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30F358C-97B3-4A24-9AF5-9C5BD08739E7}" type="slidenum">
              <a:rPr lang="it-IT"/>
              <a:pPr>
                <a:defRPr/>
              </a:pPr>
              <a:t>‹N›</a:t>
            </a:fld>
            <a:endParaRPr lang="it-IT"/>
          </a:p>
        </p:txBody>
      </p:sp>
    </p:spTree>
    <p:extLst>
      <p:ext uri="{BB962C8B-B14F-4D97-AF65-F5344CB8AC3E}">
        <p14:creationId xmlns:p14="http://schemas.microsoft.com/office/powerpoint/2010/main" xmlns="" val="48240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43E3FBB-8E64-4443-84FA-0517E4353CBA}" type="datetimeFigureOut">
              <a:rPr lang="it-IT"/>
              <a:pPr>
                <a:defRPr/>
              </a:pPr>
              <a:t>21/06/2016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0D086C8-160F-428D-BAB8-2F20DF07A517}" type="slidenum">
              <a:rPr lang="it-IT"/>
              <a:pPr>
                <a:defRPr/>
              </a:pPr>
              <a:t>‹N›</a:t>
            </a:fld>
            <a:endParaRPr lang="it-IT"/>
          </a:p>
        </p:txBody>
      </p:sp>
    </p:spTree>
    <p:extLst>
      <p:ext uri="{BB962C8B-B14F-4D97-AF65-F5344CB8AC3E}">
        <p14:creationId xmlns:p14="http://schemas.microsoft.com/office/powerpoint/2010/main" xmlns="" val="25472544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egnaposto immagine diapositiva 1"/>
          <p:cNvSpPr>
            <a:spLocks noGrp="1" noRot="1" noChangeAspect="1"/>
          </p:cNvSpPr>
          <p:nvPr>
            <p:ph type="sldImg"/>
          </p:nvPr>
        </p:nvSpPr>
        <p:spPr bwMode="auto">
          <a:noFill/>
          <a:ln>
            <a:solidFill>
              <a:srgbClr val="000000"/>
            </a:solidFill>
            <a:miter lim="800000"/>
            <a:headEnd/>
            <a:tailEnd/>
          </a:ln>
        </p:spPr>
      </p:sp>
      <p:sp>
        <p:nvSpPr>
          <p:cNvPr id="61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1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E14FE-4B4C-4835-AF1A-6C4F8EFE504B}" type="slidenum">
              <a:rPr lang="it-IT">
                <a:cs typeface="Arial" charset="0"/>
              </a:rPr>
              <a:pPr fontAlgn="base">
                <a:spcBef>
                  <a:spcPct val="0"/>
                </a:spcBef>
                <a:spcAft>
                  <a:spcPct val="0"/>
                </a:spcAft>
              </a:pPr>
              <a:t>1</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sz="1200" dirty="0" smtClean="0"/>
              <a:t>si è scelto di interpretare la collocazione dell’Emilia-Romagna attraverso il confronto “fra pari” con le situazioni migliori per comprendere se la regione è in grado di mantenere il passo nel dipanarsi del complesso processo di competizione e dove e come sia possibile e necessario indirizzare l’azione di governo per migliorare ulteriormente la sua posizione, le condizioni di vita e la competitività del suo sistema economico. </a:t>
            </a:r>
          </a:p>
          <a:p>
            <a:endParaRPr lang="it-IT" dirty="0"/>
          </a:p>
        </p:txBody>
      </p:sp>
      <p:sp>
        <p:nvSpPr>
          <p:cNvPr id="4" name="Segnaposto numero diapositiva 3"/>
          <p:cNvSpPr>
            <a:spLocks noGrp="1"/>
          </p:cNvSpPr>
          <p:nvPr>
            <p:ph type="sldNum" sz="quarter" idx="10"/>
          </p:nvPr>
        </p:nvSpPr>
        <p:spPr/>
        <p:txBody>
          <a:bodyPr/>
          <a:lstStyle/>
          <a:p>
            <a:pPr>
              <a:defRPr/>
            </a:pPr>
            <a:fld id="{A0D086C8-160F-428D-BAB8-2F20DF07A517}" type="slidenum">
              <a:rPr lang="it-IT" smtClean="0"/>
              <a:pPr>
                <a:defRPr/>
              </a:pPr>
              <a:t>6</a:t>
            </a:fld>
            <a:endParaRPr lang="it-IT"/>
          </a:p>
        </p:txBody>
      </p:sp>
    </p:spTree>
    <p:extLst>
      <p:ext uri="{BB962C8B-B14F-4D97-AF65-F5344CB8AC3E}">
        <p14:creationId xmlns:p14="http://schemas.microsoft.com/office/powerpoint/2010/main" xmlns="" val="40231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incidenza contenuta della popolazione in età giovanile e il peso elevato della componente anziana determinano una struttura della popolazione regionale più invecchiata rispetto a quella della maggior parte delle altre regioni italiane ed europee</a:t>
            </a:r>
          </a:p>
          <a:p>
            <a:r>
              <a:rPr lang="it-IT" sz="1200" kern="1200" dirty="0" smtClean="0">
                <a:solidFill>
                  <a:schemeClr val="tx1"/>
                </a:solidFill>
                <a:effectLst/>
                <a:latin typeface="+mn-lt"/>
                <a:ea typeface="+mn-ea"/>
                <a:cs typeface="+mn-cs"/>
              </a:rPr>
              <a:t>dinamica recessiva di tutti gli indicatori macroeconomici</a:t>
            </a:r>
          </a:p>
          <a:p>
            <a:r>
              <a:rPr lang="it-IT" sz="1200" kern="1200" dirty="0" smtClean="0">
                <a:solidFill>
                  <a:schemeClr val="tx1"/>
                </a:solidFill>
                <a:effectLst/>
                <a:latin typeface="+mn-lt"/>
                <a:ea typeface="+mn-ea"/>
                <a:cs typeface="+mn-cs"/>
              </a:rPr>
              <a:t>Prima della lunga crisi economica iniziata nel 2008, il mercato del lavoro regionale era da anni caratterizzato da una situazione estremamente positiva, con tassi di occupazione elevati, sia per gli uomini sia per le donne, e livelli di disoccupazione molto bassi.. Primi segnali di ripresa</a:t>
            </a:r>
          </a:p>
          <a:p>
            <a:r>
              <a:rPr lang="it-IT" sz="1200" kern="1200" dirty="0" smtClean="0">
                <a:solidFill>
                  <a:schemeClr val="tx1"/>
                </a:solidFill>
                <a:effectLst/>
                <a:latin typeface="+mn-lt"/>
                <a:ea typeface="+mn-ea"/>
                <a:cs typeface="+mn-cs"/>
              </a:rPr>
              <a:t>Ricerca: In questo ambito la regione Emilia-Romagna presenta in generale un’ottima posizione se confrontata con altre regioni italiane, ma rimane molto al disotto delle principali regioni sue competitor in Europa.</a:t>
            </a:r>
          </a:p>
          <a:p>
            <a:r>
              <a:rPr lang="it-IT" sz="1200" kern="1200" dirty="0" smtClean="0">
                <a:solidFill>
                  <a:schemeClr val="tx1"/>
                </a:solidFill>
                <a:effectLst/>
                <a:latin typeface="+mn-lt"/>
                <a:ea typeface="+mn-ea"/>
                <a:cs typeface="+mn-cs"/>
              </a:rPr>
              <a:t>A fronte di un reddito familiare medio disponibile fra i più elevati nel confronto con le altre regioni “simili”, l’Emilia-Romagna si trova a dover affrontare, negli ultimi anni di crisi economica, un aumento delle famiglie a rischio povertà e deprivazione materiale. Nel passaggio dal 2013 al 2014 inizia a manifestarsi una positiva inversione di tendenza.</a:t>
            </a:r>
            <a:br>
              <a:rPr lang="it-IT" sz="1200" kern="1200" dirty="0" smtClean="0">
                <a:solidFill>
                  <a:schemeClr val="tx1"/>
                </a:solidFill>
                <a:effectLst/>
                <a:latin typeface="+mn-lt"/>
                <a:ea typeface="+mn-ea"/>
                <a:cs typeface="+mn-cs"/>
              </a:rPr>
            </a:br>
            <a:r>
              <a:rPr lang="it-IT" sz="1200" kern="1200" dirty="0" smtClean="0">
                <a:solidFill>
                  <a:schemeClr val="tx1"/>
                </a:solidFill>
                <a:effectLst/>
                <a:latin typeface="+mn-lt"/>
                <a:ea typeface="+mn-ea"/>
                <a:cs typeface="+mn-cs"/>
              </a:rPr>
              <a:t>Il livello di istruzione della popolazione adulta mostra un progressivo miglioramento, all'interno di una tendenza positiva di lungo periodo.</a:t>
            </a:r>
          </a:p>
          <a:p>
            <a:r>
              <a:rPr lang="it-IT" sz="1200" kern="1200" dirty="0" smtClean="0">
                <a:solidFill>
                  <a:schemeClr val="tx1"/>
                </a:solidFill>
                <a:effectLst/>
                <a:latin typeface="+mn-lt"/>
                <a:ea typeface="+mn-ea"/>
                <a:cs typeface="+mn-cs"/>
              </a:rPr>
              <a:t>Nel settore ambientale, per l’Emilia-Romagna emerge qualche criticità rispetto alla quantità di rifiuti urbani prodotti per abitante e al numero di veicoli a motore circolanti, ma nell’ultimo biennio entrambi questi indicatori hanno mostrato segnali importanti di contrazione. </a:t>
            </a:r>
          </a:p>
          <a:p>
            <a:r>
              <a:rPr lang="it-IT" sz="1200" kern="1200" dirty="0" smtClean="0">
                <a:solidFill>
                  <a:schemeClr val="tx1"/>
                </a:solidFill>
                <a:effectLst/>
                <a:latin typeface="+mn-lt"/>
                <a:ea typeface="+mn-ea"/>
                <a:cs typeface="+mn-cs"/>
              </a:rPr>
              <a:t>Eccellenti i risultati dell’Emilia-Romagna, sia come capacità recettiva, che come durata media del soggiorno.</a:t>
            </a:r>
          </a:p>
          <a:p>
            <a:endParaRPr lang="it-IT" dirty="0"/>
          </a:p>
        </p:txBody>
      </p:sp>
      <p:sp>
        <p:nvSpPr>
          <p:cNvPr id="4" name="Segnaposto numero diapositiva 3"/>
          <p:cNvSpPr>
            <a:spLocks noGrp="1"/>
          </p:cNvSpPr>
          <p:nvPr>
            <p:ph type="sldNum" sz="quarter" idx="10"/>
          </p:nvPr>
        </p:nvSpPr>
        <p:spPr/>
        <p:txBody>
          <a:bodyPr/>
          <a:lstStyle/>
          <a:p>
            <a:pPr>
              <a:defRPr/>
            </a:pPr>
            <a:fld id="{A0D086C8-160F-428D-BAB8-2F20DF07A517}" type="slidenum">
              <a:rPr lang="it-IT" smtClean="0"/>
              <a:pPr>
                <a:defRPr/>
              </a:pPr>
              <a:t>11</a:t>
            </a:fld>
            <a:endParaRPr lang="it-IT"/>
          </a:p>
        </p:txBody>
      </p:sp>
    </p:spTree>
    <p:extLst>
      <p:ext uri="{BB962C8B-B14F-4D97-AF65-F5344CB8AC3E}">
        <p14:creationId xmlns:p14="http://schemas.microsoft.com/office/powerpoint/2010/main" xmlns="" val="2530778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pic>
        <p:nvPicPr>
          <p:cNvPr id="2" name="Picture 9" descr="marchio_RER_2009_RGB"/>
          <p:cNvPicPr>
            <a:picLocks noChangeAspect="1" noChangeArrowheads="1"/>
          </p:cNvPicPr>
          <p:nvPr userDrawn="1"/>
        </p:nvPicPr>
        <p:blipFill>
          <a:blip r:embed="rId2"/>
          <a:srcRect/>
          <a:stretch>
            <a:fillRect/>
          </a:stretch>
        </p:blipFill>
        <p:spPr bwMode="auto">
          <a:xfrm>
            <a:off x="419279" y="6357937"/>
            <a:ext cx="2572571" cy="439737"/>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5405439" y="6409360"/>
            <a:ext cx="1280370" cy="354978"/>
          </a:xfrm>
          <a:prstGeom prst="rect">
            <a:avLst/>
          </a:prstGeom>
          <a:noFill/>
          <a:ln w="9525">
            <a:noFill/>
            <a:miter lim="800000"/>
            <a:headEnd/>
            <a:tailEnd/>
          </a:ln>
        </p:spPr>
      </p:pic>
      <p:sp>
        <p:nvSpPr>
          <p:cNvPr id="5" name="Segnaposto numero diapositiva 5"/>
          <p:cNvSpPr>
            <a:spLocks noGrp="1"/>
          </p:cNvSpPr>
          <p:nvPr>
            <p:ph type="sldNum" sz="quarter" idx="10"/>
          </p:nvPr>
        </p:nvSpPr>
        <p:spPr/>
        <p:txBody>
          <a:bodyPr/>
          <a:lstStyle>
            <a:lvl1pPr algn="r">
              <a:defRPr b="0" i="0" smtClean="0">
                <a:solidFill>
                  <a:srgbClr val="7F7F7F"/>
                </a:solidFill>
                <a:latin typeface="+mj-lt"/>
              </a:defRPr>
            </a:lvl1pPr>
          </a:lstStyle>
          <a:p>
            <a:pPr>
              <a:defRPr/>
            </a:pPr>
            <a:fld id="{AE8BAD72-B5B7-4604-8466-6473E86A605D}" type="slidenum">
              <a:rPr lang="it-IT"/>
              <a:pPr>
                <a:defRPr/>
              </a:pPr>
              <a:t>‹N›</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ttore 1 8"/>
          <p:cNvCxnSpPr/>
          <p:nvPr userDrawn="1"/>
        </p:nvCxnSpPr>
        <p:spPr>
          <a:xfrm flipH="1">
            <a:off x="601663" y="968375"/>
            <a:ext cx="10998200"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1027" name="Immagine 7"/>
          <p:cNvPicPr>
            <a:picLocks noChangeAspect="1"/>
          </p:cNvPicPr>
          <p:nvPr userDrawn="1"/>
        </p:nvPicPr>
        <p:blipFill>
          <a:blip r:embed="rId3"/>
          <a:srcRect t="13814" r="74033" b="37508"/>
          <a:stretch>
            <a:fillRect/>
          </a:stretch>
        </p:blipFill>
        <p:spPr bwMode="auto">
          <a:xfrm>
            <a:off x="10647363" y="5776913"/>
            <a:ext cx="1544637" cy="1081087"/>
          </a:xfrm>
          <a:prstGeom prst="rect">
            <a:avLst/>
          </a:prstGeom>
          <a:noFill/>
          <a:ln w="9525">
            <a:noFill/>
            <a:miter lim="800000"/>
            <a:headEnd/>
            <a:tailEnd/>
          </a:ln>
        </p:spPr>
      </p:pic>
      <p:pic>
        <p:nvPicPr>
          <p:cNvPr id="1028" name="Immagine 1"/>
          <p:cNvPicPr>
            <a:picLocks noChangeAspect="1"/>
          </p:cNvPicPr>
          <p:nvPr userDrawn="1"/>
        </p:nvPicPr>
        <p:blipFill>
          <a:blip r:embed="rId4"/>
          <a:srcRect/>
          <a:stretch>
            <a:fillRect/>
          </a:stretch>
        </p:blipFill>
        <p:spPr bwMode="auto">
          <a:xfrm>
            <a:off x="9771063" y="179388"/>
            <a:ext cx="1976437" cy="788987"/>
          </a:xfrm>
          <a:prstGeom prst="rect">
            <a:avLst/>
          </a:prstGeom>
          <a:noFill/>
          <a:ln w="9525">
            <a:noFill/>
            <a:miter lim="800000"/>
            <a:headEnd/>
            <a:tailEnd/>
          </a:ln>
        </p:spPr>
      </p:pic>
      <p:sp>
        <p:nvSpPr>
          <p:cNvPr id="11" name="Titolo 1"/>
          <p:cNvSpPr txBox="1">
            <a:spLocks/>
          </p:cNvSpPr>
          <p:nvPr userDrawn="1"/>
        </p:nvSpPr>
        <p:spPr>
          <a:xfrm>
            <a:off x="601663" y="354013"/>
            <a:ext cx="7758566" cy="53860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1080"/>
              </a:lnSpc>
              <a:spcAft>
                <a:spcPts val="600"/>
              </a:spcAft>
              <a:defRPr/>
            </a:pPr>
            <a:r>
              <a:rPr lang="it-IT" sz="1100" b="1" dirty="0" smtClean="0">
                <a:solidFill>
                  <a:schemeClr val="tx1">
                    <a:lumMod val="65000"/>
                    <a:lumOff val="35000"/>
                  </a:schemeClr>
                </a:solidFill>
                <a:latin typeface="Calibri"/>
                <a:ea typeface="Signika" charset="0"/>
                <a:cs typeface="Calibri"/>
              </a:rPr>
              <a:t>ROMA 22  GIUGNO 2016 </a:t>
            </a:r>
          </a:p>
          <a:p>
            <a:pPr fontAlgn="auto">
              <a:lnSpc>
                <a:spcPts val="1080"/>
              </a:lnSpc>
              <a:spcAft>
                <a:spcPts val="0"/>
              </a:spcAft>
              <a:defRPr/>
            </a:pPr>
            <a:r>
              <a:rPr lang="it-IT" sz="1100" b="1" dirty="0" smtClean="0">
                <a:solidFill>
                  <a:srgbClr val="E26F31"/>
                </a:solidFill>
                <a:latin typeface="+mn-lt"/>
                <a:ea typeface="Signika Light" charset="0"/>
                <a:cs typeface="Calibri"/>
              </a:rPr>
              <a:t>SPAZIO CONFRONTI  </a:t>
            </a:r>
          </a:p>
          <a:p>
            <a:pPr fontAlgn="auto">
              <a:lnSpc>
                <a:spcPts val="1080"/>
              </a:lnSpc>
              <a:spcBef>
                <a:spcPts val="300"/>
              </a:spcBef>
              <a:spcAft>
                <a:spcPts val="600"/>
              </a:spcAft>
              <a:defRPr/>
            </a:pPr>
            <a:r>
              <a:rPr lang="it-IT" sz="1200" dirty="0" smtClean="0">
                <a:latin typeface="+mn-lt"/>
                <a:ea typeface="Signika Light" charset="0"/>
                <a:cs typeface="Arial"/>
              </a:rPr>
              <a:t>Indicatori per la programmazione e la valutazione</a:t>
            </a:r>
            <a:endParaRPr lang="it-IT" sz="1200" dirty="0">
              <a:latin typeface="+mn-lt"/>
              <a:ea typeface="Signika Light" charset="0"/>
              <a:cs typeface="Arial"/>
            </a:endParaRPr>
          </a:p>
        </p:txBody>
      </p:sp>
      <p:sp>
        <p:nvSpPr>
          <p:cNvPr id="7" name="Segnaposto numero diapositiva 5"/>
          <p:cNvSpPr>
            <a:spLocks noGrp="1"/>
          </p:cNvSpPr>
          <p:nvPr>
            <p:ph type="sldNum" sz="quarter" idx="4"/>
          </p:nvPr>
        </p:nvSpPr>
        <p:spPr>
          <a:xfrm>
            <a:off x="9958388" y="6478588"/>
            <a:ext cx="719137" cy="319087"/>
          </a:xfrm>
          <a:prstGeom prst="rect">
            <a:avLst/>
          </a:prstGeom>
        </p:spPr>
        <p:txBody>
          <a:bodyPr/>
          <a:lstStyle>
            <a:lvl1pPr algn="r" fontAlgn="auto">
              <a:spcBef>
                <a:spcPts val="0"/>
              </a:spcBef>
              <a:spcAft>
                <a:spcPts val="0"/>
              </a:spcAft>
              <a:defRPr b="0" i="0" smtClean="0">
                <a:solidFill>
                  <a:srgbClr val="7F7F7F"/>
                </a:solidFill>
                <a:latin typeface="+mj-lt"/>
                <a:cs typeface="+mn-cs"/>
              </a:defRPr>
            </a:lvl1pPr>
          </a:lstStyle>
          <a:p>
            <a:pPr>
              <a:defRPr/>
            </a:pPr>
            <a:fld id="{16BDCBB6-BB78-471E-A95A-BC80DAB648E6}"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tatistica.regione.emilia-romagna.i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file:///C:\Users\Marco%20&amp;%20Serena\Desktop\factbook.avi"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cesetti@regione.emilia-romagna.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tistica.regione.emilia-romagna.it/" TargetMode="External"/><Relationship Id="rId2" Type="http://schemas.openxmlformats.org/officeDocument/2006/relationships/image" Target="../media/image8.tif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0" y="3376613"/>
            <a:ext cx="12192000" cy="3481387"/>
          </a:xfrm>
          <a:prstGeom prst="rect">
            <a:avLst/>
          </a:prstGeom>
          <a:solidFill>
            <a:srgbClr val="E26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rgbClr val="DA304A"/>
                </a:solidFill>
              </a:rPr>
              <a:t> </a:t>
            </a:r>
          </a:p>
        </p:txBody>
      </p:sp>
      <p:sp>
        <p:nvSpPr>
          <p:cNvPr id="15" name="CasellaDiTesto 14"/>
          <p:cNvSpPr txBox="1"/>
          <p:nvPr/>
        </p:nvSpPr>
        <p:spPr>
          <a:xfrm>
            <a:off x="3173413" y="4357838"/>
            <a:ext cx="8221662" cy="936154"/>
          </a:xfrm>
          <a:prstGeom prst="rect">
            <a:avLst/>
          </a:prstGeom>
          <a:noFill/>
        </p:spPr>
        <p:txBody>
          <a:bodyPr lIns="0" tIns="0" rIns="0" bIns="0">
            <a:spAutoFit/>
          </a:bodyPr>
          <a:lstStyle/>
          <a:p>
            <a:pPr fontAlgn="auto">
              <a:lnSpc>
                <a:spcPts val="1880"/>
              </a:lnSpc>
              <a:spcBef>
                <a:spcPts val="0"/>
              </a:spcBef>
              <a:spcAft>
                <a:spcPts val="0"/>
              </a:spcAft>
              <a:defRPr/>
            </a:pPr>
            <a:r>
              <a:rPr lang="it-IT" sz="2800" dirty="0">
                <a:solidFill>
                  <a:schemeClr val="bg1"/>
                </a:solidFill>
                <a:latin typeface="+mj-lt"/>
                <a:ea typeface="Signika Light" charset="0"/>
                <a:cs typeface="Arial"/>
              </a:rPr>
              <a:t>SPAZIO CONFRONTI</a:t>
            </a:r>
          </a:p>
          <a:p>
            <a:pPr fontAlgn="auto">
              <a:lnSpc>
                <a:spcPts val="2160"/>
              </a:lnSpc>
              <a:spcBef>
                <a:spcPts val="0"/>
              </a:spcBef>
              <a:spcAft>
                <a:spcPts val="0"/>
              </a:spcAft>
              <a:defRPr/>
            </a:pPr>
            <a:endParaRPr lang="it-IT" sz="2800" dirty="0">
              <a:solidFill>
                <a:schemeClr val="bg1"/>
              </a:solidFill>
              <a:latin typeface="+mj-lt"/>
              <a:ea typeface="Signika Light" charset="0"/>
              <a:cs typeface="Arial"/>
            </a:endParaRPr>
          </a:p>
          <a:p>
            <a:pPr fontAlgn="auto">
              <a:lnSpc>
                <a:spcPts val="3200"/>
              </a:lnSpc>
              <a:spcBef>
                <a:spcPts val="0"/>
              </a:spcBef>
              <a:spcAft>
                <a:spcPts val="0"/>
              </a:spcAft>
              <a:defRPr/>
            </a:pPr>
            <a:r>
              <a:rPr lang="it-IT" sz="3200" dirty="0" smtClean="0">
                <a:solidFill>
                  <a:schemeClr val="bg1"/>
                </a:solidFill>
                <a:latin typeface="+mn-lt"/>
                <a:ea typeface="Signika Light" charset="0"/>
                <a:cs typeface="Arial"/>
              </a:rPr>
              <a:t>Indicatori per la programmazione e la valutazione</a:t>
            </a:r>
            <a:endParaRPr lang="it-IT" sz="3200" dirty="0">
              <a:solidFill>
                <a:schemeClr val="bg1"/>
              </a:solidFill>
              <a:latin typeface="+mn-lt"/>
              <a:ea typeface="Signika Light" charset="0"/>
              <a:cs typeface="Arial"/>
            </a:endParaRPr>
          </a:p>
        </p:txBody>
      </p:sp>
      <p:sp>
        <p:nvSpPr>
          <p:cNvPr id="5124" name="Titolo 1"/>
          <p:cNvSpPr>
            <a:spLocks noGrp="1"/>
          </p:cNvSpPr>
          <p:nvPr>
            <p:ph type="ctrTitle" idx="4294967295"/>
          </p:nvPr>
        </p:nvSpPr>
        <p:spPr bwMode="auto">
          <a:xfrm>
            <a:off x="611188" y="384175"/>
            <a:ext cx="5051425" cy="1611313"/>
          </a:xfrm>
          <a:prstGeom prst="rect">
            <a:avLst/>
          </a:prstGeom>
          <a:noFill/>
          <a:ln>
            <a:miter lim="800000"/>
            <a:headEnd/>
            <a:tailEnd/>
          </a:ln>
        </p:spPr>
        <p:txBody>
          <a:bodyPr lIns="0" tIns="0" rIns="0" bIns="0">
            <a:spAutoFit/>
          </a:bodyPr>
          <a:lstStyle/>
          <a:p>
            <a:pPr>
              <a:lnSpc>
                <a:spcPts val="2500"/>
              </a:lnSpc>
            </a:pPr>
            <a:r>
              <a:rPr lang="it-IT" sz="2400" b="1" smtClean="0">
                <a:solidFill>
                  <a:schemeClr val="bg1"/>
                </a:solidFill>
                <a:latin typeface="Signika"/>
                <a:ea typeface="Signika"/>
                <a:cs typeface="Signika"/>
              </a:rPr>
              <a:t>COMPORTAMENTI INDIVIDUALI </a:t>
            </a:r>
            <a:br>
              <a:rPr lang="it-IT" sz="2400" b="1" smtClean="0">
                <a:solidFill>
                  <a:schemeClr val="bg1"/>
                </a:solidFill>
                <a:latin typeface="Signika"/>
                <a:ea typeface="Signika"/>
                <a:cs typeface="Signika"/>
              </a:rPr>
            </a:br>
            <a:r>
              <a:rPr lang="it-IT" sz="2400" b="1" smtClean="0">
                <a:solidFill>
                  <a:schemeClr val="bg1"/>
                </a:solidFill>
                <a:latin typeface="Signika"/>
                <a:ea typeface="Signika"/>
                <a:cs typeface="Signika"/>
              </a:rPr>
              <a:t>E RELAZIONI SOCIALI </a:t>
            </a:r>
            <a:br>
              <a:rPr lang="it-IT" sz="2400" b="1" smtClean="0">
                <a:solidFill>
                  <a:schemeClr val="bg1"/>
                </a:solidFill>
                <a:latin typeface="Signika"/>
                <a:ea typeface="Signika"/>
                <a:cs typeface="Signika"/>
              </a:rPr>
            </a:br>
            <a:r>
              <a:rPr lang="it-IT" sz="2400" b="1" smtClean="0">
                <a:solidFill>
                  <a:schemeClr val="bg1"/>
                </a:solidFill>
                <a:latin typeface="Signika"/>
                <a:ea typeface="Signika"/>
                <a:cs typeface="Signika"/>
              </a:rPr>
              <a:t>IN TRASFORMAZIONE </a:t>
            </a:r>
            <a:br>
              <a:rPr lang="it-IT" sz="2400" b="1" smtClean="0">
                <a:solidFill>
                  <a:schemeClr val="bg1"/>
                </a:solidFill>
                <a:latin typeface="Signika"/>
                <a:ea typeface="Signika"/>
                <a:cs typeface="Signika"/>
              </a:rPr>
            </a:br>
            <a:r>
              <a:rPr lang="it-IT" sz="2400" smtClean="0">
                <a:solidFill>
                  <a:schemeClr val="bg1"/>
                </a:solidFill>
                <a:latin typeface="Signika"/>
                <a:ea typeface="Signika"/>
                <a:cs typeface="Signika"/>
              </a:rPr>
              <a:t>UNA SFIDA PER LA </a:t>
            </a:r>
            <a:br>
              <a:rPr lang="it-IT" sz="2400" smtClean="0">
                <a:solidFill>
                  <a:schemeClr val="bg1"/>
                </a:solidFill>
                <a:latin typeface="Signika"/>
                <a:ea typeface="Signika"/>
                <a:cs typeface="Signika"/>
              </a:rPr>
            </a:br>
            <a:r>
              <a:rPr lang="it-IT" sz="2400" smtClean="0">
                <a:solidFill>
                  <a:schemeClr val="bg1"/>
                </a:solidFill>
                <a:latin typeface="Signika"/>
                <a:ea typeface="Signika"/>
                <a:cs typeface="Signika"/>
              </a:rPr>
              <a:t>STATISTICA UFFICIALE </a:t>
            </a:r>
          </a:p>
        </p:txBody>
      </p:sp>
      <p:pic>
        <p:nvPicPr>
          <p:cNvPr id="5125" name="Immagine 2"/>
          <p:cNvPicPr>
            <a:picLocks noChangeAspect="1"/>
          </p:cNvPicPr>
          <p:nvPr/>
        </p:nvPicPr>
        <p:blipFill>
          <a:blip r:embed="rId3"/>
          <a:srcRect/>
          <a:stretch>
            <a:fillRect/>
          </a:stretch>
        </p:blipFill>
        <p:spPr bwMode="auto">
          <a:xfrm>
            <a:off x="323850" y="214313"/>
            <a:ext cx="11426825" cy="2895600"/>
          </a:xfrm>
          <a:prstGeom prst="rect">
            <a:avLst/>
          </a:prstGeom>
          <a:noFill/>
          <a:ln w="9525">
            <a:noFill/>
            <a:miter lim="800000"/>
            <a:headEnd/>
            <a:tailEnd/>
          </a:ln>
        </p:spPr>
      </p:pic>
      <p:pic>
        <p:nvPicPr>
          <p:cNvPr id="5126" name="Immagine 12" descr="Logo12esimaOk-21.eps"/>
          <p:cNvPicPr>
            <a:picLocks noChangeAspect="1"/>
          </p:cNvPicPr>
          <p:nvPr/>
        </p:nvPicPr>
        <p:blipFill>
          <a:blip r:embed="rId4"/>
          <a:srcRect/>
          <a:stretch>
            <a:fillRect/>
          </a:stretch>
        </p:blipFill>
        <p:spPr bwMode="auto">
          <a:xfrm>
            <a:off x="2416175" y="5859463"/>
            <a:ext cx="481013" cy="625475"/>
          </a:xfrm>
          <a:prstGeom prst="rect">
            <a:avLst/>
          </a:prstGeom>
          <a:noFill/>
          <a:ln w="9525">
            <a:noFill/>
            <a:miter lim="800000"/>
            <a:headEnd/>
            <a:tailEnd/>
          </a:ln>
        </p:spPr>
      </p:pic>
      <p:pic>
        <p:nvPicPr>
          <p:cNvPr id="5127" name="Immagine 16" descr="Logo12esimaOk-22.eps"/>
          <p:cNvPicPr>
            <a:picLocks noChangeAspect="1"/>
          </p:cNvPicPr>
          <p:nvPr/>
        </p:nvPicPr>
        <p:blipFill>
          <a:blip r:embed="rId5"/>
          <a:srcRect/>
          <a:stretch>
            <a:fillRect/>
          </a:stretch>
        </p:blipFill>
        <p:spPr bwMode="auto">
          <a:xfrm>
            <a:off x="2325688" y="3683000"/>
            <a:ext cx="571500" cy="609600"/>
          </a:xfrm>
          <a:prstGeom prst="rect">
            <a:avLst/>
          </a:prstGeom>
          <a:noFill/>
          <a:ln w="9525">
            <a:noFill/>
            <a:miter lim="800000"/>
            <a:headEnd/>
            <a:tailEnd/>
          </a:ln>
        </p:spPr>
      </p:pic>
      <p:sp>
        <p:nvSpPr>
          <p:cNvPr id="19" name="CasellaDiTesto 18"/>
          <p:cNvSpPr txBox="1"/>
          <p:nvPr/>
        </p:nvSpPr>
        <p:spPr>
          <a:xfrm>
            <a:off x="3173413" y="5676900"/>
            <a:ext cx="8221662" cy="308161"/>
          </a:xfrm>
          <a:prstGeom prst="rect">
            <a:avLst/>
          </a:prstGeom>
          <a:noFill/>
        </p:spPr>
        <p:txBody>
          <a:bodyPr lIns="0" tIns="0" rIns="0" bIns="0">
            <a:spAutoFit/>
          </a:bodyPr>
          <a:lstStyle/>
          <a:p>
            <a:pPr fontAlgn="auto">
              <a:lnSpc>
                <a:spcPts val="2500"/>
              </a:lnSpc>
              <a:spcBef>
                <a:spcPts val="0"/>
              </a:spcBef>
              <a:spcAft>
                <a:spcPts val="0"/>
              </a:spcAft>
              <a:defRPr/>
            </a:pPr>
            <a:r>
              <a:rPr lang="it-IT" sz="2000" dirty="0" smtClean="0">
                <a:solidFill>
                  <a:schemeClr val="bg1"/>
                </a:solidFill>
                <a:latin typeface="+mj-lt"/>
                <a:ea typeface="Signika Light" charset="0"/>
                <a:cs typeface="Arial"/>
              </a:rPr>
              <a:t>Serena Cesetti| </a:t>
            </a:r>
            <a:r>
              <a:rPr lang="it-IT" sz="2000" dirty="0">
                <a:solidFill>
                  <a:schemeClr val="bg1"/>
                </a:solidFill>
                <a:latin typeface="+mj-lt"/>
                <a:ea typeface="Signika Light" charset="0"/>
                <a:cs typeface="Arial"/>
              </a:rPr>
              <a:t>Regione Emilia-Romagna – </a:t>
            </a:r>
            <a:r>
              <a:rPr lang="it-IT" sz="2000" dirty="0" smtClean="0">
                <a:solidFill>
                  <a:schemeClr val="bg1"/>
                </a:solidFill>
                <a:latin typeface="+mj-lt"/>
                <a:ea typeface="Signika Light" charset="0"/>
                <a:cs typeface="Arial"/>
              </a:rPr>
              <a:t>CISIS</a:t>
            </a:r>
            <a:endParaRPr lang="it-IT" sz="2000" dirty="0">
              <a:solidFill>
                <a:schemeClr val="bg1"/>
              </a:solidFill>
              <a:latin typeface="+mj-lt"/>
              <a:ea typeface="Signika Light" charset="0"/>
              <a:cs typeface="Arial"/>
            </a:endParaRPr>
          </a:p>
        </p:txBody>
      </p:sp>
      <p:cxnSp>
        <p:nvCxnSpPr>
          <p:cNvPr id="20" name="Connettore 1 19"/>
          <p:cNvCxnSpPr/>
          <p:nvPr/>
        </p:nvCxnSpPr>
        <p:spPr>
          <a:xfrm>
            <a:off x="2998788" y="3811588"/>
            <a:ext cx="0" cy="2581275"/>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AE8BAD72-B5B7-4604-8466-6473E86A605D}" type="slidenum">
              <a:rPr lang="it-IT" smtClean="0"/>
              <a:pPr>
                <a:defRPr/>
              </a:pPr>
              <a:t>10</a:t>
            </a:fld>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53775"/>
            <a:ext cx="3810000" cy="3133725"/>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96795" y="2416767"/>
            <a:ext cx="2921225" cy="2701092"/>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48006" y="2126533"/>
            <a:ext cx="4191000" cy="2991326"/>
          </a:xfrm>
          <a:prstGeom prst="rect">
            <a:avLst/>
          </a:prstGeom>
        </p:spPr>
      </p:pic>
      <p:sp>
        <p:nvSpPr>
          <p:cNvPr id="6" name="Text Box 39"/>
          <p:cNvSpPr txBox="1">
            <a:spLocks noChangeArrowheads="1"/>
          </p:cNvSpPr>
          <p:nvPr/>
        </p:nvSpPr>
        <p:spPr bwMode="auto">
          <a:xfrm>
            <a:off x="909357" y="5375781"/>
            <a:ext cx="1620087"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EL30 </a:t>
            </a:r>
            <a:r>
              <a:rPr lang="it-IT" altLang="it-IT" sz="1600" b="1" dirty="0"/>
              <a:t>-  </a:t>
            </a:r>
            <a:r>
              <a:rPr lang="it-IT" altLang="it-IT" sz="1600" b="1" dirty="0" err="1"/>
              <a:t>Attiki</a:t>
            </a:r>
            <a:endParaRPr lang="it-IT" altLang="it-IT" sz="1600" b="1" dirty="0"/>
          </a:p>
        </p:txBody>
      </p:sp>
      <p:sp>
        <p:nvSpPr>
          <p:cNvPr id="9" name="Line 38"/>
          <p:cNvSpPr>
            <a:spLocks noChangeShapeType="1"/>
          </p:cNvSpPr>
          <p:nvPr/>
        </p:nvSpPr>
        <p:spPr bwMode="auto">
          <a:xfrm flipV="1">
            <a:off x="1318162" y="3767312"/>
            <a:ext cx="401238" cy="1505331"/>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0" name="Line 38"/>
          <p:cNvSpPr>
            <a:spLocks noChangeShapeType="1"/>
          </p:cNvSpPr>
          <p:nvPr/>
        </p:nvSpPr>
        <p:spPr bwMode="auto">
          <a:xfrm flipV="1">
            <a:off x="5956787" y="4209003"/>
            <a:ext cx="200619" cy="1166777"/>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1" name="Line 38"/>
          <p:cNvSpPr>
            <a:spLocks noChangeShapeType="1"/>
          </p:cNvSpPr>
          <p:nvPr/>
        </p:nvSpPr>
        <p:spPr bwMode="auto">
          <a:xfrm flipV="1">
            <a:off x="8999518" y="3612528"/>
            <a:ext cx="401238" cy="1505331"/>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2" name="Text Box 39"/>
          <p:cNvSpPr txBox="1">
            <a:spLocks noChangeArrowheads="1"/>
          </p:cNvSpPr>
          <p:nvPr/>
        </p:nvSpPr>
        <p:spPr bwMode="auto">
          <a:xfrm>
            <a:off x="5146743" y="5540381"/>
            <a:ext cx="1693444"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PL11 </a:t>
            </a:r>
            <a:r>
              <a:rPr lang="it-IT" altLang="it-IT" sz="1600" b="1" dirty="0"/>
              <a:t>-  </a:t>
            </a:r>
            <a:r>
              <a:rPr lang="it-IT" altLang="it-IT" sz="1600" b="1" dirty="0" err="1"/>
              <a:t>Łódzkie</a:t>
            </a:r>
            <a:endParaRPr lang="it-IT" altLang="it-IT" sz="1600" b="1" dirty="0"/>
          </a:p>
        </p:txBody>
      </p:sp>
      <p:sp>
        <p:nvSpPr>
          <p:cNvPr id="13" name="Text Box 39"/>
          <p:cNvSpPr txBox="1">
            <a:spLocks noChangeArrowheads="1"/>
          </p:cNvSpPr>
          <p:nvPr/>
        </p:nvSpPr>
        <p:spPr bwMode="auto">
          <a:xfrm>
            <a:off x="8189474" y="5261417"/>
            <a:ext cx="1954032"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RO11 </a:t>
            </a:r>
            <a:r>
              <a:rPr lang="it-IT" altLang="it-IT" sz="1600" b="1" dirty="0"/>
              <a:t>-  </a:t>
            </a:r>
            <a:r>
              <a:rPr lang="it-IT" altLang="it-IT" sz="1600" b="1" dirty="0" err="1"/>
              <a:t>Nord-Vest</a:t>
            </a:r>
            <a:endParaRPr lang="it-IT" altLang="it-IT" sz="1600" b="1" dirty="0"/>
          </a:p>
        </p:txBody>
      </p:sp>
    </p:spTree>
    <p:extLst>
      <p:ext uri="{BB962C8B-B14F-4D97-AF65-F5344CB8AC3E}">
        <p14:creationId xmlns:p14="http://schemas.microsoft.com/office/powerpoint/2010/main" xmlns="" val="1506446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a:xfrm>
            <a:off x="9599613" y="6478588"/>
            <a:ext cx="1077912" cy="319087"/>
          </a:xfrm>
        </p:spPr>
        <p:txBody>
          <a:bodyPr/>
          <a:lstStyle/>
          <a:p>
            <a:pPr>
              <a:defRPr/>
            </a:pPr>
            <a:fld id="{9B3F76C5-E0A9-4B92-B1E8-5431D29ED6E7}" type="slidenum">
              <a:rPr lang="it-IT"/>
              <a:pPr>
                <a:defRPr/>
              </a:pPr>
              <a:t>11</a:t>
            </a:fld>
            <a:endParaRPr lang="it-IT" dirty="0"/>
          </a:p>
        </p:txBody>
      </p:sp>
      <p:sp>
        <p:nvSpPr>
          <p:cNvPr id="19458" name="Sottotitolo 2"/>
          <p:cNvSpPr txBox="1">
            <a:spLocks/>
          </p:cNvSpPr>
          <p:nvPr/>
        </p:nvSpPr>
        <p:spPr bwMode="auto">
          <a:xfrm>
            <a:off x="569912" y="2669267"/>
            <a:ext cx="5308373" cy="3055938"/>
          </a:xfrm>
          <a:prstGeom prst="rect">
            <a:avLst/>
          </a:prstGeom>
          <a:noFill/>
          <a:ln w="9525">
            <a:noFill/>
            <a:miter lim="800000"/>
            <a:headEnd/>
            <a:tailEnd/>
          </a:ln>
        </p:spPr>
        <p:txBody>
          <a:bodyPr lIns="0" tIns="0" rIns="0" bIns="0"/>
          <a:lstStyle/>
          <a:p>
            <a:pPr>
              <a:lnSpc>
                <a:spcPct val="90000"/>
              </a:lnSpc>
              <a:spcBef>
                <a:spcPts val="1000"/>
              </a:spcBef>
              <a:buFont typeface="Arial" charset="0"/>
              <a:buNone/>
            </a:pPr>
            <a:r>
              <a:rPr lang="it-IT" sz="2000" b="1" dirty="0">
                <a:solidFill>
                  <a:srgbClr val="595959"/>
                </a:solidFill>
                <a:latin typeface="Calibri" pitchFamily="34" charset="0"/>
                <a:hlinkClick r:id="rId3"/>
              </a:rPr>
              <a:t>http://statistica.regione.emilia-romagna.it</a:t>
            </a:r>
            <a:r>
              <a:rPr lang="it-IT" sz="2000" b="1" dirty="0" smtClean="0">
                <a:solidFill>
                  <a:srgbClr val="595959"/>
                </a:solidFill>
                <a:latin typeface="Calibri" pitchFamily="34" charset="0"/>
                <a:hlinkClick r:id="rId3"/>
              </a:rPr>
              <a:t>/</a:t>
            </a:r>
            <a:endParaRPr lang="it-IT" sz="2000" b="1" dirty="0" smtClean="0">
              <a:solidFill>
                <a:srgbClr val="595959"/>
              </a:solidFill>
              <a:latin typeface="Calibri" pitchFamily="34" charset="0"/>
            </a:endParaRPr>
          </a:p>
          <a:p>
            <a:pPr>
              <a:lnSpc>
                <a:spcPct val="90000"/>
              </a:lnSpc>
              <a:spcBef>
                <a:spcPts val="1000"/>
              </a:spcBef>
              <a:buFont typeface="Arial" charset="0"/>
              <a:buNone/>
            </a:pPr>
            <a:endParaRPr lang="it-IT" dirty="0" smtClean="0">
              <a:solidFill>
                <a:srgbClr val="595959"/>
              </a:solidFill>
              <a:latin typeface="Calibri" pitchFamily="34" charset="0"/>
            </a:endParaRPr>
          </a:p>
          <a:p>
            <a:pPr>
              <a:lnSpc>
                <a:spcPct val="90000"/>
              </a:lnSpc>
              <a:spcBef>
                <a:spcPts val="1000"/>
              </a:spcBef>
              <a:buFont typeface="Arial" charset="0"/>
              <a:buNone/>
            </a:pPr>
            <a:endParaRPr lang="it-IT" dirty="0">
              <a:solidFill>
                <a:srgbClr val="595959"/>
              </a:solidFill>
              <a:latin typeface="Calibri" pitchFamily="34" charset="0"/>
            </a:endParaRPr>
          </a:p>
          <a:p>
            <a:pPr>
              <a:lnSpc>
                <a:spcPct val="90000"/>
              </a:lnSpc>
              <a:spcBef>
                <a:spcPts val="1000"/>
              </a:spcBef>
              <a:buFont typeface="Arial" charset="0"/>
              <a:buNone/>
            </a:pPr>
            <a:endParaRPr lang="it-IT" dirty="0">
              <a:solidFill>
                <a:srgbClr val="595959"/>
              </a:solidFill>
              <a:latin typeface="Calibri" pitchFamily="34" charset="0"/>
            </a:endParaRPr>
          </a:p>
          <a:p>
            <a:pPr>
              <a:lnSpc>
                <a:spcPct val="90000"/>
              </a:lnSpc>
              <a:spcBef>
                <a:spcPts val="1000"/>
              </a:spcBef>
              <a:buFont typeface="Arial" charset="0"/>
              <a:buNone/>
            </a:pPr>
            <a:r>
              <a:rPr lang="it-IT" dirty="0" smtClean="0">
                <a:solidFill>
                  <a:srgbClr val="595959"/>
                </a:solidFill>
                <a:latin typeface="Calibri" pitchFamily="34" charset="0"/>
              </a:rPr>
              <a:t>Ne emerge la fotografia di una Regione molto provata dalla lunga crisi economica, ma non vinta, che mantiene standard elevati in alcuni ambiti (Ricerca e Sviluppo, Qualità della vita), mostra delle criticità in altri (Popolazione, Economia), e segnali di ripresa in altri ancora (Lavoro, Territorio e Infrastrutture).</a:t>
            </a:r>
          </a:p>
          <a:p>
            <a:pPr>
              <a:lnSpc>
                <a:spcPct val="90000"/>
              </a:lnSpc>
              <a:spcBef>
                <a:spcPts val="1000"/>
              </a:spcBef>
              <a:buFont typeface="Arial" charset="0"/>
              <a:buNone/>
            </a:pPr>
            <a:endParaRPr lang="it-IT" dirty="0">
              <a:solidFill>
                <a:srgbClr val="595959"/>
              </a:solidFill>
              <a:latin typeface="Calibri" pitchFamily="34" charset="0"/>
            </a:endParaRPr>
          </a:p>
          <a:p>
            <a:pPr>
              <a:lnSpc>
                <a:spcPct val="90000"/>
              </a:lnSpc>
              <a:spcBef>
                <a:spcPts val="1000"/>
              </a:spcBef>
              <a:buFont typeface="Arial" charset="0"/>
              <a:buNone/>
            </a:pPr>
            <a:endParaRPr lang="it-IT" dirty="0" smtClean="0">
              <a:solidFill>
                <a:srgbClr val="595959"/>
              </a:solidFill>
              <a:latin typeface="Calibri" pitchFamily="34" charset="0"/>
            </a:endParaRPr>
          </a:p>
          <a:p>
            <a:pPr>
              <a:lnSpc>
                <a:spcPct val="90000"/>
              </a:lnSpc>
              <a:spcBef>
                <a:spcPts val="1000"/>
              </a:spcBef>
              <a:buFont typeface="Arial" charset="0"/>
              <a:buNone/>
            </a:pPr>
            <a:endParaRPr lang="it-IT" dirty="0">
              <a:solidFill>
                <a:srgbClr val="595959"/>
              </a:solidFill>
              <a:latin typeface="Calibri" pitchFamily="34" charset="0"/>
            </a:endParaRPr>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fontAlgn="auto">
              <a:spcAft>
                <a:spcPts val="0"/>
              </a:spcAft>
              <a:defRPr/>
            </a:pPr>
            <a:r>
              <a:rPr lang="it-IT" sz="3200" dirty="0" smtClean="0">
                <a:solidFill>
                  <a:schemeClr val="tx1">
                    <a:lumMod val="50000"/>
                    <a:lumOff val="50000"/>
                  </a:schemeClr>
                </a:solidFill>
                <a:latin typeface="+mn-lt"/>
              </a:rPr>
              <a:t>Testiamo il</a:t>
            </a:r>
            <a:r>
              <a:rPr lang="it-IT" sz="3200" i="1" dirty="0" smtClean="0">
                <a:solidFill>
                  <a:schemeClr val="tx1">
                    <a:lumMod val="50000"/>
                    <a:lumOff val="50000"/>
                  </a:schemeClr>
                </a:solidFill>
                <a:latin typeface="+mn-lt"/>
              </a:rPr>
              <a:t> </a:t>
            </a:r>
            <a:r>
              <a:rPr lang="it-IT" sz="3200" i="1" dirty="0" err="1" smtClean="0">
                <a:solidFill>
                  <a:schemeClr val="tx1">
                    <a:lumMod val="50000"/>
                    <a:lumOff val="50000"/>
                  </a:schemeClr>
                </a:solidFill>
                <a:latin typeface="+mn-lt"/>
              </a:rPr>
              <a:t>Factbook</a:t>
            </a:r>
            <a:r>
              <a:rPr lang="it-IT" sz="3200" i="1" dirty="0" smtClean="0">
                <a:solidFill>
                  <a:schemeClr val="tx1">
                    <a:lumMod val="50000"/>
                    <a:lumOff val="50000"/>
                  </a:schemeClr>
                </a:solidFill>
                <a:latin typeface="+mn-lt"/>
              </a:rPr>
              <a:t> </a:t>
            </a:r>
            <a:r>
              <a:rPr lang="it-IT" sz="3200" dirty="0" smtClean="0">
                <a:solidFill>
                  <a:schemeClr val="tx1">
                    <a:lumMod val="50000"/>
                    <a:lumOff val="50000"/>
                  </a:schemeClr>
                </a:solidFill>
                <a:latin typeface="+mn-lt"/>
              </a:rPr>
              <a:t>E-R…</a:t>
            </a:r>
            <a:endParaRPr lang="it-IT" sz="3200" dirty="0">
              <a:solidFill>
                <a:schemeClr val="tx1">
                  <a:lumMod val="50000"/>
                  <a:lumOff val="50000"/>
                </a:schemeClr>
              </a:solidFill>
              <a:latin typeface="+mn-lt"/>
            </a:endParaRPr>
          </a:p>
        </p:txBody>
      </p:sp>
      <p:pic>
        <p:nvPicPr>
          <p:cNvPr id="19460" name="Immagine 6"/>
          <p:cNvPicPr>
            <a:picLocks noChangeAspect="1"/>
          </p:cNvPicPr>
          <p:nvPr/>
        </p:nvPicPr>
        <p:blipFill>
          <a:blip r:embed="rId4"/>
          <a:srcRect/>
          <a:stretch>
            <a:fillRect/>
          </a:stretch>
        </p:blipFill>
        <p:spPr bwMode="auto">
          <a:xfrm>
            <a:off x="5878285" y="1374095"/>
            <a:ext cx="6203950" cy="4137025"/>
          </a:xfrm>
          <a:prstGeom prst="rect">
            <a:avLst/>
          </a:prstGeom>
          <a:noFill/>
          <a:ln w="9525">
            <a:noFill/>
            <a:miter lim="800000"/>
            <a:headEnd/>
            <a:tailEnd/>
          </a:ln>
        </p:spPr>
      </p:pic>
    </p:spTree>
    <p:extLst>
      <p:ext uri="{BB962C8B-B14F-4D97-AF65-F5344CB8AC3E}">
        <p14:creationId xmlns:p14="http://schemas.microsoft.com/office/powerpoint/2010/main" xmlns="" val="3032663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AE8BAD72-B5B7-4604-8466-6473E86A605D}" type="slidenum">
              <a:rPr lang="it-IT" smtClean="0"/>
              <a:pPr>
                <a:defRPr/>
              </a:pPr>
              <a:t>12</a:t>
            </a:fld>
            <a:endParaRPr lang="it-IT" dirty="0"/>
          </a:p>
        </p:txBody>
      </p:sp>
      <p:pic>
        <p:nvPicPr>
          <p:cNvPr id="3" name="factbook.avi">
            <a:hlinkClick r:id="" action="ppaction://media"/>
          </p:cNvPr>
          <p:cNvPicPr>
            <a:picLocks noRot="1" noChangeAspect="1"/>
          </p:cNvPicPr>
          <p:nvPr>
            <a:videoFile r:link="rId1"/>
          </p:nvPr>
        </p:nvPicPr>
        <p:blipFill>
          <a:blip r:embed="rId3"/>
          <a:stretch>
            <a:fillRect/>
          </a:stretch>
        </p:blipFill>
        <p:spPr>
          <a:xfrm>
            <a:off x="249374" y="-489858"/>
            <a:ext cx="11756572" cy="734785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a:xfrm>
            <a:off x="7891463" y="6499225"/>
            <a:ext cx="2743200" cy="365125"/>
          </a:xfrm>
        </p:spPr>
        <p:txBody>
          <a:bodyPr/>
          <a:lstStyle/>
          <a:p>
            <a:pPr>
              <a:defRPr/>
            </a:pPr>
            <a:fld id="{58A1E044-F9AC-4530-A7EB-32B1C85033C2}" type="slidenum">
              <a:rPr lang="it-IT"/>
              <a:pPr>
                <a:defRPr/>
              </a:pPr>
              <a:t>13</a:t>
            </a:fld>
            <a:endParaRPr lang="it-IT" dirty="0"/>
          </a:p>
        </p:txBody>
      </p:sp>
      <p:sp>
        <p:nvSpPr>
          <p:cNvPr id="16386" name="Sottotitolo 2"/>
          <p:cNvSpPr>
            <a:spLocks noGrp="1"/>
          </p:cNvSpPr>
          <p:nvPr>
            <p:ph type="subTitle" idx="4294967295"/>
          </p:nvPr>
        </p:nvSpPr>
        <p:spPr bwMode="auto">
          <a:xfrm>
            <a:off x="5094514" y="1079006"/>
            <a:ext cx="6935189" cy="1402937"/>
          </a:xfrm>
          <a:prstGeom prst="rect">
            <a:avLst/>
          </a:prstGeom>
          <a:noFill/>
          <a:ln>
            <a:miter lim="800000"/>
            <a:headEnd/>
            <a:tailEnd/>
          </a:ln>
        </p:spPr>
        <p:txBody>
          <a:bodyPr/>
          <a:lstStyle/>
          <a:p>
            <a:pPr marL="0" indent="0">
              <a:buNone/>
            </a:pPr>
            <a:r>
              <a:rPr lang="it-IT" sz="2000" dirty="0" smtClean="0">
                <a:solidFill>
                  <a:schemeClr val="tx1">
                    <a:lumMod val="65000"/>
                    <a:lumOff val="35000"/>
                  </a:schemeClr>
                </a:solidFill>
              </a:rPr>
              <a:t>-Possibilità </a:t>
            </a:r>
            <a:r>
              <a:rPr lang="it-IT" sz="2000" dirty="0">
                <a:solidFill>
                  <a:schemeClr val="tx1">
                    <a:lumMod val="65000"/>
                    <a:lumOff val="35000"/>
                  </a:schemeClr>
                </a:solidFill>
              </a:rPr>
              <a:t>di esportare i grafici </a:t>
            </a:r>
            <a:r>
              <a:rPr lang="it-IT" sz="2000" dirty="0" smtClean="0">
                <a:solidFill>
                  <a:schemeClr val="tx1">
                    <a:lumMod val="65000"/>
                    <a:lumOff val="35000"/>
                  </a:schemeClr>
                </a:solidFill>
              </a:rPr>
              <a:t>dinamici</a:t>
            </a:r>
          </a:p>
          <a:p>
            <a:pPr marL="0" indent="0">
              <a:buNone/>
            </a:pPr>
            <a:r>
              <a:rPr lang="it-IT" sz="2000" dirty="0" smtClean="0">
                <a:solidFill>
                  <a:schemeClr val="tx1">
                    <a:lumMod val="65000"/>
                    <a:lumOff val="35000"/>
                  </a:schemeClr>
                </a:solidFill>
              </a:rPr>
              <a:t>- Automatizzare </a:t>
            </a:r>
            <a:r>
              <a:rPr lang="it-IT" sz="2000" dirty="0">
                <a:solidFill>
                  <a:schemeClr val="tx1">
                    <a:lumMod val="65000"/>
                    <a:lumOff val="35000"/>
                  </a:schemeClr>
                </a:solidFill>
              </a:rPr>
              <a:t>l’aggiornamento del data </a:t>
            </a:r>
            <a:r>
              <a:rPr lang="it-IT" sz="2000" dirty="0" err="1">
                <a:solidFill>
                  <a:schemeClr val="tx1">
                    <a:lumMod val="65000"/>
                    <a:lumOff val="35000"/>
                  </a:schemeClr>
                </a:solidFill>
              </a:rPr>
              <a:t>werehouse</a:t>
            </a:r>
            <a:endParaRPr lang="it-IT" sz="2000" dirty="0">
              <a:solidFill>
                <a:schemeClr val="tx1">
                  <a:lumMod val="65000"/>
                  <a:lumOff val="35000"/>
                </a:schemeClr>
              </a:solidFill>
            </a:endParaRPr>
          </a:p>
          <a:p>
            <a:pPr marL="0" indent="0">
              <a:buNone/>
            </a:pPr>
            <a:r>
              <a:rPr lang="it-IT" sz="2000" dirty="0">
                <a:solidFill>
                  <a:schemeClr val="tx1">
                    <a:lumMod val="65000"/>
                    <a:lumOff val="35000"/>
                  </a:schemeClr>
                </a:solidFill>
              </a:rPr>
              <a:t>- Consentire lo scarico dei dati in altri formati e per una selezione di </a:t>
            </a:r>
            <a:r>
              <a:rPr lang="it-IT" sz="2000" dirty="0" smtClean="0">
                <a:solidFill>
                  <a:schemeClr val="tx1">
                    <a:lumMod val="65000"/>
                    <a:lumOff val="35000"/>
                  </a:schemeClr>
                </a:solidFill>
              </a:rPr>
              <a:t>regioni</a:t>
            </a:r>
            <a:endParaRPr lang="it-IT" sz="2000" dirty="0">
              <a:solidFill>
                <a:schemeClr val="tx1">
                  <a:lumMod val="65000"/>
                  <a:lumOff val="35000"/>
                </a:schemeClr>
              </a:solidFill>
            </a:endParaRPr>
          </a:p>
        </p:txBody>
      </p:sp>
      <p:sp>
        <p:nvSpPr>
          <p:cNvPr id="13" name="Titolo 1"/>
          <p:cNvSpPr>
            <a:spLocks noGrp="1"/>
          </p:cNvSpPr>
          <p:nvPr>
            <p:ph type="ctrTitle" idx="4294967295"/>
          </p:nvPr>
        </p:nvSpPr>
        <p:spPr>
          <a:xfrm>
            <a:off x="558038" y="1193539"/>
            <a:ext cx="3966461" cy="1074648"/>
          </a:xfrm>
          <a:prstGeom prst="rect">
            <a:avLst/>
          </a:prstGeom>
        </p:spPr>
        <p:txBody>
          <a:bodyPr lIns="0" tIns="0" rIns="0" bIns="0"/>
          <a:lstStyle/>
          <a:p>
            <a:pPr fontAlgn="auto">
              <a:spcAft>
                <a:spcPts val="0"/>
              </a:spcAft>
              <a:defRPr/>
            </a:pPr>
            <a:r>
              <a:rPr lang="it-IT" sz="3600" b="1" dirty="0" smtClean="0">
                <a:solidFill>
                  <a:srgbClr val="E26F31"/>
                </a:solidFill>
                <a:latin typeface="+mn-lt"/>
                <a:ea typeface="Signika Semibold" charset="0"/>
                <a:cs typeface="Signika Semibold" charset="0"/>
              </a:rPr>
              <a:t>E dopo un anno, quali prospettive?</a:t>
            </a:r>
            <a:endParaRPr lang="it-IT" sz="3600" b="1" dirty="0">
              <a:solidFill>
                <a:srgbClr val="E26F31"/>
              </a:solidFill>
              <a:latin typeface="+mn-lt"/>
              <a:ea typeface="Signika Semibold" charset="0"/>
              <a:cs typeface="Signika Semibold" charset="0"/>
            </a:endParaRPr>
          </a:p>
        </p:txBody>
      </p:sp>
      <p:sp>
        <p:nvSpPr>
          <p:cNvPr id="5" name="Sottotitolo 2"/>
          <p:cNvSpPr txBox="1">
            <a:spLocks/>
          </p:cNvSpPr>
          <p:nvPr/>
        </p:nvSpPr>
        <p:spPr>
          <a:xfrm>
            <a:off x="558038" y="2847397"/>
            <a:ext cx="10260383" cy="3055938"/>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Aft>
                <a:spcPts val="0"/>
              </a:spcAft>
              <a:defRPr/>
            </a:pPr>
            <a:endParaRPr lang="it-IT" sz="1800" dirty="0" smtClean="0">
              <a:solidFill>
                <a:schemeClr val="tx1">
                  <a:lumMod val="65000"/>
                  <a:lumOff val="35000"/>
                </a:schemeClr>
              </a:solidFill>
            </a:endParaRPr>
          </a:p>
          <a:p>
            <a:pPr algn="l" fontAlgn="auto">
              <a:spcAft>
                <a:spcPts val="0"/>
              </a:spcAft>
              <a:defRPr/>
            </a:pPr>
            <a:endParaRPr lang="it-IT" sz="1800" dirty="0">
              <a:solidFill>
                <a:schemeClr val="tx1">
                  <a:lumMod val="65000"/>
                  <a:lumOff val="35000"/>
                </a:schemeClr>
              </a:solidFill>
            </a:endParaRPr>
          </a:p>
          <a:p>
            <a:pPr algn="l" fontAlgn="auto">
              <a:spcAft>
                <a:spcPts val="0"/>
              </a:spcAft>
              <a:defRPr/>
            </a:pPr>
            <a:r>
              <a:rPr lang="it-IT" sz="3200" dirty="0" smtClean="0">
                <a:solidFill>
                  <a:schemeClr val="tx1">
                    <a:lumMod val="65000"/>
                    <a:lumOff val="35000"/>
                  </a:schemeClr>
                </a:solidFill>
              </a:rPr>
              <a:t>Grazie dell’attenzione</a:t>
            </a:r>
          </a:p>
          <a:p>
            <a:pPr algn="l" fontAlgn="auto">
              <a:spcAft>
                <a:spcPts val="0"/>
              </a:spcAft>
              <a:defRPr/>
            </a:pPr>
            <a:endParaRPr lang="it-IT" sz="1800" dirty="0">
              <a:solidFill>
                <a:schemeClr val="tx1">
                  <a:lumMod val="65000"/>
                  <a:lumOff val="35000"/>
                </a:schemeClr>
              </a:solidFill>
            </a:endParaRPr>
          </a:p>
          <a:p>
            <a:pPr algn="l" fontAlgn="auto">
              <a:spcAft>
                <a:spcPts val="0"/>
              </a:spcAft>
              <a:defRPr/>
            </a:pPr>
            <a:r>
              <a:rPr lang="it-IT" sz="1800" dirty="0" smtClean="0">
                <a:solidFill>
                  <a:schemeClr val="tx1">
                    <a:lumMod val="65000"/>
                    <a:lumOff val="35000"/>
                  </a:schemeClr>
                </a:solidFill>
              </a:rPr>
              <a:t>Per altre informazioni:</a:t>
            </a:r>
          </a:p>
          <a:p>
            <a:pPr algn="l" fontAlgn="auto">
              <a:spcAft>
                <a:spcPts val="0"/>
              </a:spcAft>
              <a:defRPr/>
            </a:pPr>
            <a:r>
              <a:rPr lang="it-IT" sz="1800" dirty="0" smtClean="0">
                <a:solidFill>
                  <a:schemeClr val="tx1">
                    <a:lumMod val="65000"/>
                    <a:lumOff val="35000"/>
                  </a:schemeClr>
                </a:solidFill>
                <a:hlinkClick r:id="rId2"/>
              </a:rPr>
              <a:t>scesetti@regione.emilia-romagna.it</a:t>
            </a:r>
            <a:endParaRPr lang="it-IT" sz="1800" dirty="0" smtClean="0">
              <a:solidFill>
                <a:schemeClr val="tx1">
                  <a:lumMod val="65000"/>
                  <a:lumOff val="35000"/>
                </a:schemeClr>
              </a:solidFill>
            </a:endParaRPr>
          </a:p>
          <a:p>
            <a:pPr algn="l" fontAlgn="auto">
              <a:spcAft>
                <a:spcPts val="0"/>
              </a:spcAft>
              <a:defRPr/>
            </a:pPr>
            <a:r>
              <a:rPr lang="it-IT" sz="1600" dirty="0">
                <a:solidFill>
                  <a:schemeClr val="tx1">
                    <a:lumMod val="65000"/>
                    <a:lumOff val="35000"/>
                  </a:schemeClr>
                </a:solidFill>
                <a:ea typeface="Signika Semibold" charset="0"/>
                <a:cs typeface="Signika Semibold" charset="0"/>
              </a:rPr>
              <a:t>Servizio statistica, comunicazione, sistemi informativi geografici, educazione alla </a:t>
            </a:r>
            <a:r>
              <a:rPr lang="it-IT" sz="1600" dirty="0" smtClean="0">
                <a:solidFill>
                  <a:schemeClr val="tx1">
                    <a:lumMod val="65000"/>
                    <a:lumOff val="35000"/>
                  </a:schemeClr>
                </a:solidFill>
                <a:ea typeface="Signika Semibold" charset="0"/>
                <a:cs typeface="Signika Semibold" charset="0"/>
              </a:rPr>
              <a:t>sostenibilità, partecipazione</a:t>
            </a:r>
          </a:p>
          <a:p>
            <a:pPr algn="l" fontAlgn="auto">
              <a:spcAft>
                <a:spcPts val="0"/>
              </a:spcAft>
              <a:defRPr/>
            </a:pPr>
            <a:r>
              <a:rPr lang="it-IT" sz="1600" dirty="0">
                <a:solidFill>
                  <a:schemeClr val="tx1">
                    <a:lumMod val="65000"/>
                    <a:lumOff val="35000"/>
                  </a:schemeClr>
                </a:solidFill>
              </a:rPr>
              <a:t>051 527 3313</a:t>
            </a:r>
            <a:endParaRPr lang="it-IT" sz="1600" dirty="0" smtClean="0">
              <a:solidFill>
                <a:schemeClr val="tx1">
                  <a:lumMod val="65000"/>
                  <a:lumOff val="35000"/>
                </a:schemeClr>
              </a:solidFill>
            </a:endParaRPr>
          </a:p>
        </p:txBody>
      </p:sp>
    </p:spTree>
    <p:extLst>
      <p:ext uri="{BB962C8B-B14F-4D97-AF65-F5344CB8AC3E}">
        <p14:creationId xmlns:p14="http://schemas.microsoft.com/office/powerpoint/2010/main" xmlns="" val="74488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a:xfrm>
            <a:off x="7891463" y="6499225"/>
            <a:ext cx="2743200" cy="365125"/>
          </a:xfrm>
        </p:spPr>
        <p:txBody>
          <a:bodyPr/>
          <a:lstStyle/>
          <a:p>
            <a:pPr>
              <a:defRPr/>
            </a:pPr>
            <a:fld id="{58A1E044-F9AC-4530-A7EB-32B1C85033C2}" type="slidenum">
              <a:rPr lang="it-IT"/>
              <a:pPr>
                <a:defRPr/>
              </a:pPr>
              <a:t>2</a:t>
            </a:fld>
            <a:endParaRPr lang="it-IT" dirty="0"/>
          </a:p>
        </p:txBody>
      </p:sp>
      <p:sp>
        <p:nvSpPr>
          <p:cNvPr id="16386" name="Sottotitolo 2"/>
          <p:cNvSpPr>
            <a:spLocks noGrp="1"/>
          </p:cNvSpPr>
          <p:nvPr>
            <p:ph type="subTitle" idx="4294967295"/>
          </p:nvPr>
        </p:nvSpPr>
        <p:spPr bwMode="auto">
          <a:xfrm>
            <a:off x="3788225" y="1045030"/>
            <a:ext cx="8205848" cy="4941785"/>
          </a:xfrm>
          <a:prstGeom prst="rect">
            <a:avLst/>
          </a:prstGeom>
          <a:noFill/>
          <a:ln>
            <a:miter lim="800000"/>
            <a:headEnd/>
            <a:tailEnd/>
          </a:ln>
        </p:spPr>
        <p:txBody>
          <a:bodyPr/>
          <a:lstStyle/>
          <a:p>
            <a:pPr marL="0" indent="0">
              <a:buNone/>
            </a:pPr>
            <a:r>
              <a:rPr lang="it-IT" sz="1600" b="1" dirty="0" smtClean="0"/>
              <a:t>Nuove </a:t>
            </a:r>
            <a:r>
              <a:rPr lang="it-IT" sz="1600" b="1" dirty="0"/>
              <a:t>forme di comunicazione e rappresentazione della statistica</a:t>
            </a:r>
            <a:r>
              <a:rPr lang="it-IT" sz="1600" dirty="0"/>
              <a:t> per dare valore al “dato” in termini di conoscenza e utilità per prendere decisioni e, più in generale, per migliorare la vita dei </a:t>
            </a:r>
            <a:r>
              <a:rPr lang="it-IT" sz="1600" dirty="0" smtClean="0"/>
              <a:t>cittadini</a:t>
            </a:r>
            <a:endParaRPr lang="it-IT" sz="1600" dirty="0"/>
          </a:p>
          <a:p>
            <a:pPr marL="0" lvl="0" indent="0">
              <a:buNone/>
            </a:pPr>
            <a:endParaRPr lang="it-IT" sz="2000" dirty="0" smtClean="0"/>
          </a:p>
          <a:p>
            <a:pPr marL="0" lvl="0" indent="0">
              <a:buNone/>
            </a:pPr>
            <a:endParaRPr lang="it-IT" sz="2000" dirty="0" smtClean="0"/>
          </a:p>
          <a:p>
            <a:pPr marL="0" lvl="0" indent="0">
              <a:buNone/>
            </a:pPr>
            <a:r>
              <a:rPr lang="it-IT" sz="2000" dirty="0">
                <a:ea typeface="Signika Light"/>
                <a:cs typeface="Signika Light"/>
              </a:rPr>
              <a:t>Il </a:t>
            </a:r>
            <a:r>
              <a:rPr lang="it-IT" sz="2000" dirty="0" err="1">
                <a:ea typeface="Signika Light"/>
                <a:cs typeface="Signika Light"/>
              </a:rPr>
              <a:t>Factbook</a:t>
            </a:r>
            <a:r>
              <a:rPr lang="it-IT" sz="2000" dirty="0">
                <a:ea typeface="Signika Light"/>
                <a:cs typeface="Signika Light"/>
              </a:rPr>
              <a:t> Emilia-Romagna è una banca dati dinamica e interattiva di </a:t>
            </a:r>
            <a:r>
              <a:rPr lang="it-IT" sz="2000" dirty="0" smtClean="0">
                <a:ea typeface="Signika Light"/>
                <a:cs typeface="Signika Light"/>
              </a:rPr>
              <a:t>indicatori, </a:t>
            </a:r>
            <a:r>
              <a:rPr lang="it-IT" sz="2000" dirty="0">
                <a:ea typeface="Signika Light"/>
                <a:cs typeface="Signika Light"/>
              </a:rPr>
              <a:t>che offre all’utente una chiave di lettura: il posizionamento dell’Emilia-Romagna nel contesto europeo</a:t>
            </a:r>
            <a:r>
              <a:rPr lang="it-IT" sz="2000" dirty="0" smtClean="0"/>
              <a:t>.</a:t>
            </a:r>
          </a:p>
          <a:p>
            <a:pPr marL="0" lvl="0" indent="0">
              <a:buNone/>
            </a:pPr>
            <a:endParaRPr lang="it-IT" sz="2000" dirty="0"/>
          </a:p>
          <a:p>
            <a:pPr marL="0" lvl="0" indent="0">
              <a:buNone/>
            </a:pPr>
            <a:endParaRPr lang="it-IT" sz="2000" dirty="0" smtClean="0"/>
          </a:p>
          <a:p>
            <a:pPr lvl="0"/>
            <a:r>
              <a:rPr lang="it-IT" sz="2000" dirty="0" smtClean="0"/>
              <a:t>Strumento </a:t>
            </a:r>
            <a:r>
              <a:rPr lang="it-IT" sz="2000" dirty="0"/>
              <a:t>per la </a:t>
            </a:r>
            <a:r>
              <a:rPr lang="it-IT" sz="2000" i="1" dirty="0" err="1"/>
              <a:t>governance</a:t>
            </a:r>
            <a:endParaRPr lang="it-IT" sz="2000" dirty="0"/>
          </a:p>
          <a:p>
            <a:pPr lvl="0"/>
            <a:r>
              <a:rPr lang="it-IT" sz="2000" dirty="0"/>
              <a:t>Strumento di conoscenza per i cittadini ed operatori</a:t>
            </a:r>
          </a:p>
          <a:p>
            <a:pPr lvl="0"/>
            <a:r>
              <a:rPr lang="it-IT" sz="2000" dirty="0"/>
              <a:t>Strumento per giudicare i risultati </a:t>
            </a:r>
            <a:r>
              <a:rPr lang="it-IT" sz="2000" dirty="0" smtClean="0"/>
              <a:t>dell’azione di governo</a:t>
            </a:r>
          </a:p>
          <a:p>
            <a:pPr lvl="0"/>
            <a:endParaRPr lang="it-IT" sz="2000" dirty="0"/>
          </a:p>
          <a:p>
            <a:pPr marL="0" lvl="0" indent="0">
              <a:buNone/>
            </a:pPr>
            <a:endParaRPr lang="it-IT" sz="2000" dirty="0"/>
          </a:p>
        </p:txBody>
      </p:sp>
      <p:sp>
        <p:nvSpPr>
          <p:cNvPr id="13" name="Titolo 1"/>
          <p:cNvSpPr>
            <a:spLocks noGrp="1"/>
          </p:cNvSpPr>
          <p:nvPr>
            <p:ph type="ctrTitle" idx="4294967295"/>
          </p:nvPr>
        </p:nvSpPr>
        <p:spPr>
          <a:xfrm>
            <a:off x="569913" y="1716088"/>
            <a:ext cx="2553297" cy="2557462"/>
          </a:xfrm>
          <a:prstGeom prst="rect">
            <a:avLst/>
          </a:prstGeom>
        </p:spPr>
        <p:txBody>
          <a:bodyPr lIns="0" tIns="0" rIns="0" bIns="0"/>
          <a:lstStyle/>
          <a:p>
            <a:pPr fontAlgn="auto">
              <a:spcAft>
                <a:spcPts val="0"/>
              </a:spcAft>
              <a:defRPr/>
            </a:pPr>
            <a:r>
              <a:rPr lang="it-IT" b="1" dirty="0" smtClean="0">
                <a:solidFill>
                  <a:srgbClr val="E26F31"/>
                </a:solidFill>
                <a:latin typeface="+mn-lt"/>
                <a:ea typeface="Signika Semibold" charset="0"/>
                <a:cs typeface="Signika Semibold" charset="0"/>
              </a:rPr>
              <a:t>Cos’è il </a:t>
            </a:r>
            <a:r>
              <a:rPr lang="it-IT" b="1" i="1" dirty="0" err="1" smtClean="0">
                <a:solidFill>
                  <a:srgbClr val="E26F31"/>
                </a:solidFill>
                <a:latin typeface="+mn-lt"/>
                <a:ea typeface="Signika Semibold" charset="0"/>
                <a:cs typeface="Signika Semibold" charset="0"/>
              </a:rPr>
              <a:t>Factbook</a:t>
            </a:r>
            <a:r>
              <a:rPr lang="it-IT" b="1" dirty="0" smtClean="0">
                <a:solidFill>
                  <a:srgbClr val="E26F31"/>
                </a:solidFill>
                <a:latin typeface="+mn-lt"/>
                <a:ea typeface="Signika Semibold" charset="0"/>
                <a:cs typeface="Signika Semibold" charset="0"/>
              </a:rPr>
              <a:t/>
            </a:r>
            <a:br>
              <a:rPr lang="it-IT" b="1" dirty="0" smtClean="0">
                <a:solidFill>
                  <a:srgbClr val="E26F31"/>
                </a:solidFill>
                <a:latin typeface="+mn-lt"/>
                <a:ea typeface="Signika Semibold" charset="0"/>
                <a:cs typeface="Signika Semibold" charset="0"/>
              </a:rPr>
            </a:br>
            <a:r>
              <a:rPr lang="it-IT" b="1" dirty="0" smtClean="0">
                <a:solidFill>
                  <a:srgbClr val="E26F31"/>
                </a:solidFill>
                <a:latin typeface="+mn-lt"/>
                <a:ea typeface="Signika Semibold" charset="0"/>
                <a:cs typeface="Signika Semibold" charset="0"/>
              </a:rPr>
              <a:t>Emilia-Romagna?</a:t>
            </a:r>
            <a:endParaRPr lang="it-IT" b="1" dirty="0">
              <a:solidFill>
                <a:srgbClr val="E26F31"/>
              </a:solidFill>
              <a:latin typeface="+mn-lt"/>
              <a:ea typeface="Signika Semibold" charset="0"/>
              <a:cs typeface="Signika Semibold" charset="0"/>
            </a:endParaRPr>
          </a:p>
        </p:txBody>
      </p:sp>
      <p:sp>
        <p:nvSpPr>
          <p:cNvPr id="2" name="Freccia a destra 1"/>
          <p:cNvSpPr/>
          <p:nvPr/>
        </p:nvSpPr>
        <p:spPr>
          <a:xfrm>
            <a:off x="3491346" y="1163780"/>
            <a:ext cx="308759" cy="28500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18000">
                <a:solidFill>
                  <a:schemeClr val="accent2">
                    <a:satMod val="140000"/>
                  </a:schemeClr>
                </a:solidFill>
                <a:prstDash val="solid"/>
                <a:miter lim="800000"/>
              </a:ln>
              <a:solidFill>
                <a:srgbClr val="E26F37"/>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1483369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a:xfrm>
            <a:off x="9599613" y="6478588"/>
            <a:ext cx="1077912" cy="319087"/>
          </a:xfrm>
        </p:spPr>
        <p:txBody>
          <a:bodyPr/>
          <a:lstStyle/>
          <a:p>
            <a:pPr>
              <a:defRPr/>
            </a:pPr>
            <a:fld id="{9B3F76C5-E0A9-4B92-B1E8-5431D29ED6E7}" type="slidenum">
              <a:rPr lang="it-IT"/>
              <a:pPr>
                <a:defRPr/>
              </a:pPr>
              <a:t>3</a:t>
            </a:fld>
            <a:endParaRPr lang="it-IT" dirty="0"/>
          </a:p>
        </p:txBody>
      </p:sp>
      <p:pic>
        <p:nvPicPr>
          <p:cNvPr id="19460" name="Immagine 6"/>
          <p:cNvPicPr>
            <a:picLocks noChangeAspect="1"/>
          </p:cNvPicPr>
          <p:nvPr/>
        </p:nvPicPr>
        <p:blipFill>
          <a:blip r:embed="rId2"/>
          <a:srcRect/>
          <a:stretch>
            <a:fillRect/>
          </a:stretch>
        </p:blipFill>
        <p:spPr bwMode="auto">
          <a:xfrm>
            <a:off x="5879163" y="1587838"/>
            <a:ext cx="6203950" cy="4137025"/>
          </a:xfrm>
          <a:prstGeom prst="rect">
            <a:avLst/>
          </a:prstGeom>
          <a:noFill/>
          <a:ln w="9525">
            <a:noFill/>
            <a:miter lim="800000"/>
            <a:headEnd/>
            <a:tailEnd/>
          </a:ln>
        </p:spPr>
      </p:pic>
      <p:sp>
        <p:nvSpPr>
          <p:cNvPr id="19458" name="Sottotitolo 2"/>
          <p:cNvSpPr txBox="1">
            <a:spLocks/>
          </p:cNvSpPr>
          <p:nvPr/>
        </p:nvSpPr>
        <p:spPr bwMode="auto">
          <a:xfrm>
            <a:off x="178036" y="2144073"/>
            <a:ext cx="6092136" cy="3472951"/>
          </a:xfrm>
          <a:prstGeom prst="rect">
            <a:avLst/>
          </a:prstGeom>
          <a:noFill/>
          <a:ln w="9525">
            <a:noFill/>
            <a:miter lim="800000"/>
            <a:headEnd/>
            <a:tailEnd/>
          </a:ln>
        </p:spPr>
        <p:txBody>
          <a:bodyPr lIns="0" tIns="0" rIns="0" bIns="0"/>
          <a:lstStyle/>
          <a:p>
            <a:r>
              <a:rPr lang="it-IT" dirty="0">
                <a:solidFill>
                  <a:srgbClr val="595959"/>
                </a:solidFill>
                <a:latin typeface="Calibri" pitchFamily="34" charset="0"/>
              </a:rPr>
              <a:t>Lo scopo del </a:t>
            </a:r>
            <a:r>
              <a:rPr lang="it-IT" i="1" dirty="0" err="1">
                <a:solidFill>
                  <a:srgbClr val="595959"/>
                </a:solidFill>
                <a:latin typeface="Calibri" pitchFamily="34" charset="0"/>
              </a:rPr>
              <a:t>Factboo</a:t>
            </a:r>
            <a:r>
              <a:rPr lang="it-IT" dirty="0" err="1">
                <a:solidFill>
                  <a:srgbClr val="595959"/>
                </a:solidFill>
                <a:latin typeface="Calibri" pitchFamily="34" charset="0"/>
              </a:rPr>
              <a:t>k</a:t>
            </a:r>
            <a:r>
              <a:rPr lang="it-IT" dirty="0">
                <a:solidFill>
                  <a:srgbClr val="595959"/>
                </a:solidFill>
                <a:latin typeface="Calibri" pitchFamily="34" charset="0"/>
              </a:rPr>
              <a:t> è quello di </a:t>
            </a:r>
            <a:r>
              <a:rPr lang="it-IT" dirty="0" smtClean="0">
                <a:solidFill>
                  <a:srgbClr val="595959"/>
                </a:solidFill>
                <a:latin typeface="Calibri" pitchFamily="34" charset="0"/>
              </a:rPr>
              <a:t>offrire uno </a:t>
            </a:r>
            <a:r>
              <a:rPr lang="it-IT" dirty="0">
                <a:solidFill>
                  <a:srgbClr val="595959"/>
                </a:solidFill>
                <a:latin typeface="Calibri" pitchFamily="34" charset="0"/>
              </a:rPr>
              <a:t>strumento agile e di facile </a:t>
            </a:r>
            <a:r>
              <a:rPr lang="it-IT" dirty="0" smtClean="0">
                <a:solidFill>
                  <a:srgbClr val="595959"/>
                </a:solidFill>
                <a:latin typeface="Calibri" pitchFamily="34" charset="0"/>
              </a:rPr>
              <a:t>consultazione </a:t>
            </a:r>
            <a:r>
              <a:rPr lang="it-IT" dirty="0">
                <a:solidFill>
                  <a:srgbClr val="595959"/>
                </a:solidFill>
                <a:latin typeface="Calibri" pitchFamily="34" charset="0"/>
              </a:rPr>
              <a:t>a tutti coloro </a:t>
            </a:r>
            <a:r>
              <a:rPr lang="it-IT" dirty="0" smtClean="0">
                <a:solidFill>
                  <a:srgbClr val="595959"/>
                </a:solidFill>
                <a:latin typeface="Calibri" pitchFamily="34" charset="0"/>
              </a:rPr>
              <a:t>che, </a:t>
            </a:r>
            <a:r>
              <a:rPr lang="it-IT" dirty="0">
                <a:solidFill>
                  <a:srgbClr val="595959"/>
                </a:solidFill>
                <a:latin typeface="Calibri" pitchFamily="34" charset="0"/>
              </a:rPr>
              <a:t>a vario </a:t>
            </a:r>
            <a:r>
              <a:rPr lang="it-IT" dirty="0" smtClean="0">
                <a:solidFill>
                  <a:srgbClr val="595959"/>
                </a:solidFill>
                <a:latin typeface="Calibri" pitchFamily="34" charset="0"/>
              </a:rPr>
              <a:t>titolo, </a:t>
            </a:r>
            <a:r>
              <a:rPr lang="it-IT" dirty="0">
                <a:solidFill>
                  <a:srgbClr val="595959"/>
                </a:solidFill>
                <a:latin typeface="Calibri" pitchFamily="34" charset="0"/>
              </a:rPr>
              <a:t>sono interessati a disporre di dati statistici affidabili e confrontabili sulle caratteristiche socio-demografiche, economiche e strutturali </a:t>
            </a:r>
            <a:r>
              <a:rPr lang="it-IT" dirty="0" smtClean="0">
                <a:solidFill>
                  <a:srgbClr val="595959"/>
                </a:solidFill>
                <a:latin typeface="Calibri" pitchFamily="34" charset="0"/>
              </a:rPr>
              <a:t>dell’Emilia-Romagna</a:t>
            </a:r>
            <a:r>
              <a:rPr lang="it-IT" dirty="0">
                <a:solidFill>
                  <a:srgbClr val="595959"/>
                </a:solidFill>
                <a:latin typeface="Calibri" pitchFamily="34" charset="0"/>
              </a:rPr>
              <a:t>.</a:t>
            </a:r>
          </a:p>
          <a:p>
            <a:endParaRPr lang="it-IT" dirty="0">
              <a:solidFill>
                <a:srgbClr val="595959"/>
              </a:solidFill>
              <a:latin typeface="Calibri" pitchFamily="34" charset="0"/>
            </a:endParaRPr>
          </a:p>
          <a:p>
            <a:r>
              <a:rPr lang="it-IT" dirty="0">
                <a:solidFill>
                  <a:srgbClr val="595959"/>
                </a:solidFill>
                <a:latin typeface="Calibri" pitchFamily="34" charset="0"/>
              </a:rPr>
              <a:t>Uno strumento rivolto sia a chi ha l’onere del governo della </a:t>
            </a:r>
            <a:r>
              <a:rPr lang="it-IT" dirty="0" smtClean="0">
                <a:solidFill>
                  <a:srgbClr val="595959"/>
                </a:solidFill>
                <a:latin typeface="Calibri" pitchFamily="34" charset="0"/>
              </a:rPr>
              <a:t>Regione </a:t>
            </a:r>
            <a:r>
              <a:rPr lang="it-IT" dirty="0">
                <a:solidFill>
                  <a:srgbClr val="595959"/>
                </a:solidFill>
                <a:latin typeface="Calibri" pitchFamily="34" charset="0"/>
              </a:rPr>
              <a:t>e deve poter cogliere con immediatezza i risultati dell’azione di governo e le priorità su cui concentrarsi, sia a tutti i soggetti che vogliono conoscere e valutare comparativamente lo stato, le performance e le trasformazioni della società regionale.</a:t>
            </a:r>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fontAlgn="auto">
              <a:spcAft>
                <a:spcPts val="0"/>
              </a:spcAft>
              <a:defRPr/>
            </a:pPr>
            <a:r>
              <a:rPr lang="it-IT" sz="3200" dirty="0" smtClean="0">
                <a:solidFill>
                  <a:schemeClr val="tx1">
                    <a:lumMod val="50000"/>
                    <a:lumOff val="50000"/>
                  </a:schemeClr>
                </a:solidFill>
                <a:latin typeface="+mn-lt"/>
              </a:rPr>
              <a:t>Lo scopo del </a:t>
            </a:r>
            <a:r>
              <a:rPr lang="it-IT" sz="3200" i="1" dirty="0" err="1" smtClean="0">
                <a:solidFill>
                  <a:schemeClr val="tx1">
                    <a:lumMod val="50000"/>
                    <a:lumOff val="50000"/>
                  </a:schemeClr>
                </a:solidFill>
                <a:latin typeface="+mn-lt"/>
              </a:rPr>
              <a:t>Factbook</a:t>
            </a:r>
            <a:r>
              <a:rPr lang="it-IT" sz="3200" dirty="0" smtClean="0">
                <a:solidFill>
                  <a:schemeClr val="tx1">
                    <a:lumMod val="50000"/>
                    <a:lumOff val="50000"/>
                  </a:schemeClr>
                </a:solidFill>
                <a:latin typeface="+mn-lt"/>
              </a:rPr>
              <a:t> Emilia-Romagna</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xmlns="" val="414083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a:xfrm>
            <a:off x="9599613" y="6478588"/>
            <a:ext cx="1077912" cy="319087"/>
          </a:xfrm>
        </p:spPr>
        <p:txBody>
          <a:bodyPr/>
          <a:lstStyle/>
          <a:p>
            <a:pPr>
              <a:defRPr/>
            </a:pPr>
            <a:fld id="{9B3F76C5-E0A9-4B92-B1E8-5431D29ED6E7}" type="slidenum">
              <a:rPr lang="it-IT"/>
              <a:pPr>
                <a:defRPr/>
              </a:pPr>
              <a:t>4</a:t>
            </a:fld>
            <a:endParaRPr lang="it-IT" dirty="0"/>
          </a:p>
        </p:txBody>
      </p:sp>
      <p:pic>
        <p:nvPicPr>
          <p:cNvPr id="19460" name="Immagine 6"/>
          <p:cNvPicPr>
            <a:picLocks noChangeAspect="1"/>
          </p:cNvPicPr>
          <p:nvPr/>
        </p:nvPicPr>
        <p:blipFill>
          <a:blip r:embed="rId2"/>
          <a:srcRect/>
          <a:stretch>
            <a:fillRect/>
          </a:stretch>
        </p:blipFill>
        <p:spPr bwMode="auto">
          <a:xfrm>
            <a:off x="5879163" y="1587838"/>
            <a:ext cx="6203950" cy="4137025"/>
          </a:xfrm>
          <a:prstGeom prst="rect">
            <a:avLst/>
          </a:prstGeom>
          <a:noFill/>
          <a:ln w="9525">
            <a:noFill/>
            <a:miter lim="800000"/>
            <a:headEnd/>
            <a:tailEnd/>
          </a:ln>
        </p:spPr>
      </p:pic>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fontAlgn="auto">
              <a:spcAft>
                <a:spcPts val="0"/>
              </a:spcAft>
              <a:defRPr/>
            </a:pPr>
            <a:r>
              <a:rPr lang="it-IT" sz="3200" dirty="0" smtClean="0">
                <a:solidFill>
                  <a:schemeClr val="tx1">
                    <a:lumMod val="50000"/>
                    <a:lumOff val="50000"/>
                  </a:schemeClr>
                </a:solidFill>
                <a:latin typeface="+mn-lt"/>
              </a:rPr>
              <a:t>Un po’ di storia…</a:t>
            </a:r>
            <a:endParaRPr lang="it-IT" sz="3200" dirty="0">
              <a:solidFill>
                <a:schemeClr val="tx1">
                  <a:lumMod val="50000"/>
                  <a:lumOff val="50000"/>
                </a:schemeClr>
              </a:solidFill>
              <a:latin typeface="+mn-lt"/>
            </a:endParaRPr>
          </a:p>
        </p:txBody>
      </p:sp>
      <p:sp>
        <p:nvSpPr>
          <p:cNvPr id="6" name="Sottotitolo 2"/>
          <p:cNvSpPr txBox="1">
            <a:spLocks/>
          </p:cNvSpPr>
          <p:nvPr/>
        </p:nvSpPr>
        <p:spPr>
          <a:xfrm>
            <a:off x="569913" y="1956754"/>
            <a:ext cx="5664632" cy="3055938"/>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Bef>
                <a:spcPts val="0"/>
              </a:spcBef>
              <a:spcAft>
                <a:spcPts val="0"/>
              </a:spcAft>
              <a:defRPr/>
            </a:pPr>
            <a:r>
              <a:rPr lang="it-IT" sz="1800" dirty="0" smtClean="0">
                <a:solidFill>
                  <a:srgbClr val="595959"/>
                </a:solidFill>
                <a:latin typeface="Calibri" pitchFamily="34" charset="0"/>
                <a:cs typeface="Arial" charset="0"/>
              </a:rPr>
              <a:t>Il </a:t>
            </a:r>
            <a:r>
              <a:rPr lang="it-IT" sz="1800" i="1" dirty="0" err="1" smtClean="0">
                <a:solidFill>
                  <a:srgbClr val="595959"/>
                </a:solidFill>
                <a:latin typeface="Calibri" pitchFamily="34" charset="0"/>
                <a:cs typeface="Arial" charset="0"/>
              </a:rPr>
              <a:t>Factbook</a:t>
            </a:r>
            <a:r>
              <a:rPr lang="it-IT" sz="1800" dirty="0" smtClean="0">
                <a:solidFill>
                  <a:srgbClr val="595959"/>
                </a:solidFill>
                <a:latin typeface="Calibri" pitchFamily="34" charset="0"/>
                <a:cs typeface="Arial" charset="0"/>
              </a:rPr>
              <a:t> E-R nasce </a:t>
            </a:r>
            <a:r>
              <a:rPr lang="it-IT" sz="1800" dirty="0">
                <a:solidFill>
                  <a:srgbClr val="595959"/>
                </a:solidFill>
                <a:latin typeface="Calibri" pitchFamily="34" charset="0"/>
                <a:cs typeface="Arial" charset="0"/>
              </a:rPr>
              <a:t>nel </a:t>
            </a:r>
            <a:r>
              <a:rPr lang="it-IT" sz="1800" dirty="0" smtClean="0">
                <a:solidFill>
                  <a:srgbClr val="595959"/>
                </a:solidFill>
                <a:latin typeface="Calibri" pitchFamily="34" charset="0"/>
                <a:cs typeface="Arial" charset="0"/>
              </a:rPr>
              <a:t>2008 dalla collaborazione del Servizio Statistico della Regione con il Dipartimento di Statistica dell’Università di Bologna,  </a:t>
            </a:r>
            <a:r>
              <a:rPr lang="it-IT" sz="1800" dirty="0">
                <a:solidFill>
                  <a:srgbClr val="595959"/>
                </a:solidFill>
                <a:latin typeface="Calibri" pitchFamily="34" charset="0"/>
                <a:cs typeface="Arial" charset="0"/>
              </a:rPr>
              <a:t>sia come strumento cartaceo sia come insieme di schede navigabili in una parte dedicata del sito </a:t>
            </a:r>
          </a:p>
          <a:p>
            <a:pPr algn="l" fontAlgn="auto">
              <a:spcBef>
                <a:spcPts val="0"/>
              </a:spcBef>
              <a:spcAft>
                <a:spcPts val="0"/>
              </a:spcAft>
              <a:defRPr/>
            </a:pPr>
            <a:r>
              <a:rPr lang="it-IT" sz="1800" dirty="0">
                <a:solidFill>
                  <a:schemeClr val="tx1">
                    <a:lumMod val="65000"/>
                    <a:lumOff val="35000"/>
                  </a:schemeClr>
                </a:solidFill>
                <a:hlinkClick r:id="rId3"/>
              </a:rPr>
              <a:t>http://statistica.regione.emilia-romagna.it</a:t>
            </a:r>
            <a:r>
              <a:rPr lang="it-IT" sz="1800" dirty="0" smtClean="0">
                <a:solidFill>
                  <a:schemeClr val="tx1">
                    <a:lumMod val="65000"/>
                    <a:lumOff val="35000"/>
                  </a:schemeClr>
                </a:solidFill>
                <a:hlinkClick r:id="rId3"/>
              </a:rPr>
              <a:t>/</a:t>
            </a:r>
            <a:endParaRPr lang="it-IT" sz="1800" dirty="0" smtClean="0">
              <a:solidFill>
                <a:schemeClr val="tx1">
                  <a:lumMod val="65000"/>
                  <a:lumOff val="35000"/>
                </a:schemeClr>
              </a:solidFill>
            </a:endParaRPr>
          </a:p>
          <a:p>
            <a:pPr algn="l" fontAlgn="auto">
              <a:spcBef>
                <a:spcPts val="0"/>
              </a:spcBef>
              <a:spcAft>
                <a:spcPts val="0"/>
              </a:spcAft>
              <a:defRPr/>
            </a:pPr>
            <a:r>
              <a:rPr lang="it-IT" sz="1800" dirty="0" smtClean="0">
                <a:solidFill>
                  <a:schemeClr val="tx1">
                    <a:lumMod val="65000"/>
                    <a:lumOff val="35000"/>
                  </a:schemeClr>
                </a:solidFill>
              </a:rPr>
              <a:t>sul modello del </a:t>
            </a:r>
            <a:r>
              <a:rPr lang="it-IT" sz="1800" dirty="0" err="1" smtClean="0">
                <a:solidFill>
                  <a:schemeClr val="tx1">
                    <a:lumMod val="65000"/>
                    <a:lumOff val="35000"/>
                  </a:schemeClr>
                </a:solidFill>
              </a:rPr>
              <a:t>Factbook</a:t>
            </a:r>
            <a:r>
              <a:rPr lang="it-IT" sz="1800" dirty="0" smtClean="0">
                <a:solidFill>
                  <a:schemeClr val="tx1">
                    <a:lumMod val="65000"/>
                    <a:lumOff val="35000"/>
                  </a:schemeClr>
                </a:solidFill>
              </a:rPr>
              <a:t> OECD e di Noi-Italia di Istat</a:t>
            </a:r>
          </a:p>
          <a:p>
            <a:pPr algn="l" fontAlgn="auto">
              <a:spcBef>
                <a:spcPts val="0"/>
              </a:spcBef>
              <a:spcAft>
                <a:spcPts val="0"/>
              </a:spcAft>
              <a:defRPr/>
            </a:pPr>
            <a:endParaRPr lang="it-IT" sz="1800" dirty="0">
              <a:solidFill>
                <a:schemeClr val="tx1">
                  <a:lumMod val="65000"/>
                  <a:lumOff val="35000"/>
                </a:schemeClr>
              </a:solidFill>
            </a:endParaRPr>
          </a:p>
          <a:p>
            <a:pPr algn="l" fontAlgn="auto">
              <a:spcBef>
                <a:spcPts val="0"/>
              </a:spcBef>
              <a:spcAft>
                <a:spcPts val="0"/>
              </a:spcAft>
              <a:defRPr/>
            </a:pPr>
            <a:endParaRPr lang="it-IT" sz="1800" dirty="0" smtClean="0">
              <a:solidFill>
                <a:schemeClr val="tx1">
                  <a:lumMod val="65000"/>
                  <a:lumOff val="35000"/>
                </a:schemeClr>
              </a:solidFill>
            </a:endParaRPr>
          </a:p>
          <a:p>
            <a:pPr algn="l" fontAlgn="auto">
              <a:spcBef>
                <a:spcPts val="0"/>
              </a:spcBef>
              <a:spcAft>
                <a:spcPts val="0"/>
              </a:spcAft>
              <a:defRPr/>
            </a:pPr>
            <a:endParaRPr lang="it-IT" sz="1800" dirty="0">
              <a:solidFill>
                <a:schemeClr val="tx1">
                  <a:lumMod val="65000"/>
                  <a:lumOff val="35000"/>
                </a:schemeClr>
              </a:solidFill>
            </a:endParaRPr>
          </a:p>
          <a:p>
            <a:pPr algn="l" fontAlgn="auto">
              <a:spcBef>
                <a:spcPts val="0"/>
              </a:spcBef>
              <a:spcAft>
                <a:spcPts val="0"/>
              </a:spcAft>
              <a:defRPr/>
            </a:pPr>
            <a:endParaRPr lang="it-IT" sz="1800" dirty="0" smtClean="0">
              <a:solidFill>
                <a:schemeClr val="tx1">
                  <a:lumMod val="65000"/>
                  <a:lumOff val="35000"/>
                </a:schemeClr>
              </a:solidFill>
            </a:endParaRPr>
          </a:p>
          <a:p>
            <a:pPr algn="l" fontAlgn="auto">
              <a:spcBef>
                <a:spcPts val="0"/>
              </a:spcBef>
              <a:spcAft>
                <a:spcPts val="0"/>
              </a:spcAft>
              <a:defRPr/>
            </a:pPr>
            <a:endParaRPr lang="it-IT" sz="1800" dirty="0" smtClean="0">
              <a:solidFill>
                <a:schemeClr val="tx1">
                  <a:lumMod val="65000"/>
                  <a:lumOff val="35000"/>
                </a:schemeClr>
              </a:solidFill>
            </a:endParaRPr>
          </a:p>
          <a:p>
            <a:pPr algn="l" fontAlgn="auto">
              <a:spcBef>
                <a:spcPts val="0"/>
              </a:spcBef>
              <a:spcAft>
                <a:spcPts val="0"/>
              </a:spcAft>
              <a:defRPr/>
            </a:pPr>
            <a:r>
              <a:rPr lang="it-IT" sz="1800" dirty="0" smtClean="0">
                <a:solidFill>
                  <a:schemeClr val="tx1">
                    <a:lumMod val="65000"/>
                    <a:lumOff val="35000"/>
                  </a:schemeClr>
                </a:solidFill>
              </a:rPr>
              <a:t>Dal </a:t>
            </a:r>
            <a:r>
              <a:rPr lang="it-IT" sz="1800" dirty="0">
                <a:solidFill>
                  <a:schemeClr val="tx1">
                    <a:lumMod val="65000"/>
                    <a:lumOff val="35000"/>
                  </a:schemeClr>
                </a:solidFill>
              </a:rPr>
              <a:t>2015 cambia la modalità di consultazione dei dati, che diventa totalmente interattiva attraverso innovativi strumenti di visualizzazione grafica</a:t>
            </a:r>
          </a:p>
          <a:p>
            <a:pPr algn="l" fontAlgn="auto">
              <a:spcBef>
                <a:spcPts val="0"/>
              </a:spcBef>
              <a:spcAft>
                <a:spcPts val="0"/>
              </a:spcAft>
              <a:defRPr/>
            </a:pPr>
            <a:endParaRPr lang="it-IT" sz="1800" dirty="0" smtClean="0">
              <a:solidFill>
                <a:schemeClr val="tx1">
                  <a:lumMod val="65000"/>
                  <a:lumOff val="35000"/>
                </a:schemeClr>
              </a:solidFill>
            </a:endParaRPr>
          </a:p>
        </p:txBody>
      </p:sp>
      <p:pic>
        <p:nvPicPr>
          <p:cNvPr id="7" name="Immagine 6"/>
          <p:cNvPicPr>
            <a:picLocks noChangeAspect="1"/>
          </p:cNvPicPr>
          <p:nvPr/>
        </p:nvPicPr>
        <p:blipFill rotWithShape="1">
          <a:blip r:embed="rId4"/>
          <a:srcRect l="13232" t="10226" r="12056" b="-9191"/>
          <a:stretch/>
        </p:blipFill>
        <p:spPr bwMode="auto">
          <a:xfrm>
            <a:off x="2078051" y="3781599"/>
            <a:ext cx="1366333" cy="106895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64917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3752603" y="2467375"/>
            <a:ext cx="7867897" cy="3102152"/>
          </a:xfrm>
          <a:prstGeom prst="rect">
            <a:avLst/>
          </a:prstGeom>
        </p:spPr>
        <p:txBody>
          <a:bodyPr lIns="0" tIns="0" rIns="0" bIns="0"/>
          <a:lstStyle/>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Sono </a:t>
            </a:r>
            <a:r>
              <a:rPr lang="it-IT" sz="1600" dirty="0">
                <a:solidFill>
                  <a:schemeClr val="tx1">
                    <a:lumMod val="65000"/>
                    <a:lumOff val="35000"/>
                  </a:schemeClr>
                </a:solidFill>
              </a:rPr>
              <a:t>stati inseriti gli indicatori della Strategia Europa 2020 disponibili a livello regionale </a:t>
            </a:r>
            <a:endParaRPr lang="it-IT" sz="1600" dirty="0" smtClean="0">
              <a:solidFill>
                <a:schemeClr val="tx1">
                  <a:lumMod val="65000"/>
                  <a:lumOff val="35000"/>
                </a:schemeClr>
              </a:solidFill>
            </a:endParaRP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Il numero degli indicatori è stato ridimensionato, scegliendo solo indicatori disponibili a livello europeo</a:t>
            </a: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È stato costruito un vero e proprio </a:t>
            </a:r>
            <a:r>
              <a:rPr lang="it-IT" sz="1600" b="1" i="1" dirty="0" smtClean="0">
                <a:solidFill>
                  <a:schemeClr val="tx1">
                    <a:lumMod val="65000"/>
                    <a:lumOff val="35000"/>
                  </a:schemeClr>
                </a:solidFill>
              </a:rPr>
              <a:t>data </a:t>
            </a:r>
            <a:r>
              <a:rPr lang="it-IT" sz="1600" b="1" i="1" dirty="0" err="1" smtClean="0">
                <a:solidFill>
                  <a:schemeClr val="tx1">
                    <a:lumMod val="65000"/>
                    <a:lumOff val="35000"/>
                  </a:schemeClr>
                </a:solidFill>
              </a:rPr>
              <a:t>warehouse</a:t>
            </a:r>
            <a:r>
              <a:rPr lang="it-IT" sz="1600" b="1" i="1" dirty="0" smtClean="0">
                <a:solidFill>
                  <a:schemeClr val="tx1">
                    <a:lumMod val="65000"/>
                    <a:lumOff val="35000"/>
                  </a:schemeClr>
                </a:solidFill>
              </a:rPr>
              <a:t> </a:t>
            </a:r>
            <a:r>
              <a:rPr lang="it-IT" sz="1600" dirty="0" smtClean="0">
                <a:solidFill>
                  <a:schemeClr val="tx1">
                    <a:lumMod val="65000"/>
                    <a:lumOff val="35000"/>
                  </a:schemeClr>
                </a:solidFill>
              </a:rPr>
              <a:t>contenente tutti gli indicatori per tutte le NUTS0 e le NUTS2 europee</a:t>
            </a: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Per ogni indicatore è stata costruita una pagina statica in </a:t>
            </a:r>
            <a:r>
              <a:rPr lang="it-IT" sz="1600" dirty="0" err="1" smtClean="0">
                <a:solidFill>
                  <a:schemeClr val="tx1">
                    <a:lumMod val="65000"/>
                    <a:lumOff val="35000"/>
                  </a:schemeClr>
                </a:solidFill>
              </a:rPr>
              <a:t>Plone</a:t>
            </a:r>
            <a:r>
              <a:rPr lang="it-IT" sz="1600" dirty="0" smtClean="0">
                <a:solidFill>
                  <a:schemeClr val="tx1">
                    <a:lumMod val="65000"/>
                    <a:lumOff val="35000"/>
                  </a:schemeClr>
                </a:solidFill>
              </a:rPr>
              <a:t>, con all’interno un </a:t>
            </a:r>
            <a:r>
              <a:rPr lang="it-IT" sz="1600" i="1" dirty="0" smtClean="0">
                <a:solidFill>
                  <a:schemeClr val="tx1">
                    <a:lumMod val="65000"/>
                    <a:lumOff val="35000"/>
                  </a:schemeClr>
                </a:solidFill>
              </a:rPr>
              <a:t>frame</a:t>
            </a:r>
            <a:r>
              <a:rPr lang="it-IT" sz="1600" dirty="0" smtClean="0">
                <a:solidFill>
                  <a:schemeClr val="tx1">
                    <a:lumMod val="65000"/>
                    <a:lumOff val="35000"/>
                  </a:schemeClr>
                </a:solidFill>
              </a:rPr>
              <a:t> che richiama </a:t>
            </a:r>
            <a:r>
              <a:rPr lang="it-IT" sz="1600" dirty="0">
                <a:solidFill>
                  <a:schemeClr val="tx1">
                    <a:lumMod val="65000"/>
                    <a:lumOff val="35000"/>
                  </a:schemeClr>
                </a:solidFill>
              </a:rPr>
              <a:t>3 possibilità di navigazione per </a:t>
            </a:r>
            <a:r>
              <a:rPr lang="it-IT" sz="1600" dirty="0" smtClean="0">
                <a:solidFill>
                  <a:schemeClr val="tx1">
                    <a:lumMod val="65000"/>
                    <a:lumOff val="35000"/>
                  </a:schemeClr>
                </a:solidFill>
              </a:rPr>
              <a:t>l’utente, di cui 2 nuove.</a:t>
            </a: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Oltre al confronto «fra pari», è ora possibile in confronto con tutte le NUTS2 europee</a:t>
            </a:r>
          </a:p>
          <a:p>
            <a:pPr marL="285750" indent="-285750" fontAlgn="auto">
              <a:spcAft>
                <a:spcPts val="0"/>
              </a:spcAft>
              <a:buClr>
                <a:srgbClr val="DA304A"/>
              </a:buClr>
              <a:buSzPct val="160000"/>
              <a:buFont typeface="Wingdings" charset="2"/>
              <a:buChar char="§"/>
              <a:defRPr/>
            </a:pPr>
            <a:r>
              <a:rPr lang="it-IT" sz="1600" dirty="0">
                <a:solidFill>
                  <a:schemeClr val="tx1">
                    <a:lumMod val="65000"/>
                    <a:lumOff val="35000"/>
                  </a:schemeClr>
                </a:solidFill>
              </a:rPr>
              <a:t>La parte dinamica </a:t>
            </a:r>
            <a:r>
              <a:rPr lang="it-IT" sz="1600" dirty="0" smtClean="0">
                <a:solidFill>
                  <a:schemeClr val="tx1">
                    <a:lumMod val="65000"/>
                    <a:lumOff val="35000"/>
                  </a:schemeClr>
                </a:solidFill>
              </a:rPr>
              <a:t> è stata sviluppata in SAS </a:t>
            </a:r>
            <a:r>
              <a:rPr lang="it-IT" sz="1600" dirty="0">
                <a:solidFill>
                  <a:schemeClr val="tx1">
                    <a:lumMod val="65000"/>
                    <a:lumOff val="35000"/>
                  </a:schemeClr>
                </a:solidFill>
              </a:rPr>
              <a:t>come gestore del </a:t>
            </a:r>
            <a:r>
              <a:rPr lang="it-IT" sz="1600" i="1" dirty="0">
                <a:solidFill>
                  <a:schemeClr val="tx1">
                    <a:lumMod val="65000"/>
                    <a:lumOff val="35000"/>
                  </a:schemeClr>
                </a:solidFill>
              </a:rPr>
              <a:t>data </a:t>
            </a:r>
            <a:r>
              <a:rPr lang="it-IT" sz="1600" i="1" dirty="0" err="1">
                <a:solidFill>
                  <a:schemeClr val="tx1">
                    <a:lumMod val="65000"/>
                    <a:lumOff val="35000"/>
                  </a:schemeClr>
                </a:solidFill>
              </a:rPr>
              <a:t>warehouse</a:t>
            </a:r>
            <a:r>
              <a:rPr lang="it-IT" sz="1600" i="1" dirty="0" smtClean="0">
                <a:solidFill>
                  <a:schemeClr val="tx1">
                    <a:lumMod val="65000"/>
                    <a:lumOff val="35000"/>
                  </a:schemeClr>
                </a:solidFill>
              </a:rPr>
              <a:t> </a:t>
            </a:r>
            <a:r>
              <a:rPr lang="it-IT" sz="1600" dirty="0">
                <a:solidFill>
                  <a:schemeClr val="tx1">
                    <a:lumMod val="65000"/>
                    <a:lumOff val="35000"/>
                  </a:schemeClr>
                </a:solidFill>
              </a:rPr>
              <a:t>e </a:t>
            </a:r>
            <a:r>
              <a:rPr lang="it-IT" sz="1600" dirty="0" smtClean="0">
                <a:solidFill>
                  <a:schemeClr val="tx1">
                    <a:lumMod val="65000"/>
                    <a:lumOff val="35000"/>
                  </a:schemeClr>
                </a:solidFill>
              </a:rPr>
              <a:t>elaboratore </a:t>
            </a:r>
            <a:r>
              <a:rPr lang="it-IT" sz="1600" dirty="0">
                <a:solidFill>
                  <a:schemeClr val="tx1">
                    <a:lumMod val="65000"/>
                    <a:lumOff val="35000"/>
                  </a:schemeClr>
                </a:solidFill>
              </a:rPr>
              <a:t>dei dati, </a:t>
            </a:r>
            <a:r>
              <a:rPr lang="it-IT" sz="1600" dirty="0" smtClean="0">
                <a:solidFill>
                  <a:schemeClr val="tx1">
                    <a:lumMod val="65000"/>
                    <a:lumOff val="35000"/>
                  </a:schemeClr>
                </a:solidFill>
              </a:rPr>
              <a:t>in  </a:t>
            </a:r>
            <a:r>
              <a:rPr lang="it-IT" sz="1600" dirty="0" err="1" smtClean="0">
                <a:solidFill>
                  <a:schemeClr val="tx1">
                    <a:lumMod val="65000"/>
                    <a:lumOff val="35000"/>
                  </a:schemeClr>
                </a:solidFill>
              </a:rPr>
              <a:t>Highcharts</a:t>
            </a:r>
            <a:r>
              <a:rPr lang="it-IT" sz="1600" dirty="0" smtClean="0">
                <a:solidFill>
                  <a:schemeClr val="tx1">
                    <a:lumMod val="65000"/>
                    <a:lumOff val="35000"/>
                  </a:schemeClr>
                </a:solidFill>
              </a:rPr>
              <a:t> </a:t>
            </a:r>
            <a:r>
              <a:rPr lang="it-IT" sz="1600" dirty="0">
                <a:solidFill>
                  <a:schemeClr val="tx1">
                    <a:lumMod val="65000"/>
                    <a:lumOff val="35000"/>
                  </a:schemeClr>
                </a:solidFill>
              </a:rPr>
              <a:t>per la visualizzazione dei grafici e </a:t>
            </a:r>
            <a:r>
              <a:rPr lang="it-IT" sz="1600" dirty="0" smtClean="0">
                <a:solidFill>
                  <a:schemeClr val="tx1">
                    <a:lumMod val="65000"/>
                    <a:lumOff val="35000"/>
                  </a:schemeClr>
                </a:solidFill>
              </a:rPr>
              <a:t>in </a:t>
            </a:r>
            <a:r>
              <a:rPr lang="it-IT" sz="1600" dirty="0" err="1" smtClean="0">
                <a:solidFill>
                  <a:schemeClr val="tx1">
                    <a:lumMod val="65000"/>
                    <a:lumOff val="35000"/>
                  </a:schemeClr>
                </a:solidFill>
              </a:rPr>
              <a:t>Openlayers</a:t>
            </a:r>
            <a:r>
              <a:rPr lang="it-IT" sz="1600" dirty="0" smtClean="0">
                <a:solidFill>
                  <a:schemeClr val="tx1">
                    <a:lumMod val="65000"/>
                    <a:lumOff val="35000"/>
                  </a:schemeClr>
                </a:solidFill>
              </a:rPr>
              <a:t> </a:t>
            </a:r>
            <a:r>
              <a:rPr lang="it-IT" sz="1600" dirty="0">
                <a:solidFill>
                  <a:schemeClr val="tx1">
                    <a:lumMod val="65000"/>
                    <a:lumOff val="35000"/>
                  </a:schemeClr>
                </a:solidFill>
              </a:rPr>
              <a:t>per le </a:t>
            </a:r>
            <a:r>
              <a:rPr lang="it-IT" sz="1600" dirty="0" smtClean="0">
                <a:solidFill>
                  <a:schemeClr val="tx1">
                    <a:lumMod val="65000"/>
                    <a:lumOff val="35000"/>
                  </a:schemeClr>
                </a:solidFill>
              </a:rPr>
              <a:t>mappe.</a:t>
            </a: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Aggiornamento semestrale dei dati</a:t>
            </a:r>
          </a:p>
          <a:p>
            <a:pPr marL="0" indent="0" fontAlgn="auto">
              <a:spcAft>
                <a:spcPts val="0"/>
              </a:spcAft>
              <a:buClr>
                <a:srgbClr val="DA304A"/>
              </a:buClr>
              <a:buSzPct val="160000"/>
              <a:buNone/>
              <a:defRPr/>
            </a:pPr>
            <a:endParaRPr lang="it-IT" sz="1600" dirty="0"/>
          </a:p>
        </p:txBody>
      </p:sp>
      <p:sp>
        <p:nvSpPr>
          <p:cNvPr id="4" name="Segnaposto numero diapositiva 3"/>
          <p:cNvSpPr>
            <a:spLocks noGrp="1"/>
          </p:cNvSpPr>
          <p:nvPr>
            <p:ph type="sldNum" sz="quarter" idx="10"/>
          </p:nvPr>
        </p:nvSpPr>
        <p:spPr>
          <a:xfrm>
            <a:off x="9599613" y="6478588"/>
            <a:ext cx="1077912" cy="319087"/>
          </a:xfrm>
        </p:spPr>
        <p:txBody>
          <a:bodyPr/>
          <a:lstStyle/>
          <a:p>
            <a:pPr>
              <a:defRPr/>
            </a:pPr>
            <a:fld id="{2DE2EE82-D057-45DF-9422-F5C46C4A2BFA}" type="slidenum">
              <a:rPr lang="it-IT"/>
              <a:pPr>
                <a:defRPr/>
              </a:pPr>
              <a:t>5</a:t>
            </a:fld>
            <a:endParaRPr lang="it-IT" dirty="0"/>
          </a:p>
        </p:txBody>
      </p:sp>
      <p:sp>
        <p:nvSpPr>
          <p:cNvPr id="6" name="Sottotitolo 2"/>
          <p:cNvSpPr txBox="1">
            <a:spLocks/>
          </p:cNvSpPr>
          <p:nvPr/>
        </p:nvSpPr>
        <p:spPr>
          <a:xfrm>
            <a:off x="569913" y="2408004"/>
            <a:ext cx="4738357" cy="3055938"/>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Bef>
                <a:spcPts val="0"/>
              </a:spcBef>
              <a:spcAft>
                <a:spcPts val="0"/>
              </a:spcAft>
              <a:defRPr/>
            </a:pPr>
            <a:endParaRPr lang="it-IT" sz="1800" dirty="0" smtClean="0">
              <a:solidFill>
                <a:schemeClr val="tx1">
                  <a:lumMod val="65000"/>
                  <a:lumOff val="35000"/>
                </a:schemeClr>
              </a:solidFill>
            </a:endParaRPr>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fontAlgn="auto">
              <a:spcAft>
                <a:spcPts val="0"/>
              </a:spcAft>
              <a:defRPr/>
            </a:pPr>
            <a:r>
              <a:rPr lang="it-IT" sz="3200" dirty="0" smtClean="0">
                <a:solidFill>
                  <a:schemeClr val="tx1">
                    <a:lumMod val="50000"/>
                    <a:lumOff val="50000"/>
                  </a:schemeClr>
                </a:solidFill>
                <a:latin typeface="+mn-lt"/>
              </a:rPr>
              <a:t>Caratteristiche del </a:t>
            </a:r>
            <a:r>
              <a:rPr lang="it-IT" sz="3200" i="1" dirty="0" err="1" smtClean="0">
                <a:solidFill>
                  <a:schemeClr val="tx1">
                    <a:lumMod val="50000"/>
                    <a:lumOff val="50000"/>
                  </a:schemeClr>
                </a:solidFill>
                <a:latin typeface="+mn-lt"/>
              </a:rPr>
              <a:t>Factbook</a:t>
            </a:r>
            <a:r>
              <a:rPr lang="it-IT" sz="3200" dirty="0" smtClean="0">
                <a:solidFill>
                  <a:schemeClr val="tx1">
                    <a:lumMod val="50000"/>
                    <a:lumOff val="50000"/>
                  </a:schemeClr>
                </a:solidFill>
                <a:latin typeface="+mn-lt"/>
              </a:rPr>
              <a:t> Emilia-Romagna</a:t>
            </a:r>
            <a:endParaRPr lang="it-IT" sz="3200" dirty="0">
              <a:solidFill>
                <a:schemeClr val="tx1">
                  <a:lumMod val="50000"/>
                  <a:lumOff val="50000"/>
                </a:schemeClr>
              </a:solidFill>
              <a:latin typeface="+mn-lt"/>
            </a:endParaRPr>
          </a:p>
        </p:txBody>
      </p:sp>
      <p:sp>
        <p:nvSpPr>
          <p:cNvPr id="12" name="Sottotitolo 2"/>
          <p:cNvSpPr txBox="1">
            <a:spLocks/>
          </p:cNvSpPr>
          <p:nvPr/>
        </p:nvSpPr>
        <p:spPr>
          <a:xfrm>
            <a:off x="368039" y="2906773"/>
            <a:ext cx="3289568" cy="453942"/>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Aft>
                <a:spcPts val="0"/>
              </a:spcAft>
              <a:defRPr/>
            </a:pPr>
            <a:r>
              <a:rPr lang="it-IT" sz="1800" dirty="0" smtClean="0">
                <a:solidFill>
                  <a:schemeClr val="tx1">
                    <a:lumMod val="65000"/>
                    <a:lumOff val="35000"/>
                  </a:schemeClr>
                </a:solidFill>
              </a:rPr>
              <a:t>Le novità introdotte nel 2015:</a:t>
            </a:r>
          </a:p>
        </p:txBody>
      </p:sp>
    </p:spTree>
    <p:extLst>
      <p:ext uri="{BB962C8B-B14F-4D97-AF65-F5344CB8AC3E}">
        <p14:creationId xmlns:p14="http://schemas.microsoft.com/office/powerpoint/2010/main" xmlns="" val="27377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2867840" y="2028001"/>
            <a:ext cx="9126239" cy="4218434"/>
          </a:xfrm>
          <a:prstGeom prst="rect">
            <a:avLst/>
          </a:prstGeom>
        </p:spPr>
        <p:txBody>
          <a:bodyPr lIns="0" tIns="0" rIns="0" bIns="0"/>
          <a:lstStyle/>
          <a:p>
            <a:pPr marL="285750" indent="-285750" fontAlgn="auto">
              <a:spcAft>
                <a:spcPts val="0"/>
              </a:spcAft>
              <a:buClr>
                <a:srgbClr val="DA304A"/>
              </a:buClr>
              <a:buSzPct val="160000"/>
              <a:buFont typeface="Wingdings" charset="2"/>
              <a:buChar char="§"/>
              <a:defRPr/>
            </a:pPr>
            <a:r>
              <a:rPr lang="it-IT" sz="1600" dirty="0" err="1" smtClean="0">
                <a:solidFill>
                  <a:schemeClr val="tx1">
                    <a:lumMod val="65000"/>
                    <a:lumOff val="35000"/>
                  </a:schemeClr>
                </a:solidFill>
              </a:rPr>
              <a:t>Eurostat</a:t>
            </a:r>
            <a:r>
              <a:rPr lang="it-IT" sz="1600" dirty="0" smtClean="0">
                <a:solidFill>
                  <a:schemeClr val="tx1">
                    <a:lumMod val="65000"/>
                    <a:lumOff val="35000"/>
                  </a:schemeClr>
                </a:solidFill>
              </a:rPr>
              <a:t> come unica fonte dei dati</a:t>
            </a:r>
          </a:p>
          <a:p>
            <a:pPr marL="285750" indent="-285750" fontAlgn="auto">
              <a:spcAft>
                <a:spcPts val="0"/>
              </a:spcAft>
              <a:buClr>
                <a:srgbClr val="DA304A"/>
              </a:buClr>
              <a:buSzPct val="160000"/>
              <a:buFont typeface="Wingdings" charset="2"/>
              <a:buChar char="§"/>
              <a:defRPr/>
            </a:pPr>
            <a:r>
              <a:rPr lang="it-IT" sz="1600" dirty="0">
                <a:solidFill>
                  <a:schemeClr val="tx1">
                    <a:lumMod val="65000"/>
                    <a:lumOff val="35000"/>
                  </a:schemeClr>
                </a:solidFill>
              </a:rPr>
              <a:t>orientamento </a:t>
            </a:r>
            <a:r>
              <a:rPr lang="it-IT" sz="1600" dirty="0" smtClean="0">
                <a:solidFill>
                  <a:schemeClr val="tx1">
                    <a:lumMod val="65000"/>
                    <a:lumOff val="35000"/>
                  </a:schemeClr>
                </a:solidFill>
              </a:rPr>
              <a:t>multidimensionale: 6 ambiti </a:t>
            </a:r>
            <a:r>
              <a:rPr lang="it-IT" sz="1600" dirty="0">
                <a:solidFill>
                  <a:schemeClr val="tx1">
                    <a:lumMod val="65000"/>
                    <a:lumOff val="35000"/>
                  </a:schemeClr>
                </a:solidFill>
              </a:rPr>
              <a:t>di analisi con la selezione di un numero limitato di indicatori ritenuti </a:t>
            </a:r>
            <a:r>
              <a:rPr lang="it-IT" sz="1600" dirty="0" smtClean="0">
                <a:solidFill>
                  <a:schemeClr val="tx1">
                    <a:lumMod val="65000"/>
                    <a:lumOff val="35000"/>
                  </a:schemeClr>
                </a:solidFill>
              </a:rPr>
              <a:t>significativi</a:t>
            </a: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struttura della parte statica della pagina: descrizione di ambito, descrizione dell’indicatore, definizione, comparabilità, altre informazioni…</a:t>
            </a:r>
          </a:p>
          <a:p>
            <a:pPr marL="285750" indent="-285750" fontAlgn="auto">
              <a:spcAft>
                <a:spcPts val="0"/>
              </a:spcAft>
              <a:buClr>
                <a:srgbClr val="DA304A"/>
              </a:buClr>
              <a:buSzPct val="160000"/>
              <a:buFont typeface="Wingdings" charset="2"/>
              <a:buChar char="§"/>
              <a:defRPr/>
            </a:pPr>
            <a:r>
              <a:rPr lang="it-IT" sz="1600" dirty="0" smtClean="0">
                <a:solidFill>
                  <a:schemeClr val="tx1">
                    <a:lumMod val="65000"/>
                    <a:lumOff val="35000"/>
                  </a:schemeClr>
                </a:solidFill>
              </a:rPr>
              <a:t>Proposta di confronto </a:t>
            </a:r>
            <a:r>
              <a:rPr lang="it-IT" sz="1600" dirty="0">
                <a:solidFill>
                  <a:schemeClr val="tx1">
                    <a:lumMod val="65000"/>
                    <a:lumOff val="35000"/>
                  </a:schemeClr>
                </a:solidFill>
              </a:rPr>
              <a:t>con un sottoinsieme di regioni europee ad </a:t>
            </a:r>
            <a:r>
              <a:rPr lang="it-IT" sz="1600" dirty="0" smtClean="0">
                <a:solidFill>
                  <a:schemeClr val="tx1">
                    <a:lumMod val="65000"/>
                    <a:lumOff val="35000"/>
                  </a:schemeClr>
                </a:solidFill>
              </a:rPr>
              <a:t>assimilabili all’Emilia-Romagna sul </a:t>
            </a:r>
            <a:r>
              <a:rPr lang="it-IT" sz="1600" dirty="0">
                <a:solidFill>
                  <a:schemeClr val="tx1">
                    <a:lumMod val="65000"/>
                    <a:lumOff val="35000"/>
                  </a:schemeClr>
                </a:solidFill>
              </a:rPr>
              <a:t>piano del livello di sviluppo economico e sociale </a:t>
            </a:r>
            <a:r>
              <a:rPr lang="it-IT" sz="1600" dirty="0" smtClean="0">
                <a:solidFill>
                  <a:schemeClr val="tx1">
                    <a:lumMod val="65000"/>
                    <a:lumOff val="35000"/>
                  </a:schemeClr>
                </a:solidFill>
              </a:rPr>
              <a:t>raggiunto</a:t>
            </a:r>
          </a:p>
          <a:p>
            <a:pPr marL="285750" indent="-285750" fontAlgn="auto">
              <a:spcAft>
                <a:spcPts val="0"/>
              </a:spcAft>
              <a:buClr>
                <a:srgbClr val="DA304A"/>
              </a:buClr>
              <a:buSzPct val="160000"/>
              <a:buFont typeface="Wingdings" charset="2"/>
              <a:buChar char="§"/>
              <a:defRPr/>
            </a:pPr>
            <a:r>
              <a:rPr lang="it-IT" sz="1600" dirty="0">
                <a:solidFill>
                  <a:schemeClr val="tx1">
                    <a:lumMod val="65000"/>
                    <a:lumOff val="35000"/>
                  </a:schemeClr>
                </a:solidFill>
              </a:rPr>
              <a:t>Stesso criterio di selezione delle regioni «</a:t>
            </a:r>
            <a:r>
              <a:rPr lang="it-IT" sz="1600" dirty="0" smtClean="0">
                <a:solidFill>
                  <a:schemeClr val="tx1">
                    <a:lumMod val="65000"/>
                    <a:lumOff val="35000"/>
                  </a:schemeClr>
                </a:solidFill>
              </a:rPr>
              <a:t>simili»</a:t>
            </a:r>
          </a:p>
          <a:p>
            <a:pPr marL="457200" lvl="1" indent="0" fontAlgn="auto">
              <a:spcAft>
                <a:spcPts val="0"/>
              </a:spcAft>
              <a:buClr>
                <a:srgbClr val="DA304A"/>
              </a:buClr>
              <a:buSzPct val="160000"/>
              <a:buNone/>
              <a:defRPr/>
            </a:pPr>
            <a:r>
              <a:rPr lang="it-IT" altLang="it-IT" sz="1200" dirty="0" smtClean="0">
                <a:solidFill>
                  <a:schemeClr val="tx1">
                    <a:lumMod val="65000"/>
                    <a:lumOff val="35000"/>
                  </a:schemeClr>
                </a:solidFill>
                <a:latin typeface="Calibri" pitchFamily="34" charset="0"/>
              </a:rPr>
              <a:t>1 </a:t>
            </a:r>
            <a:r>
              <a:rPr lang="it-IT" altLang="it-IT" sz="1200" b="1" dirty="0" smtClean="0">
                <a:solidFill>
                  <a:schemeClr val="tx1">
                    <a:lumMod val="65000"/>
                    <a:lumOff val="35000"/>
                  </a:schemeClr>
                </a:solidFill>
                <a:latin typeface="Calibri" pitchFamily="34" charset="0"/>
              </a:rPr>
              <a:t>criterio </a:t>
            </a:r>
            <a:r>
              <a:rPr lang="it-IT" altLang="it-IT" sz="1200" b="1" dirty="0">
                <a:solidFill>
                  <a:schemeClr val="tx1">
                    <a:lumMod val="65000"/>
                    <a:lumOff val="35000"/>
                  </a:schemeClr>
                </a:solidFill>
                <a:latin typeface="Calibri" pitchFamily="34" charset="0"/>
              </a:rPr>
              <a:t>demografico</a:t>
            </a:r>
            <a:r>
              <a:rPr lang="it-IT" altLang="it-IT" sz="1200" dirty="0">
                <a:solidFill>
                  <a:schemeClr val="tx1">
                    <a:lumMod val="65000"/>
                    <a:lumOff val="35000"/>
                  </a:schemeClr>
                </a:solidFill>
                <a:latin typeface="Calibri" pitchFamily="34" charset="0"/>
              </a:rPr>
              <a:t>: NUTS2 con popolazione maggiore di 2.000.000 di </a:t>
            </a:r>
            <a:r>
              <a:rPr lang="it-IT" altLang="it-IT" sz="1200" dirty="0" smtClean="0">
                <a:solidFill>
                  <a:schemeClr val="tx1">
                    <a:lumMod val="65000"/>
                    <a:lumOff val="35000"/>
                  </a:schemeClr>
                </a:solidFill>
                <a:latin typeface="Calibri" pitchFamily="34" charset="0"/>
              </a:rPr>
              <a:t>abitanti.</a:t>
            </a:r>
          </a:p>
          <a:p>
            <a:pPr marL="457200" lvl="1" indent="0" fontAlgn="auto">
              <a:spcAft>
                <a:spcPts val="0"/>
              </a:spcAft>
              <a:buClr>
                <a:srgbClr val="DA304A"/>
              </a:buClr>
              <a:buSzPct val="160000"/>
              <a:buNone/>
              <a:defRPr/>
            </a:pPr>
            <a:r>
              <a:rPr lang="it-IT" altLang="it-IT" sz="1200" dirty="0" smtClean="0">
                <a:solidFill>
                  <a:schemeClr val="tx1">
                    <a:lumMod val="65000"/>
                    <a:lumOff val="35000"/>
                  </a:schemeClr>
                </a:solidFill>
                <a:latin typeface="Calibri" pitchFamily="34" charset="0"/>
              </a:rPr>
              <a:t>2 </a:t>
            </a:r>
            <a:r>
              <a:rPr lang="it-IT" altLang="it-IT" sz="1200" b="1" dirty="0" smtClean="0">
                <a:solidFill>
                  <a:schemeClr val="tx1">
                    <a:lumMod val="65000"/>
                    <a:lumOff val="35000"/>
                  </a:schemeClr>
                </a:solidFill>
                <a:latin typeface="Calibri" pitchFamily="34" charset="0"/>
              </a:rPr>
              <a:t>criterio </a:t>
            </a:r>
            <a:r>
              <a:rPr lang="it-IT" altLang="it-IT" sz="1200" b="1" dirty="0">
                <a:solidFill>
                  <a:schemeClr val="tx1">
                    <a:lumMod val="65000"/>
                    <a:lumOff val="35000"/>
                  </a:schemeClr>
                </a:solidFill>
                <a:latin typeface="Calibri" pitchFamily="34" charset="0"/>
              </a:rPr>
              <a:t>economico</a:t>
            </a:r>
            <a:r>
              <a:rPr lang="it-IT" altLang="it-IT" sz="1200" dirty="0">
                <a:solidFill>
                  <a:schemeClr val="tx1">
                    <a:lumMod val="65000"/>
                    <a:lumOff val="35000"/>
                  </a:schemeClr>
                </a:solidFill>
                <a:latin typeface="Calibri" pitchFamily="34" charset="0"/>
              </a:rPr>
              <a:t>: individuate la 50 regioni con output economico più </a:t>
            </a:r>
            <a:r>
              <a:rPr lang="it-IT" altLang="it-IT" sz="1200" dirty="0" smtClean="0">
                <a:solidFill>
                  <a:schemeClr val="tx1">
                    <a:lumMod val="65000"/>
                    <a:lumOff val="35000"/>
                  </a:schemeClr>
                </a:solidFill>
                <a:latin typeface="Calibri" pitchFamily="34" charset="0"/>
              </a:rPr>
              <a:t> rilevante </a:t>
            </a:r>
            <a:r>
              <a:rPr lang="it-IT" altLang="it-IT" sz="1200" dirty="0">
                <a:solidFill>
                  <a:schemeClr val="tx1">
                    <a:lumMod val="65000"/>
                    <a:lumOff val="35000"/>
                  </a:schemeClr>
                </a:solidFill>
                <a:latin typeface="Calibri" pitchFamily="34" charset="0"/>
              </a:rPr>
              <a:t>in termini di valore aggiunto </a:t>
            </a:r>
            <a:r>
              <a:rPr lang="it-IT" altLang="it-IT" sz="1200" dirty="0" smtClean="0">
                <a:solidFill>
                  <a:schemeClr val="tx1">
                    <a:lumMod val="65000"/>
                    <a:lumOff val="35000"/>
                  </a:schemeClr>
                </a:solidFill>
                <a:latin typeface="Calibri" pitchFamily="34" charset="0"/>
              </a:rPr>
              <a:t>lordo pro-capite </a:t>
            </a:r>
            <a:r>
              <a:rPr lang="it-IT" altLang="it-IT" sz="1200" dirty="0">
                <a:solidFill>
                  <a:schemeClr val="tx1">
                    <a:lumMod val="65000"/>
                    <a:lumOff val="35000"/>
                  </a:schemeClr>
                </a:solidFill>
                <a:latin typeface="Calibri" pitchFamily="34" charset="0"/>
              </a:rPr>
              <a:t>ai prezzi </a:t>
            </a:r>
            <a:r>
              <a:rPr lang="it-IT" altLang="it-IT" sz="1200" dirty="0" smtClean="0">
                <a:solidFill>
                  <a:schemeClr val="tx1">
                    <a:lumMod val="65000"/>
                    <a:lumOff val="35000"/>
                  </a:schemeClr>
                </a:solidFill>
                <a:latin typeface="Calibri" pitchFamily="34" charset="0"/>
              </a:rPr>
              <a:t>base.</a:t>
            </a:r>
          </a:p>
          <a:p>
            <a:pPr marL="457200" lvl="1" indent="0" fontAlgn="auto">
              <a:spcAft>
                <a:spcPts val="0"/>
              </a:spcAft>
              <a:buClr>
                <a:srgbClr val="DA304A"/>
              </a:buClr>
              <a:buSzPct val="160000"/>
              <a:buNone/>
              <a:defRPr/>
            </a:pPr>
            <a:r>
              <a:rPr lang="it-IT" altLang="it-IT" sz="1200" dirty="0" smtClean="0">
                <a:solidFill>
                  <a:schemeClr val="tx1">
                    <a:lumMod val="65000"/>
                    <a:lumOff val="35000"/>
                  </a:schemeClr>
                </a:solidFill>
                <a:latin typeface="Calibri" pitchFamily="34" charset="0"/>
              </a:rPr>
              <a:t>3 </a:t>
            </a:r>
            <a:r>
              <a:rPr lang="it-IT" altLang="it-IT" sz="1200" b="1" dirty="0" smtClean="0">
                <a:solidFill>
                  <a:schemeClr val="tx1">
                    <a:lumMod val="65000"/>
                    <a:lumOff val="35000"/>
                  </a:schemeClr>
                </a:solidFill>
                <a:latin typeface="Calibri" pitchFamily="34" charset="0"/>
              </a:rPr>
              <a:t>criterio economico-sociale</a:t>
            </a:r>
            <a:r>
              <a:rPr lang="it-IT" altLang="it-IT" sz="1200" dirty="0" smtClean="0">
                <a:solidFill>
                  <a:schemeClr val="tx1">
                    <a:lumMod val="65000"/>
                    <a:lumOff val="35000"/>
                  </a:schemeClr>
                </a:solidFill>
                <a:latin typeface="Calibri" pitchFamily="34" charset="0"/>
              </a:rPr>
              <a:t>: le 50 regioni sono state ordinate per- addetti nel settore manifatturiero; - tasso di attività economica;               - 25-64enni almeno con almeno un diploma secondario inferiore (selezionate con il vincolo che i principali Paesi europei fossero rappresentati da  </a:t>
            </a:r>
            <a:r>
              <a:rPr lang="it-IT" altLang="it-IT" sz="1200" dirty="0" err="1" smtClean="0">
                <a:solidFill>
                  <a:schemeClr val="tx1">
                    <a:lumMod val="65000"/>
                    <a:lumOff val="35000"/>
                  </a:schemeClr>
                </a:solidFill>
                <a:latin typeface="Calibri" pitchFamily="34" charset="0"/>
              </a:rPr>
              <a:t>max</a:t>
            </a:r>
            <a:r>
              <a:rPr lang="it-IT" altLang="it-IT" sz="1200" dirty="0" smtClean="0">
                <a:solidFill>
                  <a:schemeClr val="tx1">
                    <a:lumMod val="65000"/>
                    <a:lumOff val="35000"/>
                  </a:schemeClr>
                </a:solidFill>
                <a:latin typeface="Calibri" pitchFamily="34" charset="0"/>
              </a:rPr>
              <a:t> 2 regioni. Nessun vincolo invece per le regioni italiane)</a:t>
            </a:r>
          </a:p>
          <a:p>
            <a:pPr marL="457200" lvl="1" indent="0" fontAlgn="auto">
              <a:spcAft>
                <a:spcPts val="0"/>
              </a:spcAft>
              <a:buClr>
                <a:srgbClr val="DA304A"/>
              </a:buClr>
              <a:buSzPct val="160000"/>
              <a:buNone/>
              <a:defRPr/>
            </a:pPr>
            <a:r>
              <a:rPr lang="it-IT" altLang="it-IT" sz="1200" dirty="0" smtClean="0">
                <a:solidFill>
                  <a:schemeClr val="tx1">
                    <a:lumMod val="65000"/>
                    <a:lumOff val="35000"/>
                  </a:schemeClr>
                </a:solidFill>
                <a:latin typeface="Calibri" pitchFamily="34" charset="0"/>
              </a:rPr>
              <a:t>4 </a:t>
            </a:r>
            <a:r>
              <a:rPr lang="it-IT" altLang="it-IT" sz="1200" b="1" dirty="0" smtClean="0">
                <a:solidFill>
                  <a:schemeClr val="tx1">
                    <a:lumMod val="65000"/>
                    <a:lumOff val="35000"/>
                  </a:schemeClr>
                </a:solidFill>
                <a:latin typeface="Calibri" pitchFamily="34" charset="0"/>
              </a:rPr>
              <a:t>rappresentanza Europa Orientale</a:t>
            </a:r>
            <a:r>
              <a:rPr lang="it-IT" altLang="it-IT" sz="1200" dirty="0" smtClean="0">
                <a:solidFill>
                  <a:schemeClr val="tx1">
                    <a:lumMod val="65000"/>
                    <a:lumOff val="35000"/>
                  </a:schemeClr>
                </a:solidFill>
                <a:latin typeface="Calibri" pitchFamily="34" charset="0"/>
              </a:rPr>
              <a:t>: scelte due regioni dell’Europa Orientale fra  le rimanenti regioni dalla 51esima posizione in poi in termini di valore  aggiunto. Sono state selezionate le prime due regioni dopo aver ordinato di nuovo per  addetti nel settore manifatturiero, tasso di attività economica; % 25-64enni almeno diplomati.</a:t>
            </a:r>
            <a:endParaRPr lang="it-IT" sz="2000" dirty="0" smtClean="0">
              <a:solidFill>
                <a:schemeClr val="tx1">
                  <a:lumMod val="65000"/>
                  <a:lumOff val="35000"/>
                </a:schemeClr>
              </a:solidFill>
            </a:endParaRPr>
          </a:p>
        </p:txBody>
      </p:sp>
      <p:sp>
        <p:nvSpPr>
          <p:cNvPr id="4" name="Segnaposto numero diapositiva 3"/>
          <p:cNvSpPr>
            <a:spLocks noGrp="1"/>
          </p:cNvSpPr>
          <p:nvPr>
            <p:ph type="sldNum" sz="quarter" idx="10"/>
          </p:nvPr>
        </p:nvSpPr>
        <p:spPr>
          <a:xfrm>
            <a:off x="9599613" y="6478588"/>
            <a:ext cx="1077912" cy="319087"/>
          </a:xfrm>
        </p:spPr>
        <p:txBody>
          <a:bodyPr/>
          <a:lstStyle/>
          <a:p>
            <a:pPr>
              <a:defRPr/>
            </a:pPr>
            <a:fld id="{2DE2EE82-D057-45DF-9422-F5C46C4A2BFA}" type="slidenum">
              <a:rPr lang="it-IT"/>
              <a:pPr>
                <a:defRPr/>
              </a:pPr>
              <a:t>6</a:t>
            </a:fld>
            <a:endParaRPr lang="it-IT" dirty="0"/>
          </a:p>
        </p:txBody>
      </p:sp>
      <p:sp>
        <p:nvSpPr>
          <p:cNvPr id="6" name="Sottotitolo 2"/>
          <p:cNvSpPr txBox="1">
            <a:spLocks/>
          </p:cNvSpPr>
          <p:nvPr/>
        </p:nvSpPr>
        <p:spPr>
          <a:xfrm>
            <a:off x="569913" y="2408004"/>
            <a:ext cx="4738357" cy="3055938"/>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Bef>
                <a:spcPts val="0"/>
              </a:spcBef>
              <a:spcAft>
                <a:spcPts val="0"/>
              </a:spcAft>
              <a:defRPr/>
            </a:pPr>
            <a:endParaRPr lang="it-IT" sz="1800" dirty="0" smtClean="0">
              <a:solidFill>
                <a:schemeClr val="tx1">
                  <a:lumMod val="65000"/>
                  <a:lumOff val="35000"/>
                </a:schemeClr>
              </a:solidFill>
            </a:endParaRPr>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fontAlgn="auto">
              <a:spcAft>
                <a:spcPts val="0"/>
              </a:spcAft>
              <a:defRPr/>
            </a:pPr>
            <a:r>
              <a:rPr lang="it-IT" sz="3200" dirty="0" smtClean="0">
                <a:solidFill>
                  <a:schemeClr val="tx1">
                    <a:lumMod val="50000"/>
                    <a:lumOff val="50000"/>
                  </a:schemeClr>
                </a:solidFill>
                <a:latin typeface="+mn-lt"/>
              </a:rPr>
              <a:t>Caratteristiche del </a:t>
            </a:r>
            <a:r>
              <a:rPr lang="it-IT" sz="3200" i="1" dirty="0" err="1" smtClean="0">
                <a:solidFill>
                  <a:schemeClr val="tx1">
                    <a:lumMod val="50000"/>
                    <a:lumOff val="50000"/>
                  </a:schemeClr>
                </a:solidFill>
                <a:latin typeface="+mn-lt"/>
              </a:rPr>
              <a:t>Factbook</a:t>
            </a:r>
            <a:r>
              <a:rPr lang="it-IT" sz="3200" dirty="0" smtClean="0">
                <a:solidFill>
                  <a:schemeClr val="tx1">
                    <a:lumMod val="50000"/>
                    <a:lumOff val="50000"/>
                  </a:schemeClr>
                </a:solidFill>
                <a:latin typeface="+mn-lt"/>
              </a:rPr>
              <a:t> Emilia-Romagna</a:t>
            </a:r>
            <a:endParaRPr lang="it-IT" sz="3200" dirty="0">
              <a:solidFill>
                <a:schemeClr val="tx1">
                  <a:lumMod val="50000"/>
                  <a:lumOff val="50000"/>
                </a:schemeClr>
              </a:solidFill>
              <a:latin typeface="+mn-lt"/>
            </a:endParaRPr>
          </a:p>
        </p:txBody>
      </p:sp>
      <p:sp>
        <p:nvSpPr>
          <p:cNvPr id="12" name="Sottotitolo 2"/>
          <p:cNvSpPr txBox="1">
            <a:spLocks/>
          </p:cNvSpPr>
          <p:nvPr/>
        </p:nvSpPr>
        <p:spPr>
          <a:xfrm>
            <a:off x="368039" y="3169368"/>
            <a:ext cx="3289568" cy="453942"/>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Aft>
                <a:spcPts val="0"/>
              </a:spcAft>
              <a:defRPr/>
            </a:pPr>
            <a:r>
              <a:rPr lang="it-IT" sz="1800" dirty="0" smtClean="0">
                <a:solidFill>
                  <a:schemeClr val="tx1">
                    <a:lumMod val="65000"/>
                    <a:lumOff val="35000"/>
                  </a:schemeClr>
                </a:solidFill>
              </a:rPr>
              <a:t>Cosa è stato mantenuto:</a:t>
            </a:r>
          </a:p>
        </p:txBody>
      </p:sp>
    </p:spTree>
    <p:extLst>
      <p:ext uri="{BB962C8B-B14F-4D97-AF65-F5344CB8AC3E}">
        <p14:creationId xmlns:p14="http://schemas.microsoft.com/office/powerpoint/2010/main" xmlns="" val="400211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AE8BAD72-B5B7-4604-8466-6473E86A605D}" type="slidenum">
              <a:rPr lang="it-IT" smtClean="0"/>
              <a:pPr>
                <a:defRPr/>
              </a:pPr>
              <a:t>7</a:t>
            </a:fld>
            <a:endParaRPr lang="it-IT" dirty="0"/>
          </a:p>
        </p:txBody>
      </p:sp>
      <p:pic>
        <p:nvPicPr>
          <p:cNvPr id="3" name="Picture 2" descr="Italia_per_regioni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9846" y="1532731"/>
            <a:ext cx="3602736" cy="4059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spagn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65640" y="1393031"/>
            <a:ext cx="5913437" cy="447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37"/>
          <p:cNvSpPr txBox="1">
            <a:spLocks noChangeArrowheads="1"/>
          </p:cNvSpPr>
          <p:nvPr/>
        </p:nvSpPr>
        <p:spPr bwMode="auto">
          <a:xfrm>
            <a:off x="10023702" y="3852069"/>
            <a:ext cx="1944688" cy="346075"/>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a:t>ES51 -  Cataluna</a:t>
            </a:r>
          </a:p>
        </p:txBody>
      </p:sp>
      <p:sp>
        <p:nvSpPr>
          <p:cNvPr id="6" name="Line 38"/>
          <p:cNvSpPr>
            <a:spLocks noChangeShapeType="1"/>
          </p:cNvSpPr>
          <p:nvPr/>
        </p:nvSpPr>
        <p:spPr bwMode="auto">
          <a:xfrm flipH="1" flipV="1">
            <a:off x="10168165" y="3061494"/>
            <a:ext cx="792162" cy="647700"/>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 name="Text Box 39"/>
          <p:cNvSpPr txBox="1">
            <a:spLocks noChangeArrowheads="1"/>
          </p:cNvSpPr>
          <p:nvPr/>
        </p:nvSpPr>
        <p:spPr bwMode="auto">
          <a:xfrm>
            <a:off x="3759427" y="2196306"/>
            <a:ext cx="2087563" cy="3460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a:t>ES21 -  </a:t>
            </a:r>
            <a:r>
              <a:rPr lang="it-IT" altLang="it-IT" sz="1600" b="1" dirty="0" err="1"/>
              <a:t>Pais</a:t>
            </a:r>
            <a:r>
              <a:rPr lang="it-IT" altLang="it-IT" sz="1600" b="1" dirty="0"/>
              <a:t> Vasco</a:t>
            </a:r>
          </a:p>
        </p:txBody>
      </p:sp>
      <p:sp>
        <p:nvSpPr>
          <p:cNvPr id="8" name="Line 40"/>
          <p:cNvSpPr>
            <a:spLocks noChangeShapeType="1"/>
          </p:cNvSpPr>
          <p:nvPr/>
        </p:nvSpPr>
        <p:spPr bwMode="auto">
          <a:xfrm flipV="1">
            <a:off x="6278790" y="2267744"/>
            <a:ext cx="1512887" cy="73025"/>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9" name="Titolo 1"/>
          <p:cNvSpPr txBox="1">
            <a:spLocks/>
          </p:cNvSpPr>
          <p:nvPr/>
        </p:nvSpPr>
        <p:spPr>
          <a:xfrm>
            <a:off x="738275" y="1025383"/>
            <a:ext cx="10701337" cy="741362"/>
          </a:xfrm>
          <a:prstGeom prst="rect">
            <a:avLst/>
          </a:prstGeom>
        </p:spPr>
        <p:txBody>
          <a:bodyPr lIns="0" tIns="0" rIns="0" bIns="0"/>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fontAlgn="auto">
              <a:spcAft>
                <a:spcPts val="0"/>
              </a:spcAft>
              <a:defRPr/>
            </a:pPr>
            <a:r>
              <a:rPr lang="it-IT" sz="3200" dirty="0" smtClean="0">
                <a:solidFill>
                  <a:schemeClr val="tx1">
                    <a:lumMod val="50000"/>
                    <a:lumOff val="50000"/>
                  </a:schemeClr>
                </a:solidFill>
                <a:latin typeface="+mn-lt"/>
              </a:rPr>
              <a:t>Le 20 regioni «simili»</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xmlns="" val="410374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AE8BAD72-B5B7-4604-8466-6473E86A605D}" type="slidenum">
              <a:rPr lang="it-IT" smtClean="0"/>
              <a:pPr>
                <a:defRPr/>
              </a:pPr>
              <a:t>8</a:t>
            </a:fld>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100" y="2398523"/>
            <a:ext cx="2539682" cy="286476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44006" y="2127173"/>
            <a:ext cx="3489524" cy="3352381"/>
          </a:xfrm>
          <a:prstGeom prst="rect">
            <a:avLst/>
          </a:prstGeom>
        </p:spPr>
      </p:pic>
      <p:sp>
        <p:nvSpPr>
          <p:cNvPr id="7" name="Titolo 1"/>
          <p:cNvSpPr txBox="1">
            <a:spLocks/>
          </p:cNvSpPr>
          <p:nvPr/>
        </p:nvSpPr>
        <p:spPr>
          <a:xfrm>
            <a:off x="738275" y="1025383"/>
            <a:ext cx="10701337" cy="741362"/>
          </a:xfrm>
          <a:prstGeom prst="rect">
            <a:avLst/>
          </a:prstGeom>
        </p:spPr>
        <p:txBody>
          <a:bodyPr lIns="0" tIns="0" rIns="0" bIns="0"/>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fontAlgn="auto">
              <a:spcAft>
                <a:spcPts val="0"/>
              </a:spcAft>
              <a:defRPr/>
            </a:pPr>
            <a:r>
              <a:rPr lang="it-IT" sz="3200" dirty="0" smtClean="0">
                <a:solidFill>
                  <a:schemeClr val="tx1">
                    <a:lumMod val="50000"/>
                    <a:lumOff val="50000"/>
                  </a:schemeClr>
                </a:solidFill>
                <a:latin typeface="+mn-lt"/>
              </a:rPr>
              <a:t>Le 20 regioni «simili»</a:t>
            </a:r>
            <a:endParaRPr lang="it-IT" sz="3200" dirty="0">
              <a:solidFill>
                <a:schemeClr val="tx1">
                  <a:lumMod val="50000"/>
                  <a:lumOff val="50000"/>
                </a:schemeClr>
              </a:solidFill>
              <a:latin typeface="+mn-lt"/>
            </a:endParaRPr>
          </a:p>
        </p:txBody>
      </p:sp>
      <p:grpSp>
        <p:nvGrpSpPr>
          <p:cNvPr id="10" name="Gruppo 9"/>
          <p:cNvGrpSpPr>
            <a:grpSpLocks noChangeAspect="1"/>
          </p:cNvGrpSpPr>
          <p:nvPr/>
        </p:nvGrpSpPr>
        <p:grpSpPr>
          <a:xfrm>
            <a:off x="4239489" y="1692650"/>
            <a:ext cx="3287150" cy="3825240"/>
            <a:chOff x="4286698" y="1835150"/>
            <a:chExt cx="2739292" cy="3187700"/>
          </a:xfrm>
        </p:grpSpPr>
        <p:pic>
          <p:nvPicPr>
            <p:cNvPr id="3" name="Immagin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73290" y="1835150"/>
              <a:ext cx="2552700" cy="3187700"/>
            </a:xfrm>
            <a:prstGeom prst="rect">
              <a:avLst/>
            </a:prstGeom>
          </p:spPr>
        </p:pic>
        <p:sp>
          <p:nvSpPr>
            <p:cNvPr id="9" name="Rettangolo 8"/>
            <p:cNvSpPr/>
            <p:nvPr/>
          </p:nvSpPr>
          <p:spPr>
            <a:xfrm>
              <a:off x="4286698" y="1835150"/>
              <a:ext cx="1009403" cy="563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n>
                  <a:solidFill>
                    <a:schemeClr val="bg1"/>
                  </a:solidFill>
                </a:ln>
                <a:solidFill>
                  <a:schemeClr val="bg1"/>
                </a:solidFill>
              </a:endParaRPr>
            </a:p>
          </p:txBody>
        </p:sp>
      </p:grpSp>
      <p:sp>
        <p:nvSpPr>
          <p:cNvPr id="12" name="Text Box 39"/>
          <p:cNvSpPr txBox="1">
            <a:spLocks noChangeArrowheads="1"/>
          </p:cNvSpPr>
          <p:nvPr/>
        </p:nvSpPr>
        <p:spPr bwMode="auto">
          <a:xfrm>
            <a:off x="2869522" y="4199905"/>
            <a:ext cx="2087563" cy="3460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NL22 </a:t>
            </a:r>
            <a:r>
              <a:rPr lang="it-IT" altLang="it-IT" sz="1600" b="1" dirty="0"/>
              <a:t>-  </a:t>
            </a:r>
            <a:r>
              <a:rPr lang="it-IT" altLang="it-IT" sz="1600" b="1" dirty="0" err="1"/>
              <a:t>Gelderland</a:t>
            </a:r>
            <a:endParaRPr lang="it-IT" altLang="it-IT" sz="1600" b="1" dirty="0"/>
          </a:p>
        </p:txBody>
      </p:sp>
      <p:sp>
        <p:nvSpPr>
          <p:cNvPr id="13" name="Text Box 39"/>
          <p:cNvSpPr txBox="1">
            <a:spLocks noChangeArrowheads="1"/>
          </p:cNvSpPr>
          <p:nvPr/>
        </p:nvSpPr>
        <p:spPr bwMode="auto">
          <a:xfrm>
            <a:off x="1194357" y="5303501"/>
            <a:ext cx="2373817"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NL41 </a:t>
            </a:r>
            <a:r>
              <a:rPr lang="it-IT" altLang="it-IT" sz="1600" b="1" dirty="0"/>
              <a:t>-  </a:t>
            </a:r>
            <a:r>
              <a:rPr lang="it-IT" altLang="it-IT" sz="1600" b="1" dirty="0" err="1"/>
              <a:t>Noord-Brabant</a:t>
            </a:r>
            <a:endParaRPr lang="it-IT" altLang="it-IT" sz="1600" b="1" dirty="0"/>
          </a:p>
        </p:txBody>
      </p:sp>
      <p:sp>
        <p:nvSpPr>
          <p:cNvPr id="14" name="Text Box 39"/>
          <p:cNvSpPr txBox="1">
            <a:spLocks noChangeArrowheads="1"/>
          </p:cNvSpPr>
          <p:nvPr/>
        </p:nvSpPr>
        <p:spPr bwMode="auto">
          <a:xfrm>
            <a:off x="3544400" y="2092608"/>
            <a:ext cx="1834348" cy="3460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DEA4 </a:t>
            </a:r>
            <a:r>
              <a:rPr lang="it-IT" altLang="it-IT" sz="1600" b="1" dirty="0"/>
              <a:t>-  </a:t>
            </a:r>
            <a:r>
              <a:rPr lang="it-IT" altLang="it-IT" sz="1600" b="1" dirty="0" err="1"/>
              <a:t>Detmold</a:t>
            </a:r>
            <a:endParaRPr lang="it-IT" altLang="it-IT" sz="1600" b="1" dirty="0"/>
          </a:p>
        </p:txBody>
      </p:sp>
      <p:sp>
        <p:nvSpPr>
          <p:cNvPr id="15" name="Text Box 39"/>
          <p:cNvSpPr txBox="1">
            <a:spLocks noChangeArrowheads="1"/>
          </p:cNvSpPr>
          <p:nvPr/>
        </p:nvSpPr>
        <p:spPr bwMode="auto">
          <a:xfrm>
            <a:off x="4322595" y="5829283"/>
            <a:ext cx="1864450" cy="3460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DE13 </a:t>
            </a:r>
            <a:r>
              <a:rPr lang="it-IT" altLang="it-IT" sz="1600" b="1" dirty="0"/>
              <a:t>-  Freiburg</a:t>
            </a:r>
          </a:p>
        </p:txBody>
      </p:sp>
      <p:sp>
        <p:nvSpPr>
          <p:cNvPr id="16" name="Text Box 39"/>
          <p:cNvSpPr txBox="1">
            <a:spLocks noChangeArrowheads="1"/>
          </p:cNvSpPr>
          <p:nvPr/>
        </p:nvSpPr>
        <p:spPr bwMode="auto">
          <a:xfrm>
            <a:off x="7610078" y="2347547"/>
            <a:ext cx="1639554" cy="3460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FR24 </a:t>
            </a:r>
            <a:r>
              <a:rPr lang="it-IT" altLang="it-IT" sz="1600" b="1" dirty="0"/>
              <a:t>-  Centre</a:t>
            </a:r>
          </a:p>
        </p:txBody>
      </p:sp>
      <p:sp>
        <p:nvSpPr>
          <p:cNvPr id="17" name="Text Box 39"/>
          <p:cNvSpPr txBox="1">
            <a:spLocks noChangeArrowheads="1"/>
          </p:cNvSpPr>
          <p:nvPr/>
        </p:nvSpPr>
        <p:spPr bwMode="auto">
          <a:xfrm>
            <a:off x="7004452" y="4143228"/>
            <a:ext cx="2472057"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FR51 </a:t>
            </a:r>
            <a:r>
              <a:rPr lang="it-IT" altLang="it-IT" sz="1600" b="1" dirty="0"/>
              <a:t>-  </a:t>
            </a:r>
            <a:r>
              <a:rPr lang="it-IT" altLang="it-IT" sz="1600" b="1" dirty="0" err="1"/>
              <a:t>Pays</a:t>
            </a:r>
            <a:r>
              <a:rPr lang="it-IT" altLang="it-IT" sz="1600" b="1" dirty="0"/>
              <a:t> de la </a:t>
            </a:r>
            <a:r>
              <a:rPr lang="it-IT" altLang="it-IT" sz="1600" b="1" dirty="0" err="1"/>
              <a:t>Loire</a:t>
            </a:r>
            <a:endParaRPr lang="it-IT" altLang="it-IT" sz="1600" b="1" dirty="0"/>
          </a:p>
        </p:txBody>
      </p:sp>
      <p:sp>
        <p:nvSpPr>
          <p:cNvPr id="18" name="Line 38"/>
          <p:cNvSpPr>
            <a:spLocks noChangeShapeType="1"/>
          </p:cNvSpPr>
          <p:nvPr/>
        </p:nvSpPr>
        <p:spPr bwMode="auto">
          <a:xfrm flipV="1">
            <a:off x="8545440" y="3747769"/>
            <a:ext cx="704191" cy="312961"/>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9" name="Line 38"/>
          <p:cNvSpPr>
            <a:spLocks noChangeShapeType="1"/>
          </p:cNvSpPr>
          <p:nvPr/>
        </p:nvSpPr>
        <p:spPr bwMode="auto">
          <a:xfrm>
            <a:off x="8897534" y="2752997"/>
            <a:ext cx="1060853" cy="143953"/>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20" name="Line 38"/>
          <p:cNvSpPr>
            <a:spLocks noChangeShapeType="1"/>
          </p:cNvSpPr>
          <p:nvPr/>
        </p:nvSpPr>
        <p:spPr bwMode="auto">
          <a:xfrm flipV="1">
            <a:off x="5074596" y="5398500"/>
            <a:ext cx="483057" cy="338553"/>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21" name="Line 38"/>
          <p:cNvSpPr>
            <a:spLocks noChangeShapeType="1"/>
          </p:cNvSpPr>
          <p:nvPr/>
        </p:nvSpPr>
        <p:spPr bwMode="auto">
          <a:xfrm>
            <a:off x="4463399" y="2520584"/>
            <a:ext cx="987373" cy="792631"/>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22" name="Line 38"/>
          <p:cNvSpPr>
            <a:spLocks noChangeShapeType="1"/>
          </p:cNvSpPr>
          <p:nvPr/>
        </p:nvSpPr>
        <p:spPr bwMode="auto">
          <a:xfrm flipH="1" flipV="1">
            <a:off x="2381264" y="4143226"/>
            <a:ext cx="488257" cy="229715"/>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23" name="Line 38"/>
          <p:cNvSpPr>
            <a:spLocks noChangeShapeType="1"/>
          </p:cNvSpPr>
          <p:nvPr/>
        </p:nvSpPr>
        <p:spPr bwMode="auto">
          <a:xfrm flipH="1" flipV="1">
            <a:off x="1472539" y="4545980"/>
            <a:ext cx="268402" cy="717305"/>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xmlns="" val="45961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AE8BAD72-B5B7-4604-8466-6473E86A605D}" type="slidenum">
              <a:rPr lang="it-IT" smtClean="0"/>
              <a:pPr>
                <a:defRPr/>
              </a:pPr>
              <a:t>9</a:t>
            </a:fld>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1755" y="1744329"/>
            <a:ext cx="1852608" cy="2308041"/>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84638" y="1355349"/>
            <a:ext cx="1870634" cy="4257304"/>
          </a:xfrm>
          <a:prstGeom prst="rect">
            <a:avLst/>
          </a:prstGeom>
        </p:spPr>
      </p:pic>
      <p:pic>
        <p:nvPicPr>
          <p:cNvPr id="8" name="Immagine 7"/>
          <p:cNvPicPr>
            <a:picLocks noChangeAspect="1"/>
          </p:cNvPicPr>
          <p:nvPr/>
        </p:nvPicPr>
        <p:blipFill rotWithShape="1">
          <a:blip r:embed="rId4">
            <a:extLst>
              <a:ext uri="{28A0092B-C50C-407E-A947-70E740481C1C}">
                <a14:useLocalDpi xmlns:a14="http://schemas.microsoft.com/office/drawing/2010/main" xmlns="" val="0"/>
              </a:ext>
            </a:extLst>
          </a:blip>
          <a:srcRect t="15446" b="4216"/>
          <a:stretch/>
        </p:blipFill>
        <p:spPr>
          <a:xfrm>
            <a:off x="3070604" y="1153835"/>
            <a:ext cx="4292064" cy="5148000"/>
          </a:xfrm>
          <a:prstGeom prst="rect">
            <a:avLst/>
          </a:prstGeom>
        </p:spPr>
      </p:pic>
      <p:sp>
        <p:nvSpPr>
          <p:cNvPr id="6" name="Text Box 39"/>
          <p:cNvSpPr txBox="1">
            <a:spLocks noChangeArrowheads="1"/>
          </p:cNvSpPr>
          <p:nvPr/>
        </p:nvSpPr>
        <p:spPr bwMode="auto">
          <a:xfrm>
            <a:off x="909358" y="4781001"/>
            <a:ext cx="1762590" cy="5847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IE02 </a:t>
            </a:r>
            <a:r>
              <a:rPr lang="it-IT" altLang="it-IT" sz="1600" b="1" dirty="0"/>
              <a:t>-  Southern and </a:t>
            </a:r>
            <a:r>
              <a:rPr lang="it-IT" altLang="it-IT" sz="1600" b="1" dirty="0" err="1" smtClean="0"/>
              <a:t>Eastern</a:t>
            </a:r>
            <a:endParaRPr lang="it-IT" altLang="it-IT" sz="1600" b="1" dirty="0"/>
          </a:p>
        </p:txBody>
      </p:sp>
      <p:sp>
        <p:nvSpPr>
          <p:cNvPr id="9" name="Line 38"/>
          <p:cNvSpPr>
            <a:spLocks noChangeShapeType="1"/>
          </p:cNvSpPr>
          <p:nvPr/>
        </p:nvSpPr>
        <p:spPr bwMode="auto">
          <a:xfrm flipH="1" flipV="1">
            <a:off x="1187539" y="4023480"/>
            <a:ext cx="268402" cy="717305"/>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0" name="Text Box 39"/>
          <p:cNvSpPr txBox="1">
            <a:spLocks noChangeArrowheads="1"/>
          </p:cNvSpPr>
          <p:nvPr/>
        </p:nvSpPr>
        <p:spPr bwMode="auto">
          <a:xfrm>
            <a:off x="6568335" y="2632326"/>
            <a:ext cx="2445036"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UKE4 </a:t>
            </a:r>
            <a:r>
              <a:rPr lang="it-IT" altLang="it-IT" sz="1600" b="1" dirty="0"/>
              <a:t>-  West Yorkshire</a:t>
            </a:r>
          </a:p>
        </p:txBody>
      </p:sp>
      <p:sp>
        <p:nvSpPr>
          <p:cNvPr id="11" name="Line 38"/>
          <p:cNvSpPr>
            <a:spLocks noChangeShapeType="1"/>
          </p:cNvSpPr>
          <p:nvPr/>
        </p:nvSpPr>
        <p:spPr bwMode="auto">
          <a:xfrm flipH="1">
            <a:off x="6353299" y="3040083"/>
            <a:ext cx="761620" cy="1012287"/>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2" name="Text Box 39"/>
          <p:cNvSpPr txBox="1">
            <a:spLocks noChangeArrowheads="1"/>
          </p:cNvSpPr>
          <p:nvPr/>
        </p:nvSpPr>
        <p:spPr bwMode="auto">
          <a:xfrm>
            <a:off x="6744484" y="5747422"/>
            <a:ext cx="3213903" cy="58477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UKK1 </a:t>
            </a:r>
            <a:r>
              <a:rPr lang="it-IT" altLang="it-IT" sz="1600" b="1" dirty="0"/>
              <a:t>-  </a:t>
            </a:r>
            <a:r>
              <a:rPr lang="en-US" altLang="it-IT" sz="1600" b="1" dirty="0"/>
              <a:t>Gloucestershire, Wiltshire and Bristol/Bath area</a:t>
            </a:r>
            <a:endParaRPr lang="it-IT" altLang="it-IT" sz="1600" b="1" dirty="0"/>
          </a:p>
        </p:txBody>
      </p:sp>
      <p:sp>
        <p:nvSpPr>
          <p:cNvPr id="13" name="Line 38"/>
          <p:cNvSpPr>
            <a:spLocks noChangeShapeType="1"/>
          </p:cNvSpPr>
          <p:nvPr/>
        </p:nvSpPr>
        <p:spPr bwMode="auto">
          <a:xfrm flipH="1" flipV="1">
            <a:off x="6175169" y="5814527"/>
            <a:ext cx="509940" cy="315920"/>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4" name="Text Box 39"/>
          <p:cNvSpPr txBox="1">
            <a:spLocks noChangeArrowheads="1"/>
          </p:cNvSpPr>
          <p:nvPr/>
        </p:nvSpPr>
        <p:spPr bwMode="auto">
          <a:xfrm>
            <a:off x="10152705" y="3570046"/>
            <a:ext cx="1991795" cy="338554"/>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b="1" dirty="0" smtClean="0"/>
              <a:t>SE11 </a:t>
            </a:r>
            <a:r>
              <a:rPr lang="it-IT" altLang="it-IT" sz="1600" b="1" dirty="0"/>
              <a:t>-  </a:t>
            </a:r>
            <a:r>
              <a:rPr lang="it-IT" altLang="it-IT" sz="1600" b="1" dirty="0" err="1"/>
              <a:t>Stockholm</a:t>
            </a:r>
            <a:endParaRPr lang="it-IT" altLang="it-IT" sz="1600" b="1" dirty="0"/>
          </a:p>
        </p:txBody>
      </p:sp>
      <p:sp>
        <p:nvSpPr>
          <p:cNvPr id="15" name="Line 38"/>
          <p:cNvSpPr>
            <a:spLocks noChangeShapeType="1"/>
          </p:cNvSpPr>
          <p:nvPr/>
        </p:nvSpPr>
        <p:spPr bwMode="auto">
          <a:xfrm flipH="1">
            <a:off x="10402784" y="3964105"/>
            <a:ext cx="493089" cy="200692"/>
          </a:xfrm>
          <a:prstGeom prst="line">
            <a:avLst/>
          </a:prstGeom>
          <a:noFill/>
          <a:ln w="76200">
            <a:solidFill>
              <a:srgbClr val="FF0000"/>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xmlns="" val="1506446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2251</TotalTime>
  <Words>1123</Words>
  <Application>Microsoft Office PowerPoint</Application>
  <PresentationFormat>Personalizzato</PresentationFormat>
  <Paragraphs>109</Paragraphs>
  <Slides>13</Slides>
  <Notes>3</Notes>
  <HiddenSlides>0</HiddenSlides>
  <MMClips>1</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Personalizza struttura</vt:lpstr>
      <vt:lpstr>COMPORTAMENTI INDIVIDUALI  E RELAZIONI SOCIALI  IN TRASFORMAZIONE  UNA SFIDA PER LA  STATISTICA UFFICIALE </vt:lpstr>
      <vt:lpstr>Cos’è il Factbook Emilia-Romagna?</vt:lpstr>
      <vt:lpstr>Lo scopo del Factbook Emilia-Romagna</vt:lpstr>
      <vt:lpstr>Un po’ di storia…</vt:lpstr>
      <vt:lpstr>Caratteristiche del Factbook Emilia-Romagna</vt:lpstr>
      <vt:lpstr>Caratteristiche del Factbook Emilia-Romagna</vt:lpstr>
      <vt:lpstr>Diapositiva 7</vt:lpstr>
      <vt:lpstr>Diapositiva 8</vt:lpstr>
      <vt:lpstr>Diapositiva 9</vt:lpstr>
      <vt:lpstr>Diapositiva 10</vt:lpstr>
      <vt:lpstr>Testiamo il Factbook E-R…</vt:lpstr>
      <vt:lpstr>Diapositiva 12</vt:lpstr>
      <vt:lpstr>E dopo un anno, quali prospettive?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Marco &amp; Serena</cp:lastModifiedBy>
  <cp:revision>145</cp:revision>
  <cp:lastPrinted>2016-06-17T14:10:57Z</cp:lastPrinted>
  <dcterms:created xsi:type="dcterms:W3CDTF">2016-03-11T16:10:26Z</dcterms:created>
  <dcterms:modified xsi:type="dcterms:W3CDTF">2016-06-21T16:55:31Z</dcterms:modified>
</cp:coreProperties>
</file>