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61" r:id="rId3"/>
    <p:sldId id="265" r:id="rId4"/>
    <p:sldId id="266" r:id="rId5"/>
    <p:sldId id="268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F31"/>
    <a:srgbClr val="E26F37"/>
    <a:srgbClr val="D43D25"/>
    <a:srgbClr val="DA713A"/>
    <a:srgbClr val="E16F36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5000" autoAdjust="0"/>
  </p:normalViewPr>
  <p:slideViewPr>
    <p:cSldViewPr snapToGrid="0" snapToObjects="1">
      <p:cViewPr>
        <p:scale>
          <a:sx n="100" d="100"/>
          <a:sy n="100" d="100"/>
        </p:scale>
        <p:origin x="-954" y="-330"/>
      </p:cViewPr>
      <p:guideLst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24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SPAZIO CONFRONTI </a:t>
            </a:r>
            <a:r>
              <a:rPr lang="it-IT" sz="1100" b="1" baseline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</a:t>
            </a:r>
            <a:endParaRPr lang="it-IT" sz="1100" b="1" dirty="0" smtClean="0">
              <a:solidFill>
                <a:srgbClr val="E26F31"/>
              </a:solidFill>
              <a:latin typeface="+mn-lt"/>
              <a:ea typeface="Signika Light" charset="0"/>
              <a:cs typeface="Calibri"/>
            </a:endParaRP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Nuovi sistemi di rilevazione dei dati sui flussi turistici. Il caso SPOT in Puglia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SPAZIO CONFRONTI</a:t>
            </a: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  <a:ea typeface="Signika Light" charset="0"/>
                <a:cs typeface="Arial"/>
              </a:rPr>
              <a:t>Nuovi sistemi di rilevazione dei dati sui flussi turistici. Il caso SPOT in Puglia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8221860" cy="4035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Dott.ssa Gabriella </a:t>
            </a:r>
            <a:r>
              <a:rPr lang="it-IT" sz="20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Belviso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| Regione Puglia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informatizzare le procedure di trasmissione dei </a:t>
            </a:r>
            <a:r>
              <a:rPr lang="it-IT" sz="1400" dirty="0" smtClean="0"/>
              <a:t>dati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disporre dei dati sul movimento turistico in TEMPO REALE e avere informazioni sulla distribuzione dei flussi nell’arco del mese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«conoscere» il TURISTA (</a:t>
            </a:r>
            <a:r>
              <a:rPr lang="it-IT" sz="1400" dirty="0" err="1"/>
              <a:t>eta</a:t>
            </a:r>
            <a:r>
              <a:rPr lang="it-IT" sz="1400" dirty="0"/>
              <a:t>̀, sesso, ...) e le caratteristiche del VIAGGIO IN PUGLIA (motivazione, mezzi di trasporto, ...) </a:t>
            </a:r>
            <a:endParaRPr lang="it-IT" sz="1400" dirty="0" smtClean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r</a:t>
            </a:r>
            <a:r>
              <a:rPr lang="it-IT" sz="1400" dirty="0" smtClean="0"/>
              <a:t>idurre il disturbo statistico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Aiutare gli operatori ad assolvere gli adempimenti </a:t>
            </a:r>
            <a:endParaRPr lang="it-IT" sz="14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Fornire servizi agli </a:t>
            </a:r>
            <a:r>
              <a:rPr lang="it-IT" sz="1400" dirty="0"/>
              <a:t>operatori per verificare l’andamento della propria struttura, per confrontarsi con il territorio e per calcolare la tassa di soggiorno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Sistema finalizzato a semplificare e ottimizzare il processo di rilevazione e analisi dei dati di movimentazione turistica, nel rispetto dei criteri stabiliti dall’ISTAT e delle esigenze della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Regione.</a:t>
            </a:r>
          </a:p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Consente di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usare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dati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statistici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 pianificare le strategie territoriali per il turismo e per programmare la destinazione delle risorse e le attività di marketing. </a:t>
            </a: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Attinge ai dati che le strutture già producono durante il check-in/check-out degli ospiti </a:t>
            </a: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Il sistema SPOT: caratteristiche e obiettivi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Dati obbligatori: sesso, età, </a:t>
            </a:r>
            <a:r>
              <a:rPr lang="it-IT" sz="1400" dirty="0"/>
              <a:t>residenza, </a:t>
            </a:r>
            <a:r>
              <a:rPr lang="it-IT" sz="1400" dirty="0" smtClean="0"/>
              <a:t>tipologia </a:t>
            </a:r>
            <a:r>
              <a:rPr lang="it-IT" sz="1400" dirty="0"/>
              <a:t>alloggiato (singolo, famiglia, gruppo)</a:t>
            </a:r>
            <a:endParaRPr lang="it-IT" sz="1400" dirty="0" smtClean="0"/>
          </a:p>
          <a:p>
            <a:pPr marL="285750" lvl="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Dati </a:t>
            </a:r>
            <a:r>
              <a:rPr lang="it-IT" sz="1400" dirty="0" smtClean="0"/>
              <a:t>facoltativi: Motivo </a:t>
            </a:r>
            <a:r>
              <a:rPr lang="it-IT" sz="1400" dirty="0"/>
              <a:t>principale del viaggio, Mezzo di trasporto principale per arrivare in Puglia, Mezzo di trasporto principale per muoversi in Puglia, Modalità di prenotazione, Titolo di studio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funzioni </a:t>
            </a:r>
            <a:r>
              <a:rPr lang="it-IT" sz="1400" dirty="0"/>
              <a:t>di reportistica </a:t>
            </a:r>
            <a:r>
              <a:rPr lang="it-IT" sz="1400" dirty="0" smtClean="0"/>
              <a:t>per tutti i livelli (operatore, ufficio territoriale, Regione) basate </a:t>
            </a:r>
            <a:r>
              <a:rPr lang="it-IT" sz="1400" dirty="0"/>
              <a:t>su un </a:t>
            </a:r>
            <a:r>
              <a:rPr lang="it-IT" sz="1400" dirty="0" err="1"/>
              <a:t>datawarehouse</a:t>
            </a:r>
            <a:r>
              <a:rPr lang="it-IT" sz="1400" dirty="0"/>
              <a:t> in grado anche di pubblicare i dati in formato aperto (Open Data), nel rispetto del segreto statistico</a:t>
            </a:r>
            <a:r>
              <a:rPr lang="it-IT" sz="1400" dirty="0" smtClean="0"/>
              <a:t>.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generazione di report statistici, anche su serie storiche, per le diverse aggregazioni territoriali, a partire dall’entità territoriale comunale, e per diversi livelli </a:t>
            </a:r>
            <a:r>
              <a:rPr lang="it-IT" sz="1400" dirty="0" smtClean="0"/>
              <a:t>temporali</a:t>
            </a:r>
            <a:endParaRPr lang="it-IT" sz="14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generazione </a:t>
            </a:r>
            <a:r>
              <a:rPr lang="it-IT" sz="1400" dirty="0"/>
              <a:t>dei file mensili conformi alle specifiche definite dall’Istituto Nazionale di Statistica</a:t>
            </a:r>
            <a:r>
              <a:rPr lang="it-IT" sz="1400" dirty="0" smtClean="0"/>
              <a:t>.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Distribuzione delle tre modalità: Completa=78% Lite=11,5% Base=10,5%</a:t>
            </a:r>
            <a:endParaRPr lang="it-IT" sz="14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271962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SPOT completo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un mini-gestionale, completamente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gratuito, per la gestione in locale dei dati su arrivi e partenze, la trasmissione telematica alla Regione dei dati anonimi di movimentazione e la generazione del file da trasmettere alla P.S.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SPOT Base: sistema web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che consente di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caricare ed elaborare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file contenenti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 movimenti turistici giornalieri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anonimi della struttura,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generato secondo le specifiche di SPOT dal programma gestionale utilizzato dalla struttura. </a:t>
            </a:r>
          </a:p>
          <a:p>
            <a:pPr lvl="0"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SPOT Lite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sistema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web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 l’inserimento on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-line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dati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 arrivi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 partenze degli ospiti,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privi dei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dati identificativi dei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clienti.  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l"/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La soluzione, anzi tre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637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introdotto a gennaio 2013 </a:t>
            </a:r>
            <a:r>
              <a:rPr lang="it-IT" sz="1400" dirty="0" smtClean="0"/>
              <a:t>e reso </a:t>
            </a:r>
            <a:r>
              <a:rPr lang="it-IT" sz="1400" dirty="0"/>
              <a:t>obbligatorio con legge regionale</a:t>
            </a:r>
            <a:r>
              <a:rPr lang="it-IT" sz="1400" dirty="0" smtClean="0"/>
              <a:t>.</a:t>
            </a:r>
          </a:p>
          <a:p>
            <a:pPr marL="285750" lvl="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/>
              <a:t>Rilevazione giornaliera e trasmissione entro il 16 del mese corrente (per il movimento 1-15) ed entro il 1 del mese successivo (per il movimento 16 – fine mese</a:t>
            </a:r>
            <a:r>
              <a:rPr lang="it-IT" sz="1400" dirty="0" smtClean="0"/>
              <a:t>)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400" dirty="0" smtClean="0"/>
              <a:t>Disponibile un numero verde che fornisce assistenza tecnica tutti i giorni, dal lunedì al venerdì, dalle 9.00 alle 17.30.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Copertura pari a circa il 97%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Il primo anno si è registrato un incremento delle trasmissioni rispetto all’anno precedente, in cui si utilizzava il cartaceo, di oltre il 20%.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Nel 2015, su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5.717</a:t>
            </a:r>
            <a:r>
              <a:rPr lang="it-IT" sz="1800" dirty="0" smtClean="0">
                <a:solidFill>
                  <a:srgbClr val="FF0000"/>
                </a:solidFill>
              </a:rPr>
              <a:t>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strutture, i Non Rispondenti sono stati circa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208</a:t>
            </a:r>
          </a:p>
          <a:p>
            <a:pPr algn="l"/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Disponibilità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tempo reale (entro il giorno successivo) dei dati relativi a circa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2.511 strutture</a:t>
            </a:r>
          </a:p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Ricadute positive sul territorio, con miglioramento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 livello di informatizzazione degli operatori 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delle politiche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 gestione delle singole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strutture grazie ai servizi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 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alle informazioni forniti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Risultati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059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396406" y="1142604"/>
            <a:ext cx="6236794" cy="40707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000" dirty="0">
                <a:ea typeface="Signika Light" charset="0"/>
                <a:cs typeface="Signika Light" charset="0"/>
              </a:rPr>
              <a:t>Sistema efficace per le attività di pianificazione e programmazione della </a:t>
            </a:r>
            <a:r>
              <a:rPr lang="it-IT" sz="2000" dirty="0" smtClean="0">
                <a:ea typeface="Signika Light" charset="0"/>
                <a:cs typeface="Signika Light" charset="0"/>
              </a:rPr>
              <a:t>Regione, realizzato con </a:t>
            </a:r>
            <a:r>
              <a:rPr lang="it-IT" sz="2000" dirty="0">
                <a:ea typeface="Signika Light" charset="0"/>
                <a:cs typeface="Signika Light" charset="0"/>
              </a:rPr>
              <a:t>tecnologie open-</a:t>
            </a:r>
            <a:r>
              <a:rPr lang="it-IT" sz="2000" dirty="0" smtClean="0">
                <a:ea typeface="Signika Light" charset="0"/>
                <a:cs typeface="Signika Light" charset="0"/>
              </a:rPr>
              <a:t>source da </a:t>
            </a:r>
            <a:r>
              <a:rPr lang="it-IT" sz="2000" dirty="0">
                <a:ea typeface="Signika Light" charset="0"/>
                <a:cs typeface="Signika Light" charset="0"/>
              </a:rPr>
              <a:t>InnovaPuglia, società </a:t>
            </a:r>
            <a:r>
              <a:rPr lang="it-IT" sz="2000" i="1" dirty="0">
                <a:ea typeface="Signika Light" charset="0"/>
                <a:cs typeface="Signika Light" charset="0"/>
              </a:rPr>
              <a:t>in </a:t>
            </a:r>
            <a:r>
              <a:rPr lang="it-IT" sz="2000" i="1" dirty="0" err="1">
                <a:ea typeface="Signika Light" charset="0"/>
                <a:cs typeface="Signika Light" charset="0"/>
              </a:rPr>
              <a:t>house</a:t>
            </a:r>
            <a:r>
              <a:rPr lang="it-IT" sz="2000" i="1" dirty="0">
                <a:ea typeface="Signika Light" charset="0"/>
                <a:cs typeface="Signika Light" charset="0"/>
              </a:rPr>
              <a:t> </a:t>
            </a:r>
            <a:r>
              <a:rPr lang="it-IT" sz="2000" dirty="0">
                <a:ea typeface="Signika Light" charset="0"/>
                <a:cs typeface="Signika Light" charset="0"/>
              </a:rPr>
              <a:t>della </a:t>
            </a:r>
            <a:r>
              <a:rPr lang="it-IT" sz="2000" dirty="0" smtClean="0">
                <a:ea typeface="Signika Light" charset="0"/>
                <a:cs typeface="Signika Light" charset="0"/>
              </a:rPr>
              <a:t>Regione, </a:t>
            </a:r>
            <a:r>
              <a:rPr lang="it-IT" sz="2000" dirty="0">
                <a:ea typeface="Signika Light" charset="0"/>
                <a:cs typeface="Signika Light" charset="0"/>
              </a:rPr>
              <a:t>facilmente modulabile per rispondere a nuove richieste informative provenienti dalla Regione o dal SISTAN, disponibile in modalità di </a:t>
            </a:r>
            <a:r>
              <a:rPr lang="it-IT" sz="2000" dirty="0" smtClean="0">
                <a:ea typeface="Signika Light" charset="0"/>
                <a:cs typeface="Signika Light" charset="0"/>
              </a:rPr>
              <a:t>riuso.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Basato sulla stessa metodologia adottata dalla Regione Emilia-Romagna.</a:t>
            </a:r>
          </a:p>
          <a:p>
            <a:pPr marL="0" indent="0">
              <a:buNone/>
            </a:pPr>
            <a:r>
              <a:rPr lang="it-IT" sz="2000" dirty="0" smtClean="0">
                <a:ea typeface="Signika Light" charset="0"/>
                <a:cs typeface="Signika Light" charset="0"/>
              </a:rPr>
              <a:t>La metodologia e il </a:t>
            </a:r>
            <a:r>
              <a:rPr lang="it-IT" sz="2000" dirty="0">
                <a:ea typeface="Signika Light" charset="0"/>
                <a:cs typeface="Signika Light" charset="0"/>
              </a:rPr>
              <a:t>k</a:t>
            </a:r>
            <a:r>
              <a:rPr lang="it-IT" sz="2000" dirty="0" smtClean="0">
                <a:ea typeface="Signika Light" charset="0"/>
                <a:cs typeface="Signika Light" charset="0"/>
              </a:rPr>
              <a:t>now-how acquisito sono stati utilizzati per la realizzazione del sistema di rilevazione dei flussi di visitatori presso i Luoghi della Cultura della Regione, che sarà presto sperimentato anche con l’ausilio della </a:t>
            </a:r>
            <a:r>
              <a:rPr lang="it-IT" sz="2000" i="1" dirty="0" smtClean="0">
                <a:ea typeface="Signika Light" charset="0"/>
                <a:cs typeface="Signika Light" charset="0"/>
              </a:rPr>
              <a:t>Bari Guest Card </a:t>
            </a:r>
            <a:r>
              <a:rPr lang="it-IT" sz="2000" dirty="0" smtClean="0">
                <a:ea typeface="Signika Light" charset="0"/>
                <a:cs typeface="Signika Light" charset="0"/>
              </a:rPr>
              <a:t>dell’Area Metropolitana di </a:t>
            </a:r>
            <a:r>
              <a:rPr lang="it-IT" sz="2000" dirty="0">
                <a:ea typeface="Signika Light" charset="0"/>
                <a:cs typeface="Signika Light" charset="0"/>
              </a:rPr>
              <a:t>Bari, </a:t>
            </a:r>
            <a:r>
              <a:rPr lang="it-IT" sz="2000" dirty="0" smtClean="0">
                <a:ea typeface="Signika Light" charset="0"/>
                <a:cs typeface="Signika Light" charset="0"/>
              </a:rPr>
              <a:t>che consentirà </a:t>
            </a:r>
            <a:r>
              <a:rPr lang="it-IT" sz="2000" dirty="0">
                <a:ea typeface="Signika Light" charset="0"/>
                <a:cs typeface="Signika Light" charset="0"/>
              </a:rPr>
              <a:t>di tracciare i turisti che decideranno di beneficiarne, garantendo loro facilità di accesso al sistema territoriale di offerta culturale e </a:t>
            </a:r>
            <a:r>
              <a:rPr lang="it-IT" sz="2000" dirty="0" smtClean="0">
                <a:ea typeface="Signika Light" charset="0"/>
                <a:cs typeface="Signika Light" charset="0"/>
              </a:rPr>
              <a:t>commerciale, e con la collaborazione dell’Ufficio Territoriale Puglia dell’ISTAT.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Conclusioni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0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</TotalTime>
  <Words>732</Words>
  <Application>Microsoft Office PowerPoint</Application>
  <PresentationFormat>Personalizzato</PresentationFormat>
  <Paragraphs>58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Personalizza struttura</vt:lpstr>
      <vt:lpstr>COMPORTAMENTI INDIVIDUALI  E RELAZIONI SOCIALI  IN TRASFORMAZIONE  UNA SFIDA PER LA  STATISTICA UFFICIALE </vt:lpstr>
      <vt:lpstr>Il sistema SPOT: caratteristiche e obiettivi</vt:lpstr>
      <vt:lpstr>La soluzione, anzi tre</vt:lpstr>
      <vt:lpstr>Risultati</vt:lpstr>
      <vt:lpstr>Conclusioni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conferenza</cp:lastModifiedBy>
  <cp:revision>91</cp:revision>
  <cp:lastPrinted>2016-03-21T17:06:08Z</cp:lastPrinted>
  <dcterms:created xsi:type="dcterms:W3CDTF">2016-03-11T16:10:26Z</dcterms:created>
  <dcterms:modified xsi:type="dcterms:W3CDTF">2016-06-22T14:33:45Z</dcterms:modified>
</cp:coreProperties>
</file>