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1" r:id="rId4"/>
    <p:sldId id="266" r:id="rId5"/>
    <p:sldId id="267" r:id="rId6"/>
    <p:sldId id="269" r:id="rId7"/>
    <p:sldId id="270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3" r:id="rId18"/>
    <p:sldId id="279" r:id="rId19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F31"/>
    <a:srgbClr val="E26F37"/>
    <a:srgbClr val="D43D25"/>
    <a:srgbClr val="DA713A"/>
    <a:srgbClr val="E16F36"/>
    <a:srgbClr val="BE1520"/>
    <a:srgbClr val="CF1E24"/>
    <a:srgbClr val="C72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45" autoAdjust="0"/>
    <p:restoredTop sz="86408" autoAdjust="0"/>
  </p:normalViewPr>
  <p:slideViewPr>
    <p:cSldViewPr snapToGrid="0" snapToObjects="1">
      <p:cViewPr>
        <p:scale>
          <a:sx n="100" d="100"/>
          <a:sy n="100" d="100"/>
        </p:scale>
        <p:origin x="-978" y="-462"/>
      </p:cViewPr>
      <p:guideLst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C35F811-4BDD-4848-8E89-F5EEB79B22CC}" type="datetimeFigureOut">
              <a:rPr lang="it-IT"/>
              <a:pPr>
                <a:defRPr/>
              </a:pPr>
              <a:t>22/06/2016</a:t>
            </a:fld>
            <a:endParaRPr lang="it-IT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FB0DAF5-3866-48DE-8C1F-FAE84D397D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44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25A145-18FB-4D59-A36D-E3BAE5567D1C}" type="datetimeFigureOut">
              <a:rPr lang="it-IT"/>
              <a:pPr>
                <a:defRPr/>
              </a:pPr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2AA155-0108-4AB6-B14D-5BEDDF652E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2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1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F96C0-6010-4F17-B5A9-A296C5AA834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AD0C-8A85-4F45-8523-9E88FEC1777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813E-61C9-4810-92C0-79BACBB77F7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3" y="968375"/>
            <a:ext cx="10998200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Immagine 7"/>
          <p:cNvPicPr>
            <a:picLocks noChangeAspect="1"/>
          </p:cNvPicPr>
          <p:nvPr userDrawn="1"/>
        </p:nvPicPr>
        <p:blipFill>
          <a:blip r:embed="rId4"/>
          <a:srcRect t="13814" r="74033" b="37508"/>
          <a:stretch>
            <a:fillRect/>
          </a:stretch>
        </p:blipFill>
        <p:spPr bwMode="auto">
          <a:xfrm>
            <a:off x="10647363" y="5776913"/>
            <a:ext cx="154463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magin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771063" y="179388"/>
            <a:ext cx="197643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3" y="354013"/>
            <a:ext cx="7627937" cy="5381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080"/>
              </a:lnSpc>
              <a:spcAft>
                <a:spcPts val="600"/>
              </a:spcAft>
              <a:defRPr/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00 GIUGNO 2016 </a:t>
            </a:r>
          </a:p>
          <a:p>
            <a:pPr fontAlgn="auto">
              <a:lnSpc>
                <a:spcPts val="1080"/>
              </a:lnSpc>
              <a:spcAft>
                <a:spcPts val="0"/>
              </a:spcAft>
              <a:defRPr/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SPAZIO CONFRONTI  </a:t>
            </a:r>
          </a:p>
          <a:p>
            <a:pPr fontAlgn="auto"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it-IT" sz="1200" dirty="0" smtClean="0">
                <a:latin typeface="+mn-lt"/>
                <a:ea typeface="Signika Light" charset="0"/>
                <a:cs typeface="Arial"/>
              </a:rPr>
              <a:t>Titolo presentazione</a:t>
            </a:r>
            <a:endParaRPr lang="it-IT" sz="1200" dirty="0"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8388" y="6478588"/>
            <a:ext cx="719137" cy="3190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pPr>
              <a:defRPr/>
            </a:pPr>
            <a:fld id="{7DA82772-909D-413B-ABBE-D402D19137F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613"/>
            <a:ext cx="12192000" cy="3481387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DA304A"/>
                </a:solidFill>
              </a:rPr>
              <a:t> </a:t>
            </a:r>
          </a:p>
        </p:txBody>
      </p:sp>
      <p:sp>
        <p:nvSpPr>
          <p:cNvPr id="6147" name="CasellaDiTesto 14"/>
          <p:cNvSpPr txBox="1">
            <a:spLocks noChangeArrowheads="1"/>
          </p:cNvSpPr>
          <p:nvPr/>
        </p:nvSpPr>
        <p:spPr bwMode="auto">
          <a:xfrm>
            <a:off x="3173413" y="3609975"/>
            <a:ext cx="82216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75"/>
              </a:lnSpc>
            </a:pPr>
            <a:r>
              <a:rPr lang="it-IT" sz="2800">
                <a:solidFill>
                  <a:schemeClr val="bg1"/>
                </a:solidFill>
                <a:latin typeface="Calibri Light"/>
                <a:ea typeface="Signika Light"/>
                <a:cs typeface="Arial" charset="0"/>
              </a:rPr>
              <a:t>SPAZIO CONFRONTI</a:t>
            </a:r>
          </a:p>
          <a:p>
            <a:pPr>
              <a:lnSpc>
                <a:spcPts val="2163"/>
              </a:lnSpc>
            </a:pPr>
            <a:endParaRPr lang="it-IT" sz="2800">
              <a:solidFill>
                <a:schemeClr val="bg1"/>
              </a:solidFill>
              <a:latin typeface="Calibri Light"/>
              <a:ea typeface="Signika Light"/>
              <a:cs typeface="Arial" charset="0"/>
            </a:endParaRPr>
          </a:p>
          <a:p>
            <a:pPr>
              <a:lnSpc>
                <a:spcPts val="3200"/>
              </a:lnSpc>
            </a:pPr>
            <a:r>
              <a:rPr lang="it-IT" sz="2800">
                <a:solidFill>
                  <a:schemeClr val="bg1"/>
                </a:solidFill>
                <a:latin typeface="Calibri" pitchFamily="34" charset="0"/>
                <a:ea typeface="Signika Light"/>
                <a:cs typeface="Arial" charset="0"/>
              </a:rPr>
              <a:t>SIS PRO-00002</a:t>
            </a:r>
          </a:p>
          <a:p>
            <a:pPr>
              <a:lnSpc>
                <a:spcPts val="3200"/>
              </a:lnSpc>
            </a:pPr>
            <a:r>
              <a:rPr lang="it-IT" sz="2800">
                <a:solidFill>
                  <a:schemeClr val="bg1"/>
                </a:solidFill>
                <a:latin typeface="Calibri" pitchFamily="34" charset="0"/>
                <a:ea typeface="Signika Light"/>
                <a:cs typeface="Arial" charset="0"/>
              </a:rPr>
              <a:t>Censimento degli archivi amministrativi</a:t>
            </a:r>
          </a:p>
          <a:p>
            <a:pPr>
              <a:lnSpc>
                <a:spcPts val="3200"/>
              </a:lnSpc>
            </a:pPr>
            <a:r>
              <a:rPr lang="it-IT" sz="2800">
                <a:solidFill>
                  <a:schemeClr val="bg1"/>
                </a:solidFill>
                <a:latin typeface="Calibri" pitchFamily="34" charset="0"/>
                <a:ea typeface="Signika Light"/>
                <a:cs typeface="Arial" charset="0"/>
              </a:rPr>
              <a:t>delle Province e delle Città Metropolitane</a:t>
            </a:r>
          </a:p>
          <a:p>
            <a:pPr>
              <a:lnSpc>
                <a:spcPts val="3200"/>
              </a:lnSpc>
            </a:pPr>
            <a:r>
              <a:rPr lang="it-IT" sz="2800">
                <a:solidFill>
                  <a:schemeClr val="bg1"/>
                </a:solidFill>
                <a:latin typeface="Calibri" pitchFamily="34" charset="0"/>
                <a:ea typeface="Signika Light"/>
                <a:cs typeface="Arial" charset="0"/>
              </a:rPr>
              <a:t>PSN 2014-2016</a:t>
            </a:r>
          </a:p>
        </p:txBody>
      </p:sp>
      <p:sp>
        <p:nvSpPr>
          <p:cNvPr id="6148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611188" y="384175"/>
            <a:ext cx="5051425" cy="317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500"/>
              </a:lnSpc>
            </a:pPr>
            <a:r>
              <a:rPr lang="it-IT" sz="2400" smtClean="0">
                <a:solidFill>
                  <a:schemeClr val="bg1"/>
                </a:solidFill>
                <a:latin typeface="Signika"/>
                <a:ea typeface="Signika"/>
                <a:cs typeface="Signika"/>
              </a:rPr>
              <a:t> </a:t>
            </a:r>
          </a:p>
        </p:txBody>
      </p:sp>
      <p:pic>
        <p:nvPicPr>
          <p:cNvPr id="6149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4313"/>
            <a:ext cx="114268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Immagine 12" descr="Logo12esimaOk-21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6175" y="5859463"/>
            <a:ext cx="4810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Immagine 16" descr="Logo12esimaOk-2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5688" y="3683000"/>
            <a:ext cx="571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CasellaDiTesto 18"/>
          <p:cNvSpPr txBox="1">
            <a:spLocks noChangeArrowheads="1"/>
          </p:cNvSpPr>
          <p:nvPr/>
        </p:nvSpPr>
        <p:spPr bwMode="auto">
          <a:xfrm>
            <a:off x="3173413" y="5859463"/>
            <a:ext cx="82216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200"/>
              </a:lnSpc>
            </a:pPr>
            <a:r>
              <a:rPr lang="it-IT">
                <a:solidFill>
                  <a:schemeClr val="bg1"/>
                </a:solidFill>
                <a:latin typeface="Calibri Light"/>
                <a:ea typeface="Signika Light"/>
                <a:cs typeface="Arial" charset="0"/>
              </a:rPr>
              <a:t>Cinzia Viale | Provincia di Rovigo – CUSPI</a:t>
            </a:r>
            <a:br>
              <a:rPr lang="it-IT">
                <a:solidFill>
                  <a:schemeClr val="bg1"/>
                </a:solidFill>
                <a:latin typeface="Calibri Light"/>
                <a:ea typeface="Signika Light"/>
                <a:cs typeface="Arial" charset="0"/>
              </a:rPr>
            </a:br>
            <a:r>
              <a:rPr lang="it-IT">
                <a:solidFill>
                  <a:schemeClr val="bg1"/>
                </a:solidFill>
                <a:latin typeface="Calibri Light"/>
                <a:ea typeface="Signika Light"/>
                <a:cs typeface="Arial" charset="0"/>
              </a:rPr>
              <a:t>Cinzia Evangelisti | Provincia di Pesaro e Urbino - CUSPI 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2998788" y="3543300"/>
            <a:ext cx="1587" cy="327025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9599613" y="6478588"/>
            <a:ext cx="1077912" cy="319087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3F9C51-3AD9-42F5-B4F4-28AA038A78DE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7410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644650"/>
            <a:ext cx="10701337" cy="741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Trasmissione dati </a:t>
            </a:r>
            <a:br>
              <a:rPr lang="it-IT" sz="32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a DARCAP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5303838" y="1665288"/>
            <a:ext cx="66071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La trasmissione all'Istat dei dati rilevati avviene attraverso i due seguenti step:</a:t>
            </a:r>
            <a:br>
              <a:rPr lang="it-IT" sz="2400">
                <a:latin typeface="Calibri" pitchFamily="34" charset="0"/>
              </a:rPr>
            </a:br>
            <a:endParaRPr lang="it-IT" sz="2400">
              <a:latin typeface="Calibri" pitchFamily="34" charset="0"/>
            </a:endParaRPr>
          </a:p>
          <a:p>
            <a:r>
              <a:rPr lang="it-IT" sz="2400" b="1">
                <a:solidFill>
                  <a:srgbClr val="BE1520"/>
                </a:solidFill>
                <a:latin typeface="Calibri" pitchFamily="34" charset="0"/>
              </a:rPr>
              <a:t>a)</a:t>
            </a:r>
            <a:r>
              <a:rPr lang="it-IT" sz="2400">
                <a:latin typeface="Calibri" pitchFamily="34" charset="0"/>
              </a:rPr>
              <a:t> la creazione di due </a:t>
            </a:r>
            <a:r>
              <a:rPr lang="it-IT" sz="2400" i="1">
                <a:latin typeface="Calibri" pitchFamily="34" charset="0"/>
              </a:rPr>
              <a:t>file</a:t>
            </a:r>
            <a:r>
              <a:rPr lang="it-IT" sz="2400">
                <a:latin typeface="Calibri" pitchFamily="34" charset="0"/>
              </a:rPr>
              <a:t> per l'esportazione, generati automaticamente dall'applicativo</a:t>
            </a:r>
          </a:p>
          <a:p>
            <a:r>
              <a:rPr lang="it-IT" sz="2400">
                <a:latin typeface="Calibri" pitchFamily="34" charset="0"/>
              </a:rPr>
              <a:t/>
            </a:r>
            <a:br>
              <a:rPr lang="it-IT" sz="2400">
                <a:latin typeface="Calibri" pitchFamily="34" charset="0"/>
              </a:rPr>
            </a:br>
            <a:r>
              <a:rPr lang="it-IT" sz="2400" b="1">
                <a:solidFill>
                  <a:srgbClr val="BE1520"/>
                </a:solidFill>
                <a:latin typeface="Calibri" pitchFamily="34" charset="0"/>
              </a:rPr>
              <a:t>b)</a:t>
            </a:r>
            <a:r>
              <a:rPr lang="it-IT" sz="2400">
                <a:latin typeface="Calibri" pitchFamily="34" charset="0"/>
              </a:rPr>
              <a:t> il loro caricamento su DARCAP, con le modalità descritte nella </a:t>
            </a:r>
            <a:r>
              <a:rPr lang="it-IT" sz="2400" i="1">
                <a:latin typeface="Calibri" pitchFamily="34" charset="0"/>
              </a:rPr>
              <a:t>Guida</a:t>
            </a:r>
          </a:p>
          <a:p>
            <a:r>
              <a:rPr lang="it-IT" sz="2400">
                <a:latin typeface="Calibri" pitchFamily="34" charset="0"/>
              </a:rPr>
              <a:t/>
            </a:r>
            <a:br>
              <a:rPr lang="it-IT" sz="2400">
                <a:latin typeface="Calibri" pitchFamily="34" charset="0"/>
              </a:rPr>
            </a:br>
            <a:r>
              <a:rPr lang="it-IT" sz="2400" b="1">
                <a:latin typeface="Calibri" pitchFamily="34" charset="0"/>
              </a:rPr>
              <a:t>Avvertenza</a:t>
            </a:r>
            <a:r>
              <a:rPr lang="it-IT" sz="2400">
                <a:latin typeface="Calibri" pitchFamily="34" charset="0"/>
              </a:rPr>
              <a:t>: si ricorda di effettuare prima del caricamento il controllo dei dati, secondo le istruzioni della </a:t>
            </a:r>
            <a:r>
              <a:rPr lang="it-IT" sz="2400" i="1">
                <a:latin typeface="Calibri" pitchFamily="34" charset="0"/>
              </a:rPr>
              <a:t>Guida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5232400" y="1824038"/>
            <a:ext cx="6388100" cy="4052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applicativo </a:t>
            </a:r>
            <a:r>
              <a:rPr lang="it-IT" sz="2400" i="1" smtClean="0"/>
              <a:t>on line</a:t>
            </a:r>
            <a:r>
              <a:rPr lang="it-IT" sz="2400" smtClean="0"/>
              <a:t> dei dati o </a:t>
            </a:r>
            <a:r>
              <a:rPr lang="it-IT" sz="2400" i="1" smtClean="0"/>
              <a:t>download </a:t>
            </a:r>
            <a:r>
              <a:rPr lang="it-IT" sz="2400" smtClean="0"/>
              <a:t>applicativo </a:t>
            </a:r>
            <a:r>
              <a:rPr lang="it-IT" sz="2400" i="1" smtClean="0"/>
              <a:t>open source</a:t>
            </a:r>
            <a:r>
              <a:rPr lang="it-IT" sz="2400" smtClean="0"/>
              <a:t>, con esempi di archivi censiti e relativi metadati (utilità)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la </a:t>
            </a:r>
            <a:r>
              <a:rPr lang="it-IT" sz="2400" i="1" smtClean="0"/>
              <a:t>Guida all'applicativo e alla compilazione</a:t>
            </a:r>
            <a:r>
              <a:rPr lang="it-IT" sz="2400" smtClean="0"/>
              <a:t>, contenente le istruzioni tecniche per l'utilizzo del </a:t>
            </a:r>
            <a:r>
              <a:rPr lang="it-IT" sz="2400" i="1" smtClean="0"/>
              <a:t>software </a:t>
            </a:r>
            <a:r>
              <a:rPr lang="it-IT" sz="2400" smtClean="0"/>
              <a:t>e la descrizione delle informazioni da rilevare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i="1" smtClean="0"/>
              <a:t>webmeeting</a:t>
            </a:r>
            <a:r>
              <a:rPr lang="it-IT" sz="2400" smtClean="0"/>
              <a:t> nel corso del quale sono fornite le istruzioni di lavoro, i risultati, le criticità 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le registrazioni dei </a:t>
            </a:r>
            <a:r>
              <a:rPr lang="it-IT" sz="2400" i="1" smtClean="0"/>
              <a:t>webmeeting</a:t>
            </a:r>
            <a:r>
              <a:rPr lang="it-IT" sz="2400" smtClean="0"/>
              <a:t> (sul sito del Cuspi)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i="1" smtClean="0"/>
              <a:t>community</a:t>
            </a:r>
            <a:r>
              <a:rPr lang="it-IT" sz="2400" smtClean="0"/>
              <a:t> di progetto nel portale Sistan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9599613" y="6478588"/>
            <a:ext cx="1077912" cy="319087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289027-D3EE-4A2A-BF2C-0202142561F2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8435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644650"/>
            <a:ext cx="10701337" cy="741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Strumenti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9599613" y="6478588"/>
            <a:ext cx="1077912" cy="319087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7C0EB5-3D7D-459B-9E96-D7A02A8DF3F3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9458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274763"/>
            <a:ext cx="10701337" cy="741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I risultati ad oggi: DARCAP</a:t>
            </a:r>
          </a:p>
        </p:txBody>
      </p:sp>
      <p:pic>
        <p:nvPicPr>
          <p:cNvPr id="19459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913" y="1112838"/>
            <a:ext cx="62039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569913" y="2254250"/>
            <a:ext cx="6507162" cy="4052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importante </a:t>
            </a:r>
            <a:r>
              <a:rPr lang="it-IT" sz="2400" b="1" smtClean="0"/>
              <a:t>azione di sistema</a:t>
            </a:r>
            <a:r>
              <a:rPr lang="it-IT" sz="2400" smtClean="0"/>
              <a:t>: </a:t>
            </a:r>
            <a:br>
              <a:rPr lang="it-IT" sz="2400" smtClean="0"/>
            </a:br>
            <a:r>
              <a:rPr lang="it-IT" sz="2400" smtClean="0"/>
              <a:t>75 Province rispondenti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b="1" smtClean="0"/>
              <a:t>potenziamento della rete del Sistan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b="1" smtClean="0"/>
              <a:t>rafforzamento del ruolo</a:t>
            </a:r>
            <a:r>
              <a:rPr lang="it-IT" sz="2400" smtClean="0"/>
              <a:t> degli </a:t>
            </a:r>
            <a:r>
              <a:rPr lang="it-IT" sz="2400" b="1" smtClean="0"/>
              <a:t>Uffici di statistica</a:t>
            </a:r>
            <a:r>
              <a:rPr lang="it-IT" sz="2400" smtClean="0"/>
              <a:t> negli Enti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costituzione del nucleo della </a:t>
            </a:r>
            <a:r>
              <a:rPr lang="it-IT" sz="2400" b="1" smtClean="0"/>
              <a:t>base dati nazionale</a:t>
            </a:r>
            <a:r>
              <a:rPr lang="it-IT" sz="2400" smtClean="0"/>
              <a:t> dei metadati degli archivi: </a:t>
            </a:r>
            <a:r>
              <a:rPr lang="it-IT" sz="2400" b="1" smtClean="0"/>
              <a:t>3440 archivi censiti e pubblicati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pubblicazione su </a:t>
            </a:r>
            <a:r>
              <a:rPr lang="it-IT" sz="2400" b="1" smtClean="0"/>
              <a:t>DARCAP</a:t>
            </a:r>
            <a:r>
              <a:rPr lang="it-IT" sz="2400" smtClean="0"/>
              <a:t>: possibilità di consultazione con ricerca per criteri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8050213" y="6478588"/>
            <a:ext cx="2743200" cy="3651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2BB785-2EE8-42A9-B054-6E34E39B86F9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graphicFrame>
        <p:nvGraphicFramePr>
          <p:cNvPr id="26685" name="Object 61"/>
          <p:cNvGraphicFramePr>
            <a:graphicFrameLocks noChangeAspect="1"/>
          </p:cNvGraphicFramePr>
          <p:nvPr/>
        </p:nvGraphicFramePr>
        <p:xfrm>
          <a:off x="647700" y="1074738"/>
          <a:ext cx="9864725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Image" r:id="rId3" imgW="13346032" imgH="7339683" progId="Photoshop.Image.7">
                  <p:embed/>
                </p:oleObj>
              </mc:Choice>
              <mc:Fallback>
                <p:oleObj name="Image" r:id="rId3" imgW="13346032" imgH="7339683" progId="Photoshop.Image.7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074738"/>
                        <a:ext cx="9864725" cy="5422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8050213" y="6478588"/>
            <a:ext cx="2743200" cy="365125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6BC9D5-CF54-4774-828A-61961C41A87A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392363" y="1335088"/>
          <a:ext cx="6297612" cy="489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Image" r:id="rId3" imgW="8495238" imgH="6603175" progId="Photoshop.Image.7">
                  <p:embed/>
                </p:oleObj>
              </mc:Choice>
              <mc:Fallback>
                <p:oleObj name="Image" r:id="rId3" imgW="8495238" imgH="6603175" progId="Photoshop.Image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1335088"/>
                        <a:ext cx="6297612" cy="4894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9599613" y="6478588"/>
            <a:ext cx="1077912" cy="319087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018E280-1321-4BE6-87FF-313F21B78F88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29698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274763"/>
            <a:ext cx="10701337" cy="741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La tempistica: scadenze</a:t>
            </a:r>
          </a:p>
        </p:txBody>
      </p:sp>
      <p:pic>
        <p:nvPicPr>
          <p:cNvPr id="29699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913" y="1112838"/>
            <a:ext cx="62039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569913" y="2744788"/>
            <a:ext cx="6507162" cy="4052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None/>
            </a:pPr>
            <a:r>
              <a:rPr lang="it-IT" sz="2400" b="1" smtClean="0"/>
              <a:t>Caricamenti su DARCAP: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entro il 31 marzo 2015: </a:t>
            </a:r>
            <a:r>
              <a:rPr lang="it-IT" sz="2400" i="1" smtClean="0"/>
              <a:t>file</a:t>
            </a:r>
            <a:r>
              <a:rPr lang="it-IT" sz="2400" smtClean="0"/>
              <a:t> relativi ad almeno una delle Missioni individuate come prioritarie nella Circolare n. 1;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entro il 31 dicembre 2015: </a:t>
            </a:r>
            <a:r>
              <a:rPr lang="it-IT" sz="2400" i="1" smtClean="0"/>
              <a:t>file</a:t>
            </a:r>
            <a:r>
              <a:rPr lang="it-IT" sz="2400" smtClean="0"/>
              <a:t> relativi a tutte quattro le Missioni individuate come prioritarie;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None/>
            </a:pPr>
            <a:endParaRPr lang="it-IT" sz="2400" b="1" smtClean="0"/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None/>
            </a:pPr>
            <a:r>
              <a:rPr lang="it-IT" sz="2400" b="1" smtClean="0"/>
              <a:t>Prossima scadenza: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entro il 31 dicembre 2016: </a:t>
            </a:r>
            <a:r>
              <a:rPr lang="it-IT" sz="2400" i="1" smtClean="0"/>
              <a:t>file</a:t>
            </a:r>
            <a:r>
              <a:rPr lang="it-IT" sz="2400" smtClean="0"/>
              <a:t> relativi a tutte le Missioni dell'Ente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9599613" y="6478588"/>
            <a:ext cx="1077912" cy="319087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DB300-2598-405F-B391-34595B3C22E5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30722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274763"/>
            <a:ext cx="10701337" cy="741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Adempimenti normativi</a:t>
            </a:r>
          </a:p>
        </p:txBody>
      </p:sp>
      <p:sp>
        <p:nvSpPr>
          <p:cNvPr id="30723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601663" y="1958975"/>
            <a:ext cx="5229225" cy="4346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900" smtClean="0"/>
              <a:t>Regolamento (CE) del Parlamento europeo e del Consiglio n. 223/2009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900" smtClean="0"/>
              <a:t>d.P.R. 166/2010 in materia di "definizione dei metodi e i formati" e di "coordinamento della modulistica amministrativa e dei sistemi informativi"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900" smtClean="0"/>
              <a:t>d. lgs. n. 322/89 Norme sul Sistema statistico nazionale e sulla riorganizzazione dell'Istituto nazionale di statistica, ai sensi della l. n.400/1988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900" smtClean="0"/>
              <a:t>d.lgs. 196/2003 "Codice in materia di protezione dei dati personali”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900" smtClean="0"/>
              <a:t>d. lgs. n. 150/2009 Attuazione della l. n. 15/2009, in materia di ottimizzazione della produttività del lavoro pubblico e di efficienza e trasparenza delle pubbliche amministrazioni</a:t>
            </a:r>
          </a:p>
        </p:txBody>
      </p:sp>
      <p:sp>
        <p:nvSpPr>
          <p:cNvPr id="30724" name="Sottotitolo 2"/>
          <p:cNvSpPr>
            <a:spLocks/>
          </p:cNvSpPr>
          <p:nvPr/>
        </p:nvSpPr>
        <p:spPr bwMode="auto">
          <a:xfrm>
            <a:off x="6319838" y="1971675"/>
            <a:ext cx="540385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900">
                <a:latin typeface="Calibri" pitchFamily="34" charset="0"/>
              </a:rPr>
              <a:t>d. lgs. n. 33/2013 Riordino della disciplina riguardante gli obblighi di pubblicità,trasparenza, diffusione di informazioni da parte delle pubbliche amministrazioni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900">
                <a:latin typeface="Calibri" pitchFamily="34" charset="0"/>
              </a:rPr>
              <a:t>decreto correttivo del d.lgs. 118/2011 approvato in via preliminare dal Consiglio dei Ministri il 31/01/2014 e Intesa del 3/4/2014 sull'armonizzazione contabile degli entiterritoriali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1900">
                <a:latin typeface="Calibri" pitchFamily="34" charset="0"/>
              </a:rPr>
              <a:t>d.l. n. 90/2014 convertito nella legge n. 114/2014 (obbligo di comunicazione per tutte le amministrazioni delle banche dati in loro possesso)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9599613" y="6478588"/>
            <a:ext cx="1077912" cy="319087"/>
          </a:xfrm>
        </p:spPr>
        <p:txBody>
          <a:bodyPr/>
          <a:lstStyle/>
          <a:p>
            <a:pPr>
              <a:defRPr/>
            </a:pPr>
            <a:fld id="{FD42D1CD-98EA-467D-BD59-9CF2952F56BF}" type="slidenum">
              <a:rPr lang="it-IT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31746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274763"/>
            <a:ext cx="10701337" cy="741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Il gruppo di lavoro</a:t>
            </a:r>
          </a:p>
        </p:txBody>
      </p:sp>
      <p:pic>
        <p:nvPicPr>
          <p:cNvPr id="31747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913" y="1112838"/>
            <a:ext cx="62039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Sottotitolo 2"/>
          <p:cNvSpPr txBox="1">
            <a:spLocks/>
          </p:cNvSpPr>
          <p:nvPr/>
        </p:nvSpPr>
        <p:spPr bwMode="auto">
          <a:xfrm>
            <a:off x="569913" y="2493963"/>
            <a:ext cx="5783262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Teresa Ammendola</a:t>
            </a:r>
            <a:r>
              <a:rPr lang="it-IT" sz="2000">
                <a:latin typeface="Calibri" pitchFamily="34" charset="0"/>
              </a:rPr>
              <a:t> - Città Metropolitana di Roma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Donatella Bolognese</a:t>
            </a:r>
            <a:r>
              <a:rPr lang="it-IT" sz="2000">
                <a:latin typeface="Calibri" pitchFamily="34" charset="0"/>
              </a:rPr>
              <a:t> – Provincia di Rovigo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Paola D’Andrea</a:t>
            </a:r>
            <a:r>
              <a:rPr lang="it-IT" sz="2000">
                <a:latin typeface="Calibri" pitchFamily="34" charset="0"/>
              </a:rPr>
              <a:t> – Provincia di Pesaro e Urbino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Giovanna D’Angiolini</a:t>
            </a:r>
            <a:r>
              <a:rPr lang="it-IT" sz="2000">
                <a:latin typeface="Calibri" pitchFamily="34" charset="0"/>
              </a:rPr>
              <a:t> – ISTAT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Anna Dell’Orzo</a:t>
            </a:r>
            <a:r>
              <a:rPr lang="it-IT" sz="2000">
                <a:latin typeface="Calibri" pitchFamily="34" charset="0"/>
              </a:rPr>
              <a:t> - Provincia di Benevento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Cinzia Evangelisti</a:t>
            </a:r>
            <a:r>
              <a:rPr lang="it-IT" sz="2000">
                <a:latin typeface="Calibri" pitchFamily="34" charset="0"/>
              </a:rPr>
              <a:t> - Provincia di Pesaro e Urbino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000" b="1">
                <a:latin typeface="Calibri" pitchFamily="34" charset="0"/>
              </a:rPr>
              <a:t>Cinzia Viale</a:t>
            </a:r>
            <a:r>
              <a:rPr lang="it-IT" sz="2000">
                <a:latin typeface="Calibri" pitchFamily="34" charset="0"/>
              </a:rPr>
              <a:t> - Provincia di Rovigo</a:t>
            </a:r>
          </a:p>
        </p:txBody>
      </p:sp>
      <p:sp>
        <p:nvSpPr>
          <p:cNvPr id="31749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569913" y="5641975"/>
            <a:ext cx="9274175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None/>
            </a:pPr>
            <a:r>
              <a:rPr lang="it-IT" sz="2000" smtClean="0"/>
              <a:t>Posta elettronica: 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None/>
            </a:pPr>
            <a:r>
              <a:rPr lang="it-IT" sz="2000" b="1" smtClean="0">
                <a:solidFill>
                  <a:srgbClr val="BE1520"/>
                </a:solidFill>
              </a:rPr>
              <a:t>censimento.archivi@provincia.rovigo.it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9599613" y="6478588"/>
            <a:ext cx="1077912" cy="319087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55CD74-97AD-49BC-8B11-2050EF208F16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32770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913" y="1112838"/>
            <a:ext cx="62039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Sottotitolo 2"/>
          <p:cNvSpPr txBox="1">
            <a:spLocks/>
          </p:cNvSpPr>
          <p:nvPr/>
        </p:nvSpPr>
        <p:spPr bwMode="auto">
          <a:xfrm>
            <a:off x="569913" y="3235325"/>
            <a:ext cx="5783262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400" b="1">
                <a:latin typeface="Calibri" pitchFamily="34" charset="0"/>
              </a:rPr>
              <a:t>Protocollo d'intesa ANCI - UPI – ISTAT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400" b="1">
                <a:latin typeface="Calibri" pitchFamily="34" charset="0"/>
              </a:rPr>
              <a:t>PSN 2008-2010: Studio progettuale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400" b="1">
                <a:latin typeface="Calibri" pitchFamily="34" charset="0"/>
              </a:rPr>
              <a:t>PSN 2011-2013: SDI PRO 00001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400" b="1">
                <a:latin typeface="Calibri" pitchFamily="34" charset="0"/>
              </a:rPr>
              <a:t>PSN 2014-2016: SIS PRO 00002</a:t>
            </a:r>
          </a:p>
        </p:txBody>
      </p:sp>
      <p:sp>
        <p:nvSpPr>
          <p:cNvPr id="32772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274763"/>
            <a:ext cx="10701337" cy="741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Il Censimento </a:t>
            </a:r>
            <a:br>
              <a:rPr lang="it-IT" sz="32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degli archivi amministrativi </a:t>
            </a:r>
            <a:br>
              <a:rPr lang="it-IT" sz="32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nel PSN</a:t>
            </a:r>
            <a:br>
              <a:rPr lang="it-IT" sz="3200" smtClean="0">
                <a:solidFill>
                  <a:srgbClr val="7F7F7F"/>
                </a:solidFill>
                <a:latin typeface="Calibri" pitchFamily="34" charset="0"/>
              </a:rPr>
            </a:br>
            <a:endParaRPr lang="it-IT" sz="320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7891463" y="6499225"/>
            <a:ext cx="2743200" cy="365125"/>
          </a:xfrm>
        </p:spPr>
        <p:txBody>
          <a:bodyPr/>
          <a:lstStyle/>
          <a:p>
            <a:pPr>
              <a:defRPr/>
            </a:pPr>
            <a:fld id="{F0A217E8-6C51-44B5-9F62-F50790F6AA00}" type="slidenum">
              <a:rPr lang="it-IT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8194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716088"/>
            <a:ext cx="4379912" cy="2557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b="1" smtClean="0">
                <a:solidFill>
                  <a:srgbClr val="E26F31"/>
                </a:solidFill>
                <a:latin typeface="Calibri" pitchFamily="34" charset="0"/>
                <a:ea typeface="Signika Semibold"/>
                <a:cs typeface="Signika Semibold"/>
              </a:rPr>
              <a:t>Obiettivi</a:t>
            </a:r>
          </a:p>
        </p:txBody>
      </p:sp>
      <p:sp>
        <p:nvSpPr>
          <p:cNvPr id="8195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3965575" y="1901825"/>
            <a:ext cx="7654925" cy="4052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600" b="1" smtClean="0"/>
              <a:t>Censimento degli archivi amministrativi</a:t>
            </a:r>
            <a:r>
              <a:rPr lang="it-IT" sz="2600" smtClean="0"/>
              <a:t> di ogni Ente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600" b="1" smtClean="0"/>
              <a:t>Creazione di una base dati nazionale</a:t>
            </a:r>
            <a:r>
              <a:rPr lang="it-IT" sz="2600" smtClean="0"/>
              <a:t> dei metadati degli archivi amministrativi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600" b="1" smtClean="0"/>
              <a:t>Individuazione degli archivi amministrativi utili per fini statistici</a:t>
            </a:r>
            <a:r>
              <a:rPr lang="it-IT" sz="2600" smtClean="0"/>
              <a:t> (</a:t>
            </a:r>
            <a:r>
              <a:rPr lang="it-IT" sz="2600" b="1" smtClean="0"/>
              <a:t>adempimento normativo</a:t>
            </a:r>
            <a:r>
              <a:rPr lang="it-IT" sz="2600" smtClean="0"/>
              <a:t> europeo, nazionale e regionale; </a:t>
            </a:r>
            <a:r>
              <a:rPr lang="it-IT" sz="2600" b="1" smtClean="0"/>
              <a:t>risparmio</a:t>
            </a:r>
            <a:r>
              <a:rPr lang="it-IT" sz="2600" smtClean="0"/>
              <a:t> di risorse; </a:t>
            </a:r>
            <a:r>
              <a:rPr lang="it-IT" sz="2600" b="1" smtClean="0"/>
              <a:t>riduzione</a:t>
            </a:r>
            <a:r>
              <a:rPr lang="it-IT" sz="2600" smtClean="0"/>
              <a:t> del “fastidio statistico”; </a:t>
            </a:r>
            <a:r>
              <a:rPr lang="it-IT" sz="2600" b="1" smtClean="0"/>
              <a:t>tempestività</a:t>
            </a:r>
            <a:r>
              <a:rPr lang="it-IT" sz="2600" smtClean="0"/>
              <a:t> del dato; </a:t>
            </a:r>
            <a:r>
              <a:rPr lang="it-IT" sz="2600" b="1" smtClean="0"/>
              <a:t>copertura</a:t>
            </a:r>
            <a:r>
              <a:rPr lang="it-IT" sz="2600" smtClean="0"/>
              <a:t> completa delle popolazioni di interesse)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600" b="1" smtClean="0"/>
              <a:t>l.56/2014</a:t>
            </a:r>
            <a:r>
              <a:rPr lang="it-IT" sz="2600" smtClean="0"/>
              <a:t>: nuovi assetti per trasferimento di funzioni e relativi archivi</a:t>
            </a: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5284788" y="2016125"/>
            <a:ext cx="6335712" cy="4052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b="1" smtClean="0"/>
              <a:t>eliminazione</a:t>
            </a:r>
            <a:r>
              <a:rPr lang="it-IT" sz="2400" smtClean="0"/>
              <a:t> di duplicazioni e sovrapposizioni di archivi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b="1" smtClean="0"/>
              <a:t>razionalizzazione</a:t>
            </a:r>
            <a:r>
              <a:rPr lang="it-IT" sz="2400" smtClean="0"/>
              <a:t> delle risorse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b="1" smtClean="0"/>
              <a:t>miglioramento della qualità</a:t>
            </a:r>
            <a:r>
              <a:rPr lang="it-IT" sz="2400" smtClean="0"/>
              <a:t> dei contenuti informativi degli archivi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b="1" smtClean="0"/>
              <a:t>semplificazione</a:t>
            </a:r>
            <a:r>
              <a:rPr lang="it-IT" sz="2400" smtClean="0"/>
              <a:t> dell'applicazione di alcune norme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b="1" smtClean="0"/>
              <a:t>confrontabilità</a:t>
            </a:r>
            <a:r>
              <a:rPr lang="it-IT" sz="2400" smtClean="0"/>
              <a:t> con gli altri Enti degli archivi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b="1" smtClean="0"/>
              <a:t>collegamento col progetto BES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b="1" smtClean="0"/>
              <a:t>predisposizione del Programma statistico provinciale</a:t>
            </a:r>
          </a:p>
          <a:p>
            <a:pPr marL="285750" indent="-285750" eaLnBrk="1" hangingPunct="1">
              <a:lnSpc>
                <a:spcPct val="80000"/>
              </a:lnSpc>
            </a:pPr>
            <a:endParaRPr lang="it-IT" sz="2000" b="1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9599613" y="6478588"/>
            <a:ext cx="1077912" cy="319087"/>
          </a:xfrm>
        </p:spPr>
        <p:txBody>
          <a:bodyPr/>
          <a:lstStyle/>
          <a:p>
            <a:pPr>
              <a:defRPr/>
            </a:pPr>
            <a:fld id="{6C01F894-CEB1-43BA-A4B2-02411C8FF365}" type="slidenum">
              <a:rPr lang="it-IT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10243" name="Sottotitolo 2"/>
          <p:cNvSpPr txBox="1">
            <a:spLocks/>
          </p:cNvSpPr>
          <p:nvPr/>
        </p:nvSpPr>
        <p:spPr bwMode="auto">
          <a:xfrm>
            <a:off x="569913" y="2016125"/>
            <a:ext cx="4065587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400">
                <a:solidFill>
                  <a:srgbClr val="595959"/>
                </a:solidFill>
                <a:latin typeface="Calibri" pitchFamily="34" charset="0"/>
              </a:rPr>
              <a:t>Ottenimento base dati conoscitiva e completa del proprio patrimonio informativo = strumento strategico:</a:t>
            </a:r>
          </a:p>
        </p:txBody>
      </p:sp>
      <p:sp>
        <p:nvSpPr>
          <p:cNvPr id="10244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274763"/>
            <a:ext cx="10701337" cy="741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600" b="1" smtClean="0">
                <a:solidFill>
                  <a:srgbClr val="E26F31"/>
                </a:solidFill>
                <a:latin typeface="Calibri" pitchFamily="34" charset="0"/>
              </a:rPr>
              <a:t>I vantaggi per gli 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5284788" y="2016125"/>
            <a:ext cx="6335712" cy="4052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b="1" smtClean="0"/>
              <a:t>trasparenza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b="1" smtClean="0"/>
              <a:t>obbligo di comunicazione AGID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b="1" smtClean="0"/>
              <a:t>misurazione della performance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b="1" smtClean="0"/>
              <a:t>armonizzazione dei bilanci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b="1" smtClean="0"/>
              <a:t>protezione dei dati personali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9599613" y="6478588"/>
            <a:ext cx="1077912" cy="319087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F46D73-F33F-489A-8605-2B5A7E8F6BE5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1267" name="Sottotitolo 2"/>
          <p:cNvSpPr txBox="1">
            <a:spLocks/>
          </p:cNvSpPr>
          <p:nvPr/>
        </p:nvSpPr>
        <p:spPr bwMode="auto">
          <a:xfrm>
            <a:off x="569913" y="2016125"/>
            <a:ext cx="4065587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400">
                <a:solidFill>
                  <a:srgbClr val="595959"/>
                </a:solidFill>
                <a:latin typeface="Calibri" pitchFamily="34" charset="0"/>
              </a:rPr>
              <a:t>Le classificazioni degli archivi facilitano gli Enti negli adempimenti normativi in materia di:</a:t>
            </a:r>
          </a:p>
        </p:txBody>
      </p:sp>
      <p:sp>
        <p:nvSpPr>
          <p:cNvPr id="11268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274763"/>
            <a:ext cx="10701337" cy="741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600" b="1" smtClean="0">
                <a:solidFill>
                  <a:srgbClr val="E26F31"/>
                </a:solidFill>
                <a:latin typeface="Calibri" pitchFamily="34" charset="0"/>
              </a:rPr>
              <a:t>Adempimenti normativi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5284788" y="2016125"/>
            <a:ext cx="6335712" cy="4052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600" b="1" smtClean="0"/>
              <a:t>gli adempimenti delle Province e delle Città Metropolitane per l'espletamento dell'indagine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endParaRPr lang="it-IT" sz="2600" b="1" smtClean="0"/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600" b="1" smtClean="0"/>
              <a:t>il campo di osservazione,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600" b="1" smtClean="0"/>
              <a:t>l'organizzazione,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600" b="1" smtClean="0"/>
              <a:t>le modalità di raccolta dei dati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600" b="1" smtClean="0"/>
              <a:t>la trasmissione all'Istat per la pubblicazione in DARCAP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9599613" y="6478588"/>
            <a:ext cx="1077912" cy="319087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47E363-EFF9-4D82-AE10-1D6C04CD69A3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2291" name="Sottotitolo 2"/>
          <p:cNvSpPr txBox="1">
            <a:spLocks/>
          </p:cNvSpPr>
          <p:nvPr/>
        </p:nvSpPr>
        <p:spPr bwMode="auto">
          <a:xfrm>
            <a:off x="569913" y="2016125"/>
            <a:ext cx="4065587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400">
                <a:solidFill>
                  <a:srgbClr val="595959"/>
                </a:solidFill>
                <a:latin typeface="Calibri" pitchFamily="34" charset="0"/>
              </a:rPr>
              <a:t>illustra: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2400">
              <a:solidFill>
                <a:srgbClr val="595959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2400">
              <a:solidFill>
                <a:srgbClr val="595959"/>
              </a:solidFill>
              <a:latin typeface="Calibri" pitchFamily="34" charset="0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400">
                <a:solidFill>
                  <a:srgbClr val="595959"/>
                </a:solidFill>
                <a:latin typeface="Calibri" pitchFamily="34" charset="0"/>
              </a:rPr>
              <a:t>definisce:</a:t>
            </a:r>
          </a:p>
        </p:txBody>
      </p:sp>
      <p:sp>
        <p:nvSpPr>
          <p:cNvPr id="12292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274763"/>
            <a:ext cx="10701337" cy="741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600" b="1" smtClean="0">
                <a:solidFill>
                  <a:srgbClr val="E26F31"/>
                </a:solidFill>
                <a:latin typeface="Calibri" pitchFamily="34" charset="0"/>
              </a:rPr>
              <a:t>Circolare 1/2014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5232400" y="1824038"/>
            <a:ext cx="6388100" cy="4052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il campo di osservazione: gli archivi delle Province e delle Città Metropolitane, costituiti per finalità amministrative e gestionali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l'unità di rilevazione: il singolo archivio provinciale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le informazioni rilevate: la “normativa di riferimento”, la “tipologia del procedimento”, la “Missione” e il “Programma” del bilancio armonizzato della PA a cui gli archivi sono riconducibili; funzioni trasferite, anno di trasferimento, Ente di destinazione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9599613" y="6478588"/>
            <a:ext cx="1077912" cy="319087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46AED9-3376-4DE8-91F4-CB17F82A6211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3315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644650"/>
            <a:ext cx="10701337" cy="741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Campo di osservazione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5232400" y="1824038"/>
            <a:ext cx="6388100" cy="4052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il Responsabile dell'indagine: il Responsabile dell'Ufficio di Statistica della Provincia, istituito ai sensi del d.lgs. 322/1989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le Province che non hanno adempiuto al d.lgs. 322/1989: nomina del Responsabile dell'Indagine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le credenziali per accedere alle aree riservate del SIS PRO-00002 nel sito del Cuspi: inviate a ciascun Responsabile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il coordinamento, la verifica dei lavori, le autorizzazioni per l'accesso alle aree riservate: affidati al Responsabile dell'Ufficio di Statistica/Responsabile dell'Indagine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9599613" y="6478588"/>
            <a:ext cx="1077912" cy="319087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2B7479-4A52-4E14-AFE3-FB9A6ACF1049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4339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644650"/>
            <a:ext cx="10701337" cy="741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Organizzazione </a:t>
            </a:r>
            <a:br>
              <a:rPr lang="it-IT" sz="32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dell'indagine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5232400" y="1824038"/>
            <a:ext cx="6388100" cy="4052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contribuiscono alla promozione e allo sviluppo informatico a fini statistici degli archivi gestionali e delle raccolte di dati amministrativi;...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operano nel rispetto dei 15 principi del Codice italiano della statistica ufficiale (contesto: (1) indipendenza professionale, (6) imparzialità; processi: (7) solida metodologia; prodotti: (12) accuratezza, (14) confrontabilità, (15) chiarezza)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z="2400" smtClean="0"/>
              <a:t>disponibilità di competenze professionali “.. senza ulteriori oneri per la finanza pubblica..”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9599613" y="6478588"/>
            <a:ext cx="1077912" cy="319087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C4DD5A-9C9E-410A-818C-06AB7BBFD1E0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5363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644650"/>
            <a:ext cx="10701337" cy="741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L'importanza degli </a:t>
            </a:r>
            <a:br>
              <a:rPr lang="it-IT" sz="32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Uffici del SISTAN</a:t>
            </a:r>
          </a:p>
        </p:txBody>
      </p:sp>
      <p:sp>
        <p:nvSpPr>
          <p:cNvPr id="15364" name="Sottotitolo 2"/>
          <p:cNvSpPr txBox="1">
            <a:spLocks/>
          </p:cNvSpPr>
          <p:nvPr/>
        </p:nvSpPr>
        <p:spPr bwMode="auto">
          <a:xfrm>
            <a:off x="569913" y="2760663"/>
            <a:ext cx="40655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000">
                <a:solidFill>
                  <a:srgbClr val="595959"/>
                </a:solidFill>
                <a:latin typeface="Calibri" pitchFamily="34" charset="0"/>
              </a:rPr>
              <a:t>d.lgs. 322/89: il Sistema statistico nazionale è la rete degli uffici di statistica. Gli uffici del SISTAN: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ottotitolo 2"/>
          <p:cNvSpPr>
            <a:spLocks noGrp="1"/>
          </p:cNvSpPr>
          <p:nvPr>
            <p:ph type="subTitle" idx="4294967295"/>
          </p:nvPr>
        </p:nvSpPr>
        <p:spPr bwMode="auto">
          <a:xfrm>
            <a:off x="5232400" y="1824038"/>
            <a:ext cx="6388100" cy="4052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mtClean="0"/>
              <a:t>on line, fortemente raccomandata e scelta dalla quasi totalità dei rispondenti, dal sito del Cuspi, con le proprie credenziali personali</a:t>
            </a:r>
          </a:p>
          <a:p>
            <a:pPr marL="285750" indent="-285750" eaLnBrk="1" hangingPunct="1">
              <a:buClr>
                <a:srgbClr val="DA304A"/>
              </a:buClr>
              <a:buSzPct val="160000"/>
              <a:buFont typeface="Wingdings" pitchFamily="2" charset="2"/>
              <a:buChar char="§"/>
            </a:pPr>
            <a:r>
              <a:rPr lang="it-IT" smtClean="0"/>
              <a:t>al download gratuito dell'applicativo open source dal sito del Cuspi, per l'installazione su macchina locale (col supporto dei servizi informatici degli Enti di appartenenza)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9599613" y="6478588"/>
            <a:ext cx="1077912" cy="319087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E27CE8-6AE7-4054-84CF-2329A68828DC}" type="slidenum">
              <a:rPr lang="it-IT">
                <a:solidFill>
                  <a:srgbClr val="7F7F7F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it-IT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6387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569913" y="1644650"/>
            <a:ext cx="10701337" cy="741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it-IT" sz="3200" smtClean="0">
                <a:solidFill>
                  <a:srgbClr val="7F7F7F"/>
                </a:solidFill>
                <a:latin typeface="Calibri" pitchFamily="34" charset="0"/>
              </a:rPr>
              <a:t>Raccolta dati:</a:t>
            </a:r>
          </a:p>
        </p:txBody>
      </p:sp>
      <p:sp>
        <p:nvSpPr>
          <p:cNvPr id="16388" name="Sottotitolo 2"/>
          <p:cNvSpPr txBox="1">
            <a:spLocks/>
          </p:cNvSpPr>
          <p:nvPr/>
        </p:nvSpPr>
        <p:spPr bwMode="auto">
          <a:xfrm>
            <a:off x="569913" y="2219325"/>
            <a:ext cx="4065587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400">
                <a:solidFill>
                  <a:srgbClr val="595959"/>
                </a:solidFill>
                <a:latin typeface="Calibri" pitchFamily="34" charset="0"/>
              </a:rPr>
              <a:t>La rilevazione dei dati può avvenire: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2400">
              <a:solidFill>
                <a:srgbClr val="59595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993</Words>
  <Application>Microsoft Office PowerPoint</Application>
  <PresentationFormat>Personalizzato</PresentationFormat>
  <Paragraphs>125</Paragraphs>
  <Slides>18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Personalizza struttura</vt:lpstr>
      <vt:lpstr>Image</vt:lpstr>
      <vt:lpstr> </vt:lpstr>
      <vt:lpstr>Obiettivi</vt:lpstr>
      <vt:lpstr>I vantaggi per gli Enti</vt:lpstr>
      <vt:lpstr>Adempimenti normativi</vt:lpstr>
      <vt:lpstr>Circolare 1/2014</vt:lpstr>
      <vt:lpstr>Campo di osservazione</vt:lpstr>
      <vt:lpstr>Organizzazione  dell'indagine</vt:lpstr>
      <vt:lpstr>L'importanza degli  Uffici del SISTAN</vt:lpstr>
      <vt:lpstr>Raccolta dati:</vt:lpstr>
      <vt:lpstr>Trasmissione dati  a DARCAP</vt:lpstr>
      <vt:lpstr>Strumenti</vt:lpstr>
      <vt:lpstr>I risultati ad oggi: DARCAP</vt:lpstr>
      <vt:lpstr>Presentazione standard di PowerPoint</vt:lpstr>
      <vt:lpstr>Presentazione standard di PowerPoint</vt:lpstr>
      <vt:lpstr>La tempistica: scadenze</vt:lpstr>
      <vt:lpstr>Adempimenti normativi</vt:lpstr>
      <vt:lpstr>Il gruppo di lavoro</vt:lpstr>
      <vt:lpstr>Il Censimento  degli archivi amministrativi  nel PSN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conferenza</cp:lastModifiedBy>
  <cp:revision>70</cp:revision>
  <cp:lastPrinted>2016-03-21T17:06:08Z</cp:lastPrinted>
  <dcterms:created xsi:type="dcterms:W3CDTF">2016-03-11T16:10:26Z</dcterms:created>
  <dcterms:modified xsi:type="dcterms:W3CDTF">2016-06-22T14:35:12Z</dcterms:modified>
</cp:coreProperties>
</file>