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sldIdLst>
    <p:sldId id="256" r:id="rId2"/>
    <p:sldId id="261" r:id="rId3"/>
    <p:sldId id="265" r:id="rId4"/>
    <p:sldId id="260" r:id="rId5"/>
    <p:sldId id="266" r:id="rId6"/>
    <p:sldId id="267" r:id="rId7"/>
    <p:sldId id="268" r:id="rId8"/>
    <p:sldId id="270" r:id="rId9"/>
    <p:sldId id="269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6F31"/>
    <a:srgbClr val="E26F37"/>
    <a:srgbClr val="D43D25"/>
    <a:srgbClr val="DA713A"/>
    <a:srgbClr val="E16F36"/>
    <a:srgbClr val="BE1520"/>
    <a:srgbClr val="CF1E24"/>
    <a:srgbClr val="C72A31"/>
    <a:srgbClr val="DA30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 autoAdjust="0"/>
    <p:restoredTop sz="94619" autoAdjust="0"/>
  </p:normalViewPr>
  <p:slideViewPr>
    <p:cSldViewPr snapToGrid="0" snapToObjects="1">
      <p:cViewPr>
        <p:scale>
          <a:sx n="80" d="100"/>
          <a:sy n="80" d="100"/>
        </p:scale>
        <p:origin x="-1110" y="-666"/>
      </p:cViewPr>
      <p:guideLst>
        <p:guide orient="horz" pos="2386"/>
        <p:guide pos="199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47B1F3-FB2D-A247-9676-97B3C010A75B}" type="datetimeFigureOut">
              <a:rPr lang="it-IT" smtClean="0"/>
              <a:t>21/06/2016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BAA04C-CF00-2442-8489-B17C223CBB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630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8465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 inter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915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1 8"/>
          <p:cNvCxnSpPr/>
          <p:nvPr userDrawn="1"/>
        </p:nvCxnSpPr>
        <p:spPr>
          <a:xfrm flipH="1">
            <a:off x="601664" y="968418"/>
            <a:ext cx="10997669" cy="0"/>
          </a:xfrm>
          <a:prstGeom prst="line">
            <a:avLst/>
          </a:prstGeom>
          <a:ln w="25400" cap="rnd">
            <a:solidFill>
              <a:srgbClr val="C72A3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magin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14" r="74033" b="37508"/>
          <a:stretch/>
        </p:blipFill>
        <p:spPr>
          <a:xfrm>
            <a:off x="10647499" y="5776731"/>
            <a:ext cx="1544501" cy="1081270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1615" y="179460"/>
            <a:ext cx="1975884" cy="788958"/>
          </a:xfrm>
          <a:prstGeom prst="rect">
            <a:avLst/>
          </a:prstGeom>
        </p:spPr>
      </p:pic>
      <p:sp>
        <p:nvSpPr>
          <p:cNvPr id="11" name="Titolo 1"/>
          <p:cNvSpPr txBox="1">
            <a:spLocks/>
          </p:cNvSpPr>
          <p:nvPr userDrawn="1"/>
        </p:nvSpPr>
        <p:spPr>
          <a:xfrm>
            <a:off x="601662" y="353490"/>
            <a:ext cx="7627989" cy="500137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080"/>
              </a:lnSpc>
              <a:spcAft>
                <a:spcPts val="600"/>
              </a:spcAft>
            </a:pPr>
            <a:r>
              <a:rPr lang="it-IT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ROMA 24</a:t>
            </a:r>
            <a:r>
              <a:rPr lang="it-IT" sz="11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 </a:t>
            </a:r>
            <a:r>
              <a:rPr lang="it-IT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GIUGNO 2016 </a:t>
            </a:r>
          </a:p>
          <a:p>
            <a:pPr>
              <a:lnSpc>
                <a:spcPts val="1080"/>
              </a:lnSpc>
              <a:spcAft>
                <a:spcPts val="0"/>
              </a:spcAft>
            </a:pPr>
            <a:r>
              <a:rPr lang="it-IT" sz="1100" b="1" dirty="0" smtClean="0">
                <a:solidFill>
                  <a:srgbClr val="E26F31"/>
                </a:solidFill>
                <a:latin typeface="+mn-lt"/>
                <a:ea typeface="Signika Light" charset="0"/>
                <a:cs typeface="Calibri"/>
              </a:rPr>
              <a:t>SPAZIO CONFRONTI </a:t>
            </a:r>
          </a:p>
          <a:p>
            <a:pPr>
              <a:lnSpc>
                <a:spcPts val="1080"/>
              </a:lnSpc>
              <a:spcAft>
                <a:spcPts val="0"/>
              </a:spcAft>
            </a:pPr>
            <a:r>
              <a:rPr lang="it-IT" sz="1200" dirty="0" smtClean="0">
                <a:solidFill>
                  <a:schemeClr val="tx1"/>
                </a:solidFill>
                <a:latin typeface="+mn-lt"/>
                <a:ea typeface="Signika Light" charset="0"/>
                <a:cs typeface="Arial"/>
              </a:rPr>
              <a:t>Il sistema DARCAP a supporto della rilevazione SIS PRO 00002</a:t>
            </a: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5279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0" y="3376083"/>
            <a:ext cx="12192000" cy="3481918"/>
          </a:xfrm>
          <a:prstGeom prst="rect">
            <a:avLst/>
          </a:prstGeom>
          <a:solidFill>
            <a:srgbClr val="E26F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DA304A"/>
                </a:solidFill>
              </a:rPr>
              <a:t> </a:t>
            </a:r>
            <a:endParaRPr lang="it-IT" dirty="0">
              <a:solidFill>
                <a:srgbClr val="DA304A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3173412" y="3811955"/>
            <a:ext cx="8221860" cy="13465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80"/>
              </a:lnSpc>
            </a:pPr>
            <a:r>
              <a:rPr lang="it-IT" sz="28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SPAZIO CONFRONTI</a:t>
            </a:r>
            <a:endParaRPr lang="it-IT" sz="28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2160"/>
              </a:lnSpc>
            </a:pPr>
            <a:endParaRPr lang="it-IT" sz="28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3200"/>
              </a:lnSpc>
            </a:pPr>
            <a:r>
              <a:rPr lang="it-IT" sz="3200" dirty="0">
                <a:solidFill>
                  <a:schemeClr val="bg1"/>
                </a:solidFill>
                <a:ea typeface="Signika Light" charset="0"/>
                <a:cs typeface="Arial"/>
              </a:rPr>
              <a:t>Il sistema DARCAP a supporto della rilevazione </a:t>
            </a:r>
          </a:p>
          <a:p>
            <a:pPr>
              <a:lnSpc>
                <a:spcPts val="3200"/>
              </a:lnSpc>
            </a:pPr>
            <a:r>
              <a:rPr lang="it-IT" sz="3200" dirty="0">
                <a:solidFill>
                  <a:schemeClr val="bg1"/>
                </a:solidFill>
                <a:ea typeface="Signika Light" charset="0"/>
                <a:cs typeface="Arial"/>
              </a:rPr>
              <a:t>SIS PRO 00002</a:t>
            </a:r>
          </a:p>
        </p:txBody>
      </p:sp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611254" y="384211"/>
            <a:ext cx="5050820" cy="1611125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/>
          <a:p>
            <a:pPr algn="l">
              <a:lnSpc>
                <a:spcPts val="2500"/>
              </a:lnSpc>
            </a:pP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COMPORTAMENTI INDIVIDUALI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E RELAZIONI SOCIALI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IN TRASFORMAZIONE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UNA SFIDA </a:t>
            </a: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PER </a:t>
            </a:r>
            <a: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LA </a:t>
            </a: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/>
            </a:r>
            <a:b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STATISTICA UFFICIALE </a:t>
            </a:r>
            <a:endParaRPr lang="it-IT" sz="2400" dirty="0">
              <a:solidFill>
                <a:schemeClr val="bg1"/>
              </a:solidFill>
              <a:latin typeface="Signika" charset="0"/>
              <a:ea typeface="Signika" charset="0"/>
              <a:cs typeface="Signika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742" y="214878"/>
            <a:ext cx="11427622" cy="2895775"/>
          </a:xfrm>
          <a:prstGeom prst="rect">
            <a:avLst/>
          </a:prstGeom>
        </p:spPr>
      </p:pic>
      <p:pic>
        <p:nvPicPr>
          <p:cNvPr id="13" name="Immagine 12" descr="Logo12esimaOk-21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714" y="5859742"/>
            <a:ext cx="480972" cy="625265"/>
          </a:xfrm>
          <a:prstGeom prst="rect">
            <a:avLst/>
          </a:prstGeom>
        </p:spPr>
      </p:pic>
      <p:pic>
        <p:nvPicPr>
          <p:cNvPr id="17" name="Immagine 16" descr="Logo12esimaOk-22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186" y="3683343"/>
            <a:ext cx="571500" cy="609600"/>
          </a:xfrm>
          <a:prstGeom prst="rect">
            <a:avLst/>
          </a:prstGeom>
        </p:spPr>
      </p:pic>
      <p:sp>
        <p:nvSpPr>
          <p:cNvPr id="19" name="CasellaDiTesto 18"/>
          <p:cNvSpPr txBox="1"/>
          <p:nvPr/>
        </p:nvSpPr>
        <p:spPr>
          <a:xfrm>
            <a:off x="3173412" y="6056410"/>
            <a:ext cx="8221860" cy="3754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it-IT" sz="20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Giovanna D’Angiolini | ISTAT</a:t>
            </a:r>
            <a:endParaRPr lang="it-IT" sz="20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</p:txBody>
      </p:sp>
      <p:cxnSp>
        <p:nvCxnSpPr>
          <p:cNvPr id="20" name="Connettore 1 19"/>
          <p:cNvCxnSpPr/>
          <p:nvPr/>
        </p:nvCxnSpPr>
        <p:spPr>
          <a:xfrm>
            <a:off x="2998756" y="3811955"/>
            <a:ext cx="0" cy="2580211"/>
          </a:xfrm>
          <a:prstGeom prst="line">
            <a:avLst/>
          </a:prstGeom>
          <a:ln w="28575" cmpd="sng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705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6477000" y="1504957"/>
            <a:ext cx="5143499" cy="4646462"/>
          </a:xfrm>
          <a:prstGeom prst="rect">
            <a:avLst/>
          </a:prstGeom>
        </p:spPr>
        <p:txBody>
          <a:bodyPr lIns="0" tIns="0" rIns="0" bIns="0"/>
          <a:lstStyle/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800" dirty="0"/>
              <a:t>Il sistema </a:t>
            </a:r>
            <a:r>
              <a:rPr lang="it-IT" sz="1800" dirty="0">
                <a:solidFill>
                  <a:srgbClr val="E26F31"/>
                </a:solidFill>
              </a:rPr>
              <a:t>DARCAP</a:t>
            </a:r>
            <a:r>
              <a:rPr lang="it-IT" sz="1800" dirty="0"/>
              <a:t> (</a:t>
            </a:r>
            <a:r>
              <a:rPr lang="it-IT" sz="1800" dirty="0">
                <a:solidFill>
                  <a:srgbClr val="E26F31"/>
                </a:solidFill>
              </a:rPr>
              <a:t>D</a:t>
            </a:r>
            <a:r>
              <a:rPr lang="it-IT" sz="1800" dirty="0"/>
              <a:t>ocumentazione degli </a:t>
            </a:r>
            <a:r>
              <a:rPr lang="it-IT" sz="1800" dirty="0" err="1">
                <a:solidFill>
                  <a:srgbClr val="E26F31"/>
                </a:solidFill>
              </a:rPr>
              <a:t>AR</a:t>
            </a:r>
            <a:r>
              <a:rPr lang="it-IT" sz="1800" dirty="0" err="1"/>
              <a:t>chivi</a:t>
            </a:r>
            <a:r>
              <a:rPr lang="it-IT" sz="1800" dirty="0"/>
              <a:t> delle </a:t>
            </a:r>
            <a:r>
              <a:rPr lang="it-IT" sz="1800" dirty="0">
                <a:solidFill>
                  <a:srgbClr val="E26F31"/>
                </a:solidFill>
              </a:rPr>
              <a:t>A</a:t>
            </a:r>
            <a:r>
              <a:rPr lang="it-IT" sz="1800" dirty="0"/>
              <a:t>mministrazioni </a:t>
            </a:r>
            <a:r>
              <a:rPr lang="it-IT" sz="1800" dirty="0">
                <a:solidFill>
                  <a:srgbClr val="E26F31"/>
                </a:solidFill>
              </a:rPr>
              <a:t>P</a:t>
            </a:r>
            <a:r>
              <a:rPr lang="it-IT" sz="1800" dirty="0"/>
              <a:t>ubbliche) per la gestione e consultazione della documentazione relativa agli archivi esistenti  è uno strumento sviluppato a supporto di tale strategia </a:t>
            </a:r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800" dirty="0"/>
              <a:t>Il </a:t>
            </a:r>
            <a:r>
              <a:rPr lang="it-IT" sz="1800" dirty="0">
                <a:solidFill>
                  <a:srgbClr val="E26F31"/>
                </a:solidFill>
              </a:rPr>
              <a:t>CENSIMENTO DEGLI ARCHIVI DELLE PROVINCIE </a:t>
            </a:r>
            <a:r>
              <a:rPr lang="it-IT" sz="1800" dirty="0"/>
              <a:t>con il caricamento, prima in via sperimentale e poi a regime, dei risultati di tale censimento nel sistema  DARCAP è un’importante articolazione di tale </a:t>
            </a:r>
            <a:r>
              <a:rPr lang="it-IT" sz="1800" dirty="0" smtClean="0"/>
              <a:t>strategia</a:t>
            </a:r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800" dirty="0" smtClean="0"/>
              <a:t>La strategia fa leva sul  DPR 7 settembre 2010, n.166 che attribuisce a ISTAT un ruolo di coordinamento delle modifiche e nuove impostazioni esteso in prospettiva a </a:t>
            </a:r>
            <a:r>
              <a:rPr lang="it-IT" sz="1800" u="sng" dirty="0" smtClean="0"/>
              <a:t>tutt</a:t>
            </a:r>
            <a:r>
              <a:rPr lang="it-IT" sz="1800" dirty="0" smtClean="0"/>
              <a:t>i gli archivi e ai moduli che li alimentano, </a:t>
            </a:r>
            <a:r>
              <a:rPr lang="it-IT" sz="1800" u="sng" dirty="0" smtClean="0"/>
              <a:t>utilizzat</a:t>
            </a:r>
            <a:r>
              <a:rPr lang="it-IT" sz="1800" dirty="0" smtClean="0"/>
              <a:t>i o </a:t>
            </a:r>
            <a:r>
              <a:rPr lang="it-IT" sz="1800" u="sng" dirty="0" smtClean="0"/>
              <a:t>utilizzabil</a:t>
            </a:r>
            <a:r>
              <a:rPr lang="it-IT" sz="1800" dirty="0" smtClean="0"/>
              <a:t>i, ampliando il tradizionale ruolo di indirizzo  già attribuito all’ISTAT dal DL 322</a:t>
            </a:r>
            <a:endParaRPr lang="it-IT" sz="1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569913" y="2015595"/>
            <a:ext cx="4065587" cy="3056467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 il progetto </a:t>
            </a:r>
            <a:r>
              <a:rPr lang="it-IT" sz="2000" dirty="0">
                <a:solidFill>
                  <a:srgbClr val="E26F31"/>
                </a:solidFill>
              </a:rPr>
              <a:t>Coordinamento della modulistica amministrativa</a:t>
            </a:r>
            <a: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a partire dal 2012 l’Istat ha avviato una NUOVA STRATEGIA tesa a promuovere l’uso statistico degli archivi </a:t>
            </a:r>
            <a:r>
              <a:rPr lang="it-IT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amministrativi</a:t>
            </a:r>
            <a:endParaRPr lang="it-IT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036733"/>
            <a:ext cx="10700951" cy="447683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Una NUOVA STRATEGIA</a:t>
            </a:r>
            <a:br>
              <a:rPr lang="it-IT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</a:b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7338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6477000" y="1647460"/>
            <a:ext cx="5143499" cy="4052888"/>
          </a:xfrm>
          <a:prstGeom prst="rect">
            <a:avLst/>
          </a:prstGeom>
        </p:spPr>
        <p:txBody>
          <a:bodyPr lIns="0" tIns="0" rIns="0" bIns="0"/>
          <a:lstStyle/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000" dirty="0" smtClean="0"/>
              <a:t>Raccogliere la </a:t>
            </a:r>
            <a:r>
              <a:rPr lang="it-IT" sz="2000" dirty="0">
                <a:solidFill>
                  <a:srgbClr val="E26F31"/>
                </a:solidFill>
              </a:rPr>
              <a:t>conoscenza necessaria ad un uso efficace degli archivi amministrativi </a:t>
            </a:r>
            <a:r>
              <a:rPr lang="it-IT" sz="2000" dirty="0"/>
              <a:t>disponibili </a:t>
            </a:r>
            <a:r>
              <a:rPr lang="it-IT" sz="2000" dirty="0" smtClean="0"/>
              <a:t>e diffonderla ad una </a:t>
            </a:r>
            <a:r>
              <a:rPr lang="it-IT" sz="2000" dirty="0"/>
              <a:t>vasta utenza effettiva e potenziale, incluso ISTAT e inclusi gli stessi enti titolari degli archivi </a:t>
            </a:r>
            <a:endParaRPr lang="it-IT" sz="2000" dirty="0" smtClean="0"/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2000" dirty="0"/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000" dirty="0">
                <a:solidFill>
                  <a:srgbClr val="E26F31"/>
                </a:solidFill>
              </a:rPr>
              <a:t>Intervenire</a:t>
            </a:r>
            <a:r>
              <a:rPr lang="it-IT" sz="2000" dirty="0"/>
              <a:t> in misura quanto più estesa possibile sugli archivi disponibili per </a:t>
            </a:r>
            <a:r>
              <a:rPr lang="it-IT" sz="2000" dirty="0">
                <a:solidFill>
                  <a:srgbClr val="E26F31"/>
                </a:solidFill>
              </a:rPr>
              <a:t>favorirne l’usabilità statistica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569913" y="2015595"/>
            <a:ext cx="4065587" cy="3056467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2000" dirty="0" smtClean="0">
                <a:solidFill>
                  <a:srgbClr val="E26F31"/>
                </a:solidFill>
              </a:rPr>
              <a:t>GLI OBIETTIVI </a:t>
            </a:r>
            <a:r>
              <a:rPr lang="it-IT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del progetto </a:t>
            </a:r>
            <a:r>
              <a:rPr lang="it-IT" sz="2000" dirty="0">
                <a:solidFill>
                  <a:srgbClr val="E26F31"/>
                </a:solidFill>
              </a:rPr>
              <a:t>Coordinamento della modulistica </a:t>
            </a:r>
            <a:r>
              <a:rPr lang="it-IT" sz="2000" dirty="0" smtClean="0">
                <a:solidFill>
                  <a:srgbClr val="E26F31"/>
                </a:solidFill>
              </a:rPr>
              <a:t>amministrativa</a:t>
            </a:r>
            <a:endParaRPr lang="it-IT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036733"/>
            <a:ext cx="10700951" cy="447683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Una NUOVA STRATEGIA</a:t>
            </a:r>
            <a:br>
              <a:rPr lang="it-IT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</a:b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5730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515381" y="1096947"/>
            <a:ext cx="11071754" cy="471434"/>
          </a:xfrm>
          <a:prstGeom prst="rect">
            <a:avLst/>
          </a:prstGeom>
          <a:ln>
            <a:noFill/>
          </a:ln>
        </p:spPr>
        <p:txBody>
          <a:bodyPr lIns="0" tIns="0" rIns="0" bIns="0" anchor="t" anchorCtr="0"/>
          <a:lstStyle/>
          <a:p>
            <a:r>
              <a:rPr lang="it-IT" sz="3200" dirty="0">
                <a:solidFill>
                  <a:srgbClr val="7F7F7F"/>
                </a:solidFill>
                <a:latin typeface="+mn-lt"/>
              </a:rPr>
              <a:t>Il progetto Coordinamento della modulistica amministrativa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8050817" y="647858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535788" y="1693466"/>
            <a:ext cx="10401386" cy="646331"/>
          </a:xfrm>
          <a:prstGeom prst="rect">
            <a:avLst/>
          </a:prstGeom>
          <a:noFill/>
          <a:ln w="38100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charset="0"/>
              </a:rPr>
              <a:t>ISTRUTTORIE </a:t>
            </a:r>
            <a:r>
              <a:rPr kumimoji="0" lang="it-IT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sugli </a:t>
            </a:r>
            <a:r>
              <a:rPr kumimoji="0" lang="it-IT" sz="1800" b="1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archivi amministrativi </a:t>
            </a: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degli </a:t>
            </a:r>
            <a:r>
              <a:rPr lang="it-IT" b="1" kern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 CENTRALI </a:t>
            </a: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 moduli che li </a:t>
            </a: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alimentano</a:t>
            </a:r>
            <a:r>
              <a:rPr kumimoji="0" lang="it-IT" altLang="it-IT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charset="0"/>
              </a:rPr>
              <a:t>: </a:t>
            </a:r>
            <a:r>
              <a:rPr kumimoji="0" lang="it-IT" alt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charset="0"/>
              </a:rPr>
              <a:t>analisi e documentazione del CONTENUTO e della QUALITA’ per l’uso a fini statistici dell’archivio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697560" y="5662243"/>
            <a:ext cx="8715375" cy="682099"/>
          </a:xfrm>
          <a:prstGeom prst="rect">
            <a:avLst/>
          </a:prstGeom>
          <a:noFill/>
          <a:ln w="38100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993333"/>
                </a:solidFill>
              </a14:hiddenFill>
            </a:ext>
          </a:extLst>
        </p:spPr>
        <p:txBody>
          <a:bodyPr lIns="85039" tIns="42520" rIns="85039" bIns="4252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1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RILEVAZIONE continua dei progetti di innovazione</a:t>
            </a: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alla modulistica e agli archivi e formulazione di valutazioni </a:t>
            </a: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tecnico-metodologiche</a:t>
            </a:r>
            <a:endParaRPr kumimoji="0" lang="it-IT" altLang="it-IT" sz="1800" b="0" i="0" u="none" strike="noStrike" kern="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204854" y="3669528"/>
            <a:ext cx="3676715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E26F31"/>
                </a:solidFill>
                <a:effectLst/>
                <a:uLnTx/>
                <a:uFillTx/>
                <a:latin typeface="Arial" charset="0"/>
              </a:rPr>
              <a:t>sistema DARCAP</a:t>
            </a:r>
            <a:r>
              <a:rPr kumimoji="0" lang="it-IT" altLang="it-IT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E26F31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kumimoji="0" lang="it-IT" altLang="it-IT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charset="0"/>
              </a:rPr>
              <a:t>(D</a:t>
            </a:r>
            <a:r>
              <a:rPr kumimoji="0" lang="it-IT" alt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charset="0"/>
              </a:rPr>
              <a:t>ocumentazione degli </a:t>
            </a:r>
            <a:r>
              <a:rPr kumimoji="0" lang="it-IT" altLang="it-IT" sz="18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charset="0"/>
              </a:rPr>
              <a:t>ARC</a:t>
            </a:r>
            <a:r>
              <a:rPr kumimoji="0" lang="it-IT" altLang="it-IT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charset="0"/>
              </a:rPr>
              <a:t>hivi</a:t>
            </a:r>
            <a:r>
              <a:rPr kumimoji="0" lang="it-IT" alt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charset="0"/>
              </a:rPr>
              <a:t> delle </a:t>
            </a:r>
            <a:r>
              <a:rPr kumimoji="0" lang="it-IT" altLang="it-IT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charset="0"/>
              </a:rPr>
              <a:t>A</a:t>
            </a:r>
            <a:r>
              <a:rPr kumimoji="0" lang="it-IT" alt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charset="0"/>
              </a:rPr>
              <a:t>mministrazioni </a:t>
            </a:r>
            <a:r>
              <a:rPr kumimoji="0" lang="it-IT" altLang="it-IT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charset="0"/>
              </a:rPr>
              <a:t>P</a:t>
            </a:r>
            <a:r>
              <a:rPr kumimoji="0" lang="it-IT" alt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charset="0"/>
              </a:rPr>
              <a:t>ubbliche)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6051258" y="2632821"/>
            <a:ext cx="399911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charset="0"/>
              </a:rPr>
              <a:t>FRAMEWORK per la QUALITA</a:t>
            </a:r>
            <a:r>
              <a:rPr kumimoji="0" lang="it-IT" alt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charset="0"/>
              </a:rPr>
              <a:t>’ degli archivi amministrativi </a:t>
            </a:r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1930266" y="2333428"/>
            <a:ext cx="457200" cy="1245119"/>
          </a:xfrm>
          <a:prstGeom prst="downArrow">
            <a:avLst>
              <a:gd name="adj1" fmla="val 50000"/>
              <a:gd name="adj2" fmla="val 29185"/>
            </a:avLst>
          </a:prstGeom>
          <a:solidFill>
            <a:srgbClr val="E26F31"/>
          </a:solidFill>
          <a:ln w="38100">
            <a:solidFill>
              <a:srgbClr val="E26F3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800" b="0" i="0" u="none" strike="noStrike" kern="0" cap="none" spc="0" normalizeH="0" baseline="0" noProof="0" smtClean="0">
              <a:ln>
                <a:noFill/>
              </a:ln>
              <a:solidFill>
                <a:srgbClr val="A50021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auto">
          <a:xfrm>
            <a:off x="1930266" y="4769966"/>
            <a:ext cx="457200" cy="892277"/>
          </a:xfrm>
          <a:prstGeom prst="upArrow">
            <a:avLst>
              <a:gd name="adj1" fmla="val 50000"/>
              <a:gd name="adj2" fmla="val 24974"/>
            </a:avLst>
          </a:prstGeom>
          <a:solidFill>
            <a:srgbClr val="E26F31"/>
          </a:solidFill>
          <a:ln w="38100">
            <a:solidFill>
              <a:srgbClr val="E26F3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800" b="0" i="0" u="none" strike="noStrike" kern="0" cap="none" spc="0" normalizeH="0" baseline="0" noProof="0" smtClean="0">
              <a:ln>
                <a:noFill/>
              </a:ln>
              <a:solidFill>
                <a:srgbClr val="A50021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12" name="Fumetto 1 11"/>
          <p:cNvSpPr/>
          <p:nvPr/>
        </p:nvSpPr>
        <p:spPr>
          <a:xfrm>
            <a:off x="2967711" y="2504965"/>
            <a:ext cx="1512888" cy="946150"/>
          </a:xfrm>
          <a:prstGeom prst="wedgeRectCallout">
            <a:avLst>
              <a:gd name="adj1" fmla="val -94313"/>
              <a:gd name="adj2" fmla="val -5977"/>
            </a:avLst>
          </a:prstGeom>
          <a:noFill/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CasellaDiTesto 3"/>
          <p:cNvSpPr txBox="1">
            <a:spLocks noChangeArrowheads="1"/>
          </p:cNvSpPr>
          <p:nvPr/>
        </p:nvSpPr>
        <p:spPr bwMode="auto">
          <a:xfrm>
            <a:off x="2967711" y="2504965"/>
            <a:ext cx="151606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charset="0"/>
              </a:rPr>
              <a:t>contiene i risultati delle istruttorie </a:t>
            </a:r>
          </a:p>
        </p:txBody>
      </p:sp>
      <p:sp>
        <p:nvSpPr>
          <p:cNvPr id="14" name="Fumetto 1 13"/>
          <p:cNvSpPr/>
          <p:nvPr/>
        </p:nvSpPr>
        <p:spPr>
          <a:xfrm>
            <a:off x="2895936" y="4861533"/>
            <a:ext cx="3628050" cy="646331"/>
          </a:xfrm>
          <a:prstGeom prst="wedgeRectCallout">
            <a:avLst>
              <a:gd name="adj1" fmla="val -69266"/>
              <a:gd name="adj2" fmla="val -479"/>
            </a:avLst>
          </a:prstGeom>
          <a:noFill/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CasellaDiTesto 5"/>
          <p:cNvSpPr txBox="1">
            <a:spLocks noChangeArrowheads="1"/>
          </p:cNvSpPr>
          <p:nvPr/>
        </p:nvSpPr>
        <p:spPr bwMode="auto">
          <a:xfrm>
            <a:off x="2929128" y="4861533"/>
            <a:ext cx="374358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charset="0"/>
              </a:rPr>
              <a:t>contiene le comunicazioni delle innovazioni e le valutazioni</a:t>
            </a:r>
          </a:p>
        </p:txBody>
      </p:sp>
      <p:sp>
        <p:nvSpPr>
          <p:cNvPr id="16" name="CasellaDiTesto 9"/>
          <p:cNvSpPr txBox="1">
            <a:spLocks noChangeArrowheads="1"/>
          </p:cNvSpPr>
          <p:nvPr/>
        </p:nvSpPr>
        <p:spPr bwMode="auto">
          <a:xfrm>
            <a:off x="4709961" y="3397840"/>
            <a:ext cx="392549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1" i="0" u="none" strike="noStrike" kern="0" cap="none" spc="0" normalizeH="0" baseline="0" noProof="0" dirty="0">
                <a:ln>
                  <a:noFill/>
                </a:ln>
                <a:solidFill>
                  <a:srgbClr val="E26F31"/>
                </a:solidFill>
                <a:effectLst/>
                <a:uLnTx/>
                <a:uFillTx/>
                <a:latin typeface="Arial" charset="0"/>
              </a:rPr>
              <a:t>contiene i risultati </a:t>
            </a:r>
            <a:r>
              <a:rPr kumimoji="0" lang="it-IT" altLang="it-IT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E26F31"/>
                </a:solidFill>
                <a:effectLst/>
                <a:uLnTx/>
                <a:uFillTx/>
                <a:latin typeface="Arial" charset="0"/>
              </a:rPr>
              <a:t>delle rilevazioni</a:t>
            </a:r>
            <a:endParaRPr kumimoji="0" lang="it-IT" altLang="it-IT" sz="1800" b="1" i="0" u="none" strike="noStrike" kern="0" cap="none" spc="0" normalizeH="0" baseline="0" noProof="0" dirty="0">
              <a:ln>
                <a:noFill/>
              </a:ln>
              <a:solidFill>
                <a:srgbClr val="E26F31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17" name="Fumetto 1 16"/>
          <p:cNvSpPr/>
          <p:nvPr/>
        </p:nvSpPr>
        <p:spPr>
          <a:xfrm>
            <a:off x="4689850" y="3391849"/>
            <a:ext cx="3945605" cy="398737"/>
          </a:xfrm>
          <a:prstGeom prst="wedgeRectCallout">
            <a:avLst>
              <a:gd name="adj1" fmla="val -41211"/>
              <a:gd name="adj2" fmla="val 162514"/>
            </a:avLst>
          </a:prstGeom>
          <a:noFill/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AutoShape 7"/>
          <p:cNvSpPr>
            <a:spLocks noChangeArrowheads="1"/>
          </p:cNvSpPr>
          <p:nvPr/>
        </p:nvSpPr>
        <p:spPr bwMode="auto">
          <a:xfrm>
            <a:off x="7511454" y="2328115"/>
            <a:ext cx="457200" cy="312206"/>
          </a:xfrm>
          <a:prstGeom prst="downArrow">
            <a:avLst>
              <a:gd name="adj1" fmla="val 50000"/>
              <a:gd name="adj2" fmla="val 29185"/>
            </a:avLst>
          </a:prstGeom>
          <a:solidFill>
            <a:srgbClr val="E26F31"/>
          </a:solidFill>
          <a:ln w="38100">
            <a:solidFill>
              <a:srgbClr val="E26F3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800" b="0" i="0" u="none" strike="noStrike" kern="0" cap="none" spc="0" normalizeH="0" baseline="0" noProof="0" smtClean="0">
              <a:ln>
                <a:noFill/>
              </a:ln>
              <a:solidFill>
                <a:srgbClr val="A50021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6434402" y="3966747"/>
            <a:ext cx="4965910" cy="646331"/>
          </a:xfrm>
          <a:prstGeom prst="rect">
            <a:avLst/>
          </a:prstGeom>
          <a:noFill/>
          <a:ln w="38100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E26F31"/>
                </a:solidFill>
                <a:effectLst/>
                <a:uLnTx/>
                <a:uFillTx/>
                <a:latin typeface="Arial" charset="0"/>
              </a:rPr>
              <a:t>RILEVAZIONI</a:t>
            </a:r>
            <a:r>
              <a:rPr kumimoji="0" lang="it-IT" altLang="it-IT" sz="1800" b="1" i="0" u="none" strike="noStrike" kern="0" cap="none" spc="0" normalizeH="0" noProof="0" dirty="0" smtClean="0">
                <a:ln>
                  <a:noFill/>
                </a:ln>
                <a:solidFill>
                  <a:srgbClr val="E26F31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it-IT" altLang="it-IT" b="1" kern="0" dirty="0" smtClean="0">
                <a:solidFill>
                  <a:srgbClr val="E26F31"/>
                </a:solidFill>
              </a:rPr>
              <a:t>sugli archivi </a:t>
            </a:r>
            <a:r>
              <a:rPr kumimoji="0" lang="it-IT" altLang="it-IT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E26F31"/>
                </a:solidFill>
                <a:effectLst/>
                <a:uLnTx/>
                <a:uFillTx/>
                <a:latin typeface="Arial" charset="0"/>
              </a:rPr>
              <a:t>amministrativi </a:t>
            </a:r>
            <a:r>
              <a:rPr kumimoji="0" lang="it-IT" alt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E26F31"/>
                </a:solidFill>
                <a:effectLst/>
                <a:uLnTx/>
                <a:uFillTx/>
                <a:latin typeface="Arial" charset="0"/>
              </a:rPr>
              <a:t>degli </a:t>
            </a:r>
            <a:r>
              <a:rPr kumimoji="0" lang="it-IT" altLang="it-IT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E26F31"/>
                </a:solidFill>
                <a:effectLst/>
                <a:uLnTx/>
                <a:uFillTx/>
                <a:latin typeface="Arial" charset="0"/>
              </a:rPr>
              <a:t>ENTI TERRITORIALI</a:t>
            </a:r>
          </a:p>
        </p:txBody>
      </p:sp>
      <p:sp>
        <p:nvSpPr>
          <p:cNvPr id="20" name="AutoShape 7"/>
          <p:cNvSpPr>
            <a:spLocks noChangeArrowheads="1"/>
          </p:cNvSpPr>
          <p:nvPr/>
        </p:nvSpPr>
        <p:spPr bwMode="auto">
          <a:xfrm rot="5400000">
            <a:off x="5375972" y="3493802"/>
            <a:ext cx="380128" cy="1736732"/>
          </a:xfrm>
          <a:prstGeom prst="downArrow">
            <a:avLst>
              <a:gd name="adj1" fmla="val 50000"/>
              <a:gd name="adj2" fmla="val 29185"/>
            </a:avLst>
          </a:prstGeom>
          <a:solidFill>
            <a:srgbClr val="E26F31"/>
          </a:solidFill>
          <a:ln w="38100">
            <a:solidFill>
              <a:srgbClr val="E26F3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800" b="0" i="0" u="none" strike="noStrike" kern="0" cap="none" spc="0" normalizeH="0" baseline="0" noProof="0" smtClean="0">
              <a:ln>
                <a:noFill/>
              </a:ln>
              <a:solidFill>
                <a:srgbClr val="A50021"/>
              </a:solidFill>
              <a:effectLst/>
              <a:uLnTx/>
              <a:uFillTx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148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2" grpId="0" animBg="1"/>
      <p:bldP spid="13" grpId="0"/>
      <p:bldP spid="14" grpId="0" animBg="1"/>
      <p:bldP spid="15" grpId="0"/>
      <p:bldP spid="16" grpId="0"/>
      <p:bldP spid="17" grpId="0" animBg="1"/>
      <p:bldP spid="19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6477000" y="1647460"/>
            <a:ext cx="5143499" cy="4052888"/>
          </a:xfrm>
          <a:prstGeom prst="rect">
            <a:avLst/>
          </a:prstGeom>
        </p:spPr>
        <p:txBody>
          <a:bodyPr lIns="0" tIns="0" rIns="0" bIns="0"/>
          <a:lstStyle/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000" dirty="0"/>
              <a:t>Gli ARCHIVI </a:t>
            </a:r>
            <a:r>
              <a:rPr lang="it-IT" sz="2000" dirty="0" smtClean="0"/>
              <a:t>AMMINISTRATIVI DEGLI </a:t>
            </a:r>
            <a:r>
              <a:rPr lang="it-IT" sz="2000" dirty="0"/>
              <a:t>ENTI TERRITORIALI: </a:t>
            </a:r>
            <a:r>
              <a:rPr lang="it-IT" sz="2000" dirty="0" smtClean="0"/>
              <a:t>dall’inizio del progetto Coordinamento della modulistica amministrativa è </a:t>
            </a:r>
            <a:r>
              <a:rPr lang="it-IT" sz="2000" dirty="0"/>
              <a:t>evidente la necessità di </a:t>
            </a:r>
            <a:r>
              <a:rPr lang="it-IT" sz="2000" u="sng" dirty="0"/>
              <a:t>censirli</a:t>
            </a:r>
            <a:r>
              <a:rPr lang="it-IT" sz="2000" dirty="0"/>
              <a:t> e </a:t>
            </a:r>
            <a:r>
              <a:rPr lang="it-IT" sz="2000" u="sng" dirty="0"/>
              <a:t>classificarli</a:t>
            </a:r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000" dirty="0"/>
              <a:t>E’ proprio la progettazione del CENSIMENTO DEGLI ARCHIVI DELLE PROVINCIE a indicare la via più praticabile per raccogliere conoscenze relative agli archivi degli enti territoriali e poterli </a:t>
            </a:r>
            <a:r>
              <a:rPr lang="it-IT" sz="2000" dirty="0" smtClean="0"/>
              <a:t>classificare …</a:t>
            </a:r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000" dirty="0" smtClean="0"/>
              <a:t>… ed </a:t>
            </a:r>
            <a:r>
              <a:rPr lang="it-IT" sz="2000" dirty="0"/>
              <a:t>è un’esperienza  generalizzabile agli archivi gestiti da altri enti territoriali</a:t>
            </a:r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2000" dirty="0">
              <a:solidFill>
                <a:srgbClr val="E26F31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569913" y="2015595"/>
            <a:ext cx="4065587" cy="3056467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2000" dirty="0" smtClean="0">
                <a:solidFill>
                  <a:srgbClr val="E26F31"/>
                </a:solidFill>
              </a:rPr>
              <a:t>Il progetto Coordinamento della modulistica amministrativa e gli </a:t>
            </a:r>
            <a:r>
              <a:rPr lang="it-IT" sz="2000" dirty="0">
                <a:solidFill>
                  <a:srgbClr val="E26F31"/>
                </a:solidFill>
              </a:rPr>
              <a:t>archivi amministrativi degli ENTI TERRITORIALI</a:t>
            </a:r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036733"/>
            <a:ext cx="10700951" cy="447683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Una NUOVA STRATEGIA</a:t>
            </a:r>
            <a:br>
              <a:rPr lang="it-IT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</a:b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1174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6477000" y="1351225"/>
            <a:ext cx="5143499" cy="4385205"/>
          </a:xfrm>
          <a:prstGeom prst="rect">
            <a:avLst/>
          </a:prstGeom>
        </p:spPr>
        <p:txBody>
          <a:bodyPr lIns="0" tIns="0" rIns="0" bIns="0"/>
          <a:lstStyle/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000" dirty="0"/>
              <a:t>per </a:t>
            </a:r>
            <a:r>
              <a:rPr lang="it-IT" sz="2000" dirty="0" smtClean="0"/>
              <a:t>accogliere i risultati del Censimento e consentire </a:t>
            </a:r>
            <a:r>
              <a:rPr lang="it-IT" sz="2000" dirty="0"/>
              <a:t>un’interrogazione </a:t>
            </a:r>
            <a:r>
              <a:rPr lang="it-IT" sz="2000" dirty="0" smtClean="0"/>
              <a:t>significativa: specifica </a:t>
            </a:r>
            <a:r>
              <a:rPr lang="it-IT" sz="2000" dirty="0"/>
              <a:t>del </a:t>
            </a:r>
            <a:r>
              <a:rPr lang="it-IT" sz="2000" dirty="0">
                <a:solidFill>
                  <a:srgbClr val="E26F31"/>
                </a:solidFill>
              </a:rPr>
              <a:t>TIPO DI PROCEDIMENTO </a:t>
            </a:r>
            <a:r>
              <a:rPr lang="it-IT" sz="2000" dirty="0"/>
              <a:t>all’origine dell’archivio e specifica più accurata delle relative </a:t>
            </a:r>
            <a:r>
              <a:rPr lang="it-IT" sz="2000" dirty="0">
                <a:solidFill>
                  <a:srgbClr val="E26F31"/>
                </a:solidFill>
              </a:rPr>
              <a:t>NORME</a:t>
            </a:r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000" dirty="0"/>
              <a:t>per accogliere i risultati del Censimento e consentire un’interrogazione </a:t>
            </a:r>
            <a:r>
              <a:rPr lang="it-IT" sz="2000" dirty="0" smtClean="0"/>
              <a:t>significativa:  specifica </a:t>
            </a:r>
            <a:r>
              <a:rPr lang="it-IT" sz="2000" dirty="0"/>
              <a:t>delle </a:t>
            </a:r>
            <a:r>
              <a:rPr lang="it-IT" sz="2000" dirty="0">
                <a:solidFill>
                  <a:srgbClr val="E26F31"/>
                </a:solidFill>
              </a:rPr>
              <a:t>MISSIONI</a:t>
            </a:r>
            <a:r>
              <a:rPr lang="it-IT" sz="2000" dirty="0"/>
              <a:t> e dei </a:t>
            </a:r>
            <a:r>
              <a:rPr lang="it-IT" sz="2000" dirty="0">
                <a:solidFill>
                  <a:srgbClr val="E26F31"/>
                </a:solidFill>
              </a:rPr>
              <a:t>PROGRAMMI </a:t>
            </a:r>
            <a:r>
              <a:rPr lang="it-IT" sz="2000" dirty="0"/>
              <a:t>cui afferisce l’archivio, basata sulla classificazione ARCONET -  Armonizzazione contabile enti </a:t>
            </a:r>
            <a:r>
              <a:rPr lang="it-IT" sz="2000" dirty="0" smtClean="0"/>
              <a:t>territoriali</a:t>
            </a:r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000" dirty="0" smtClean="0"/>
              <a:t>sviluppo di un ambiente dedicato </a:t>
            </a:r>
            <a:r>
              <a:rPr lang="it-IT" sz="2000" dirty="0"/>
              <a:t>per consentire il caricamento in DARCAP </a:t>
            </a:r>
            <a:r>
              <a:rPr lang="it-IT" sz="2000" dirty="0" smtClean="0"/>
              <a:t>dei risultati del Censimento</a:t>
            </a:r>
            <a:endParaRPr lang="it-IT" sz="2000" dirty="0"/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2000" dirty="0">
              <a:solidFill>
                <a:srgbClr val="E26F31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569913" y="2015595"/>
            <a:ext cx="4065587" cy="3056467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2000" dirty="0" smtClean="0">
                <a:solidFill>
                  <a:srgbClr val="E26F31"/>
                </a:solidFill>
              </a:rPr>
              <a:t>L’evoluzione di DARCAP per offrire supporto </a:t>
            </a:r>
            <a:r>
              <a:rPr lang="it-IT" sz="2000" dirty="0">
                <a:solidFill>
                  <a:srgbClr val="E26F31"/>
                </a:solidFill>
              </a:rPr>
              <a:t>alle RILEVAZIONI sugli archivi amministrativi degli ENTI TERRITORIALI</a:t>
            </a:r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036733"/>
            <a:ext cx="10700951" cy="447683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Una NUOVA STRATEGIA</a:t>
            </a:r>
            <a:br>
              <a:rPr lang="it-IT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</a:b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1745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6393872" y="1484416"/>
            <a:ext cx="5291447" cy="4120737"/>
          </a:xfrm>
          <a:prstGeom prst="rect">
            <a:avLst/>
          </a:prstGeom>
        </p:spPr>
        <p:txBody>
          <a:bodyPr lIns="0" tIns="0" rIns="0" bIns="0"/>
          <a:lstStyle/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000" dirty="0" smtClean="0"/>
              <a:t>NOME archivio e  VERSIONE di archivio, date di validità</a:t>
            </a:r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000" dirty="0" smtClean="0"/>
              <a:t>Principali COLLETTIVI e alcune CARATTERISTICHE (variabili) osservate </a:t>
            </a:r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000" dirty="0" smtClean="0"/>
              <a:t>Provincia titolare dell’archivio, Nome e TIPO PROCEDIMENTO a supporto del quale è costituito l’archivio e relative NORME</a:t>
            </a:r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000" dirty="0" smtClean="0"/>
              <a:t>MISSIONE e PROGRAMMA di afferenza dell’archivio</a:t>
            </a:r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2000" dirty="0">
              <a:solidFill>
                <a:srgbClr val="E26F31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569913" y="2015595"/>
            <a:ext cx="4065587" cy="3056467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2000" dirty="0" smtClean="0">
                <a:solidFill>
                  <a:srgbClr val="E26F31"/>
                </a:solidFill>
              </a:rPr>
              <a:t>SIS PRO-0002: le informazioni gestite in DARCAP per ciascun archivio</a:t>
            </a:r>
            <a:endParaRPr lang="it-IT" sz="2000" dirty="0">
              <a:solidFill>
                <a:srgbClr val="E26F31"/>
              </a:solidFill>
            </a:endParaRPr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036733"/>
            <a:ext cx="10700951" cy="447683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Una NUOVA STRATEGIA</a:t>
            </a:r>
            <a:br>
              <a:rPr lang="it-IT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</a:b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4498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6393872" y="1484416"/>
            <a:ext cx="5291447" cy="4120737"/>
          </a:xfrm>
          <a:prstGeom prst="rect">
            <a:avLst/>
          </a:prstGeom>
        </p:spPr>
        <p:txBody>
          <a:bodyPr lIns="0" tIns="0" rIns="0" bIns="0"/>
          <a:lstStyle/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000" dirty="0" smtClean="0"/>
              <a:t>ALTRE INFORMAZIONI, contenute in un questionario in formato pdf:</a:t>
            </a:r>
          </a:p>
          <a:p>
            <a:pPr marL="742950" lvl="1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800" dirty="0" smtClean="0"/>
              <a:t>UTILIZZO DELL’ARCHIVIO: in attività PSN, in Programma statistico regionale, </a:t>
            </a:r>
            <a:r>
              <a:rPr lang="it-IT" sz="1800" dirty="0"/>
              <a:t>in  Programma statistico </a:t>
            </a:r>
            <a:r>
              <a:rPr lang="it-IT" sz="1800" dirty="0" smtClean="0"/>
              <a:t>provinciale, per rilascio open data, per calcolo BES</a:t>
            </a:r>
          </a:p>
          <a:p>
            <a:pPr marL="742950" lvl="1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800" dirty="0" smtClean="0"/>
              <a:t>Obbligo temporale della registrazione</a:t>
            </a:r>
          </a:p>
          <a:p>
            <a:pPr marL="742950" lvl="1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800" dirty="0" smtClean="0"/>
              <a:t>Principali CLASSIFICAZIONI STANDARD utilizzate</a:t>
            </a:r>
          </a:p>
          <a:p>
            <a:pPr marL="742950" lvl="1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800" dirty="0" smtClean="0"/>
              <a:t>Numerosità e riferimento territoriale minimo dei collettivi, codice identificativo utilizzato</a:t>
            </a:r>
          </a:p>
          <a:p>
            <a:pPr marL="742950" lvl="1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800" dirty="0" smtClean="0"/>
              <a:t>Organizzazione dei dati:  supporto, tipo di organizzazione informatica, inserimento in un </a:t>
            </a:r>
            <a:r>
              <a:rPr lang="it-IT" sz="1800" dirty="0" err="1" smtClean="0"/>
              <a:t>db</a:t>
            </a:r>
            <a:r>
              <a:rPr lang="it-IT" sz="1800" dirty="0" smtClean="0"/>
              <a:t> nazionale o regionale</a:t>
            </a:r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2000" dirty="0">
              <a:solidFill>
                <a:srgbClr val="E26F31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569913" y="2015595"/>
            <a:ext cx="4065587" cy="3056467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2000" dirty="0" smtClean="0">
                <a:solidFill>
                  <a:srgbClr val="E26F31"/>
                </a:solidFill>
              </a:rPr>
              <a:t>SIS PRO-0002: </a:t>
            </a:r>
            <a:r>
              <a:rPr lang="it-IT" sz="2000" dirty="0">
                <a:solidFill>
                  <a:srgbClr val="E26F31"/>
                </a:solidFill>
              </a:rPr>
              <a:t>le informazioni gestite in DARCAP per ciascun archivio</a:t>
            </a:r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036733"/>
            <a:ext cx="10700951" cy="447683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Una NUOVA STRATEGIA</a:t>
            </a:r>
            <a:br>
              <a:rPr lang="it-IT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</a:b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3818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6477000" y="1528706"/>
            <a:ext cx="5143499" cy="4385205"/>
          </a:xfrm>
          <a:prstGeom prst="rect">
            <a:avLst/>
          </a:prstGeom>
        </p:spPr>
        <p:txBody>
          <a:bodyPr lIns="0" tIns="0" rIns="0" bIns="0"/>
          <a:lstStyle/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000" dirty="0"/>
              <a:t>Risultati dei censimenti degli archivi delle provincie e delle città metropolitane diffusi regolarmente mediante DARCAP  (Documentazione degli </a:t>
            </a:r>
            <a:r>
              <a:rPr lang="it-IT" sz="2000" dirty="0" err="1"/>
              <a:t>ARchivi</a:t>
            </a:r>
            <a:r>
              <a:rPr lang="it-IT" sz="2000" dirty="0"/>
              <a:t> delle Amministrazioni Pubbliche)</a:t>
            </a:r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000" dirty="0"/>
              <a:t>Possibile estensione dell’esperienza della rilevazione agli archivi gestiti da altri enti territoriali</a:t>
            </a:r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000" dirty="0"/>
              <a:t>Sperimentazione </a:t>
            </a:r>
            <a:r>
              <a:rPr lang="it-IT" sz="2000" dirty="0" smtClean="0"/>
              <a:t>di </a:t>
            </a:r>
            <a:r>
              <a:rPr lang="it-IT" sz="2000" dirty="0"/>
              <a:t>ulteriori attività di documentazione e intervento sui processi statistici e gli archivi amministrativi degli enti territoriali</a:t>
            </a:r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2000" dirty="0">
              <a:solidFill>
                <a:srgbClr val="E26F31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569913" y="2015595"/>
            <a:ext cx="4065587" cy="3056467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2000" dirty="0" smtClean="0">
                <a:solidFill>
                  <a:schemeClr val="bg1">
                    <a:lumMod val="50000"/>
                  </a:schemeClr>
                </a:solidFill>
              </a:rPr>
              <a:t>Dal </a:t>
            </a:r>
            <a:r>
              <a:rPr lang="it-IT" sz="2000" dirty="0">
                <a:solidFill>
                  <a:schemeClr val="bg1">
                    <a:lumMod val="50000"/>
                  </a:schemeClr>
                </a:solidFill>
              </a:rPr>
              <a:t>2016 il progetto Coordinamento della modulistica amministrativa e le attività dedicate alla valutazione dell’osservanza del Codice della statistica ufficiale confluiscono in una strategia generale di supporto agli </a:t>
            </a:r>
            <a:r>
              <a:rPr lang="it-IT" sz="2000" dirty="0" smtClean="0">
                <a:solidFill>
                  <a:schemeClr val="bg1">
                    <a:lumMod val="50000"/>
                  </a:schemeClr>
                </a:solidFill>
              </a:rPr>
              <a:t>enti centrali e territoriali</a:t>
            </a:r>
            <a:endParaRPr lang="it-IT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036733"/>
            <a:ext cx="10700951" cy="447683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SVILUPPI FUTURI</a:t>
            </a:r>
            <a:br>
              <a:rPr lang="it-IT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</a:br>
            <a:r>
              <a:rPr lang="it-IT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/>
            </a:r>
            <a:br>
              <a:rPr lang="it-IT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</a:b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5361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947</TotalTime>
  <Words>724</Words>
  <Application>Microsoft Office PowerPoint</Application>
  <PresentationFormat>Personalizzato</PresentationFormat>
  <Paragraphs>64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Personalizza struttura</vt:lpstr>
      <vt:lpstr>COMPORTAMENTI INDIVIDUALI  E RELAZIONI SOCIALI  IN TRASFORMAZIONE  UNA SFIDA PER LA  STATISTICA UFFICIALE </vt:lpstr>
      <vt:lpstr>Una NUOVA STRATEGIA </vt:lpstr>
      <vt:lpstr>Una NUOVA STRATEGIA </vt:lpstr>
      <vt:lpstr>Il progetto Coordinamento della modulistica amministrativa</vt:lpstr>
      <vt:lpstr>Una NUOVA STRATEGIA </vt:lpstr>
      <vt:lpstr>Una NUOVA STRATEGIA </vt:lpstr>
      <vt:lpstr>Una NUOVA STRATEGIA </vt:lpstr>
      <vt:lpstr>Una NUOVA STRATEGIA </vt:lpstr>
      <vt:lpstr>SVILUPPI FUTURI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 di Microsoft Office</dc:creator>
  <cp:lastModifiedBy>Mirko Benedetti</cp:lastModifiedBy>
  <cp:revision>86</cp:revision>
  <cp:lastPrinted>2016-03-21T17:06:08Z</cp:lastPrinted>
  <dcterms:created xsi:type="dcterms:W3CDTF">2016-03-11T16:10:26Z</dcterms:created>
  <dcterms:modified xsi:type="dcterms:W3CDTF">2016-06-21T14:00:02Z</dcterms:modified>
</cp:coreProperties>
</file>