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6" r:id="rId2"/>
    <p:sldId id="265" r:id="rId3"/>
    <p:sldId id="267" r:id="rId4"/>
    <p:sldId id="268" r:id="rId5"/>
    <p:sldId id="269" r:id="rId6"/>
    <p:sldId id="270" r:id="rId7"/>
    <p:sldId id="271" r:id="rId8"/>
    <p:sldId id="287" r:id="rId9"/>
    <p:sldId id="288" r:id="rId10"/>
    <p:sldId id="289" r:id="rId11"/>
    <p:sldId id="291" r:id="rId12"/>
    <p:sldId id="292" r:id="rId13"/>
    <p:sldId id="293" r:id="rId14"/>
    <p:sldId id="294" r:id="rId15"/>
    <p:sldId id="295" r:id="rId16"/>
    <p:sldId id="296" r:id="rId17"/>
    <p:sldId id="272" r:id="rId18"/>
    <p:sldId id="273" r:id="rId19"/>
    <p:sldId id="304" r:id="rId20"/>
    <p:sldId id="276" r:id="rId21"/>
    <p:sldId id="277" r:id="rId22"/>
    <p:sldId id="280" r:id="rId23"/>
    <p:sldId id="281" r:id="rId24"/>
    <p:sldId id="282"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3" orient="horz" pos="2386">
          <p15:clr>
            <a:srgbClr val="A4A3A4"/>
          </p15:clr>
        </p15:guide>
        <p15:guide id="4" pos="1999">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6F31"/>
    <a:srgbClr val="E26F37"/>
    <a:srgbClr val="D43D25"/>
    <a:srgbClr val="DA713A"/>
    <a:srgbClr val="E16F36"/>
    <a:srgbClr val="BE1520"/>
    <a:srgbClr val="CF1E24"/>
    <a:srgbClr val="C72A31"/>
    <a:srgbClr val="DA3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8" autoAdjust="0"/>
    <p:restoredTop sz="61657" autoAdjust="0"/>
  </p:normalViewPr>
  <p:slideViewPr>
    <p:cSldViewPr snapToGrid="0" snapToObjects="1">
      <p:cViewPr varScale="1">
        <p:scale>
          <a:sx n="70" d="100"/>
          <a:sy n="70" d="100"/>
        </p:scale>
        <p:origin x="-2118" y="-108"/>
      </p:cViewPr>
      <p:guideLst>
        <p:guide orient="horz" pos="2160"/>
        <p:guide orient="horz" pos="2386"/>
        <p:guide pos="3840"/>
        <p:guide pos="1999"/>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19D4DD-B74E-4959-A9A0-BBD3468ECE0C}" type="doc">
      <dgm:prSet loTypeId="urn:microsoft.com/office/officeart/2005/8/layout/gear1" loCatId="process" qsTypeId="urn:microsoft.com/office/officeart/2005/8/quickstyle/simple1" qsCatId="simple" csTypeId="urn:microsoft.com/office/officeart/2005/8/colors/colorful2" csCatId="colorful" phldr="1"/>
      <dgm:spPr/>
    </dgm:pt>
    <dgm:pt modelId="{B26B53BC-51E1-45CC-9E73-D4CD6E121054}">
      <dgm:prSet phldrT="[Testo]">
        <dgm:style>
          <a:lnRef idx="1">
            <a:schemeClr val="accent2"/>
          </a:lnRef>
          <a:fillRef idx="3">
            <a:schemeClr val="accent2"/>
          </a:fillRef>
          <a:effectRef idx="2">
            <a:schemeClr val="accent2"/>
          </a:effectRef>
          <a:fontRef idx="minor">
            <a:schemeClr val="lt1"/>
          </a:fontRef>
        </dgm:style>
      </dgm:prSet>
      <dgm:spPr>
        <a:solidFill>
          <a:srgbClr val="CC0000"/>
        </a:solidFill>
      </dgm:spPr>
      <dgm:t>
        <a:bodyPr/>
        <a:lstStyle/>
        <a:p>
          <a:endParaRPr lang="it-IT" dirty="0"/>
        </a:p>
      </dgm:t>
    </dgm:pt>
    <dgm:pt modelId="{784E6C6E-DD00-497A-9454-E658222F2A0D}" type="parTrans" cxnId="{3C2D85F8-1EE6-4661-B00C-5858D70EFFE0}">
      <dgm:prSet/>
      <dgm:spPr/>
      <dgm:t>
        <a:bodyPr/>
        <a:lstStyle/>
        <a:p>
          <a:endParaRPr lang="it-IT"/>
        </a:p>
      </dgm:t>
    </dgm:pt>
    <dgm:pt modelId="{13790128-5867-496C-918E-BE604308E6A7}" type="sibTrans" cxnId="{3C2D85F8-1EE6-4661-B00C-5858D70EFFE0}">
      <dgm:prSet/>
      <dgm:spPr>
        <a:solidFill>
          <a:srgbClr val="C00000"/>
        </a:solidFill>
      </dgm:spPr>
      <dgm:t>
        <a:bodyPr/>
        <a:lstStyle/>
        <a:p>
          <a:endParaRPr lang="it-IT"/>
        </a:p>
      </dgm:t>
    </dgm:pt>
    <dgm:pt modelId="{0955AECE-7B6A-4FBD-A105-DCB0239C6D46}">
      <dgm:prSet phldrT="[Testo]" custT="1"/>
      <dgm:spPr/>
      <dgm:t>
        <a:bodyPr/>
        <a:lstStyle/>
        <a:p>
          <a:endParaRPr lang="it-IT" sz="1800" dirty="0">
            <a:solidFill>
              <a:srgbClr val="C00000"/>
            </a:solidFill>
          </a:endParaRPr>
        </a:p>
      </dgm:t>
    </dgm:pt>
    <dgm:pt modelId="{6CD5F12D-17B1-4C27-BF36-F8C7B3C1BA5F}" type="parTrans" cxnId="{949CA633-196C-476A-B006-5B29913868EB}">
      <dgm:prSet/>
      <dgm:spPr/>
      <dgm:t>
        <a:bodyPr/>
        <a:lstStyle/>
        <a:p>
          <a:endParaRPr lang="it-IT"/>
        </a:p>
      </dgm:t>
    </dgm:pt>
    <dgm:pt modelId="{81C043B3-630F-4DAF-AB83-D40E5CE032A7}" type="sibTrans" cxnId="{949CA633-196C-476A-B006-5B29913868EB}">
      <dgm:prSet/>
      <dgm:spPr/>
      <dgm:t>
        <a:bodyPr/>
        <a:lstStyle/>
        <a:p>
          <a:endParaRPr lang="it-IT"/>
        </a:p>
      </dgm:t>
    </dgm:pt>
    <dgm:pt modelId="{3C2A0F7C-F96D-4F8B-8BA0-D9EE65EF69E1}" type="pres">
      <dgm:prSet presAssocID="{FE19D4DD-B74E-4959-A9A0-BBD3468ECE0C}" presName="composite" presStyleCnt="0">
        <dgm:presLayoutVars>
          <dgm:chMax val="3"/>
          <dgm:animLvl val="lvl"/>
          <dgm:resizeHandles val="exact"/>
        </dgm:presLayoutVars>
      </dgm:prSet>
      <dgm:spPr/>
    </dgm:pt>
    <dgm:pt modelId="{3B7005DD-F0E7-4857-87BA-1D27E436212E}" type="pres">
      <dgm:prSet presAssocID="{B26B53BC-51E1-45CC-9E73-D4CD6E121054}" presName="gear1" presStyleLbl="node1" presStyleIdx="0" presStyleCnt="2" custScaleY="104022" custLinFactNeighborX="12637" custLinFactNeighborY="8853">
        <dgm:presLayoutVars>
          <dgm:chMax val="1"/>
          <dgm:bulletEnabled val="1"/>
        </dgm:presLayoutVars>
      </dgm:prSet>
      <dgm:spPr/>
      <dgm:t>
        <a:bodyPr/>
        <a:lstStyle/>
        <a:p>
          <a:endParaRPr lang="it-IT"/>
        </a:p>
      </dgm:t>
    </dgm:pt>
    <dgm:pt modelId="{6CB78B9A-D148-4B15-AC00-BDBA1C4D176D}" type="pres">
      <dgm:prSet presAssocID="{B26B53BC-51E1-45CC-9E73-D4CD6E121054}" presName="gear1srcNode" presStyleLbl="node1" presStyleIdx="0" presStyleCnt="2"/>
      <dgm:spPr/>
      <dgm:t>
        <a:bodyPr/>
        <a:lstStyle/>
        <a:p>
          <a:endParaRPr lang="it-IT"/>
        </a:p>
      </dgm:t>
    </dgm:pt>
    <dgm:pt modelId="{A9843317-78CB-4219-9F0B-116EE3DD439D}" type="pres">
      <dgm:prSet presAssocID="{B26B53BC-51E1-45CC-9E73-D4CD6E121054}" presName="gear1dstNode" presStyleLbl="node1" presStyleIdx="0" presStyleCnt="2"/>
      <dgm:spPr/>
      <dgm:t>
        <a:bodyPr/>
        <a:lstStyle/>
        <a:p>
          <a:endParaRPr lang="it-IT"/>
        </a:p>
      </dgm:t>
    </dgm:pt>
    <dgm:pt modelId="{343C9933-6E76-4A63-A9F4-102AF225FE1D}" type="pres">
      <dgm:prSet presAssocID="{0955AECE-7B6A-4FBD-A105-DCB0239C6D46}" presName="gear2" presStyleLbl="node1" presStyleIdx="1" presStyleCnt="2" custScaleX="147984" custScaleY="140289">
        <dgm:presLayoutVars>
          <dgm:chMax val="1"/>
          <dgm:bulletEnabled val="1"/>
        </dgm:presLayoutVars>
      </dgm:prSet>
      <dgm:spPr/>
      <dgm:t>
        <a:bodyPr/>
        <a:lstStyle/>
        <a:p>
          <a:endParaRPr lang="it-IT"/>
        </a:p>
      </dgm:t>
    </dgm:pt>
    <dgm:pt modelId="{ABEB57A4-A17D-4667-BB4D-17D5B2107037}" type="pres">
      <dgm:prSet presAssocID="{0955AECE-7B6A-4FBD-A105-DCB0239C6D46}" presName="gear2srcNode" presStyleLbl="node1" presStyleIdx="1" presStyleCnt="2"/>
      <dgm:spPr/>
      <dgm:t>
        <a:bodyPr/>
        <a:lstStyle/>
        <a:p>
          <a:endParaRPr lang="it-IT"/>
        </a:p>
      </dgm:t>
    </dgm:pt>
    <dgm:pt modelId="{73B90071-B67A-47B5-845E-158D287CA599}" type="pres">
      <dgm:prSet presAssocID="{0955AECE-7B6A-4FBD-A105-DCB0239C6D46}" presName="gear2dstNode" presStyleLbl="node1" presStyleIdx="1" presStyleCnt="2"/>
      <dgm:spPr/>
      <dgm:t>
        <a:bodyPr/>
        <a:lstStyle/>
        <a:p>
          <a:endParaRPr lang="it-IT"/>
        </a:p>
      </dgm:t>
    </dgm:pt>
    <dgm:pt modelId="{62D4259A-25C3-434F-B6EE-D49E07B77C46}" type="pres">
      <dgm:prSet presAssocID="{13790128-5867-496C-918E-BE604308E6A7}" presName="connector1" presStyleLbl="sibTrans2D1" presStyleIdx="0" presStyleCnt="2" custLinFactNeighborX="6518" custLinFactNeighborY="9178"/>
      <dgm:spPr/>
      <dgm:t>
        <a:bodyPr/>
        <a:lstStyle/>
        <a:p>
          <a:endParaRPr lang="it-IT"/>
        </a:p>
      </dgm:t>
    </dgm:pt>
    <dgm:pt modelId="{F43CF67B-CFB5-48CC-82D0-181BBAA806F6}" type="pres">
      <dgm:prSet presAssocID="{81C043B3-630F-4DAF-AB83-D40E5CE032A7}" presName="connector2" presStyleLbl="sibTrans2D1" presStyleIdx="1" presStyleCnt="2" custLinFactNeighborX="-11259" custLinFactNeighborY="-9482"/>
      <dgm:spPr/>
      <dgm:t>
        <a:bodyPr/>
        <a:lstStyle/>
        <a:p>
          <a:endParaRPr lang="it-IT"/>
        </a:p>
      </dgm:t>
    </dgm:pt>
  </dgm:ptLst>
  <dgm:cxnLst>
    <dgm:cxn modelId="{03A5A0C8-B0D2-4705-956E-8C34E896B480}" type="presOf" srcId="{81C043B3-630F-4DAF-AB83-D40E5CE032A7}" destId="{F43CF67B-CFB5-48CC-82D0-181BBAA806F6}" srcOrd="0" destOrd="0" presId="urn:microsoft.com/office/officeart/2005/8/layout/gear1"/>
    <dgm:cxn modelId="{C2C1F3C2-1484-4659-AA29-1E891CD63BC4}" type="presOf" srcId="{0955AECE-7B6A-4FBD-A105-DCB0239C6D46}" destId="{ABEB57A4-A17D-4667-BB4D-17D5B2107037}" srcOrd="1" destOrd="0" presId="urn:microsoft.com/office/officeart/2005/8/layout/gear1"/>
    <dgm:cxn modelId="{B5072E18-22D1-45F8-A290-6DB72430D2D5}" type="presOf" srcId="{B26B53BC-51E1-45CC-9E73-D4CD6E121054}" destId="{A9843317-78CB-4219-9F0B-116EE3DD439D}" srcOrd="2" destOrd="0" presId="urn:microsoft.com/office/officeart/2005/8/layout/gear1"/>
    <dgm:cxn modelId="{F6FFDECE-A77D-4E56-8250-B3FB9B9F485C}" type="presOf" srcId="{13790128-5867-496C-918E-BE604308E6A7}" destId="{62D4259A-25C3-434F-B6EE-D49E07B77C46}" srcOrd="0" destOrd="0" presId="urn:microsoft.com/office/officeart/2005/8/layout/gear1"/>
    <dgm:cxn modelId="{949CA633-196C-476A-B006-5B29913868EB}" srcId="{FE19D4DD-B74E-4959-A9A0-BBD3468ECE0C}" destId="{0955AECE-7B6A-4FBD-A105-DCB0239C6D46}" srcOrd="1" destOrd="0" parTransId="{6CD5F12D-17B1-4C27-BF36-F8C7B3C1BA5F}" sibTransId="{81C043B3-630F-4DAF-AB83-D40E5CE032A7}"/>
    <dgm:cxn modelId="{026861CA-7628-440F-9F5D-507CF95B9BF8}" type="presOf" srcId="{B26B53BC-51E1-45CC-9E73-D4CD6E121054}" destId="{3B7005DD-F0E7-4857-87BA-1D27E436212E}" srcOrd="0" destOrd="0" presId="urn:microsoft.com/office/officeart/2005/8/layout/gear1"/>
    <dgm:cxn modelId="{3C2D85F8-1EE6-4661-B00C-5858D70EFFE0}" srcId="{FE19D4DD-B74E-4959-A9A0-BBD3468ECE0C}" destId="{B26B53BC-51E1-45CC-9E73-D4CD6E121054}" srcOrd="0" destOrd="0" parTransId="{784E6C6E-DD00-497A-9454-E658222F2A0D}" sibTransId="{13790128-5867-496C-918E-BE604308E6A7}"/>
    <dgm:cxn modelId="{75975208-CDC2-4373-A04F-B9E73806CC1A}" type="presOf" srcId="{FE19D4DD-B74E-4959-A9A0-BBD3468ECE0C}" destId="{3C2A0F7C-F96D-4F8B-8BA0-D9EE65EF69E1}" srcOrd="0" destOrd="0" presId="urn:microsoft.com/office/officeart/2005/8/layout/gear1"/>
    <dgm:cxn modelId="{B4A6964F-440A-42BD-954A-136C14B7716E}" type="presOf" srcId="{0955AECE-7B6A-4FBD-A105-DCB0239C6D46}" destId="{73B90071-B67A-47B5-845E-158D287CA599}" srcOrd="2" destOrd="0" presId="urn:microsoft.com/office/officeart/2005/8/layout/gear1"/>
    <dgm:cxn modelId="{A92516A6-608B-473B-AC87-1949BD7006EF}" type="presOf" srcId="{B26B53BC-51E1-45CC-9E73-D4CD6E121054}" destId="{6CB78B9A-D148-4B15-AC00-BDBA1C4D176D}" srcOrd="1" destOrd="0" presId="urn:microsoft.com/office/officeart/2005/8/layout/gear1"/>
    <dgm:cxn modelId="{0EAF6E3D-8A89-44EB-9D99-0B4EE7855BB8}" type="presOf" srcId="{0955AECE-7B6A-4FBD-A105-DCB0239C6D46}" destId="{343C9933-6E76-4A63-A9F4-102AF225FE1D}" srcOrd="0" destOrd="0" presId="urn:microsoft.com/office/officeart/2005/8/layout/gear1"/>
    <dgm:cxn modelId="{E74F003E-754B-4DAC-A066-5A7074492AAD}" type="presParOf" srcId="{3C2A0F7C-F96D-4F8B-8BA0-D9EE65EF69E1}" destId="{3B7005DD-F0E7-4857-87BA-1D27E436212E}" srcOrd="0" destOrd="0" presId="urn:microsoft.com/office/officeart/2005/8/layout/gear1"/>
    <dgm:cxn modelId="{A5D53B0C-8EE4-4CD8-9E97-FBDF025E18C1}" type="presParOf" srcId="{3C2A0F7C-F96D-4F8B-8BA0-D9EE65EF69E1}" destId="{6CB78B9A-D148-4B15-AC00-BDBA1C4D176D}" srcOrd="1" destOrd="0" presId="urn:microsoft.com/office/officeart/2005/8/layout/gear1"/>
    <dgm:cxn modelId="{7AE823F1-00F3-444E-8BC2-4902EC1E0782}" type="presParOf" srcId="{3C2A0F7C-F96D-4F8B-8BA0-D9EE65EF69E1}" destId="{A9843317-78CB-4219-9F0B-116EE3DD439D}" srcOrd="2" destOrd="0" presId="urn:microsoft.com/office/officeart/2005/8/layout/gear1"/>
    <dgm:cxn modelId="{BD942F43-5D00-4BC3-853D-6143200C1B5F}" type="presParOf" srcId="{3C2A0F7C-F96D-4F8B-8BA0-D9EE65EF69E1}" destId="{343C9933-6E76-4A63-A9F4-102AF225FE1D}" srcOrd="3" destOrd="0" presId="urn:microsoft.com/office/officeart/2005/8/layout/gear1"/>
    <dgm:cxn modelId="{976109BC-D65B-405C-9C6D-3E0C7AC4E9B7}" type="presParOf" srcId="{3C2A0F7C-F96D-4F8B-8BA0-D9EE65EF69E1}" destId="{ABEB57A4-A17D-4667-BB4D-17D5B2107037}" srcOrd="4" destOrd="0" presId="urn:microsoft.com/office/officeart/2005/8/layout/gear1"/>
    <dgm:cxn modelId="{31E76D53-3C3C-47AD-B691-EF7BBFD0D6CF}" type="presParOf" srcId="{3C2A0F7C-F96D-4F8B-8BA0-D9EE65EF69E1}" destId="{73B90071-B67A-47B5-845E-158D287CA599}" srcOrd="5" destOrd="0" presId="urn:microsoft.com/office/officeart/2005/8/layout/gear1"/>
    <dgm:cxn modelId="{21BA5D1F-BC84-4F89-BF97-5D924002845C}" type="presParOf" srcId="{3C2A0F7C-F96D-4F8B-8BA0-D9EE65EF69E1}" destId="{62D4259A-25C3-434F-B6EE-D49E07B77C46}" srcOrd="6" destOrd="0" presId="urn:microsoft.com/office/officeart/2005/8/layout/gear1"/>
    <dgm:cxn modelId="{C4E81CDD-934E-4FAF-817B-F528741140D2}" type="presParOf" srcId="{3C2A0F7C-F96D-4F8B-8BA0-D9EE65EF69E1}" destId="{F43CF67B-CFB5-48CC-82D0-181BBAA806F6}" srcOrd="7"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005DD-F0E7-4857-87BA-1D27E436212E}">
      <dsp:nvSpPr>
        <dsp:cNvPr id="0" name=""/>
        <dsp:cNvSpPr/>
      </dsp:nvSpPr>
      <dsp:spPr>
        <a:xfrm>
          <a:off x="3453977" y="2223566"/>
          <a:ext cx="3200626" cy="3329355"/>
        </a:xfrm>
        <a:prstGeom prst="gear9">
          <a:avLst/>
        </a:prstGeom>
        <a:solidFill>
          <a:srgbClr val="CC0000"/>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it-IT" sz="6500" kern="1200" dirty="0"/>
        </a:p>
      </dsp:txBody>
      <dsp:txXfrm>
        <a:off x="4097445" y="2994899"/>
        <a:ext cx="1913690" cy="1727899"/>
      </dsp:txXfrm>
    </dsp:sp>
    <dsp:sp modelId="{343C9933-6E76-4A63-A9F4-102AF225FE1D}">
      <dsp:nvSpPr>
        <dsp:cNvPr id="0" name=""/>
        <dsp:cNvSpPr/>
      </dsp:nvSpPr>
      <dsp:spPr>
        <a:xfrm>
          <a:off x="628863" y="779159"/>
          <a:ext cx="3444665" cy="3265546"/>
        </a:xfrm>
        <a:prstGeom prst="gear6">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it-IT" sz="1800" kern="1200" dirty="0">
            <a:solidFill>
              <a:srgbClr val="C00000"/>
            </a:solidFill>
          </a:endParaRPr>
        </a:p>
      </dsp:txBody>
      <dsp:txXfrm>
        <a:off x="1477011" y="1606239"/>
        <a:ext cx="1748369" cy="1611386"/>
      </dsp:txXfrm>
    </dsp:sp>
    <dsp:sp modelId="{62D4259A-25C3-434F-B6EE-D49E07B77C46}">
      <dsp:nvSpPr>
        <dsp:cNvPr id="0" name=""/>
        <dsp:cNvSpPr/>
      </dsp:nvSpPr>
      <dsp:spPr>
        <a:xfrm>
          <a:off x="3505984" y="1793092"/>
          <a:ext cx="3936770" cy="3936770"/>
        </a:xfrm>
        <a:prstGeom prst="circularArrow">
          <a:avLst>
            <a:gd name="adj1" fmla="val 4878"/>
            <a:gd name="adj2" fmla="val 312630"/>
            <a:gd name="adj3" fmla="val 3247068"/>
            <a:gd name="adj4" fmla="val 15084904"/>
            <a:gd name="adj5" fmla="val 5691"/>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F43CF67B-CFB5-48CC-82D0-181BBAA806F6}">
      <dsp:nvSpPr>
        <dsp:cNvPr id="0" name=""/>
        <dsp:cNvSpPr/>
      </dsp:nvSpPr>
      <dsp:spPr>
        <a:xfrm>
          <a:off x="439962" y="443816"/>
          <a:ext cx="2976582" cy="2976582"/>
        </a:xfrm>
        <a:prstGeom prst="leftCircularArrow">
          <a:avLst>
            <a:gd name="adj1" fmla="val 6452"/>
            <a:gd name="adj2" fmla="val 429999"/>
            <a:gd name="adj3" fmla="val 10489124"/>
            <a:gd name="adj4" fmla="val 14837806"/>
            <a:gd name="adj5" fmla="val 7527"/>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7B1F3-FB2D-A247-9676-97B3C010A75B}" type="datetimeFigureOut">
              <a:rPr lang="it-IT" smtClean="0"/>
              <a:t>21/06/2016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AA04C-CF00-2442-8489-B17C223CBBD3}" type="slidenum">
              <a:rPr lang="it-IT" smtClean="0"/>
              <a:t>‹N›</a:t>
            </a:fld>
            <a:endParaRPr lang="it-IT"/>
          </a:p>
        </p:txBody>
      </p:sp>
    </p:spTree>
    <p:extLst>
      <p:ext uri="{BB962C8B-B14F-4D97-AF65-F5344CB8AC3E}">
        <p14:creationId xmlns:p14="http://schemas.microsoft.com/office/powerpoint/2010/main" val="95630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p:txBody>
      </p:sp>
      <p:sp>
        <p:nvSpPr>
          <p:cNvPr id="4" name="Segnaposto numero diapositiva 3"/>
          <p:cNvSpPr>
            <a:spLocks noGrp="1"/>
          </p:cNvSpPr>
          <p:nvPr>
            <p:ph type="sldNum" sz="quarter" idx="10"/>
          </p:nvPr>
        </p:nvSpPr>
        <p:spPr/>
        <p:txBody>
          <a:bodyPr/>
          <a:lstStyle/>
          <a:p>
            <a:fld id="{A5BAA04C-CF00-2442-8489-B17C223CBBD3}" type="slidenum">
              <a:rPr lang="it-IT" smtClean="0"/>
              <a:t>1</a:t>
            </a:fld>
            <a:endParaRPr lang="it-IT"/>
          </a:p>
        </p:txBody>
      </p:sp>
    </p:spTree>
    <p:extLst>
      <p:ext uri="{BB962C8B-B14F-4D97-AF65-F5344CB8AC3E}">
        <p14:creationId xmlns:p14="http://schemas.microsoft.com/office/powerpoint/2010/main" val="948465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722754" y="8409492"/>
            <a:ext cx="2847975" cy="442686"/>
          </a:xfrm>
          <a:prstGeom prst="rect">
            <a:avLst/>
          </a:prstGeom>
        </p:spPr>
        <p:txBody>
          <a:bodyPr/>
          <a:lstStyle/>
          <a:p>
            <a:fld id="{6C8DC147-12D7-4A0A-A5E2-7F9499EBBEC7}" type="slidenum">
              <a:rPr lang="en-US" smtClean="0"/>
              <a:t>10</a:t>
            </a:fld>
            <a:endParaRPr lang="en-US"/>
          </a:p>
        </p:txBody>
      </p:sp>
    </p:spTree>
    <p:extLst>
      <p:ext uri="{BB962C8B-B14F-4D97-AF65-F5344CB8AC3E}">
        <p14:creationId xmlns:p14="http://schemas.microsoft.com/office/powerpoint/2010/main" val="6571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57024" indent="-291163">
              <a:defRPr sz="2400">
                <a:solidFill>
                  <a:schemeClr val="tx1"/>
                </a:solidFill>
                <a:latin typeface="Calibri" pitchFamily="34" charset="0"/>
                <a:ea typeface="MS PGothic" pitchFamily="34" charset="-128"/>
              </a:defRPr>
            </a:lvl2pPr>
            <a:lvl3pPr marL="1164653" indent="-232930">
              <a:defRPr sz="2400">
                <a:solidFill>
                  <a:schemeClr val="tx1"/>
                </a:solidFill>
                <a:latin typeface="Calibri" pitchFamily="34" charset="0"/>
                <a:ea typeface="MS PGothic" pitchFamily="34" charset="-128"/>
              </a:defRPr>
            </a:lvl3pPr>
            <a:lvl4pPr marL="1630514" indent="-232930">
              <a:defRPr sz="2400">
                <a:solidFill>
                  <a:schemeClr val="tx1"/>
                </a:solidFill>
                <a:latin typeface="Calibri" pitchFamily="34" charset="0"/>
                <a:ea typeface="MS PGothic" pitchFamily="34" charset="-128"/>
              </a:defRPr>
            </a:lvl4pPr>
            <a:lvl5pPr marL="2096375" indent="-232930">
              <a:defRPr sz="2400">
                <a:solidFill>
                  <a:schemeClr val="tx1"/>
                </a:solidFill>
                <a:latin typeface="Calibri" pitchFamily="34" charset="0"/>
                <a:ea typeface="MS PGothic" pitchFamily="34" charset="-128"/>
              </a:defRPr>
            </a:lvl5pPr>
            <a:lvl6pPr marL="2562236" indent="-232930" defTabSz="1240679" fontAlgn="base">
              <a:spcBef>
                <a:spcPct val="0"/>
              </a:spcBef>
              <a:spcAft>
                <a:spcPct val="0"/>
              </a:spcAft>
              <a:defRPr sz="2400">
                <a:solidFill>
                  <a:schemeClr val="tx1"/>
                </a:solidFill>
                <a:latin typeface="Calibri" pitchFamily="34" charset="0"/>
                <a:ea typeface="MS PGothic" pitchFamily="34" charset="-128"/>
              </a:defRPr>
            </a:lvl6pPr>
            <a:lvl7pPr marL="3028096" indent="-232930" defTabSz="1240679" fontAlgn="base">
              <a:spcBef>
                <a:spcPct val="0"/>
              </a:spcBef>
              <a:spcAft>
                <a:spcPct val="0"/>
              </a:spcAft>
              <a:defRPr sz="2400">
                <a:solidFill>
                  <a:schemeClr val="tx1"/>
                </a:solidFill>
                <a:latin typeface="Calibri" pitchFamily="34" charset="0"/>
                <a:ea typeface="MS PGothic" pitchFamily="34" charset="-128"/>
              </a:defRPr>
            </a:lvl7pPr>
            <a:lvl8pPr marL="3493957" indent="-232930" defTabSz="1240679" fontAlgn="base">
              <a:spcBef>
                <a:spcPct val="0"/>
              </a:spcBef>
              <a:spcAft>
                <a:spcPct val="0"/>
              </a:spcAft>
              <a:defRPr sz="2400">
                <a:solidFill>
                  <a:schemeClr val="tx1"/>
                </a:solidFill>
                <a:latin typeface="Calibri" pitchFamily="34" charset="0"/>
                <a:ea typeface="MS PGothic" pitchFamily="34" charset="-128"/>
              </a:defRPr>
            </a:lvl8pPr>
            <a:lvl9pPr marL="3959819" indent="-232930" defTabSz="1240679" fontAlgn="base">
              <a:spcBef>
                <a:spcPct val="0"/>
              </a:spcBef>
              <a:spcAft>
                <a:spcPct val="0"/>
              </a:spcAft>
              <a:defRPr sz="2400">
                <a:solidFill>
                  <a:schemeClr val="tx1"/>
                </a:solidFill>
                <a:latin typeface="Calibri" pitchFamily="34" charset="0"/>
                <a:ea typeface="MS PGothic" pitchFamily="34" charset="-128"/>
              </a:defRPr>
            </a:lvl9pPr>
          </a:lstStyle>
          <a:p>
            <a:fld id="{8F805981-8962-4BD2-9494-171106994C8A}" type="slidenum">
              <a:rPr lang="en-US" sz="1200">
                <a:solidFill>
                  <a:srgbClr val="000000"/>
                </a:solidFill>
                <a:latin typeface="Arial" pitchFamily="34" charset="0"/>
              </a:rPr>
              <a:pPr/>
              <a:t>11</a:t>
            </a:fld>
            <a:endParaRPr lang="en-US" sz="1200">
              <a:solidFill>
                <a:srgbClr val="000000"/>
              </a:solidFill>
              <a:latin typeface="Arial" pitchFamily="34" charset="0"/>
            </a:endParaRPr>
          </a:p>
        </p:txBody>
      </p:sp>
      <p:sp>
        <p:nvSpPr>
          <p:cNvPr id="14338" name="Rectangle 2"/>
          <p:cNvSpPr>
            <a:spLocks noGrp="1" noRot="1" noChangeAspect="1" noChangeArrowheads="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a:xfrm>
            <a:off x="326182" y="3408682"/>
            <a:ext cx="6474883" cy="250164"/>
          </a:xfrm>
        </p:spPr>
        <p:txBody>
          <a:bodyPr wrap="square" numCol="1" anchor="t" anchorCtr="0" compatLnSpc="1">
            <a:prstTxWarp prst="textNoShape">
              <a:avLst/>
            </a:prstTxWarp>
            <a:normAutofit/>
          </a:bodyPr>
          <a:lstStyle/>
          <a:p>
            <a:pPr>
              <a:lnSpc>
                <a:spcPct val="90000"/>
              </a:lnSpc>
              <a:spcBef>
                <a:spcPct val="0"/>
              </a:spcBef>
            </a:pPr>
            <a:endParaRPr lang="en-US" sz="1100" dirty="0"/>
          </a:p>
        </p:txBody>
      </p:sp>
    </p:spTree>
    <p:extLst>
      <p:ext uri="{BB962C8B-B14F-4D97-AF65-F5344CB8AC3E}">
        <p14:creationId xmlns:p14="http://schemas.microsoft.com/office/powerpoint/2010/main" val="37626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E2F76-F435-451C-B79A-7FFD92A2892B}" type="slidenum">
              <a:rPr lang="en-US" smtClean="0"/>
              <a:pPr/>
              <a:t>12</a:t>
            </a:fld>
            <a:endParaRPr lang="en-US" dirty="0"/>
          </a:p>
        </p:txBody>
      </p:sp>
    </p:spTree>
    <p:extLst>
      <p:ext uri="{BB962C8B-B14F-4D97-AF65-F5344CB8AC3E}">
        <p14:creationId xmlns:p14="http://schemas.microsoft.com/office/powerpoint/2010/main" val="52652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….PC</a:t>
            </a:r>
          </a:p>
          <a:p>
            <a:endParaRPr lang="en-US" dirty="0"/>
          </a:p>
        </p:txBody>
      </p:sp>
      <p:sp>
        <p:nvSpPr>
          <p:cNvPr id="4" name="Slide Number Placeholder 3"/>
          <p:cNvSpPr>
            <a:spLocks noGrp="1"/>
          </p:cNvSpPr>
          <p:nvPr>
            <p:ph type="sldNum" sz="quarter" idx="10"/>
          </p:nvPr>
        </p:nvSpPr>
        <p:spPr/>
        <p:txBody>
          <a:bodyPr/>
          <a:lstStyle/>
          <a:p>
            <a:fld id="{D38E2F76-F435-451C-B79A-7FFD92A2892B}" type="slidenum">
              <a:rPr lang="en-US" smtClean="0"/>
              <a:pPr/>
              <a:t>13</a:t>
            </a:fld>
            <a:endParaRPr lang="en-US" dirty="0"/>
          </a:p>
        </p:txBody>
      </p:sp>
    </p:spTree>
    <p:extLst>
      <p:ext uri="{BB962C8B-B14F-4D97-AF65-F5344CB8AC3E}">
        <p14:creationId xmlns:p14="http://schemas.microsoft.com/office/powerpoint/2010/main" val="174501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…tablet</a:t>
            </a:r>
          </a:p>
          <a:p>
            <a:endParaRPr lang="en-US" dirty="0"/>
          </a:p>
        </p:txBody>
      </p:sp>
      <p:sp>
        <p:nvSpPr>
          <p:cNvPr id="4" name="Slide Number Placeholder 3"/>
          <p:cNvSpPr>
            <a:spLocks noGrp="1"/>
          </p:cNvSpPr>
          <p:nvPr>
            <p:ph type="sldNum" sz="quarter" idx="10"/>
          </p:nvPr>
        </p:nvSpPr>
        <p:spPr/>
        <p:txBody>
          <a:bodyPr/>
          <a:lstStyle/>
          <a:p>
            <a:fld id="{D38E2F76-F435-451C-B79A-7FFD92A2892B}" type="slidenum">
              <a:rPr lang="en-US" smtClean="0"/>
              <a:pPr/>
              <a:t>14</a:t>
            </a:fld>
            <a:endParaRPr lang="en-US" dirty="0"/>
          </a:p>
        </p:txBody>
      </p:sp>
    </p:spTree>
    <p:extLst>
      <p:ext uri="{BB962C8B-B14F-4D97-AF65-F5344CB8AC3E}">
        <p14:creationId xmlns:p14="http://schemas.microsoft.com/office/powerpoint/2010/main" val="2765149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38E2F76-F435-451C-B79A-7FFD92A2892B}" type="slidenum">
              <a:rPr lang="en-US" smtClean="0"/>
              <a:pPr/>
              <a:t>15</a:t>
            </a:fld>
            <a:endParaRPr lang="en-US" dirty="0"/>
          </a:p>
        </p:txBody>
      </p:sp>
    </p:spTree>
    <p:extLst>
      <p:ext uri="{BB962C8B-B14F-4D97-AF65-F5344CB8AC3E}">
        <p14:creationId xmlns:p14="http://schemas.microsoft.com/office/powerpoint/2010/main" val="522358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F67C5B1-9792-4ACE-AD2F-60618CCA11A8}" type="slidenum">
              <a:rPr lang="it-IT" smtClean="0">
                <a:solidFill>
                  <a:prstClr val="black"/>
                </a:solidFill>
              </a:rPr>
              <a:pPr/>
              <a:t>17</a:t>
            </a:fld>
            <a:endParaRPr lang="it-IT">
              <a:solidFill>
                <a:prstClr val="black"/>
              </a:solidFill>
            </a:endParaRPr>
          </a:p>
        </p:txBody>
      </p:sp>
    </p:spTree>
    <p:extLst>
      <p:ext uri="{BB962C8B-B14F-4D97-AF65-F5344CB8AC3E}">
        <p14:creationId xmlns:p14="http://schemas.microsoft.com/office/powerpoint/2010/main" val="1679487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baseline="0" dirty="0" smtClean="0"/>
          </a:p>
        </p:txBody>
      </p:sp>
      <p:sp>
        <p:nvSpPr>
          <p:cNvPr id="4" name="Segnaposto numero diapositiva 3"/>
          <p:cNvSpPr>
            <a:spLocks noGrp="1"/>
          </p:cNvSpPr>
          <p:nvPr>
            <p:ph type="sldNum" sz="quarter" idx="10"/>
          </p:nvPr>
        </p:nvSpPr>
        <p:spPr/>
        <p:txBody>
          <a:bodyPr/>
          <a:lstStyle/>
          <a:p>
            <a:fld id="{BF67C5B1-9792-4ACE-AD2F-60618CCA11A8}" type="slidenum">
              <a:rPr lang="it-IT" smtClean="0">
                <a:solidFill>
                  <a:prstClr val="black"/>
                </a:solidFill>
              </a:rPr>
              <a:pPr/>
              <a:t>18</a:t>
            </a:fld>
            <a:endParaRPr lang="it-IT">
              <a:solidFill>
                <a:prstClr val="black"/>
              </a:solidFill>
            </a:endParaRPr>
          </a:p>
        </p:txBody>
      </p:sp>
    </p:spTree>
    <p:extLst>
      <p:ext uri="{BB962C8B-B14F-4D97-AF65-F5344CB8AC3E}">
        <p14:creationId xmlns:p14="http://schemas.microsoft.com/office/powerpoint/2010/main" val="360192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5BAA04C-CF00-2442-8489-B17C223CBBD3}" type="slidenum">
              <a:rPr lang="it-IT" smtClean="0"/>
              <a:t>19</a:t>
            </a:fld>
            <a:endParaRPr lang="it-IT"/>
          </a:p>
        </p:txBody>
      </p:sp>
    </p:spTree>
    <p:extLst>
      <p:ext uri="{BB962C8B-B14F-4D97-AF65-F5344CB8AC3E}">
        <p14:creationId xmlns:p14="http://schemas.microsoft.com/office/powerpoint/2010/main" val="544488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smtClean="0"/>
              <a:t>Il docente ha avuto a disposizione strumenti adeguati</a:t>
            </a:r>
          </a:p>
          <a:p>
            <a:endParaRPr lang="it-IT" dirty="0" smtClean="0"/>
          </a:p>
          <a:p>
            <a:endParaRPr lang="it-IT" dirty="0" smtClean="0"/>
          </a:p>
          <a:p>
            <a:r>
              <a:rPr lang="it-IT" dirty="0" smtClean="0"/>
              <a:t>I discenti hanno potuto effettuare le esercitazioni e realizzare il </a:t>
            </a:r>
            <a:r>
              <a:rPr lang="it-IT" dirty="0" err="1" smtClean="0"/>
              <a:t>project</a:t>
            </a:r>
            <a:r>
              <a:rPr lang="it-IT" dirty="0" smtClean="0"/>
              <a:t> work utilizzando l’Aula Virtuale</a:t>
            </a:r>
          </a:p>
          <a:p>
            <a:endParaRPr lang="it-IT" dirty="0" smtClean="0"/>
          </a:p>
          <a:p>
            <a:endParaRPr lang="it-IT" dirty="0" smtClean="0"/>
          </a:p>
          <a:p>
            <a:r>
              <a:rPr lang="it-IT" dirty="0" smtClean="0"/>
              <a:t>L’infrastruttura tecnologica ha risposto pienamente alle esigenze senza rallentamenti dovuti all’utilizzo della rete</a:t>
            </a:r>
          </a:p>
          <a:p>
            <a:endParaRPr lang="it-IT" dirty="0" smtClean="0"/>
          </a:p>
          <a:p>
            <a:endParaRPr lang="it-IT" dirty="0" smtClean="0"/>
          </a:p>
          <a:p>
            <a:r>
              <a:rPr lang="it-IT" dirty="0" smtClean="0"/>
              <a:t>La valutazione è uno dei processi fondamentali nella formazione</a:t>
            </a:r>
          </a:p>
          <a:p>
            <a:r>
              <a:rPr lang="it-IT" dirty="0" smtClean="0"/>
              <a:t>a fine corso d’aula è stata effettuata una valutazione dell’intervento formativo da parte dei discenti, mediante un questionario auto compilato, ha fornito risultati favorevoli. Per tutti gli ambiti di valutazione (Efficacia comunicative, clima d’aula, organizzazione, ambienti didattici, progettazione formativa, ecc.) è stato registrato un livello medio di gradimento molto soddisfacente.</a:t>
            </a:r>
          </a:p>
          <a:p>
            <a:r>
              <a:rPr lang="it-IT" dirty="0" smtClean="0"/>
              <a:t>Tutti i discenti hanno espresso un giudizio complessivo sul corso prossimo a 10</a:t>
            </a:r>
          </a:p>
          <a:p>
            <a:endParaRPr lang="it-IT" dirty="0"/>
          </a:p>
        </p:txBody>
      </p:sp>
      <p:sp>
        <p:nvSpPr>
          <p:cNvPr id="4" name="Segnaposto numero diapositiva 3"/>
          <p:cNvSpPr>
            <a:spLocks noGrp="1"/>
          </p:cNvSpPr>
          <p:nvPr>
            <p:ph type="sldNum" sz="quarter" idx="10"/>
          </p:nvPr>
        </p:nvSpPr>
        <p:spPr/>
        <p:txBody>
          <a:bodyPr/>
          <a:lstStyle/>
          <a:p>
            <a:fld id="{98844126-855A-4133-862E-1057E566AA81}" type="slidenum">
              <a:rPr lang="it-IT" smtClean="0"/>
              <a:t>20</a:t>
            </a:fld>
            <a:endParaRPr lang="it-IT"/>
          </a:p>
        </p:txBody>
      </p:sp>
    </p:spTree>
    <p:extLst>
      <p:ext uri="{BB962C8B-B14F-4D97-AF65-F5344CB8AC3E}">
        <p14:creationId xmlns:p14="http://schemas.microsoft.com/office/powerpoint/2010/main" val="212138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8844126-855A-4133-862E-1057E566AA81}" type="slidenum">
              <a:rPr lang="it-IT" smtClean="0"/>
              <a:t>2</a:t>
            </a:fld>
            <a:endParaRPr lang="it-IT"/>
          </a:p>
        </p:txBody>
      </p:sp>
    </p:spTree>
    <p:extLst>
      <p:ext uri="{BB962C8B-B14F-4D97-AF65-F5344CB8AC3E}">
        <p14:creationId xmlns:p14="http://schemas.microsoft.com/office/powerpoint/2010/main" val="2664139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smtClean="0"/>
              <a:t>Come abbiamo visto il percorso formativo prevedeva anche la realizzazione di un </a:t>
            </a:r>
            <a:r>
              <a:rPr lang="it-IT" dirty="0" err="1" smtClean="0"/>
              <a:t>project</a:t>
            </a:r>
            <a:r>
              <a:rPr lang="it-IT" dirty="0" smtClean="0"/>
              <a:t> work e la giornata di </a:t>
            </a:r>
            <a:r>
              <a:rPr lang="it-IT" dirty="0" err="1" smtClean="0"/>
              <a:t>follow</a:t>
            </a:r>
            <a:r>
              <a:rPr lang="it-IT" dirty="0" smtClean="0"/>
              <a:t> up (rappresentano dei metodi di apprendimento attivo) </a:t>
            </a:r>
          </a:p>
          <a:p>
            <a:r>
              <a:rPr lang="it-IT" dirty="0" smtClean="0"/>
              <a:t>Che sono serviti da un lato per consolidare il percorso formativo e per condividere esperienze,  dall’altro per effettuare una valutazione dell’apprendimento delle capacità</a:t>
            </a:r>
          </a:p>
          <a:p>
            <a:r>
              <a:rPr lang="it-IT" dirty="0" smtClean="0"/>
              <a:t>E quindi delle conosce. </a:t>
            </a:r>
          </a:p>
          <a:p>
            <a:r>
              <a:rPr lang="it-IT" dirty="0" smtClean="0"/>
              <a:t>Le capacità si acquisiscono con la pratica agendo</a:t>
            </a:r>
          </a:p>
          <a:p>
            <a:r>
              <a:rPr lang="it-IT" dirty="0" smtClean="0"/>
              <a:t>Valutazione come opportunità di apprendimento</a:t>
            </a:r>
          </a:p>
          <a:p>
            <a:endParaRPr lang="it-IT" dirty="0" smtClean="0"/>
          </a:p>
          <a:p>
            <a:r>
              <a:rPr lang="it-IT" dirty="0" smtClean="0"/>
              <a:t>La valutazione dell’apprendimento organizzativo ossia di che cosa l’iniziativa formativa ha prodotto  in termini di reazioni e comportamenti è sicuramente l’aspetto più complicato come documentato dalla letteratura in materia </a:t>
            </a:r>
          </a:p>
          <a:p>
            <a:r>
              <a:rPr lang="it-IT" dirty="0" smtClean="0"/>
              <a:t>Capire quanto e come l’esperienza formativa abbia avuto un impatto sul funzionamento dell’organizzazione</a:t>
            </a:r>
          </a:p>
          <a:p>
            <a:endParaRPr lang="it-IT" dirty="0" smtClean="0"/>
          </a:p>
          <a:p>
            <a:r>
              <a:rPr lang="it-IT" dirty="0" smtClean="0"/>
              <a:t>Quando si parla di apprendimento organizzativo ci si riferisce, nel</a:t>
            </a:r>
          </a:p>
          <a:p>
            <a:r>
              <a:rPr lang="it-IT" dirty="0" smtClean="0"/>
              <a:t>linguaggio dei valutatori - e sempre più, in questi ultimi anni, degli</a:t>
            </a:r>
          </a:p>
          <a:p>
            <a:r>
              <a:rPr lang="it-IT" dirty="0" smtClean="0"/>
              <a:t>amministratori e dei dirigenti - ad un fenomeno di straordinaria</a:t>
            </a:r>
          </a:p>
          <a:p>
            <a:r>
              <a:rPr lang="it-IT" dirty="0" smtClean="0"/>
              <a:t>importanza che racchiude, in una sola espressione, l’insieme dei</a:t>
            </a:r>
          </a:p>
          <a:p>
            <a:r>
              <a:rPr lang="it-IT" dirty="0" smtClean="0"/>
              <a:t>cambiamenti che ci si aspetta si realizzino a seguito di un migliorato</a:t>
            </a:r>
          </a:p>
          <a:p>
            <a:r>
              <a:rPr lang="it-IT" dirty="0" smtClean="0"/>
              <a:t>livello di conoscenze e competenze veicolato da una azione formativa. Si</a:t>
            </a:r>
          </a:p>
          <a:p>
            <a:r>
              <a:rPr lang="it-IT" dirty="0" smtClean="0"/>
              <a:t>parla di apprendimento organizzativo riferendosi, in generale, ad un</a:t>
            </a:r>
          </a:p>
          <a:p>
            <a:r>
              <a:rPr lang="it-IT" dirty="0" smtClean="0"/>
              <a:t>processo attraverso il quale gli attori diventano esperti, capaci cioè di</a:t>
            </a:r>
          </a:p>
          <a:p>
            <a:r>
              <a:rPr lang="it-IT" dirty="0" smtClean="0"/>
              <a:t>maneggiare i nuovi comportamenti e i contenuti appresi, facendoli</a:t>
            </a:r>
          </a:p>
          <a:p>
            <a:r>
              <a:rPr lang="it-IT" dirty="0" smtClean="0"/>
              <a:t>Confluire verso insiemi di pratiche coerenti. </a:t>
            </a:r>
          </a:p>
          <a:p>
            <a:endParaRPr lang="it-IT" dirty="0" smtClean="0"/>
          </a:p>
          <a:p>
            <a:r>
              <a:rPr lang="it-IT" dirty="0" smtClean="0"/>
              <a:t>Appare chiaro qui come, se tutto questo è vero, non esista alcun</a:t>
            </a:r>
          </a:p>
          <a:p>
            <a:r>
              <a:rPr lang="it-IT" dirty="0" smtClean="0"/>
              <a:t>automatismo tra l’aumentata conoscenza individuale o di gruppo acquisita</a:t>
            </a:r>
          </a:p>
          <a:p>
            <a:r>
              <a:rPr lang="it-IT" dirty="0" smtClean="0"/>
              <a:t>mediante la formazione e la crescita dell’organizzazione in una data</a:t>
            </a:r>
          </a:p>
          <a:p>
            <a:r>
              <a:rPr lang="it-IT" dirty="0" smtClean="0"/>
              <a:t>direzione. </a:t>
            </a:r>
          </a:p>
          <a:p>
            <a:endParaRPr lang="it-IT" dirty="0" smtClean="0"/>
          </a:p>
          <a:p>
            <a:r>
              <a:rPr lang="it-IT" dirty="0" smtClean="0"/>
              <a:t>Sotto questo aspetto Il corso realizzato sul territorio ha avuto un valore aggiunto elevato, in termini di </a:t>
            </a:r>
          </a:p>
          <a:p>
            <a:r>
              <a:rPr lang="it-IT" dirty="0" smtClean="0"/>
              <a:t>Creazione di una classe omogenea, con la conseguente  la creazione di una comunità con identità di scopo. La dimensione territoriale (intesa come conoscenze, esigenze) era il comune denominatore dei discenti, che lavorano sul territorio e per il territorio conoscono il territorio e al quale devono sapere dare delle risposte. Per tutti i partecipanti si era aperta la stessa finestra di apprendimento, i discenti sentivano forte l’esigenza formativa cogliendo il valore della formazione che stavano ricevendo e questo ha reso tutti molto ricettivi verso la formazione. E ha contribuito a creare un ambiente favorevole all’apprendimento.</a:t>
            </a:r>
          </a:p>
          <a:p>
            <a:r>
              <a:rPr lang="it-IT" dirty="0" smtClean="0"/>
              <a:t>Tra le strategie operative per un elevato rendimento sugli investimenti in formazione vi è quella di</a:t>
            </a:r>
          </a:p>
          <a:p>
            <a:r>
              <a:rPr lang="it-IT" dirty="0" smtClean="0"/>
              <a:t>Formare insieme dipendenti che lavoravo insieme</a:t>
            </a:r>
          </a:p>
          <a:p>
            <a:r>
              <a:rPr lang="it-IT" dirty="0" smtClean="0"/>
              <a:t>Come sostengono infatti gli esperti della formazione un fattore potente per indurre il cambiamento in una parte di un’organizzazione è formare insieme i dipendenti che lavorano insieme. E quindi raggiungere una massa critica creare le capacità e la volontà di cambiamento in un sottogruppo relativamente numeroso perché i discenti così formati possano avere un impatto sul comportamento successivo di quella parte. </a:t>
            </a:r>
          </a:p>
          <a:p>
            <a:r>
              <a:rPr lang="it-IT" dirty="0" smtClean="0"/>
              <a:t>In realtà il corso non si è concluso il 20 gennaio con il </a:t>
            </a:r>
            <a:r>
              <a:rPr lang="it-IT" dirty="0" err="1" smtClean="0"/>
              <a:t>webmeeting</a:t>
            </a:r>
            <a:r>
              <a:rPr lang="it-IT" dirty="0" smtClean="0"/>
              <a:t> ma sta producendo ancora i suoi effetti </a:t>
            </a:r>
          </a:p>
          <a:p>
            <a:endParaRPr lang="it-IT" dirty="0" smtClean="0"/>
          </a:p>
          <a:p>
            <a:r>
              <a:rPr lang="it-IT" dirty="0" smtClean="0"/>
              <a:t>La statistica riveste, quindi,  un ruolo essenziale nella individuazione degli strumenti informativi adeguati a supportare la </a:t>
            </a:r>
            <a:r>
              <a:rPr lang="it-IT" dirty="0" err="1" smtClean="0"/>
              <a:t>governance</a:t>
            </a:r>
            <a:r>
              <a:rPr lang="it-IT" dirty="0" smtClean="0"/>
              <a:t>  territoriale</a:t>
            </a:r>
          </a:p>
          <a:p>
            <a:r>
              <a:rPr lang="it-IT" dirty="0" smtClean="0"/>
              <a:t> </a:t>
            </a:r>
          </a:p>
          <a:p>
            <a:endParaRPr lang="it-IT" dirty="0"/>
          </a:p>
        </p:txBody>
      </p:sp>
      <p:sp>
        <p:nvSpPr>
          <p:cNvPr id="4" name="Segnaposto numero diapositiva 3"/>
          <p:cNvSpPr>
            <a:spLocks noGrp="1"/>
          </p:cNvSpPr>
          <p:nvPr>
            <p:ph type="sldNum" sz="quarter" idx="10"/>
          </p:nvPr>
        </p:nvSpPr>
        <p:spPr/>
        <p:txBody>
          <a:bodyPr/>
          <a:lstStyle/>
          <a:p>
            <a:fld id="{98844126-855A-4133-862E-1057E566AA81}" type="slidenum">
              <a:rPr lang="it-IT" smtClean="0"/>
              <a:t>21</a:t>
            </a:fld>
            <a:endParaRPr lang="it-IT"/>
          </a:p>
        </p:txBody>
      </p:sp>
    </p:spTree>
    <p:extLst>
      <p:ext uri="{BB962C8B-B14F-4D97-AF65-F5344CB8AC3E}">
        <p14:creationId xmlns:p14="http://schemas.microsoft.com/office/powerpoint/2010/main" val="446827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smtClean="0"/>
              <a:t>Un corso formativo su tematiche che non sono pienamente applicabili al proprio contesto lavorativo o su  software che il discente non potrà utilizzare perché non è installato sul pc per i noti vincoli di licenza  potrà avere una valutazione positiva dal punto di vista del gradimento ma sicuramente non avrà alcun riscontro in termini di apprendimento delle capacità e di impatto organizzativo e questo significa aver mancato l’obiettivo formativo, che non si è riusciti a equilibrare valore generato e denaro speso.</a:t>
            </a:r>
          </a:p>
          <a:p>
            <a:endParaRPr lang="it-IT" dirty="0" smtClean="0"/>
          </a:p>
          <a:p>
            <a:r>
              <a:rPr lang="it-IT" dirty="0" smtClean="0"/>
              <a:t>Concludo </a:t>
            </a:r>
          </a:p>
          <a:p>
            <a:r>
              <a:rPr lang="it-IT" dirty="0" smtClean="0"/>
              <a:t>Il vero punto di forza oltre ai positivi risultati tecnici della sperimentazione e all’accrescimento delle competenze dei discenti è l’approccio integrato, sinergico, responsabile e collaborativo che ha caratterizzato tutte le attività.  </a:t>
            </a:r>
          </a:p>
          <a:p>
            <a:endParaRPr lang="it-IT" dirty="0" smtClean="0"/>
          </a:p>
          <a:p>
            <a:endParaRPr lang="it-IT" dirty="0" smtClean="0"/>
          </a:p>
        </p:txBody>
      </p:sp>
      <p:sp>
        <p:nvSpPr>
          <p:cNvPr id="4" name="Segnaposto numero diapositiva 3"/>
          <p:cNvSpPr>
            <a:spLocks noGrp="1"/>
          </p:cNvSpPr>
          <p:nvPr>
            <p:ph type="sldNum" sz="quarter" idx="10"/>
          </p:nvPr>
        </p:nvSpPr>
        <p:spPr/>
        <p:txBody>
          <a:bodyPr/>
          <a:lstStyle/>
          <a:p>
            <a:fld id="{98844126-855A-4133-862E-1057E566AA81}" type="slidenum">
              <a:rPr lang="it-IT" smtClean="0"/>
              <a:t>22</a:t>
            </a:fld>
            <a:endParaRPr lang="it-IT"/>
          </a:p>
        </p:txBody>
      </p:sp>
    </p:spTree>
    <p:extLst>
      <p:ext uri="{BB962C8B-B14F-4D97-AF65-F5344CB8AC3E}">
        <p14:creationId xmlns:p14="http://schemas.microsoft.com/office/powerpoint/2010/main" val="447938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B0CE930-0AF8-4CC2-81D2-ABB4410A1BAC}" type="slidenum">
              <a:rPr lang="it-IT" smtClean="0"/>
              <a:pPr/>
              <a:t>23</a:t>
            </a:fld>
            <a:endParaRPr lang="it-IT"/>
          </a:p>
        </p:txBody>
      </p:sp>
    </p:spTree>
    <p:extLst>
      <p:ext uri="{BB962C8B-B14F-4D97-AF65-F5344CB8AC3E}">
        <p14:creationId xmlns:p14="http://schemas.microsoft.com/office/powerpoint/2010/main" val="3393555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smtClean="0"/>
              <a:t>Il contesto si sviluppa intorno a tre assunti di base, fra di loro correlati e ampiamenti noti</a:t>
            </a:r>
          </a:p>
          <a:p>
            <a:endParaRPr lang="it-IT" dirty="0" smtClean="0"/>
          </a:p>
          <a:p>
            <a:r>
              <a:rPr lang="it-IT" dirty="0" smtClean="0"/>
              <a:t>Assioma Principio evidente per sé, e che perciò non ha bisogno di esser dimostrato, posto a fondamento di una teoria deduttiva; </a:t>
            </a:r>
            <a:r>
              <a:rPr lang="it-IT" dirty="0" err="1" smtClean="0"/>
              <a:t>com</a:t>
            </a:r>
            <a:r>
              <a:rPr lang="it-IT" dirty="0" smtClean="0"/>
              <a:t>., principio, massima.</a:t>
            </a:r>
          </a:p>
          <a:p>
            <a:endParaRPr lang="it-IT" dirty="0" smtClean="0"/>
          </a:p>
          <a:p>
            <a:r>
              <a:rPr lang="it-IT" dirty="0" smtClean="0"/>
              <a:t>In generale Una statistica di qualità non può fare a meno di risorse  qualificate e competenti. Lo sancisce Il Codice italiano delle statistiche ufficiali afferma che “le statistiche di qualità devono fondarsi su una solida metodologia”, Lo affermano in maniera più generale le direttive del DFP in materia di formazione “tutte le organizzazioni per gestire il cambiamento e garantire un’elevata qualità di prodotti e servizi devono fondarsi sulla conoscenza e sullo sviluppo delle competenze. aggiungendo che la formazione deve essere considerata come un vero e proprio investimento di risorse e come tale gestita con attenzione e responsabilità in tutte le sue fasi</a:t>
            </a:r>
          </a:p>
          <a:p>
            <a:endParaRPr lang="it-IT" dirty="0" smtClean="0"/>
          </a:p>
          <a:p>
            <a:r>
              <a:rPr lang="it-IT" dirty="0" smtClean="0"/>
              <a:t>Lo ribadiscono i documenti Istat sul progetto di modernizzazione e il  nostro piano della formazione in cui si legge che tra gli obiettivi vi è quello di Favorire il processo di modernizzazione in atto, garantendo un adeguato supporto formativo al cambiamento  dei  processi  organizzativi  dell’Istituto</a:t>
            </a:r>
          </a:p>
          <a:p>
            <a:endParaRPr lang="it-IT" dirty="0" smtClean="0"/>
          </a:p>
          <a:p>
            <a:r>
              <a:rPr lang="it-IT" dirty="0" smtClean="0"/>
              <a:t>Valorizzazione del personale e accrescimento delle competenze (novità principali della modernizzazione) ruolo chiave della formazione che diventa strumento di accompagnamento e supporto al processo di modernizzazione</a:t>
            </a:r>
          </a:p>
          <a:p>
            <a:r>
              <a:rPr lang="it-IT" dirty="0" smtClean="0"/>
              <a:t>Accrescere e riorientare le competenze delle risorse umane rappresenta un valore fondamentale del progetto.</a:t>
            </a:r>
          </a:p>
          <a:p>
            <a:r>
              <a:rPr lang="it-IT" dirty="0" smtClean="0"/>
              <a:t>Il nuovo modello di produzione e il nuovo assetto organizzativo determinano un cambiamento delle competenze richieste a tutte le categorie di personale, in termini di arricchimento tematico e di capacità organizzative e manageriali. A tutti sarà richiesto un approccio responsabile e collaborativo, che va costruito con il sistema di gestione delle competenze, attraverso opportuni percorsi formativi.</a:t>
            </a:r>
          </a:p>
          <a:p>
            <a:endParaRPr lang="it-IT" dirty="0" smtClean="0"/>
          </a:p>
          <a:p>
            <a:r>
              <a:rPr lang="it-IT" dirty="0" smtClean="0"/>
              <a:t>aspettative</a:t>
            </a:r>
          </a:p>
          <a:p>
            <a:r>
              <a:rPr lang="it-IT" dirty="0" smtClean="0"/>
              <a:t>Mai come ora da parte del personale c’è una forte attenzione alle tematiche della formazione e quindi legittime aspettative, </a:t>
            </a:r>
          </a:p>
          <a:p>
            <a:r>
              <a:rPr lang="it-IT" dirty="0" smtClean="0"/>
              <a:t> </a:t>
            </a:r>
          </a:p>
          <a:p>
            <a:r>
              <a:rPr lang="it-IT" dirty="0" smtClean="0"/>
              <a:t>d’altro canto però come affermato nel piano della formazione un aspetto fondamentale è quello della sostenibilità, </a:t>
            </a:r>
          </a:p>
          <a:p>
            <a:r>
              <a:rPr lang="it-IT" dirty="0" smtClean="0"/>
              <a:t>In generale l’investimento formativo a sostegno del cambiamento significa un maggiore coinvolgimento, in particolare per le sedi territoriali  anche un maggior costo per la partecipazione ai corsi in presenza</a:t>
            </a:r>
          </a:p>
          <a:p>
            <a:endParaRPr lang="it-IT" dirty="0" smtClean="0"/>
          </a:p>
          <a:p>
            <a:r>
              <a:rPr lang="it-IT" dirty="0" smtClean="0"/>
              <a:t>Sicuramente le  opportunità  messe a  disposizione  dalla  piattaforma  e L </a:t>
            </a:r>
            <a:r>
              <a:rPr lang="it-IT" dirty="0" err="1" smtClean="0"/>
              <a:t>earning</a:t>
            </a:r>
            <a:r>
              <a:rPr lang="it-IT" dirty="0" smtClean="0"/>
              <a:t> (alla realizzazione della quale ha contribuito anche la nostra direzione), dalle nuove metodologie formative (es. i </a:t>
            </a:r>
            <a:r>
              <a:rPr lang="it-IT" dirty="0" err="1" smtClean="0"/>
              <a:t>webinar</a:t>
            </a:r>
            <a:r>
              <a:rPr lang="it-IT" dirty="0" smtClean="0"/>
              <a:t> sono utili alla causa.  </a:t>
            </a:r>
          </a:p>
          <a:p>
            <a:r>
              <a:rPr lang="it-IT" dirty="0" smtClean="0"/>
              <a:t> </a:t>
            </a:r>
          </a:p>
          <a:p>
            <a:r>
              <a:rPr lang="it-IT" dirty="0" smtClean="0"/>
              <a:t>necessità di equilibrare valore generato e denaro speso</a:t>
            </a:r>
          </a:p>
          <a:p>
            <a:endParaRPr lang="it-IT" dirty="0"/>
          </a:p>
        </p:txBody>
      </p:sp>
      <p:sp>
        <p:nvSpPr>
          <p:cNvPr id="4" name="Segnaposto numero diapositiva 3"/>
          <p:cNvSpPr>
            <a:spLocks noGrp="1"/>
          </p:cNvSpPr>
          <p:nvPr>
            <p:ph type="sldNum" sz="quarter" idx="10"/>
          </p:nvPr>
        </p:nvSpPr>
        <p:spPr/>
        <p:txBody>
          <a:bodyPr/>
          <a:lstStyle/>
          <a:p>
            <a:fld id="{98844126-855A-4133-862E-1057E566AA81}" type="slidenum">
              <a:rPr lang="it-IT" smtClean="0"/>
              <a:t>3</a:t>
            </a:fld>
            <a:endParaRPr lang="it-IT"/>
          </a:p>
        </p:txBody>
      </p:sp>
    </p:spTree>
    <p:extLst>
      <p:ext uri="{BB962C8B-B14F-4D97-AF65-F5344CB8AC3E}">
        <p14:creationId xmlns:p14="http://schemas.microsoft.com/office/powerpoint/2010/main" val="371830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smtClean="0"/>
              <a:t>la competente struttura della Direzione Generale e la DCIT,  ha allora hanno individuato una strategia volta a consentire una reale sostenibilità economico-organizzativa dell'investimento formativo, una riduzione dei costi e un allargamento della platea dei destinatari. </a:t>
            </a:r>
          </a:p>
          <a:p>
            <a:r>
              <a:rPr lang="it-IT" dirty="0" smtClean="0"/>
              <a:t>L'idea è quella di includere tra i luoghi della formazione anche le sedi territoriali che, per una serie di condizioni, possono ospitare iniziative formative e/o di Knowledge </a:t>
            </a:r>
            <a:r>
              <a:rPr lang="it-IT" dirty="0" err="1" smtClean="0"/>
              <a:t>sharing</a:t>
            </a:r>
            <a:r>
              <a:rPr lang="it-IT" dirty="0" smtClean="0"/>
              <a:t>.</a:t>
            </a:r>
          </a:p>
          <a:p>
            <a:r>
              <a:rPr lang="it-IT" dirty="0" smtClean="0"/>
              <a:t>L'iniziativa progettuale di decentramento viene integrata, per una effettiva realizzazione,  con il progetto di "virtualizzazione dell'aula informatica" realizzato dalla DCIT, che consente alle sedi territoriali di accedere "virtualmente" al laboratorio informatico dell'Istituto superando così il vincolo dell’installazione delle licenze sui pc. </a:t>
            </a:r>
          </a:p>
          <a:p>
            <a:endParaRPr lang="it-IT" dirty="0"/>
          </a:p>
        </p:txBody>
      </p:sp>
      <p:sp>
        <p:nvSpPr>
          <p:cNvPr id="4" name="Segnaposto numero diapositiva 3"/>
          <p:cNvSpPr>
            <a:spLocks noGrp="1"/>
          </p:cNvSpPr>
          <p:nvPr>
            <p:ph type="sldNum" sz="quarter" idx="10"/>
          </p:nvPr>
        </p:nvSpPr>
        <p:spPr/>
        <p:txBody>
          <a:bodyPr/>
          <a:lstStyle/>
          <a:p>
            <a:fld id="{98844126-855A-4133-862E-1057E566AA81}" type="slidenum">
              <a:rPr lang="it-IT" smtClean="0"/>
              <a:t>4</a:t>
            </a:fld>
            <a:endParaRPr lang="it-IT"/>
          </a:p>
        </p:txBody>
      </p:sp>
    </p:spTree>
    <p:extLst>
      <p:ext uri="{BB962C8B-B14F-4D97-AF65-F5344CB8AC3E}">
        <p14:creationId xmlns:p14="http://schemas.microsoft.com/office/powerpoint/2010/main" val="361445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smtClean="0"/>
              <a:t>La sperimentazione del progetto integrato è stata realizzata con il corso Metodi per la costruzione degli indici sintetici di cui erano già state svolte delle edizioni a </a:t>
            </a:r>
            <a:r>
              <a:rPr lang="it-IT" dirty="0" err="1" smtClean="0"/>
              <a:t>roma</a:t>
            </a:r>
            <a:r>
              <a:rPr lang="it-IT" dirty="0" smtClean="0"/>
              <a:t> </a:t>
            </a:r>
          </a:p>
          <a:p>
            <a:r>
              <a:rPr lang="it-IT" dirty="0" smtClean="0"/>
              <a:t>Si è trattato di un percorso formativo di tipo misto articolato in momenti formativi in presenza e a distanza  che ha consentito di valorizzare sia i punti di forza della formazione in presenza che le specificità della formazione a distanza. </a:t>
            </a:r>
          </a:p>
          <a:p>
            <a:endParaRPr lang="it-IT" dirty="0" smtClean="0"/>
          </a:p>
          <a:p>
            <a:r>
              <a:rPr lang="it-IT" dirty="0" err="1" smtClean="0"/>
              <a:t>ll</a:t>
            </a:r>
            <a:r>
              <a:rPr lang="it-IT" dirty="0" smtClean="0"/>
              <a:t> paradigma adottato può essere sintetizzato come:</a:t>
            </a:r>
          </a:p>
          <a:p>
            <a:endParaRPr lang="it-IT" dirty="0" smtClean="0"/>
          </a:p>
          <a:p>
            <a:r>
              <a:rPr lang="it-IT" dirty="0" smtClean="0"/>
              <a:t>Bisogni formativi complessi possono essere soddisfatti soltanto con interventi formativi complessi che, almeno in parte, facciano ricorso alla formazione in presenza, in quanto è la modalità didattica che permette l’interazione tra docente e discenti “più ricca e completa possibile”.</a:t>
            </a:r>
          </a:p>
          <a:p>
            <a:endParaRPr lang="it-IT" dirty="0" smtClean="0"/>
          </a:p>
          <a:p>
            <a:r>
              <a:rPr lang="it-IT" dirty="0" smtClean="0"/>
              <a:t>Il corso si è svolto in presenza nei giorni 4-6 novembre 2015 presso la sede territoriale di Potenza, perché  disponeva già delle risorse hardware adeguate. Ossia collegamento Wi-Fi e Samsung ATIV Smart PC, acquisiti con i fondi di una convenzione attiva stipulata con la regione Basilicata.. Oltre ovviamente a Lavagna Interattiva Multimediale, aula virtuale dedicata accessibile via internet E’ in corso anche una iniziativa formativa SAS, in modalità </a:t>
            </a:r>
            <a:r>
              <a:rPr lang="it-IT" dirty="0" err="1" smtClean="0"/>
              <a:t>blended</a:t>
            </a:r>
            <a:r>
              <a:rPr lang="it-IT" dirty="0" smtClean="0"/>
              <a:t>, che coinvolge le sedi del Nord e la cui attività in presenza è stata svolta a Milano, Venezia e Genova. </a:t>
            </a:r>
          </a:p>
          <a:p>
            <a:r>
              <a:rPr lang="it-IT" dirty="0" smtClean="0"/>
              <a:t>: </a:t>
            </a:r>
          </a:p>
          <a:p>
            <a:r>
              <a:rPr lang="it-IT" dirty="0" smtClean="0"/>
              <a:t>Il corso è stato tenuto dal dott.  </a:t>
            </a:r>
            <a:r>
              <a:rPr lang="it-IT" dirty="0" err="1" smtClean="0"/>
              <a:t>Mazziotta</a:t>
            </a:r>
            <a:r>
              <a:rPr lang="it-IT" dirty="0" smtClean="0"/>
              <a:t> e dal dott. Pareto </a:t>
            </a:r>
          </a:p>
          <a:p>
            <a:r>
              <a:rPr lang="it-IT" dirty="0" smtClean="0"/>
              <a:t>All’iniziativa formativa hanno partecipato 15 colleghi delle sedi territoriali della Sicilia, Calabria, Puglia, Campania e Basilicata. L’iniziativa era articolata in due moduli, il primo di carattere teorico e il secondo di esercitazione didattica mediante il software COMIC. </a:t>
            </a:r>
          </a:p>
          <a:p>
            <a:endParaRPr lang="it-IT" dirty="0" smtClean="0"/>
          </a:p>
          <a:p>
            <a:r>
              <a:rPr lang="it-IT" dirty="0" smtClean="0"/>
              <a:t>Il percorso formativo è proseguito a distanza Una volta acquisite le conoscenze i discenti con, la propria «cassetta degli attrezzi»,  hanno lavorato a distanza in modalità sincrona attraverso la </a:t>
            </a:r>
            <a:r>
              <a:rPr lang="it-IT" dirty="0" err="1" smtClean="0"/>
              <a:t>webroom</a:t>
            </a:r>
            <a:r>
              <a:rPr lang="it-IT" dirty="0" smtClean="0"/>
              <a:t> dedicata e asincrona nel laboratorio virtuale alla progettazione e realizzazione di un </a:t>
            </a:r>
            <a:r>
              <a:rPr lang="it-IT" dirty="0" err="1" smtClean="0"/>
              <a:t>project</a:t>
            </a:r>
            <a:r>
              <a:rPr lang="it-IT" dirty="0" smtClean="0"/>
              <a:t> work  sul </a:t>
            </a:r>
            <a:r>
              <a:rPr lang="it-IT" dirty="0" err="1" smtClean="0"/>
              <a:t>Bes</a:t>
            </a:r>
            <a:r>
              <a:rPr lang="it-IT" dirty="0" smtClean="0"/>
              <a:t> territoriale seguiti e accompagnati dai docenti che hanno svolto attività di tutorato </a:t>
            </a:r>
          </a:p>
          <a:p>
            <a:endParaRPr lang="it-IT" dirty="0" smtClean="0"/>
          </a:p>
          <a:p>
            <a:r>
              <a:rPr lang="it-IT" dirty="0" smtClean="0"/>
              <a:t>Il </a:t>
            </a:r>
            <a:r>
              <a:rPr lang="it-IT" dirty="0" err="1" smtClean="0"/>
              <a:t>project</a:t>
            </a:r>
            <a:r>
              <a:rPr lang="it-IT" dirty="0" smtClean="0"/>
              <a:t> work e il </a:t>
            </a:r>
            <a:r>
              <a:rPr lang="it-IT" dirty="0" err="1" smtClean="0"/>
              <a:t>follow</a:t>
            </a:r>
            <a:r>
              <a:rPr lang="it-IT" dirty="0" smtClean="0"/>
              <a:t> up hanno una valenza formativa molto importante :</a:t>
            </a:r>
          </a:p>
          <a:p>
            <a:r>
              <a:rPr lang="it-IT" dirty="0" smtClean="0"/>
              <a:t>rappresentano dei metodi di apprendimento attivo </a:t>
            </a:r>
          </a:p>
          <a:p>
            <a:r>
              <a:rPr lang="it-IT" dirty="0" smtClean="0"/>
              <a:t>Si è pensato di realizzare un'esperienza applicativa per consolidare l’apprendimento, per condividere esperienze,  metodologia e competenze ma anche come autovalutazione di efficacia dell’apprendimento </a:t>
            </a:r>
          </a:p>
          <a:p>
            <a:endParaRPr lang="it-IT" dirty="0" smtClean="0"/>
          </a:p>
        </p:txBody>
      </p:sp>
      <p:sp>
        <p:nvSpPr>
          <p:cNvPr id="4" name="Segnaposto numero diapositiva 3"/>
          <p:cNvSpPr>
            <a:spLocks noGrp="1"/>
          </p:cNvSpPr>
          <p:nvPr>
            <p:ph type="sldNum" sz="quarter" idx="10"/>
          </p:nvPr>
        </p:nvSpPr>
        <p:spPr/>
        <p:txBody>
          <a:bodyPr/>
          <a:lstStyle/>
          <a:p>
            <a:fld id="{98844126-855A-4133-862E-1057E566AA81}" type="slidenum">
              <a:rPr lang="it-IT" smtClean="0"/>
              <a:t>5</a:t>
            </a:fld>
            <a:endParaRPr lang="it-IT"/>
          </a:p>
        </p:txBody>
      </p:sp>
    </p:spTree>
    <p:extLst>
      <p:ext uri="{BB962C8B-B14F-4D97-AF65-F5344CB8AC3E}">
        <p14:creationId xmlns:p14="http://schemas.microsoft.com/office/powerpoint/2010/main" val="349375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smtClean="0"/>
              <a:t>L’iniziativa in presenza era articolata in due moduli, il primo di carattere teorico e il secondo di esercitazione didattica mediante il software COMIC. </a:t>
            </a:r>
          </a:p>
          <a:p>
            <a:r>
              <a:rPr lang="it-IT" dirty="0" smtClean="0"/>
              <a:t>Per le esercitazioni è stata utilizzata l'aula corsi "virtuale" basata su infrastruttura di tipo </a:t>
            </a:r>
            <a:r>
              <a:rPr lang="it-IT" dirty="0" err="1" smtClean="0"/>
              <a:t>VmWare</a:t>
            </a:r>
            <a:r>
              <a:rPr lang="it-IT" dirty="0" smtClean="0"/>
              <a:t>, predisposta all'interno del CED degli uffici centrali e fruita mediante tecnologie CITRIX</a:t>
            </a:r>
          </a:p>
          <a:p>
            <a:r>
              <a:rPr lang="it-IT" dirty="0" smtClean="0"/>
              <a:t>Di seguito alcuni dettagli organizzativi:</a:t>
            </a:r>
          </a:p>
          <a:p>
            <a:r>
              <a:rPr lang="it-IT" dirty="0" smtClean="0"/>
              <a:t>•	Sia il docente che i discenti erano collegati ad una postazione virtuale assegnata attraverso un terminale (</a:t>
            </a:r>
            <a:r>
              <a:rPr lang="it-IT" dirty="0" err="1" smtClean="0"/>
              <a:t>tablet</a:t>
            </a:r>
            <a:r>
              <a:rPr lang="it-IT" dirty="0" smtClean="0"/>
              <a:t>, laptop, PC etc..). </a:t>
            </a:r>
          </a:p>
          <a:p>
            <a:r>
              <a:rPr lang="it-IT" dirty="0" smtClean="0"/>
              <a:t>•	Le postazioni virtuali erano equipaggiate con i software maggiormente utilizzati in Istituto (office, SAS, R, sviluppo web, etc...).</a:t>
            </a:r>
          </a:p>
          <a:p>
            <a:r>
              <a:rPr lang="it-IT" dirty="0" smtClean="0"/>
              <a:t>•	Su tutte le postazioni virtuali era già stata predisposta un’area condivisa, in modo da facilitare la distribuzione di materiale didattico da parte del docente.</a:t>
            </a:r>
          </a:p>
          <a:p>
            <a:endParaRPr lang="it-IT" dirty="0" smtClean="0"/>
          </a:p>
          <a:p>
            <a:endParaRPr lang="it-IT" dirty="0" smtClean="0"/>
          </a:p>
          <a:p>
            <a:endParaRPr lang="it-IT" dirty="0" smtClean="0"/>
          </a:p>
        </p:txBody>
      </p:sp>
      <p:sp>
        <p:nvSpPr>
          <p:cNvPr id="4" name="Segnaposto numero diapositiva 3"/>
          <p:cNvSpPr>
            <a:spLocks noGrp="1"/>
          </p:cNvSpPr>
          <p:nvPr>
            <p:ph type="sldNum" sz="quarter" idx="10"/>
          </p:nvPr>
        </p:nvSpPr>
        <p:spPr/>
        <p:txBody>
          <a:bodyPr/>
          <a:lstStyle/>
          <a:p>
            <a:fld id="{98844126-855A-4133-862E-1057E566AA81}" type="slidenum">
              <a:rPr lang="it-IT" smtClean="0"/>
              <a:t>6</a:t>
            </a:fld>
            <a:endParaRPr lang="it-IT"/>
          </a:p>
        </p:txBody>
      </p:sp>
    </p:spTree>
    <p:extLst>
      <p:ext uri="{BB962C8B-B14F-4D97-AF65-F5344CB8AC3E}">
        <p14:creationId xmlns:p14="http://schemas.microsoft.com/office/powerpoint/2010/main" val="2521661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smtClean="0"/>
          </a:p>
        </p:txBody>
      </p:sp>
      <p:sp>
        <p:nvSpPr>
          <p:cNvPr id="4" name="Segnaposto numero diapositiva 3"/>
          <p:cNvSpPr>
            <a:spLocks noGrp="1"/>
          </p:cNvSpPr>
          <p:nvPr>
            <p:ph type="sldNum" sz="quarter" idx="10"/>
          </p:nvPr>
        </p:nvSpPr>
        <p:spPr/>
        <p:txBody>
          <a:bodyPr/>
          <a:lstStyle/>
          <a:p>
            <a:fld id="{BF67C5B1-9792-4ACE-AD2F-60618CCA11A8}" type="slidenum">
              <a:rPr lang="it-IT" smtClean="0">
                <a:solidFill>
                  <a:prstClr val="black"/>
                </a:solidFill>
              </a:rPr>
              <a:pPr/>
              <a:t>7</a:t>
            </a:fld>
            <a:endParaRPr lang="it-IT">
              <a:solidFill>
                <a:prstClr val="black"/>
              </a:solidFill>
            </a:endParaRPr>
          </a:p>
        </p:txBody>
      </p:sp>
    </p:spTree>
    <p:extLst>
      <p:ext uri="{BB962C8B-B14F-4D97-AF65-F5344CB8AC3E}">
        <p14:creationId xmlns:p14="http://schemas.microsoft.com/office/powerpoint/2010/main" val="261100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6326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08907">
              <a:lnSpc>
                <a:spcPct val="95000"/>
              </a:lnSpc>
              <a:spcBef>
                <a:spcPts val="543"/>
              </a:spcBef>
              <a:defRPr/>
            </a:pPr>
            <a:endParaRPr lang="en-US" dirty="0">
              <a:solidFill>
                <a:schemeClr val="bg2"/>
              </a:solidFill>
            </a:endParaRPr>
          </a:p>
        </p:txBody>
      </p:sp>
      <p:sp>
        <p:nvSpPr>
          <p:cNvPr id="4" name="Slide Number Placeholder 3"/>
          <p:cNvSpPr>
            <a:spLocks noGrp="1"/>
          </p:cNvSpPr>
          <p:nvPr>
            <p:ph type="sldNum" sz="quarter" idx="10"/>
          </p:nvPr>
        </p:nvSpPr>
        <p:spPr/>
        <p:txBody>
          <a:bodyPr/>
          <a:lstStyle/>
          <a:p>
            <a:fld id="{D38E2F76-F435-451C-B79A-7FFD92A2892B}" type="slidenum">
              <a:rPr lang="en-US" smtClean="0"/>
              <a:pPr/>
              <a:t>9</a:t>
            </a:fld>
            <a:endParaRPr lang="en-US" dirty="0"/>
          </a:p>
        </p:txBody>
      </p:sp>
    </p:spTree>
    <p:extLst>
      <p:ext uri="{BB962C8B-B14F-4D97-AF65-F5344CB8AC3E}">
        <p14:creationId xmlns:p14="http://schemas.microsoft.com/office/powerpoint/2010/main" val="203290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ina interna">
    <p:spTree>
      <p:nvGrpSpPr>
        <p:cNvPr id="1" name=""/>
        <p:cNvGrpSpPr/>
        <p:nvPr/>
      </p:nvGrpSpPr>
      <p:grpSpPr>
        <a:xfrm>
          <a:off x="0" y="0"/>
          <a:ext cx="0" cy="0"/>
          <a:chOff x="0" y="0"/>
          <a:chExt cx="0" cy="0"/>
        </a:xfrm>
      </p:grpSpPr>
      <p:sp>
        <p:nvSpPr>
          <p:cNvPr id="7" name="Segnaposto numero diapositiva 5"/>
          <p:cNvSpPr>
            <a:spLocks noGrp="1"/>
          </p:cNvSpPr>
          <p:nvPr>
            <p:ph type="sldNum" sz="quarter" idx="4"/>
          </p:nvPr>
        </p:nvSpPr>
        <p:spPr>
          <a:xfrm>
            <a:off x="9959132" y="6478588"/>
            <a:ext cx="717915" cy="319088"/>
          </a:xfrm>
          <a:prstGeom prst="rect">
            <a:avLst/>
          </a:prstGeom>
        </p:spPr>
        <p:txBody>
          <a:bodyPr/>
          <a:lstStyle>
            <a:lvl1pPr algn="r">
              <a:defRPr b="0" i="0">
                <a:solidFill>
                  <a:srgbClr val="7F7F7F"/>
                </a:solidFill>
                <a:latin typeface="+mj-lt"/>
              </a:defRPr>
            </a:lvl1pPr>
          </a:lstStyle>
          <a:p>
            <a:fld id="{5C7FE145-5F5F-9146-8268-470DD024125C}" type="slidenum">
              <a:rPr lang="it-IT" smtClean="0"/>
              <a:pPr/>
              <a:t>‹N›</a:t>
            </a:fld>
            <a:endParaRPr lang="it-IT" dirty="0"/>
          </a:p>
        </p:txBody>
      </p:sp>
    </p:spTree>
    <p:extLst>
      <p:ext uri="{BB962C8B-B14F-4D97-AF65-F5344CB8AC3E}">
        <p14:creationId xmlns:p14="http://schemas.microsoft.com/office/powerpoint/2010/main" val="1369153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smtClean="0"/>
              <a:t>Fare clic per modificare stile</a:t>
            </a:r>
            <a:endParaRPr lang="it-IT"/>
          </a:p>
        </p:txBody>
      </p:sp>
      <p:sp>
        <p:nvSpPr>
          <p:cNvPr id="3" name="Segnaposto contenuto 2"/>
          <p:cNvSpPr>
            <a:spLocks noGrp="1"/>
          </p:cNvSpPr>
          <p:nvPr>
            <p:ph idx="1"/>
          </p:nvPr>
        </p:nvSpPr>
        <p:spPr>
          <a:xfrm>
            <a:off x="609600" y="1600201"/>
            <a:ext cx="10972800" cy="4525963"/>
          </a:xfrm>
          <a:prstGeom prst="rect">
            <a:avLst/>
          </a:prstGeo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609600" y="6356351"/>
            <a:ext cx="2844800" cy="365125"/>
          </a:xfrm>
          <a:prstGeom prst="rect">
            <a:avLst/>
          </a:prstGeom>
        </p:spPr>
        <p:txBody>
          <a:bodyPr/>
          <a:lstStyle/>
          <a:p>
            <a:fld id="{89DC0F17-B556-A148-93D6-180038A225EF}" type="datetimeFigureOut">
              <a:rPr lang="it-IT" smtClean="0"/>
              <a:t>21/06/2016</a:t>
            </a:fld>
            <a:endParaRPr lang="it-IT"/>
          </a:p>
        </p:txBody>
      </p:sp>
      <p:sp>
        <p:nvSpPr>
          <p:cNvPr id="5" name="Segnaposto piè di pagina 4"/>
          <p:cNvSpPr>
            <a:spLocks noGrp="1"/>
          </p:cNvSpPr>
          <p:nvPr>
            <p:ph type="ftr" sz="quarter" idx="11"/>
          </p:nvPr>
        </p:nvSpPr>
        <p:spPr>
          <a:xfrm>
            <a:off x="4165600" y="6356351"/>
            <a:ext cx="3860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737600" y="6356351"/>
            <a:ext cx="2844800" cy="365125"/>
          </a:xfrm>
          <a:prstGeom prst="rect">
            <a:avLst/>
          </a:prstGeom>
        </p:spPr>
        <p:txBody>
          <a:bodyPr/>
          <a:lstStyle/>
          <a:p>
            <a:fld id="{E0C751B5-631A-9242-B635-C18491BE6C62}" type="slidenum">
              <a:rPr lang="it-IT" smtClean="0"/>
              <a:t>‹N›</a:t>
            </a:fld>
            <a:endParaRPr lang="it-IT"/>
          </a:p>
        </p:txBody>
      </p:sp>
    </p:spTree>
    <p:extLst>
      <p:ext uri="{BB962C8B-B14F-4D97-AF65-F5344CB8AC3E}">
        <p14:creationId xmlns:p14="http://schemas.microsoft.com/office/powerpoint/2010/main" val="2140819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1699685" y="1"/>
            <a:ext cx="9884833" cy="720725"/>
          </a:xfrm>
          <a:prstGeom prst="rect">
            <a:avLst/>
          </a:prstGeo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1722968" y="1346201"/>
            <a:ext cx="9884833" cy="4525963"/>
          </a:xfrm>
          <a:prstGeom prst="rect">
            <a:avLst/>
          </a:prstGeom>
        </p:spPr>
        <p:txBody>
          <a:bodyPr/>
          <a:lstStyle/>
          <a:p>
            <a:endParaRPr lang="it-IT"/>
          </a:p>
        </p:txBody>
      </p:sp>
    </p:spTree>
    <p:extLst>
      <p:ext uri="{BB962C8B-B14F-4D97-AF65-F5344CB8AC3E}">
        <p14:creationId xmlns:p14="http://schemas.microsoft.com/office/powerpoint/2010/main" val="14487208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a:prstGeom prst="rect">
            <a:avLst/>
          </a:prstGeom>
        </p:spPr>
        <p:txBody>
          <a:bodyPr/>
          <a:lstStyle/>
          <a:p>
            <a:r>
              <a:rPr lang="it-IT" smtClean="0"/>
              <a:t>Fare clic per modificare stile</a:t>
            </a:r>
            <a:endParaRPr lang="it-IT"/>
          </a:p>
        </p:txBody>
      </p:sp>
      <p:sp>
        <p:nvSpPr>
          <p:cNvPr id="3" name="Sottotitolo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609600" y="6356351"/>
            <a:ext cx="2844800" cy="365125"/>
          </a:xfrm>
          <a:prstGeom prst="rect">
            <a:avLst/>
          </a:prstGeom>
        </p:spPr>
        <p:txBody>
          <a:bodyPr/>
          <a:lstStyle/>
          <a:p>
            <a:fld id="{89DC0F17-B556-A148-93D6-180038A225EF}" type="datetimeFigureOut">
              <a:rPr lang="it-IT" smtClean="0"/>
              <a:t>21/06/2016</a:t>
            </a:fld>
            <a:endParaRPr lang="it-IT"/>
          </a:p>
        </p:txBody>
      </p:sp>
      <p:sp>
        <p:nvSpPr>
          <p:cNvPr id="5" name="Segnaposto piè di pagina 4"/>
          <p:cNvSpPr>
            <a:spLocks noGrp="1"/>
          </p:cNvSpPr>
          <p:nvPr>
            <p:ph type="ftr" sz="quarter" idx="11"/>
          </p:nvPr>
        </p:nvSpPr>
        <p:spPr>
          <a:xfrm>
            <a:off x="4165600" y="6356351"/>
            <a:ext cx="3860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737600" y="6356351"/>
            <a:ext cx="2844800" cy="365125"/>
          </a:xfrm>
          <a:prstGeom prst="rect">
            <a:avLst/>
          </a:prstGeom>
        </p:spPr>
        <p:txBody>
          <a:bodyPr/>
          <a:lstStyle/>
          <a:p>
            <a:fld id="{E0C751B5-631A-9242-B635-C18491BE6C62}" type="slidenum">
              <a:rPr lang="it-IT" smtClean="0"/>
              <a:t>‹N›</a:t>
            </a:fld>
            <a:endParaRPr lang="it-IT"/>
          </a:p>
        </p:txBody>
      </p:sp>
    </p:spTree>
    <p:extLst>
      <p:ext uri="{BB962C8B-B14F-4D97-AF65-F5344CB8AC3E}">
        <p14:creationId xmlns:p14="http://schemas.microsoft.com/office/powerpoint/2010/main" val="259596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175537"/>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3" y="78828"/>
            <a:ext cx="11339900" cy="985840"/>
          </a:xfrm>
          <a:prstGeom prst="rect">
            <a:avLst/>
          </a:prstGeom>
        </p:spPr>
        <p:txBody>
          <a:bodyPr/>
          <a:lstStyle/>
          <a:p>
            <a:r>
              <a:rPr lang="en-US" dirty="0"/>
              <a:t>Click to Edit Title</a:t>
            </a:r>
          </a:p>
        </p:txBody>
      </p:sp>
      <p:sp>
        <p:nvSpPr>
          <p:cNvPr id="7"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smtClean="0"/>
              <a:pPr/>
              <a:t>‹N›</a:t>
            </a:fld>
            <a:endParaRPr lang="en-US" dirty="0"/>
          </a:p>
        </p:txBody>
      </p:sp>
    </p:spTree>
    <p:extLst>
      <p:ext uri="{BB962C8B-B14F-4D97-AF65-F5344CB8AC3E}">
        <p14:creationId xmlns:p14="http://schemas.microsoft.com/office/powerpoint/2010/main" val="224291265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Connettore 1 8"/>
          <p:cNvCxnSpPr/>
          <p:nvPr userDrawn="1"/>
        </p:nvCxnSpPr>
        <p:spPr>
          <a:xfrm flipH="1">
            <a:off x="601664" y="968418"/>
            <a:ext cx="10997669" cy="0"/>
          </a:xfrm>
          <a:prstGeom prst="line">
            <a:avLst/>
          </a:prstGeom>
          <a:ln w="25400" cap="rnd">
            <a:solidFill>
              <a:srgbClr val="C72A31"/>
            </a:solidFill>
            <a:miter lim="800000"/>
          </a:ln>
        </p:spPr>
        <p:style>
          <a:lnRef idx="1">
            <a:schemeClr val="accent1"/>
          </a:lnRef>
          <a:fillRef idx="0">
            <a:schemeClr val="accent1"/>
          </a:fillRef>
          <a:effectRef idx="0">
            <a:schemeClr val="accent1"/>
          </a:effectRef>
          <a:fontRef idx="minor">
            <a:schemeClr val="tx1"/>
          </a:fontRef>
        </p:style>
      </p:cxnSp>
      <p:pic>
        <p:nvPicPr>
          <p:cNvPr id="8" name="Immagine 7"/>
          <p:cNvPicPr>
            <a:picLocks noChangeAspect="1"/>
          </p:cNvPicPr>
          <p:nvPr userDrawn="1"/>
        </p:nvPicPr>
        <p:blipFill rotWithShape="1">
          <a:blip r:embed="rId8">
            <a:extLst>
              <a:ext uri="{28A0092B-C50C-407E-A947-70E740481C1C}">
                <a14:useLocalDpi xmlns:a14="http://schemas.microsoft.com/office/drawing/2010/main" val="0"/>
              </a:ext>
            </a:extLst>
          </a:blip>
          <a:srcRect t="13814" r="74033" b="37508"/>
          <a:stretch/>
        </p:blipFill>
        <p:spPr>
          <a:xfrm>
            <a:off x="10647499" y="5776731"/>
            <a:ext cx="1544501" cy="1081270"/>
          </a:xfrm>
          <a:prstGeom prst="rect">
            <a:avLst/>
          </a:prstGeom>
        </p:spPr>
      </p:pic>
      <p:pic>
        <p:nvPicPr>
          <p:cNvPr id="2" name="Immagin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771615" y="179460"/>
            <a:ext cx="1975884" cy="788958"/>
          </a:xfrm>
          <a:prstGeom prst="rect">
            <a:avLst/>
          </a:prstGeom>
        </p:spPr>
      </p:pic>
      <p:sp>
        <p:nvSpPr>
          <p:cNvPr id="11" name="Titolo 1"/>
          <p:cNvSpPr txBox="1">
            <a:spLocks/>
          </p:cNvSpPr>
          <p:nvPr userDrawn="1"/>
        </p:nvSpPr>
        <p:spPr>
          <a:xfrm>
            <a:off x="601662" y="353490"/>
            <a:ext cx="7627989" cy="538609"/>
          </a:xfrm>
          <a:prstGeom prst="rect">
            <a:avLst/>
          </a:prstGeom>
        </p:spPr>
        <p:txBody>
          <a:bodyPr wrap="square" lIns="0" tIns="0" rIns="0" bIns="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080"/>
              </a:lnSpc>
              <a:spcAft>
                <a:spcPts val="600"/>
              </a:spcAft>
            </a:pPr>
            <a:r>
              <a:rPr lang="it-IT" sz="1100" b="1" dirty="0" smtClean="0">
                <a:solidFill>
                  <a:schemeClr val="tx1">
                    <a:lumMod val="65000"/>
                    <a:lumOff val="35000"/>
                  </a:schemeClr>
                </a:solidFill>
                <a:latin typeface="Calibri"/>
                <a:ea typeface="Signika" charset="0"/>
                <a:cs typeface="Calibri"/>
              </a:rPr>
              <a:t>ROMA 22</a:t>
            </a:r>
            <a:r>
              <a:rPr lang="it-IT" sz="1100" b="1" baseline="0" dirty="0" smtClean="0">
                <a:solidFill>
                  <a:schemeClr val="tx1">
                    <a:lumMod val="65000"/>
                    <a:lumOff val="35000"/>
                  </a:schemeClr>
                </a:solidFill>
                <a:latin typeface="Calibri"/>
                <a:ea typeface="Signika" charset="0"/>
                <a:cs typeface="Calibri"/>
              </a:rPr>
              <a:t> </a:t>
            </a:r>
            <a:r>
              <a:rPr lang="it-IT" sz="1100" b="1" dirty="0" smtClean="0">
                <a:solidFill>
                  <a:schemeClr val="tx1">
                    <a:lumMod val="65000"/>
                    <a:lumOff val="35000"/>
                  </a:schemeClr>
                </a:solidFill>
                <a:latin typeface="Calibri"/>
                <a:ea typeface="Signika" charset="0"/>
                <a:cs typeface="Calibri"/>
              </a:rPr>
              <a:t>GIUGNO 2016 </a:t>
            </a:r>
          </a:p>
          <a:p>
            <a:pPr>
              <a:lnSpc>
                <a:spcPts val="1080"/>
              </a:lnSpc>
              <a:spcAft>
                <a:spcPts val="0"/>
              </a:spcAft>
            </a:pPr>
            <a:r>
              <a:rPr lang="it-IT" sz="1100" b="1" dirty="0" smtClean="0">
                <a:solidFill>
                  <a:srgbClr val="E26F31"/>
                </a:solidFill>
                <a:latin typeface="+mn-lt"/>
                <a:ea typeface="Signika Light" charset="0"/>
                <a:cs typeface="Calibri"/>
              </a:rPr>
              <a:t>SPAZIO CONFRONTI </a:t>
            </a:r>
            <a:r>
              <a:rPr lang="it-IT" sz="1100" b="1" baseline="0" dirty="0" smtClean="0">
                <a:solidFill>
                  <a:srgbClr val="E26F31"/>
                </a:solidFill>
                <a:latin typeface="+mn-lt"/>
                <a:ea typeface="Signika Light" charset="0"/>
                <a:cs typeface="Calibri"/>
              </a:rPr>
              <a:t> </a:t>
            </a:r>
            <a:endParaRPr lang="it-IT" sz="1100" b="1" dirty="0" smtClean="0">
              <a:solidFill>
                <a:srgbClr val="E26F31"/>
              </a:solidFill>
              <a:latin typeface="+mn-lt"/>
              <a:ea typeface="Signika Light" charset="0"/>
              <a:cs typeface="Calibri"/>
            </a:endParaRPr>
          </a:p>
          <a:p>
            <a:pPr>
              <a:lnSpc>
                <a:spcPts val="1080"/>
              </a:lnSpc>
              <a:spcBef>
                <a:spcPts val="300"/>
              </a:spcBef>
              <a:spcAft>
                <a:spcPts val="600"/>
              </a:spcAft>
            </a:pPr>
            <a:r>
              <a:rPr lang="it-IT" sz="1200" dirty="0" smtClean="0">
                <a:solidFill>
                  <a:schemeClr val="tx1"/>
                </a:solidFill>
                <a:latin typeface="+mn-lt"/>
                <a:ea typeface="Signika Light" charset="0"/>
                <a:cs typeface="Arial"/>
              </a:rPr>
              <a:t>L’AULA CORSI VIRTUALE: ASPETTI TECNICI E UTILIZZO SUL TERRITORIO</a:t>
            </a:r>
            <a:endParaRPr lang="it-IT" sz="1200" dirty="0">
              <a:solidFill>
                <a:schemeClr val="tx1"/>
              </a:solidFill>
              <a:latin typeface="+mn-lt"/>
              <a:ea typeface="Signika Light" charset="0"/>
              <a:cs typeface="Arial"/>
            </a:endParaRPr>
          </a:p>
        </p:txBody>
      </p:sp>
      <p:sp>
        <p:nvSpPr>
          <p:cNvPr id="7" name="Segnaposto numero diapositiva 5"/>
          <p:cNvSpPr>
            <a:spLocks noGrp="1"/>
          </p:cNvSpPr>
          <p:nvPr>
            <p:ph type="sldNum" sz="quarter" idx="4"/>
          </p:nvPr>
        </p:nvSpPr>
        <p:spPr>
          <a:xfrm>
            <a:off x="9959132" y="6478588"/>
            <a:ext cx="717915" cy="319088"/>
          </a:xfrm>
          <a:prstGeom prst="rect">
            <a:avLst/>
          </a:prstGeom>
        </p:spPr>
        <p:txBody>
          <a:bodyPr/>
          <a:lstStyle>
            <a:lvl1pPr algn="r">
              <a:defRPr b="0" i="0">
                <a:solidFill>
                  <a:srgbClr val="7F7F7F"/>
                </a:solidFill>
                <a:latin typeface="+mj-lt"/>
              </a:defRPr>
            </a:lvl1pPr>
          </a:lstStyle>
          <a:p>
            <a:fld id="{5C7FE145-5F5F-9146-8268-470DD024125C}" type="slidenum">
              <a:rPr lang="it-IT" smtClean="0"/>
              <a:pPr/>
              <a:t>‹N›</a:t>
            </a:fld>
            <a:endParaRPr lang="it-IT" dirty="0"/>
          </a:p>
        </p:txBody>
      </p:sp>
    </p:spTree>
    <p:extLst>
      <p:ext uri="{BB962C8B-B14F-4D97-AF65-F5344CB8AC3E}">
        <p14:creationId xmlns:p14="http://schemas.microsoft.com/office/powerpoint/2010/main" val="185279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1.xml"/><Relationship Id="rId16"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jpeg"/><Relationship Id="rId10"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35.jpe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notesSlide" Target="../notesSlides/notesSlide22.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75.png"/></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diagramQuickStyle" Target="../diagrams/quickStyle1.xml"/><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Rettangolo 5"/>
          <p:cNvSpPr/>
          <p:nvPr/>
        </p:nvSpPr>
        <p:spPr>
          <a:xfrm>
            <a:off x="0" y="3376083"/>
            <a:ext cx="12192000" cy="3481918"/>
          </a:xfrm>
          <a:prstGeom prst="rect">
            <a:avLst/>
          </a:prstGeom>
          <a:solidFill>
            <a:srgbClr val="E26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DA304A"/>
                </a:solidFill>
              </a:rPr>
              <a:t> </a:t>
            </a:r>
            <a:endParaRPr lang="it-IT" dirty="0">
              <a:solidFill>
                <a:srgbClr val="DA304A"/>
              </a:solidFill>
            </a:endParaRPr>
          </a:p>
        </p:txBody>
      </p:sp>
      <p:sp>
        <p:nvSpPr>
          <p:cNvPr id="15" name="CasellaDiTesto 14"/>
          <p:cNvSpPr txBox="1"/>
          <p:nvPr/>
        </p:nvSpPr>
        <p:spPr>
          <a:xfrm>
            <a:off x="3173412" y="3811955"/>
            <a:ext cx="8221860" cy="1346522"/>
          </a:xfrm>
          <a:prstGeom prst="rect">
            <a:avLst/>
          </a:prstGeom>
          <a:noFill/>
        </p:spPr>
        <p:txBody>
          <a:bodyPr wrap="square" lIns="0" tIns="0" rIns="0" bIns="0" rtlCol="0">
            <a:spAutoFit/>
          </a:bodyPr>
          <a:lstStyle/>
          <a:p>
            <a:pPr>
              <a:lnSpc>
                <a:spcPts val="1880"/>
              </a:lnSpc>
            </a:pPr>
            <a:r>
              <a:rPr lang="it-IT" sz="2800" dirty="0" smtClean="0">
                <a:solidFill>
                  <a:schemeClr val="bg1"/>
                </a:solidFill>
                <a:latin typeface="+mj-lt"/>
                <a:ea typeface="Signika Light" charset="0"/>
                <a:cs typeface="Arial"/>
              </a:rPr>
              <a:t>SPAZIO CONFRONTI</a:t>
            </a:r>
            <a:endParaRPr lang="it-IT" sz="2800" dirty="0">
              <a:solidFill>
                <a:schemeClr val="bg1"/>
              </a:solidFill>
              <a:latin typeface="+mj-lt"/>
              <a:ea typeface="Signika Light" charset="0"/>
              <a:cs typeface="Arial"/>
            </a:endParaRPr>
          </a:p>
          <a:p>
            <a:pPr>
              <a:lnSpc>
                <a:spcPts val="2160"/>
              </a:lnSpc>
            </a:pPr>
            <a:endParaRPr lang="it-IT" sz="2800" dirty="0">
              <a:solidFill>
                <a:schemeClr val="bg1"/>
              </a:solidFill>
              <a:latin typeface="+mj-lt"/>
              <a:ea typeface="Signika Light" charset="0"/>
              <a:cs typeface="Arial"/>
            </a:endParaRPr>
          </a:p>
          <a:p>
            <a:pPr>
              <a:lnSpc>
                <a:spcPts val="3200"/>
              </a:lnSpc>
            </a:pPr>
            <a:r>
              <a:rPr lang="it-IT" sz="3200" dirty="0" smtClean="0">
                <a:solidFill>
                  <a:schemeClr val="bg1"/>
                </a:solidFill>
                <a:ea typeface="Signika Light" charset="0"/>
                <a:cs typeface="Arial"/>
              </a:rPr>
              <a:t>L’AULA </a:t>
            </a:r>
            <a:r>
              <a:rPr lang="it-IT" sz="3200" dirty="0">
                <a:solidFill>
                  <a:schemeClr val="bg1"/>
                </a:solidFill>
                <a:ea typeface="Signika Light" charset="0"/>
                <a:cs typeface="Arial"/>
              </a:rPr>
              <a:t>CORSI VIRTUALE</a:t>
            </a:r>
            <a:r>
              <a:rPr lang="it-IT" sz="3200" dirty="0" smtClean="0">
                <a:solidFill>
                  <a:schemeClr val="bg1"/>
                </a:solidFill>
                <a:ea typeface="Signika Light" charset="0"/>
                <a:cs typeface="Arial"/>
              </a:rPr>
              <a:t>:                                 </a:t>
            </a:r>
            <a:r>
              <a:rPr lang="it-IT" sz="3200" dirty="0">
                <a:solidFill>
                  <a:schemeClr val="bg1"/>
                </a:solidFill>
                <a:ea typeface="Signika Light" charset="0"/>
                <a:cs typeface="Arial"/>
              </a:rPr>
              <a:t>ASPETTI TECNICI E UTILIZZO SUL </a:t>
            </a:r>
            <a:r>
              <a:rPr lang="it-IT" sz="3200" dirty="0" smtClean="0">
                <a:solidFill>
                  <a:schemeClr val="bg1"/>
                </a:solidFill>
                <a:ea typeface="Signika Light" charset="0"/>
                <a:cs typeface="Arial"/>
              </a:rPr>
              <a:t>TERRITORIO</a:t>
            </a:r>
            <a:endParaRPr lang="it-IT" sz="3200" dirty="0">
              <a:solidFill>
                <a:schemeClr val="bg1"/>
              </a:solidFill>
              <a:ea typeface="Signika Light" charset="0"/>
              <a:cs typeface="Arial"/>
            </a:endParaRPr>
          </a:p>
        </p:txBody>
      </p:sp>
      <p:sp>
        <p:nvSpPr>
          <p:cNvPr id="2" name="Titolo 1"/>
          <p:cNvSpPr>
            <a:spLocks noGrp="1"/>
          </p:cNvSpPr>
          <p:nvPr>
            <p:ph type="ctrTitle" idx="4294967295"/>
          </p:nvPr>
        </p:nvSpPr>
        <p:spPr>
          <a:xfrm>
            <a:off x="611254" y="384211"/>
            <a:ext cx="5050820" cy="1611125"/>
          </a:xfrm>
          <a:prstGeom prst="rect">
            <a:avLst/>
          </a:prstGeom>
        </p:spPr>
        <p:txBody>
          <a:bodyPr wrap="square" lIns="0" tIns="0" rIns="0" bIns="0" anchor="t" anchorCtr="0">
            <a:spAutoFit/>
          </a:bodyPr>
          <a:lstStyle/>
          <a:p>
            <a:pPr algn="l">
              <a:lnSpc>
                <a:spcPts val="2500"/>
              </a:lnSpc>
            </a:pPr>
            <a:r>
              <a:rPr lang="it-IT" sz="2400" b="1" dirty="0" smtClean="0">
                <a:solidFill>
                  <a:schemeClr val="bg1"/>
                </a:solidFill>
                <a:latin typeface="Signika" charset="0"/>
                <a:ea typeface="Signika" charset="0"/>
                <a:cs typeface="Signika" charset="0"/>
              </a:rPr>
              <a:t>COMPORTAMENTI INDIVIDUALI </a:t>
            </a:r>
            <a:br>
              <a:rPr lang="it-IT" sz="2400" b="1" dirty="0" smtClean="0">
                <a:solidFill>
                  <a:schemeClr val="bg1"/>
                </a:solidFill>
                <a:latin typeface="Signika" charset="0"/>
                <a:ea typeface="Signika" charset="0"/>
                <a:cs typeface="Signika" charset="0"/>
              </a:rPr>
            </a:br>
            <a:r>
              <a:rPr lang="it-IT" sz="2400" b="1" dirty="0" smtClean="0">
                <a:solidFill>
                  <a:schemeClr val="bg1"/>
                </a:solidFill>
                <a:latin typeface="Signika" charset="0"/>
                <a:ea typeface="Signika" charset="0"/>
                <a:cs typeface="Signika" charset="0"/>
              </a:rPr>
              <a:t>E RELAZIONI SOCIALI </a:t>
            </a:r>
            <a:br>
              <a:rPr lang="it-IT" sz="2400" b="1" dirty="0" smtClean="0">
                <a:solidFill>
                  <a:schemeClr val="bg1"/>
                </a:solidFill>
                <a:latin typeface="Signika" charset="0"/>
                <a:ea typeface="Signika" charset="0"/>
                <a:cs typeface="Signika" charset="0"/>
              </a:rPr>
            </a:br>
            <a:r>
              <a:rPr lang="it-IT" sz="2400" b="1" dirty="0" smtClean="0">
                <a:solidFill>
                  <a:schemeClr val="bg1"/>
                </a:solidFill>
                <a:latin typeface="Signika" charset="0"/>
                <a:ea typeface="Signika" charset="0"/>
                <a:cs typeface="Signika" charset="0"/>
              </a:rPr>
              <a:t>IN TRASFORMAZIONE </a:t>
            </a:r>
            <a:br>
              <a:rPr lang="it-IT" sz="2400" b="1" dirty="0" smtClean="0">
                <a:solidFill>
                  <a:schemeClr val="bg1"/>
                </a:solidFill>
                <a:latin typeface="Signika" charset="0"/>
                <a:ea typeface="Signika" charset="0"/>
                <a:cs typeface="Signika" charset="0"/>
              </a:rPr>
            </a:br>
            <a:r>
              <a:rPr lang="it-IT" sz="2400" dirty="0">
                <a:solidFill>
                  <a:schemeClr val="bg1"/>
                </a:solidFill>
                <a:latin typeface="Signika" charset="0"/>
                <a:ea typeface="Signika" charset="0"/>
                <a:cs typeface="Signika" charset="0"/>
              </a:rPr>
              <a:t>UNA SFIDA </a:t>
            </a:r>
            <a:r>
              <a:rPr lang="it-IT" sz="2400" dirty="0" smtClean="0">
                <a:solidFill>
                  <a:schemeClr val="bg1"/>
                </a:solidFill>
                <a:latin typeface="Signika" charset="0"/>
                <a:ea typeface="Signika" charset="0"/>
                <a:cs typeface="Signika" charset="0"/>
              </a:rPr>
              <a:t>PER </a:t>
            </a:r>
            <a:r>
              <a:rPr lang="it-IT" sz="2400" dirty="0">
                <a:solidFill>
                  <a:schemeClr val="bg1"/>
                </a:solidFill>
                <a:latin typeface="Signika" charset="0"/>
                <a:ea typeface="Signika" charset="0"/>
                <a:cs typeface="Signika" charset="0"/>
              </a:rPr>
              <a:t>LA </a:t>
            </a:r>
            <a:r>
              <a:rPr lang="it-IT" sz="2400" dirty="0" smtClean="0">
                <a:solidFill>
                  <a:schemeClr val="bg1"/>
                </a:solidFill>
                <a:latin typeface="Signika" charset="0"/>
                <a:ea typeface="Signika" charset="0"/>
                <a:cs typeface="Signika" charset="0"/>
              </a:rPr>
              <a:t/>
            </a:r>
            <a:br>
              <a:rPr lang="it-IT" sz="2400" dirty="0" smtClean="0">
                <a:solidFill>
                  <a:schemeClr val="bg1"/>
                </a:solidFill>
                <a:latin typeface="Signika" charset="0"/>
                <a:ea typeface="Signika" charset="0"/>
                <a:cs typeface="Signika" charset="0"/>
              </a:rPr>
            </a:br>
            <a:r>
              <a:rPr lang="it-IT" sz="2400" dirty="0" smtClean="0">
                <a:solidFill>
                  <a:schemeClr val="bg1"/>
                </a:solidFill>
                <a:latin typeface="Signika" charset="0"/>
                <a:ea typeface="Signika" charset="0"/>
                <a:cs typeface="Signika" charset="0"/>
              </a:rPr>
              <a:t>STATISTICA UFFICIALE </a:t>
            </a:r>
            <a:endParaRPr lang="it-IT" sz="2400" dirty="0">
              <a:solidFill>
                <a:schemeClr val="bg1"/>
              </a:solidFill>
              <a:latin typeface="Signika" charset="0"/>
              <a:ea typeface="Signika" charset="0"/>
              <a:cs typeface="Signika" charset="0"/>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42" y="214878"/>
            <a:ext cx="11427622" cy="2895775"/>
          </a:xfrm>
          <a:prstGeom prst="rect">
            <a:avLst/>
          </a:prstGeom>
        </p:spPr>
      </p:pic>
      <p:pic>
        <p:nvPicPr>
          <p:cNvPr id="13" name="Immagine 12" descr="Logo12esimaOk-2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6714" y="5859742"/>
            <a:ext cx="480972" cy="625265"/>
          </a:xfrm>
          <a:prstGeom prst="rect">
            <a:avLst/>
          </a:prstGeom>
        </p:spPr>
      </p:pic>
      <p:pic>
        <p:nvPicPr>
          <p:cNvPr id="17" name="Immagine 16" descr="Logo12esimaOk-22.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186" y="3683343"/>
            <a:ext cx="571500" cy="609600"/>
          </a:xfrm>
          <a:prstGeom prst="rect">
            <a:avLst/>
          </a:prstGeom>
        </p:spPr>
      </p:pic>
      <p:sp>
        <p:nvSpPr>
          <p:cNvPr id="19" name="CasellaDiTesto 18"/>
          <p:cNvSpPr txBox="1"/>
          <p:nvPr/>
        </p:nvSpPr>
        <p:spPr>
          <a:xfrm>
            <a:off x="3173412" y="6056410"/>
            <a:ext cx="8221860" cy="410369"/>
          </a:xfrm>
          <a:prstGeom prst="rect">
            <a:avLst/>
          </a:prstGeom>
          <a:noFill/>
        </p:spPr>
        <p:txBody>
          <a:bodyPr wrap="square" lIns="0" tIns="0" rIns="0" bIns="0" rtlCol="0">
            <a:spAutoFit/>
          </a:bodyPr>
          <a:lstStyle/>
          <a:p>
            <a:pPr>
              <a:lnSpc>
                <a:spcPts val="3200"/>
              </a:lnSpc>
            </a:pPr>
            <a:r>
              <a:rPr lang="it-IT" sz="2000" dirty="0" smtClean="0">
                <a:solidFill>
                  <a:schemeClr val="bg1"/>
                </a:solidFill>
                <a:latin typeface="+mj-lt"/>
                <a:ea typeface="Signika Light" charset="0"/>
                <a:cs typeface="Arial"/>
              </a:rPr>
              <a:t>Antonella Bianchino – Mario </a:t>
            </a:r>
            <a:r>
              <a:rPr lang="it-IT" sz="2000" dirty="0" err="1" smtClean="0">
                <a:solidFill>
                  <a:schemeClr val="bg1"/>
                </a:solidFill>
                <a:latin typeface="+mj-lt"/>
                <a:ea typeface="Signika Light" charset="0"/>
                <a:cs typeface="Arial"/>
              </a:rPr>
              <a:t>Magarò</a:t>
            </a:r>
            <a:r>
              <a:rPr lang="it-IT" sz="2000" dirty="0" smtClean="0">
                <a:solidFill>
                  <a:schemeClr val="bg1"/>
                </a:solidFill>
                <a:latin typeface="+mj-lt"/>
                <a:ea typeface="Signika Light" charset="0"/>
                <a:cs typeface="Arial"/>
              </a:rPr>
              <a:t>| ISTAT</a:t>
            </a:r>
            <a:endParaRPr lang="it-IT" sz="2000" dirty="0">
              <a:solidFill>
                <a:schemeClr val="bg1"/>
              </a:solidFill>
              <a:latin typeface="+mj-lt"/>
              <a:ea typeface="Signika Light" charset="0"/>
              <a:cs typeface="Arial"/>
            </a:endParaRPr>
          </a:p>
        </p:txBody>
      </p:sp>
      <p:cxnSp>
        <p:nvCxnSpPr>
          <p:cNvPr id="20" name="Connettore 1 19"/>
          <p:cNvCxnSpPr/>
          <p:nvPr/>
        </p:nvCxnSpPr>
        <p:spPr>
          <a:xfrm>
            <a:off x="2998756" y="3811955"/>
            <a:ext cx="0" cy="2580211"/>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Immagine 11" descr="Logo12esimaOk-2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5641" y="5872801"/>
            <a:ext cx="480972" cy="625265"/>
          </a:xfrm>
          <a:prstGeom prst="rect">
            <a:avLst/>
          </a:prstGeom>
        </p:spPr>
      </p:pic>
    </p:spTree>
    <p:extLst>
      <p:ext uri="{BB962C8B-B14F-4D97-AF65-F5344CB8AC3E}">
        <p14:creationId xmlns:p14="http://schemas.microsoft.com/office/powerpoint/2010/main" val="1347058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87866" y="956482"/>
            <a:ext cx="5792973" cy="5484963"/>
            <a:chOff x="5686383" y="686515"/>
            <a:chExt cx="5791465" cy="5484962"/>
          </a:xfrm>
        </p:grpSpPr>
        <p:sp>
          <p:nvSpPr>
            <p:cNvPr id="181" name="AutoShape 3"/>
            <p:cNvSpPr>
              <a:spLocks noChangeAspect="1" noChangeArrowheads="1" noTextEdit="1"/>
            </p:cNvSpPr>
            <p:nvPr/>
          </p:nvSpPr>
          <p:spPr bwMode="auto">
            <a:xfrm>
              <a:off x="5686383" y="686515"/>
              <a:ext cx="5239155" cy="548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17" tIns="81259" rIns="162517" bIns="81259" numCol="1" anchor="t" anchorCtr="0" compatLnSpc="1">
              <a:prstTxWarp prst="textNoShape">
                <a:avLst/>
              </a:prstTxWarp>
            </a:bodyPr>
            <a:lstStyle/>
            <a:p>
              <a:endParaRPr lang="en-US" sz="2800"/>
            </a:p>
          </p:txBody>
        </p:sp>
        <p:sp>
          <p:nvSpPr>
            <p:cNvPr id="182" name="Freeform 5"/>
            <p:cNvSpPr>
              <a:spLocks/>
            </p:cNvSpPr>
            <p:nvPr/>
          </p:nvSpPr>
          <p:spPr bwMode="auto">
            <a:xfrm>
              <a:off x="6411831" y="1067415"/>
              <a:ext cx="1547853" cy="4633131"/>
            </a:xfrm>
            <a:custGeom>
              <a:avLst/>
              <a:gdLst>
                <a:gd name="T0" fmla="*/ 813 w 894"/>
                <a:gd name="T1" fmla="*/ 2676 h 2676"/>
                <a:gd name="T2" fmla="*/ 725 w 894"/>
                <a:gd name="T3" fmla="*/ 2628 h 2676"/>
                <a:gd name="T4" fmla="*/ 639 w 894"/>
                <a:gd name="T5" fmla="*/ 2573 h 2676"/>
                <a:gd name="T6" fmla="*/ 559 w 894"/>
                <a:gd name="T7" fmla="*/ 2515 h 2676"/>
                <a:gd name="T8" fmla="*/ 482 w 894"/>
                <a:gd name="T9" fmla="*/ 2450 h 2676"/>
                <a:gd name="T10" fmla="*/ 411 w 894"/>
                <a:gd name="T11" fmla="*/ 2378 h 2676"/>
                <a:gd name="T12" fmla="*/ 344 w 894"/>
                <a:gd name="T13" fmla="*/ 2305 h 2676"/>
                <a:gd name="T14" fmla="*/ 283 w 894"/>
                <a:gd name="T15" fmla="*/ 2226 h 2676"/>
                <a:gd name="T16" fmla="*/ 226 w 894"/>
                <a:gd name="T17" fmla="*/ 2142 h 2676"/>
                <a:gd name="T18" fmla="*/ 174 w 894"/>
                <a:gd name="T19" fmla="*/ 2054 h 2676"/>
                <a:gd name="T20" fmla="*/ 130 w 894"/>
                <a:gd name="T21" fmla="*/ 1964 h 2676"/>
                <a:gd name="T22" fmla="*/ 92 w 894"/>
                <a:gd name="T23" fmla="*/ 1870 h 2676"/>
                <a:gd name="T24" fmla="*/ 59 w 894"/>
                <a:gd name="T25" fmla="*/ 1771 h 2676"/>
                <a:gd name="T26" fmla="*/ 34 w 894"/>
                <a:gd name="T27" fmla="*/ 1671 h 2676"/>
                <a:gd name="T28" fmla="*/ 15 w 894"/>
                <a:gd name="T29" fmla="*/ 1568 h 2676"/>
                <a:gd name="T30" fmla="*/ 4 w 894"/>
                <a:gd name="T31" fmla="*/ 1463 h 2676"/>
                <a:gd name="T32" fmla="*/ 0 w 894"/>
                <a:gd name="T33" fmla="*/ 1357 h 2676"/>
                <a:gd name="T34" fmla="*/ 0 w 894"/>
                <a:gd name="T35" fmla="*/ 1357 h 2676"/>
                <a:gd name="T36" fmla="*/ 4 w 894"/>
                <a:gd name="T37" fmla="*/ 1242 h 2676"/>
                <a:gd name="T38" fmla="*/ 17 w 894"/>
                <a:gd name="T39" fmla="*/ 1131 h 2676"/>
                <a:gd name="T40" fmla="*/ 38 w 894"/>
                <a:gd name="T41" fmla="*/ 1024 h 2676"/>
                <a:gd name="T42" fmla="*/ 65 w 894"/>
                <a:gd name="T43" fmla="*/ 917 h 2676"/>
                <a:gd name="T44" fmla="*/ 101 w 894"/>
                <a:gd name="T45" fmla="*/ 816 h 2676"/>
                <a:gd name="T46" fmla="*/ 145 w 894"/>
                <a:gd name="T47" fmla="*/ 718 h 2676"/>
                <a:gd name="T48" fmla="*/ 193 w 894"/>
                <a:gd name="T49" fmla="*/ 622 h 2676"/>
                <a:gd name="T50" fmla="*/ 249 w 894"/>
                <a:gd name="T51" fmla="*/ 532 h 2676"/>
                <a:gd name="T52" fmla="*/ 312 w 894"/>
                <a:gd name="T53" fmla="*/ 446 h 2676"/>
                <a:gd name="T54" fmla="*/ 379 w 894"/>
                <a:gd name="T55" fmla="*/ 366 h 2676"/>
                <a:gd name="T56" fmla="*/ 453 w 894"/>
                <a:gd name="T57" fmla="*/ 291 h 2676"/>
                <a:gd name="T58" fmla="*/ 532 w 894"/>
                <a:gd name="T59" fmla="*/ 220 h 2676"/>
                <a:gd name="T60" fmla="*/ 616 w 894"/>
                <a:gd name="T61" fmla="*/ 155 h 2676"/>
                <a:gd name="T62" fmla="*/ 704 w 894"/>
                <a:gd name="T63" fmla="*/ 96 h 2676"/>
                <a:gd name="T64" fmla="*/ 796 w 894"/>
                <a:gd name="T65" fmla="*/ 44 h 2676"/>
                <a:gd name="T66" fmla="*/ 894 w 894"/>
                <a:gd name="T67" fmla="*/ 0 h 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4" h="2676">
                  <a:moveTo>
                    <a:pt x="813" y="2676"/>
                  </a:moveTo>
                  <a:lnTo>
                    <a:pt x="813" y="2676"/>
                  </a:lnTo>
                  <a:lnTo>
                    <a:pt x="769" y="2653"/>
                  </a:lnTo>
                  <a:lnTo>
                    <a:pt x="725" y="2628"/>
                  </a:lnTo>
                  <a:lnTo>
                    <a:pt x="681" y="2600"/>
                  </a:lnTo>
                  <a:lnTo>
                    <a:pt x="639" y="2573"/>
                  </a:lnTo>
                  <a:lnTo>
                    <a:pt x="599" y="2544"/>
                  </a:lnTo>
                  <a:lnTo>
                    <a:pt x="559" y="2515"/>
                  </a:lnTo>
                  <a:lnTo>
                    <a:pt x="520" y="2481"/>
                  </a:lnTo>
                  <a:lnTo>
                    <a:pt x="482" y="2450"/>
                  </a:lnTo>
                  <a:lnTo>
                    <a:pt x="446" y="2414"/>
                  </a:lnTo>
                  <a:lnTo>
                    <a:pt x="411" y="2378"/>
                  </a:lnTo>
                  <a:lnTo>
                    <a:pt x="377" y="2343"/>
                  </a:lnTo>
                  <a:lnTo>
                    <a:pt x="344" y="2305"/>
                  </a:lnTo>
                  <a:lnTo>
                    <a:pt x="312" y="2265"/>
                  </a:lnTo>
                  <a:lnTo>
                    <a:pt x="283" y="2226"/>
                  </a:lnTo>
                  <a:lnTo>
                    <a:pt x="254" y="2184"/>
                  </a:lnTo>
                  <a:lnTo>
                    <a:pt x="226" y="2142"/>
                  </a:lnTo>
                  <a:lnTo>
                    <a:pt x="199" y="2098"/>
                  </a:lnTo>
                  <a:lnTo>
                    <a:pt x="174" y="2054"/>
                  </a:lnTo>
                  <a:lnTo>
                    <a:pt x="151" y="2010"/>
                  </a:lnTo>
                  <a:lnTo>
                    <a:pt x="130" y="1964"/>
                  </a:lnTo>
                  <a:lnTo>
                    <a:pt x="109" y="1918"/>
                  </a:lnTo>
                  <a:lnTo>
                    <a:pt x="92" y="1870"/>
                  </a:lnTo>
                  <a:lnTo>
                    <a:pt x="74" y="1822"/>
                  </a:lnTo>
                  <a:lnTo>
                    <a:pt x="59" y="1771"/>
                  </a:lnTo>
                  <a:lnTo>
                    <a:pt x="46" y="1723"/>
                  </a:lnTo>
                  <a:lnTo>
                    <a:pt x="34" y="1671"/>
                  </a:lnTo>
                  <a:lnTo>
                    <a:pt x="23" y="1620"/>
                  </a:lnTo>
                  <a:lnTo>
                    <a:pt x="15" y="1568"/>
                  </a:lnTo>
                  <a:lnTo>
                    <a:pt x="9" y="1516"/>
                  </a:lnTo>
                  <a:lnTo>
                    <a:pt x="4" y="1463"/>
                  </a:lnTo>
                  <a:lnTo>
                    <a:pt x="0" y="1409"/>
                  </a:lnTo>
                  <a:lnTo>
                    <a:pt x="0" y="1357"/>
                  </a:lnTo>
                  <a:lnTo>
                    <a:pt x="0" y="1357"/>
                  </a:lnTo>
                  <a:lnTo>
                    <a:pt x="0" y="1357"/>
                  </a:lnTo>
                  <a:lnTo>
                    <a:pt x="0" y="1298"/>
                  </a:lnTo>
                  <a:lnTo>
                    <a:pt x="4" y="1242"/>
                  </a:lnTo>
                  <a:lnTo>
                    <a:pt x="9" y="1187"/>
                  </a:lnTo>
                  <a:lnTo>
                    <a:pt x="17" y="1131"/>
                  </a:lnTo>
                  <a:lnTo>
                    <a:pt x="25" y="1076"/>
                  </a:lnTo>
                  <a:lnTo>
                    <a:pt x="38" y="1024"/>
                  </a:lnTo>
                  <a:lnTo>
                    <a:pt x="51" y="969"/>
                  </a:lnTo>
                  <a:lnTo>
                    <a:pt x="65" y="917"/>
                  </a:lnTo>
                  <a:lnTo>
                    <a:pt x="82" y="867"/>
                  </a:lnTo>
                  <a:lnTo>
                    <a:pt x="101" y="816"/>
                  </a:lnTo>
                  <a:lnTo>
                    <a:pt x="122" y="766"/>
                  </a:lnTo>
                  <a:lnTo>
                    <a:pt x="145" y="718"/>
                  </a:lnTo>
                  <a:lnTo>
                    <a:pt x="168" y="670"/>
                  </a:lnTo>
                  <a:lnTo>
                    <a:pt x="193" y="622"/>
                  </a:lnTo>
                  <a:lnTo>
                    <a:pt x="220" y="578"/>
                  </a:lnTo>
                  <a:lnTo>
                    <a:pt x="249" y="532"/>
                  </a:lnTo>
                  <a:lnTo>
                    <a:pt x="281" y="490"/>
                  </a:lnTo>
                  <a:lnTo>
                    <a:pt x="312" y="446"/>
                  </a:lnTo>
                  <a:lnTo>
                    <a:pt x="346" y="406"/>
                  </a:lnTo>
                  <a:lnTo>
                    <a:pt x="379" y="366"/>
                  </a:lnTo>
                  <a:lnTo>
                    <a:pt x="417" y="326"/>
                  </a:lnTo>
                  <a:lnTo>
                    <a:pt x="453" y="291"/>
                  </a:lnTo>
                  <a:lnTo>
                    <a:pt x="492" y="253"/>
                  </a:lnTo>
                  <a:lnTo>
                    <a:pt x="532" y="220"/>
                  </a:lnTo>
                  <a:lnTo>
                    <a:pt x="574" y="186"/>
                  </a:lnTo>
                  <a:lnTo>
                    <a:pt x="616" y="155"/>
                  </a:lnTo>
                  <a:lnTo>
                    <a:pt x="660" y="125"/>
                  </a:lnTo>
                  <a:lnTo>
                    <a:pt x="704" y="96"/>
                  </a:lnTo>
                  <a:lnTo>
                    <a:pt x="750" y="69"/>
                  </a:lnTo>
                  <a:lnTo>
                    <a:pt x="796" y="44"/>
                  </a:lnTo>
                  <a:lnTo>
                    <a:pt x="844" y="21"/>
                  </a:lnTo>
                  <a:lnTo>
                    <a:pt x="894" y="0"/>
                  </a:lnTo>
                </a:path>
              </a:pathLst>
            </a:custGeom>
            <a:noFill/>
            <a:ln w="79375">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183" name="Freeform 6"/>
            <p:cNvSpPr>
              <a:spLocks/>
            </p:cNvSpPr>
            <p:nvPr/>
          </p:nvSpPr>
          <p:spPr bwMode="auto">
            <a:xfrm>
              <a:off x="10040803" y="1114162"/>
              <a:ext cx="1437045" cy="4556951"/>
            </a:xfrm>
            <a:custGeom>
              <a:avLst/>
              <a:gdLst>
                <a:gd name="T0" fmla="*/ 0 w 830"/>
                <a:gd name="T1" fmla="*/ 0 h 2632"/>
                <a:gd name="T2" fmla="*/ 91 w 830"/>
                <a:gd name="T3" fmla="*/ 48 h 2632"/>
                <a:gd name="T4" fmla="*/ 176 w 830"/>
                <a:gd name="T5" fmla="*/ 103 h 2632"/>
                <a:gd name="T6" fmla="*/ 258 w 830"/>
                <a:gd name="T7" fmla="*/ 161 h 2632"/>
                <a:gd name="T8" fmla="*/ 336 w 830"/>
                <a:gd name="T9" fmla="*/ 226 h 2632"/>
                <a:gd name="T10" fmla="*/ 409 w 830"/>
                <a:gd name="T11" fmla="*/ 295 h 2632"/>
                <a:gd name="T12" fmla="*/ 478 w 830"/>
                <a:gd name="T13" fmla="*/ 371 h 2632"/>
                <a:gd name="T14" fmla="*/ 541 w 830"/>
                <a:gd name="T15" fmla="*/ 450 h 2632"/>
                <a:gd name="T16" fmla="*/ 599 w 830"/>
                <a:gd name="T17" fmla="*/ 534 h 2632"/>
                <a:gd name="T18" fmla="*/ 652 w 830"/>
                <a:gd name="T19" fmla="*/ 622 h 2632"/>
                <a:gd name="T20" fmla="*/ 696 w 830"/>
                <a:gd name="T21" fmla="*/ 714 h 2632"/>
                <a:gd name="T22" fmla="*/ 736 w 830"/>
                <a:gd name="T23" fmla="*/ 808 h 2632"/>
                <a:gd name="T24" fmla="*/ 769 w 830"/>
                <a:gd name="T25" fmla="*/ 907 h 2632"/>
                <a:gd name="T26" fmla="*/ 796 w 830"/>
                <a:gd name="T27" fmla="*/ 1009 h 2632"/>
                <a:gd name="T28" fmla="*/ 815 w 830"/>
                <a:gd name="T29" fmla="*/ 1114 h 2632"/>
                <a:gd name="T30" fmla="*/ 826 w 830"/>
                <a:gd name="T31" fmla="*/ 1221 h 2632"/>
                <a:gd name="T32" fmla="*/ 830 w 830"/>
                <a:gd name="T33" fmla="*/ 1330 h 2632"/>
                <a:gd name="T34" fmla="*/ 830 w 830"/>
                <a:gd name="T35" fmla="*/ 1382 h 2632"/>
                <a:gd name="T36" fmla="*/ 821 w 830"/>
                <a:gd name="T37" fmla="*/ 1487 h 2632"/>
                <a:gd name="T38" fmla="*/ 807 w 830"/>
                <a:gd name="T39" fmla="*/ 1587 h 2632"/>
                <a:gd name="T40" fmla="*/ 786 w 830"/>
                <a:gd name="T41" fmla="*/ 1688 h 2632"/>
                <a:gd name="T42" fmla="*/ 759 w 830"/>
                <a:gd name="T43" fmla="*/ 1784 h 2632"/>
                <a:gd name="T44" fmla="*/ 725 w 830"/>
                <a:gd name="T45" fmla="*/ 1880 h 2632"/>
                <a:gd name="T46" fmla="*/ 683 w 830"/>
                <a:gd name="T47" fmla="*/ 1970 h 2632"/>
                <a:gd name="T48" fmla="*/ 637 w 830"/>
                <a:gd name="T49" fmla="*/ 2058 h 2632"/>
                <a:gd name="T50" fmla="*/ 587 w 830"/>
                <a:gd name="T51" fmla="*/ 2142 h 2632"/>
                <a:gd name="T52" fmla="*/ 528 w 830"/>
                <a:gd name="T53" fmla="*/ 2224 h 2632"/>
                <a:gd name="T54" fmla="*/ 467 w 830"/>
                <a:gd name="T55" fmla="*/ 2299 h 2632"/>
                <a:gd name="T56" fmla="*/ 400 w 830"/>
                <a:gd name="T57" fmla="*/ 2370 h 2632"/>
                <a:gd name="T58" fmla="*/ 329 w 830"/>
                <a:gd name="T59" fmla="*/ 2437 h 2632"/>
                <a:gd name="T60" fmla="*/ 254 w 830"/>
                <a:gd name="T61" fmla="*/ 2500 h 2632"/>
                <a:gd name="T62" fmla="*/ 172 w 830"/>
                <a:gd name="T63" fmla="*/ 2557 h 2632"/>
                <a:gd name="T64" fmla="*/ 88 w 830"/>
                <a:gd name="T65" fmla="*/ 2609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2632">
                  <a:moveTo>
                    <a:pt x="0" y="0"/>
                  </a:moveTo>
                  <a:lnTo>
                    <a:pt x="0" y="0"/>
                  </a:lnTo>
                  <a:lnTo>
                    <a:pt x="44" y="23"/>
                  </a:lnTo>
                  <a:lnTo>
                    <a:pt x="91" y="48"/>
                  </a:lnTo>
                  <a:lnTo>
                    <a:pt x="134" y="75"/>
                  </a:lnTo>
                  <a:lnTo>
                    <a:pt x="176" y="103"/>
                  </a:lnTo>
                  <a:lnTo>
                    <a:pt x="218" y="132"/>
                  </a:lnTo>
                  <a:lnTo>
                    <a:pt x="258" y="161"/>
                  </a:lnTo>
                  <a:lnTo>
                    <a:pt x="298" y="193"/>
                  </a:lnTo>
                  <a:lnTo>
                    <a:pt x="336" y="226"/>
                  </a:lnTo>
                  <a:lnTo>
                    <a:pt x="373" y="260"/>
                  </a:lnTo>
                  <a:lnTo>
                    <a:pt x="409" y="295"/>
                  </a:lnTo>
                  <a:lnTo>
                    <a:pt x="444" y="333"/>
                  </a:lnTo>
                  <a:lnTo>
                    <a:pt x="478" y="371"/>
                  </a:lnTo>
                  <a:lnTo>
                    <a:pt x="509" y="410"/>
                  </a:lnTo>
                  <a:lnTo>
                    <a:pt x="541" y="450"/>
                  </a:lnTo>
                  <a:lnTo>
                    <a:pt x="570" y="492"/>
                  </a:lnTo>
                  <a:lnTo>
                    <a:pt x="599" y="534"/>
                  </a:lnTo>
                  <a:lnTo>
                    <a:pt x="625" y="578"/>
                  </a:lnTo>
                  <a:lnTo>
                    <a:pt x="652" y="622"/>
                  </a:lnTo>
                  <a:lnTo>
                    <a:pt x="675" y="668"/>
                  </a:lnTo>
                  <a:lnTo>
                    <a:pt x="696" y="714"/>
                  </a:lnTo>
                  <a:lnTo>
                    <a:pt x="717" y="760"/>
                  </a:lnTo>
                  <a:lnTo>
                    <a:pt x="736" y="808"/>
                  </a:lnTo>
                  <a:lnTo>
                    <a:pt x="754" y="859"/>
                  </a:lnTo>
                  <a:lnTo>
                    <a:pt x="769" y="907"/>
                  </a:lnTo>
                  <a:lnTo>
                    <a:pt x="784" y="959"/>
                  </a:lnTo>
                  <a:lnTo>
                    <a:pt x="796" y="1009"/>
                  </a:lnTo>
                  <a:lnTo>
                    <a:pt x="805" y="1062"/>
                  </a:lnTo>
                  <a:lnTo>
                    <a:pt x="815" y="1114"/>
                  </a:lnTo>
                  <a:lnTo>
                    <a:pt x="821" y="1166"/>
                  </a:lnTo>
                  <a:lnTo>
                    <a:pt x="826" y="1221"/>
                  </a:lnTo>
                  <a:lnTo>
                    <a:pt x="830" y="1273"/>
                  </a:lnTo>
                  <a:lnTo>
                    <a:pt x="830" y="1330"/>
                  </a:lnTo>
                  <a:lnTo>
                    <a:pt x="830" y="1330"/>
                  </a:lnTo>
                  <a:lnTo>
                    <a:pt x="830" y="1382"/>
                  </a:lnTo>
                  <a:lnTo>
                    <a:pt x="826" y="1434"/>
                  </a:lnTo>
                  <a:lnTo>
                    <a:pt x="821" y="1487"/>
                  </a:lnTo>
                  <a:lnTo>
                    <a:pt x="815" y="1537"/>
                  </a:lnTo>
                  <a:lnTo>
                    <a:pt x="807" y="1587"/>
                  </a:lnTo>
                  <a:lnTo>
                    <a:pt x="798" y="1637"/>
                  </a:lnTo>
                  <a:lnTo>
                    <a:pt x="786" y="1688"/>
                  </a:lnTo>
                  <a:lnTo>
                    <a:pt x="773" y="1736"/>
                  </a:lnTo>
                  <a:lnTo>
                    <a:pt x="759" y="1784"/>
                  </a:lnTo>
                  <a:lnTo>
                    <a:pt x="742" y="1832"/>
                  </a:lnTo>
                  <a:lnTo>
                    <a:pt x="725" y="1880"/>
                  </a:lnTo>
                  <a:lnTo>
                    <a:pt x="704" y="1924"/>
                  </a:lnTo>
                  <a:lnTo>
                    <a:pt x="683" y="1970"/>
                  </a:lnTo>
                  <a:lnTo>
                    <a:pt x="662" y="2014"/>
                  </a:lnTo>
                  <a:lnTo>
                    <a:pt x="637" y="2058"/>
                  </a:lnTo>
                  <a:lnTo>
                    <a:pt x="612" y="2100"/>
                  </a:lnTo>
                  <a:lnTo>
                    <a:pt x="587" y="2142"/>
                  </a:lnTo>
                  <a:lnTo>
                    <a:pt x="558" y="2184"/>
                  </a:lnTo>
                  <a:lnTo>
                    <a:pt x="528" y="2224"/>
                  </a:lnTo>
                  <a:lnTo>
                    <a:pt x="499" y="2261"/>
                  </a:lnTo>
                  <a:lnTo>
                    <a:pt x="467" y="2299"/>
                  </a:lnTo>
                  <a:lnTo>
                    <a:pt x="434" y="2335"/>
                  </a:lnTo>
                  <a:lnTo>
                    <a:pt x="400" y="2370"/>
                  </a:lnTo>
                  <a:lnTo>
                    <a:pt x="365" y="2406"/>
                  </a:lnTo>
                  <a:lnTo>
                    <a:pt x="329" y="2437"/>
                  </a:lnTo>
                  <a:lnTo>
                    <a:pt x="292" y="2469"/>
                  </a:lnTo>
                  <a:lnTo>
                    <a:pt x="254" y="2500"/>
                  </a:lnTo>
                  <a:lnTo>
                    <a:pt x="214" y="2529"/>
                  </a:lnTo>
                  <a:lnTo>
                    <a:pt x="172" y="2557"/>
                  </a:lnTo>
                  <a:lnTo>
                    <a:pt x="132" y="2584"/>
                  </a:lnTo>
                  <a:lnTo>
                    <a:pt x="88" y="2609"/>
                  </a:lnTo>
                  <a:lnTo>
                    <a:pt x="47" y="2632"/>
                  </a:lnTo>
                </a:path>
              </a:pathLst>
            </a:custGeom>
            <a:noFill/>
            <a:ln w="79375">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184" name="Freeform 183"/>
            <p:cNvSpPr>
              <a:spLocks noEditPoints="1"/>
            </p:cNvSpPr>
            <p:nvPr/>
          </p:nvSpPr>
          <p:spPr bwMode="auto">
            <a:xfrm>
              <a:off x="8184764" y="819830"/>
              <a:ext cx="221617" cy="257973"/>
            </a:xfrm>
            <a:custGeom>
              <a:avLst/>
              <a:gdLst>
                <a:gd name="T0" fmla="*/ 128 w 128"/>
                <a:gd name="T1" fmla="*/ 114 h 149"/>
                <a:gd name="T2" fmla="*/ 101 w 128"/>
                <a:gd name="T3" fmla="*/ 122 h 149"/>
                <a:gd name="T4" fmla="*/ 82 w 128"/>
                <a:gd name="T5" fmla="*/ 95 h 149"/>
                <a:gd name="T6" fmla="*/ 30 w 128"/>
                <a:gd name="T7" fmla="*/ 109 h 149"/>
                <a:gd name="T8" fmla="*/ 28 w 128"/>
                <a:gd name="T9" fmla="*/ 141 h 149"/>
                <a:gd name="T10" fmla="*/ 0 w 128"/>
                <a:gd name="T11" fmla="*/ 149 h 149"/>
                <a:gd name="T12" fmla="*/ 15 w 128"/>
                <a:gd name="T13" fmla="*/ 9 h 149"/>
                <a:gd name="T14" fmla="*/ 42 w 128"/>
                <a:gd name="T15" fmla="*/ 0 h 149"/>
                <a:gd name="T16" fmla="*/ 128 w 128"/>
                <a:gd name="T17" fmla="*/ 114 h 149"/>
                <a:gd name="T18" fmla="*/ 67 w 128"/>
                <a:gd name="T19" fmla="*/ 76 h 149"/>
                <a:gd name="T20" fmla="*/ 36 w 128"/>
                <a:gd name="T21" fmla="*/ 34 h 149"/>
                <a:gd name="T22" fmla="*/ 32 w 128"/>
                <a:gd name="T23" fmla="*/ 86 h 149"/>
                <a:gd name="T24" fmla="*/ 67 w 128"/>
                <a:gd name="T25" fmla="*/ 7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49">
                  <a:moveTo>
                    <a:pt x="128" y="114"/>
                  </a:moveTo>
                  <a:lnTo>
                    <a:pt x="101" y="122"/>
                  </a:lnTo>
                  <a:lnTo>
                    <a:pt x="82" y="95"/>
                  </a:lnTo>
                  <a:lnTo>
                    <a:pt x="30" y="109"/>
                  </a:lnTo>
                  <a:lnTo>
                    <a:pt x="28" y="141"/>
                  </a:lnTo>
                  <a:lnTo>
                    <a:pt x="0" y="149"/>
                  </a:lnTo>
                  <a:lnTo>
                    <a:pt x="15" y="9"/>
                  </a:lnTo>
                  <a:lnTo>
                    <a:pt x="42" y="0"/>
                  </a:lnTo>
                  <a:lnTo>
                    <a:pt x="128" y="114"/>
                  </a:lnTo>
                  <a:close/>
                  <a:moveTo>
                    <a:pt x="67" y="76"/>
                  </a:moveTo>
                  <a:lnTo>
                    <a:pt x="36" y="34"/>
                  </a:lnTo>
                  <a:lnTo>
                    <a:pt x="32" y="86"/>
                  </a:lnTo>
                  <a:lnTo>
                    <a:pt x="67" y="76"/>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85" name="Freeform 184"/>
            <p:cNvSpPr>
              <a:spLocks/>
            </p:cNvSpPr>
            <p:nvPr/>
          </p:nvSpPr>
          <p:spPr bwMode="auto">
            <a:xfrm>
              <a:off x="8395992" y="828487"/>
              <a:ext cx="176601" cy="183525"/>
            </a:xfrm>
            <a:custGeom>
              <a:avLst/>
              <a:gdLst>
                <a:gd name="T0" fmla="*/ 102 w 102"/>
                <a:gd name="T1" fmla="*/ 92 h 106"/>
                <a:gd name="T2" fmla="*/ 77 w 102"/>
                <a:gd name="T3" fmla="*/ 96 h 106"/>
                <a:gd name="T4" fmla="*/ 69 w 102"/>
                <a:gd name="T5" fmla="*/ 48 h 106"/>
                <a:gd name="T6" fmla="*/ 69 w 102"/>
                <a:gd name="T7" fmla="*/ 48 h 106"/>
                <a:gd name="T8" fmla="*/ 65 w 102"/>
                <a:gd name="T9" fmla="*/ 29 h 106"/>
                <a:gd name="T10" fmla="*/ 65 w 102"/>
                <a:gd name="T11" fmla="*/ 29 h 106"/>
                <a:gd name="T12" fmla="*/ 60 w 102"/>
                <a:gd name="T13" fmla="*/ 25 h 106"/>
                <a:gd name="T14" fmla="*/ 58 w 102"/>
                <a:gd name="T15" fmla="*/ 23 h 106"/>
                <a:gd name="T16" fmla="*/ 58 w 102"/>
                <a:gd name="T17" fmla="*/ 23 h 106"/>
                <a:gd name="T18" fmla="*/ 54 w 102"/>
                <a:gd name="T19" fmla="*/ 21 h 106"/>
                <a:gd name="T20" fmla="*/ 48 w 102"/>
                <a:gd name="T21" fmla="*/ 21 h 106"/>
                <a:gd name="T22" fmla="*/ 48 w 102"/>
                <a:gd name="T23" fmla="*/ 21 h 106"/>
                <a:gd name="T24" fmla="*/ 42 w 102"/>
                <a:gd name="T25" fmla="*/ 23 h 106"/>
                <a:gd name="T26" fmla="*/ 37 w 102"/>
                <a:gd name="T27" fmla="*/ 27 h 106"/>
                <a:gd name="T28" fmla="*/ 37 w 102"/>
                <a:gd name="T29" fmla="*/ 27 h 106"/>
                <a:gd name="T30" fmla="*/ 33 w 102"/>
                <a:gd name="T31" fmla="*/ 31 h 106"/>
                <a:gd name="T32" fmla="*/ 31 w 102"/>
                <a:gd name="T33" fmla="*/ 37 h 106"/>
                <a:gd name="T34" fmla="*/ 31 w 102"/>
                <a:gd name="T35" fmla="*/ 37 h 106"/>
                <a:gd name="T36" fmla="*/ 33 w 102"/>
                <a:gd name="T37" fmla="*/ 46 h 106"/>
                <a:gd name="T38" fmla="*/ 33 w 102"/>
                <a:gd name="T39" fmla="*/ 60 h 106"/>
                <a:gd name="T40" fmla="*/ 42 w 102"/>
                <a:gd name="T41" fmla="*/ 102 h 106"/>
                <a:gd name="T42" fmla="*/ 16 w 102"/>
                <a:gd name="T43" fmla="*/ 106 h 106"/>
                <a:gd name="T44" fmla="*/ 0 w 102"/>
                <a:gd name="T45" fmla="*/ 12 h 106"/>
                <a:gd name="T46" fmla="*/ 23 w 102"/>
                <a:gd name="T47" fmla="*/ 8 h 106"/>
                <a:gd name="T48" fmla="*/ 25 w 102"/>
                <a:gd name="T49" fmla="*/ 23 h 106"/>
                <a:gd name="T50" fmla="*/ 25 w 102"/>
                <a:gd name="T51" fmla="*/ 23 h 106"/>
                <a:gd name="T52" fmla="*/ 31 w 102"/>
                <a:gd name="T53" fmla="*/ 14 h 106"/>
                <a:gd name="T54" fmla="*/ 37 w 102"/>
                <a:gd name="T55" fmla="*/ 8 h 106"/>
                <a:gd name="T56" fmla="*/ 46 w 102"/>
                <a:gd name="T57" fmla="*/ 4 h 106"/>
                <a:gd name="T58" fmla="*/ 54 w 102"/>
                <a:gd name="T59" fmla="*/ 2 h 106"/>
                <a:gd name="T60" fmla="*/ 54 w 102"/>
                <a:gd name="T61" fmla="*/ 2 h 106"/>
                <a:gd name="T62" fmla="*/ 63 w 102"/>
                <a:gd name="T63" fmla="*/ 0 h 106"/>
                <a:gd name="T64" fmla="*/ 69 w 102"/>
                <a:gd name="T65" fmla="*/ 2 h 106"/>
                <a:gd name="T66" fmla="*/ 69 w 102"/>
                <a:gd name="T67" fmla="*/ 2 h 106"/>
                <a:gd name="T68" fmla="*/ 75 w 102"/>
                <a:gd name="T69" fmla="*/ 4 h 106"/>
                <a:gd name="T70" fmla="*/ 81 w 102"/>
                <a:gd name="T71" fmla="*/ 6 h 106"/>
                <a:gd name="T72" fmla="*/ 81 w 102"/>
                <a:gd name="T73" fmla="*/ 6 h 106"/>
                <a:gd name="T74" fmla="*/ 88 w 102"/>
                <a:gd name="T75" fmla="*/ 16 h 106"/>
                <a:gd name="T76" fmla="*/ 88 w 102"/>
                <a:gd name="T77" fmla="*/ 16 h 106"/>
                <a:gd name="T78" fmla="*/ 92 w 102"/>
                <a:gd name="T79" fmla="*/ 33 h 106"/>
                <a:gd name="T80" fmla="*/ 102 w 102"/>
                <a:gd name="T81"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106">
                  <a:moveTo>
                    <a:pt x="102" y="92"/>
                  </a:moveTo>
                  <a:lnTo>
                    <a:pt x="77" y="96"/>
                  </a:lnTo>
                  <a:lnTo>
                    <a:pt x="69" y="48"/>
                  </a:lnTo>
                  <a:lnTo>
                    <a:pt x="69" y="48"/>
                  </a:lnTo>
                  <a:lnTo>
                    <a:pt x="65" y="29"/>
                  </a:lnTo>
                  <a:lnTo>
                    <a:pt x="65" y="29"/>
                  </a:lnTo>
                  <a:lnTo>
                    <a:pt x="60" y="25"/>
                  </a:lnTo>
                  <a:lnTo>
                    <a:pt x="58" y="23"/>
                  </a:lnTo>
                  <a:lnTo>
                    <a:pt x="58" y="23"/>
                  </a:lnTo>
                  <a:lnTo>
                    <a:pt x="54" y="21"/>
                  </a:lnTo>
                  <a:lnTo>
                    <a:pt x="48" y="21"/>
                  </a:lnTo>
                  <a:lnTo>
                    <a:pt x="48" y="21"/>
                  </a:lnTo>
                  <a:lnTo>
                    <a:pt x="42" y="23"/>
                  </a:lnTo>
                  <a:lnTo>
                    <a:pt x="37" y="27"/>
                  </a:lnTo>
                  <a:lnTo>
                    <a:pt x="37" y="27"/>
                  </a:lnTo>
                  <a:lnTo>
                    <a:pt x="33" y="31"/>
                  </a:lnTo>
                  <a:lnTo>
                    <a:pt x="31" y="37"/>
                  </a:lnTo>
                  <a:lnTo>
                    <a:pt x="31" y="37"/>
                  </a:lnTo>
                  <a:lnTo>
                    <a:pt x="33" y="46"/>
                  </a:lnTo>
                  <a:lnTo>
                    <a:pt x="33" y="60"/>
                  </a:lnTo>
                  <a:lnTo>
                    <a:pt x="42" y="102"/>
                  </a:lnTo>
                  <a:lnTo>
                    <a:pt x="16" y="106"/>
                  </a:lnTo>
                  <a:lnTo>
                    <a:pt x="0" y="12"/>
                  </a:lnTo>
                  <a:lnTo>
                    <a:pt x="23" y="8"/>
                  </a:lnTo>
                  <a:lnTo>
                    <a:pt x="25" y="23"/>
                  </a:lnTo>
                  <a:lnTo>
                    <a:pt x="25" y="23"/>
                  </a:lnTo>
                  <a:lnTo>
                    <a:pt x="31" y="14"/>
                  </a:lnTo>
                  <a:lnTo>
                    <a:pt x="37" y="8"/>
                  </a:lnTo>
                  <a:lnTo>
                    <a:pt x="46" y="4"/>
                  </a:lnTo>
                  <a:lnTo>
                    <a:pt x="54" y="2"/>
                  </a:lnTo>
                  <a:lnTo>
                    <a:pt x="54" y="2"/>
                  </a:lnTo>
                  <a:lnTo>
                    <a:pt x="63" y="0"/>
                  </a:lnTo>
                  <a:lnTo>
                    <a:pt x="69" y="2"/>
                  </a:lnTo>
                  <a:lnTo>
                    <a:pt x="69" y="2"/>
                  </a:lnTo>
                  <a:lnTo>
                    <a:pt x="75" y="4"/>
                  </a:lnTo>
                  <a:lnTo>
                    <a:pt x="81" y="6"/>
                  </a:lnTo>
                  <a:lnTo>
                    <a:pt x="81" y="6"/>
                  </a:lnTo>
                  <a:lnTo>
                    <a:pt x="88" y="16"/>
                  </a:lnTo>
                  <a:lnTo>
                    <a:pt x="88" y="16"/>
                  </a:lnTo>
                  <a:lnTo>
                    <a:pt x="92" y="33"/>
                  </a:lnTo>
                  <a:lnTo>
                    <a:pt x="102" y="92"/>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86" name="Freeform 185"/>
            <p:cNvSpPr>
              <a:spLocks/>
            </p:cNvSpPr>
            <p:nvPr/>
          </p:nvSpPr>
          <p:spPr bwMode="auto">
            <a:xfrm>
              <a:off x="8576056" y="799054"/>
              <a:ext cx="167944" cy="245854"/>
            </a:xfrm>
            <a:custGeom>
              <a:avLst/>
              <a:gdLst>
                <a:gd name="T0" fmla="*/ 0 w 97"/>
                <a:gd name="T1" fmla="*/ 10 h 142"/>
                <a:gd name="T2" fmla="*/ 28 w 97"/>
                <a:gd name="T3" fmla="*/ 8 h 142"/>
                <a:gd name="T4" fmla="*/ 57 w 97"/>
                <a:gd name="T5" fmla="*/ 73 h 142"/>
                <a:gd name="T6" fmla="*/ 72 w 97"/>
                <a:gd name="T7" fmla="*/ 4 h 142"/>
                <a:gd name="T8" fmla="*/ 97 w 97"/>
                <a:gd name="T9" fmla="*/ 0 h 142"/>
                <a:gd name="T10" fmla="*/ 74 w 97"/>
                <a:gd name="T11" fmla="*/ 96 h 142"/>
                <a:gd name="T12" fmla="*/ 70 w 97"/>
                <a:gd name="T13" fmla="*/ 113 h 142"/>
                <a:gd name="T14" fmla="*/ 70 w 97"/>
                <a:gd name="T15" fmla="*/ 113 h 142"/>
                <a:gd name="T16" fmla="*/ 65 w 97"/>
                <a:gd name="T17" fmla="*/ 126 h 142"/>
                <a:gd name="T18" fmla="*/ 65 w 97"/>
                <a:gd name="T19" fmla="*/ 126 h 142"/>
                <a:gd name="T20" fmla="*/ 59 w 97"/>
                <a:gd name="T21" fmla="*/ 134 h 142"/>
                <a:gd name="T22" fmla="*/ 59 w 97"/>
                <a:gd name="T23" fmla="*/ 134 h 142"/>
                <a:gd name="T24" fmla="*/ 51 w 97"/>
                <a:gd name="T25" fmla="*/ 140 h 142"/>
                <a:gd name="T26" fmla="*/ 51 w 97"/>
                <a:gd name="T27" fmla="*/ 140 h 142"/>
                <a:gd name="T28" fmla="*/ 36 w 97"/>
                <a:gd name="T29" fmla="*/ 142 h 142"/>
                <a:gd name="T30" fmla="*/ 36 w 97"/>
                <a:gd name="T31" fmla="*/ 142 h 142"/>
                <a:gd name="T32" fmla="*/ 23 w 97"/>
                <a:gd name="T33" fmla="*/ 142 h 142"/>
                <a:gd name="T34" fmla="*/ 19 w 97"/>
                <a:gd name="T35" fmla="*/ 123 h 142"/>
                <a:gd name="T36" fmla="*/ 19 w 97"/>
                <a:gd name="T37" fmla="*/ 123 h 142"/>
                <a:gd name="T38" fmla="*/ 30 w 97"/>
                <a:gd name="T39" fmla="*/ 123 h 142"/>
                <a:gd name="T40" fmla="*/ 30 w 97"/>
                <a:gd name="T41" fmla="*/ 123 h 142"/>
                <a:gd name="T42" fmla="*/ 36 w 97"/>
                <a:gd name="T43" fmla="*/ 121 h 142"/>
                <a:gd name="T44" fmla="*/ 42 w 97"/>
                <a:gd name="T45" fmla="*/ 117 h 142"/>
                <a:gd name="T46" fmla="*/ 42 w 97"/>
                <a:gd name="T47" fmla="*/ 117 h 142"/>
                <a:gd name="T48" fmla="*/ 44 w 97"/>
                <a:gd name="T49" fmla="*/ 111 h 142"/>
                <a:gd name="T50" fmla="*/ 47 w 97"/>
                <a:gd name="T51" fmla="*/ 103 h 142"/>
                <a:gd name="T52" fmla="*/ 0 w 97"/>
                <a:gd name="T53"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7" h="142">
                  <a:moveTo>
                    <a:pt x="0" y="10"/>
                  </a:moveTo>
                  <a:lnTo>
                    <a:pt x="28" y="8"/>
                  </a:lnTo>
                  <a:lnTo>
                    <a:pt x="57" y="73"/>
                  </a:lnTo>
                  <a:lnTo>
                    <a:pt x="72" y="4"/>
                  </a:lnTo>
                  <a:lnTo>
                    <a:pt x="97" y="0"/>
                  </a:lnTo>
                  <a:lnTo>
                    <a:pt x="74" y="96"/>
                  </a:lnTo>
                  <a:lnTo>
                    <a:pt x="70" y="113"/>
                  </a:lnTo>
                  <a:lnTo>
                    <a:pt x="70" y="113"/>
                  </a:lnTo>
                  <a:lnTo>
                    <a:pt x="65" y="126"/>
                  </a:lnTo>
                  <a:lnTo>
                    <a:pt x="65" y="126"/>
                  </a:lnTo>
                  <a:lnTo>
                    <a:pt x="59" y="134"/>
                  </a:lnTo>
                  <a:lnTo>
                    <a:pt x="59" y="134"/>
                  </a:lnTo>
                  <a:lnTo>
                    <a:pt x="51" y="140"/>
                  </a:lnTo>
                  <a:lnTo>
                    <a:pt x="51" y="140"/>
                  </a:lnTo>
                  <a:lnTo>
                    <a:pt x="36" y="142"/>
                  </a:lnTo>
                  <a:lnTo>
                    <a:pt x="36" y="142"/>
                  </a:lnTo>
                  <a:lnTo>
                    <a:pt x="23" y="142"/>
                  </a:lnTo>
                  <a:lnTo>
                    <a:pt x="19" y="123"/>
                  </a:lnTo>
                  <a:lnTo>
                    <a:pt x="19" y="123"/>
                  </a:lnTo>
                  <a:lnTo>
                    <a:pt x="30" y="123"/>
                  </a:lnTo>
                  <a:lnTo>
                    <a:pt x="30" y="123"/>
                  </a:lnTo>
                  <a:lnTo>
                    <a:pt x="36" y="121"/>
                  </a:lnTo>
                  <a:lnTo>
                    <a:pt x="42" y="117"/>
                  </a:lnTo>
                  <a:lnTo>
                    <a:pt x="42" y="117"/>
                  </a:lnTo>
                  <a:lnTo>
                    <a:pt x="44" y="111"/>
                  </a:lnTo>
                  <a:lnTo>
                    <a:pt x="47" y="103"/>
                  </a:lnTo>
                  <a:lnTo>
                    <a:pt x="0" y="10"/>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87" name="Freeform 186"/>
            <p:cNvSpPr>
              <a:spLocks noChangeAspect="1" noEditPoints="1"/>
            </p:cNvSpPr>
            <p:nvPr/>
          </p:nvSpPr>
          <p:spPr bwMode="auto">
            <a:xfrm>
              <a:off x="8873853" y="729799"/>
              <a:ext cx="192183" cy="228540"/>
            </a:xfrm>
            <a:custGeom>
              <a:avLst/>
              <a:gdLst>
                <a:gd name="T0" fmla="*/ 2 w 111"/>
                <a:gd name="T1" fmla="*/ 0 h 132"/>
                <a:gd name="T2" fmla="*/ 50 w 111"/>
                <a:gd name="T3" fmla="*/ 0 h 132"/>
                <a:gd name="T4" fmla="*/ 50 w 111"/>
                <a:gd name="T5" fmla="*/ 0 h 132"/>
                <a:gd name="T6" fmla="*/ 65 w 111"/>
                <a:gd name="T7" fmla="*/ 2 h 132"/>
                <a:gd name="T8" fmla="*/ 76 w 111"/>
                <a:gd name="T9" fmla="*/ 4 h 132"/>
                <a:gd name="T10" fmla="*/ 76 w 111"/>
                <a:gd name="T11" fmla="*/ 4 h 132"/>
                <a:gd name="T12" fmla="*/ 86 w 111"/>
                <a:gd name="T13" fmla="*/ 9 h 132"/>
                <a:gd name="T14" fmla="*/ 96 w 111"/>
                <a:gd name="T15" fmla="*/ 17 h 132"/>
                <a:gd name="T16" fmla="*/ 96 w 111"/>
                <a:gd name="T17" fmla="*/ 17 h 132"/>
                <a:gd name="T18" fmla="*/ 103 w 111"/>
                <a:gd name="T19" fmla="*/ 25 h 132"/>
                <a:gd name="T20" fmla="*/ 107 w 111"/>
                <a:gd name="T21" fmla="*/ 38 h 132"/>
                <a:gd name="T22" fmla="*/ 107 w 111"/>
                <a:gd name="T23" fmla="*/ 38 h 132"/>
                <a:gd name="T24" fmla="*/ 111 w 111"/>
                <a:gd name="T25" fmla="*/ 52 h 132"/>
                <a:gd name="T26" fmla="*/ 111 w 111"/>
                <a:gd name="T27" fmla="*/ 69 h 132"/>
                <a:gd name="T28" fmla="*/ 111 w 111"/>
                <a:gd name="T29" fmla="*/ 69 h 132"/>
                <a:gd name="T30" fmla="*/ 111 w 111"/>
                <a:gd name="T31" fmla="*/ 84 h 132"/>
                <a:gd name="T32" fmla="*/ 107 w 111"/>
                <a:gd name="T33" fmla="*/ 96 h 132"/>
                <a:gd name="T34" fmla="*/ 107 w 111"/>
                <a:gd name="T35" fmla="*/ 96 h 132"/>
                <a:gd name="T36" fmla="*/ 101 w 111"/>
                <a:gd name="T37" fmla="*/ 109 h 132"/>
                <a:gd name="T38" fmla="*/ 92 w 111"/>
                <a:gd name="T39" fmla="*/ 119 h 132"/>
                <a:gd name="T40" fmla="*/ 92 w 111"/>
                <a:gd name="T41" fmla="*/ 119 h 132"/>
                <a:gd name="T42" fmla="*/ 84 w 111"/>
                <a:gd name="T43" fmla="*/ 126 h 132"/>
                <a:gd name="T44" fmla="*/ 73 w 111"/>
                <a:gd name="T45" fmla="*/ 130 h 132"/>
                <a:gd name="T46" fmla="*/ 73 w 111"/>
                <a:gd name="T47" fmla="*/ 130 h 132"/>
                <a:gd name="T48" fmla="*/ 63 w 111"/>
                <a:gd name="T49" fmla="*/ 132 h 132"/>
                <a:gd name="T50" fmla="*/ 50 w 111"/>
                <a:gd name="T51" fmla="*/ 132 h 132"/>
                <a:gd name="T52" fmla="*/ 0 w 111"/>
                <a:gd name="T53" fmla="*/ 132 h 132"/>
                <a:gd name="T54" fmla="*/ 2 w 111"/>
                <a:gd name="T55" fmla="*/ 0 h 132"/>
                <a:gd name="T56" fmla="*/ 27 w 111"/>
                <a:gd name="T57" fmla="*/ 23 h 132"/>
                <a:gd name="T58" fmla="*/ 27 w 111"/>
                <a:gd name="T59" fmla="*/ 109 h 132"/>
                <a:gd name="T60" fmla="*/ 46 w 111"/>
                <a:gd name="T61" fmla="*/ 111 h 132"/>
                <a:gd name="T62" fmla="*/ 46 w 111"/>
                <a:gd name="T63" fmla="*/ 111 h 132"/>
                <a:gd name="T64" fmla="*/ 63 w 111"/>
                <a:gd name="T65" fmla="*/ 109 h 132"/>
                <a:gd name="T66" fmla="*/ 63 w 111"/>
                <a:gd name="T67" fmla="*/ 109 h 132"/>
                <a:gd name="T68" fmla="*/ 69 w 111"/>
                <a:gd name="T69" fmla="*/ 107 h 132"/>
                <a:gd name="T70" fmla="*/ 73 w 111"/>
                <a:gd name="T71" fmla="*/ 105 h 132"/>
                <a:gd name="T72" fmla="*/ 73 w 111"/>
                <a:gd name="T73" fmla="*/ 105 h 132"/>
                <a:gd name="T74" fmla="*/ 78 w 111"/>
                <a:gd name="T75" fmla="*/ 99 h 132"/>
                <a:gd name="T76" fmla="*/ 82 w 111"/>
                <a:gd name="T77" fmla="*/ 92 h 132"/>
                <a:gd name="T78" fmla="*/ 82 w 111"/>
                <a:gd name="T79" fmla="*/ 92 h 132"/>
                <a:gd name="T80" fmla="*/ 84 w 111"/>
                <a:gd name="T81" fmla="*/ 82 h 132"/>
                <a:gd name="T82" fmla="*/ 84 w 111"/>
                <a:gd name="T83" fmla="*/ 67 h 132"/>
                <a:gd name="T84" fmla="*/ 84 w 111"/>
                <a:gd name="T85" fmla="*/ 67 h 132"/>
                <a:gd name="T86" fmla="*/ 84 w 111"/>
                <a:gd name="T87" fmla="*/ 55 h 132"/>
                <a:gd name="T88" fmla="*/ 82 w 111"/>
                <a:gd name="T89" fmla="*/ 44 h 132"/>
                <a:gd name="T90" fmla="*/ 82 w 111"/>
                <a:gd name="T91" fmla="*/ 44 h 132"/>
                <a:gd name="T92" fmla="*/ 78 w 111"/>
                <a:gd name="T93" fmla="*/ 36 h 132"/>
                <a:gd name="T94" fmla="*/ 73 w 111"/>
                <a:gd name="T95" fmla="*/ 32 h 132"/>
                <a:gd name="T96" fmla="*/ 73 w 111"/>
                <a:gd name="T97" fmla="*/ 32 h 132"/>
                <a:gd name="T98" fmla="*/ 69 w 111"/>
                <a:gd name="T99" fmla="*/ 27 h 132"/>
                <a:gd name="T100" fmla="*/ 63 w 111"/>
                <a:gd name="T101" fmla="*/ 25 h 132"/>
                <a:gd name="T102" fmla="*/ 63 w 111"/>
                <a:gd name="T103" fmla="*/ 25 h 132"/>
                <a:gd name="T104" fmla="*/ 40 w 111"/>
                <a:gd name="T105" fmla="*/ 23 h 132"/>
                <a:gd name="T106" fmla="*/ 27 w 111"/>
                <a:gd name="T107"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132">
                  <a:moveTo>
                    <a:pt x="2" y="0"/>
                  </a:moveTo>
                  <a:lnTo>
                    <a:pt x="50" y="0"/>
                  </a:lnTo>
                  <a:lnTo>
                    <a:pt x="50" y="0"/>
                  </a:lnTo>
                  <a:lnTo>
                    <a:pt x="65" y="2"/>
                  </a:lnTo>
                  <a:lnTo>
                    <a:pt x="76" y="4"/>
                  </a:lnTo>
                  <a:lnTo>
                    <a:pt x="76" y="4"/>
                  </a:lnTo>
                  <a:lnTo>
                    <a:pt x="86" y="9"/>
                  </a:lnTo>
                  <a:lnTo>
                    <a:pt x="96" y="17"/>
                  </a:lnTo>
                  <a:lnTo>
                    <a:pt x="96" y="17"/>
                  </a:lnTo>
                  <a:lnTo>
                    <a:pt x="103" y="25"/>
                  </a:lnTo>
                  <a:lnTo>
                    <a:pt x="107" y="38"/>
                  </a:lnTo>
                  <a:lnTo>
                    <a:pt x="107" y="38"/>
                  </a:lnTo>
                  <a:lnTo>
                    <a:pt x="111" y="52"/>
                  </a:lnTo>
                  <a:lnTo>
                    <a:pt x="111" y="69"/>
                  </a:lnTo>
                  <a:lnTo>
                    <a:pt x="111" y="69"/>
                  </a:lnTo>
                  <a:lnTo>
                    <a:pt x="111" y="84"/>
                  </a:lnTo>
                  <a:lnTo>
                    <a:pt x="107" y="96"/>
                  </a:lnTo>
                  <a:lnTo>
                    <a:pt x="107" y="96"/>
                  </a:lnTo>
                  <a:lnTo>
                    <a:pt x="101" y="109"/>
                  </a:lnTo>
                  <a:lnTo>
                    <a:pt x="92" y="119"/>
                  </a:lnTo>
                  <a:lnTo>
                    <a:pt x="92" y="119"/>
                  </a:lnTo>
                  <a:lnTo>
                    <a:pt x="84" y="126"/>
                  </a:lnTo>
                  <a:lnTo>
                    <a:pt x="73" y="130"/>
                  </a:lnTo>
                  <a:lnTo>
                    <a:pt x="73" y="130"/>
                  </a:lnTo>
                  <a:lnTo>
                    <a:pt x="63" y="132"/>
                  </a:lnTo>
                  <a:lnTo>
                    <a:pt x="50" y="132"/>
                  </a:lnTo>
                  <a:lnTo>
                    <a:pt x="0" y="132"/>
                  </a:lnTo>
                  <a:lnTo>
                    <a:pt x="2" y="0"/>
                  </a:lnTo>
                  <a:close/>
                  <a:moveTo>
                    <a:pt x="27" y="23"/>
                  </a:moveTo>
                  <a:lnTo>
                    <a:pt x="27" y="109"/>
                  </a:lnTo>
                  <a:lnTo>
                    <a:pt x="46" y="111"/>
                  </a:lnTo>
                  <a:lnTo>
                    <a:pt x="46" y="111"/>
                  </a:lnTo>
                  <a:lnTo>
                    <a:pt x="63" y="109"/>
                  </a:lnTo>
                  <a:lnTo>
                    <a:pt x="63" y="109"/>
                  </a:lnTo>
                  <a:lnTo>
                    <a:pt x="69" y="107"/>
                  </a:lnTo>
                  <a:lnTo>
                    <a:pt x="73" y="105"/>
                  </a:lnTo>
                  <a:lnTo>
                    <a:pt x="73" y="105"/>
                  </a:lnTo>
                  <a:lnTo>
                    <a:pt x="78" y="99"/>
                  </a:lnTo>
                  <a:lnTo>
                    <a:pt x="82" y="92"/>
                  </a:lnTo>
                  <a:lnTo>
                    <a:pt x="82" y="92"/>
                  </a:lnTo>
                  <a:lnTo>
                    <a:pt x="84" y="82"/>
                  </a:lnTo>
                  <a:lnTo>
                    <a:pt x="84" y="67"/>
                  </a:lnTo>
                  <a:lnTo>
                    <a:pt x="84" y="67"/>
                  </a:lnTo>
                  <a:lnTo>
                    <a:pt x="84" y="55"/>
                  </a:lnTo>
                  <a:lnTo>
                    <a:pt x="82" y="44"/>
                  </a:lnTo>
                  <a:lnTo>
                    <a:pt x="82" y="44"/>
                  </a:lnTo>
                  <a:lnTo>
                    <a:pt x="78" y="36"/>
                  </a:lnTo>
                  <a:lnTo>
                    <a:pt x="73" y="32"/>
                  </a:lnTo>
                  <a:lnTo>
                    <a:pt x="73" y="32"/>
                  </a:lnTo>
                  <a:lnTo>
                    <a:pt x="69" y="27"/>
                  </a:lnTo>
                  <a:lnTo>
                    <a:pt x="63" y="25"/>
                  </a:lnTo>
                  <a:lnTo>
                    <a:pt x="63" y="25"/>
                  </a:lnTo>
                  <a:lnTo>
                    <a:pt x="40" y="23"/>
                  </a:lnTo>
                  <a:lnTo>
                    <a:pt x="27" y="23"/>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88" name="Freeform 187"/>
            <p:cNvSpPr>
              <a:spLocks noEditPoints="1"/>
            </p:cNvSpPr>
            <p:nvPr/>
          </p:nvSpPr>
          <p:spPr bwMode="auto">
            <a:xfrm>
              <a:off x="9095470" y="799054"/>
              <a:ext cx="152361" cy="173136"/>
            </a:xfrm>
            <a:custGeom>
              <a:avLst/>
              <a:gdLst>
                <a:gd name="T0" fmla="*/ 86 w 88"/>
                <a:gd name="T1" fmla="*/ 75 h 100"/>
                <a:gd name="T2" fmla="*/ 77 w 88"/>
                <a:gd name="T3" fmla="*/ 88 h 100"/>
                <a:gd name="T4" fmla="*/ 69 w 88"/>
                <a:gd name="T5" fmla="*/ 96 h 100"/>
                <a:gd name="T6" fmla="*/ 42 w 88"/>
                <a:gd name="T7" fmla="*/ 100 h 100"/>
                <a:gd name="T8" fmla="*/ 29 w 88"/>
                <a:gd name="T9" fmla="*/ 98 h 100"/>
                <a:gd name="T10" fmla="*/ 12 w 88"/>
                <a:gd name="T11" fmla="*/ 88 h 100"/>
                <a:gd name="T12" fmla="*/ 6 w 88"/>
                <a:gd name="T13" fmla="*/ 82 h 100"/>
                <a:gd name="T14" fmla="*/ 0 w 88"/>
                <a:gd name="T15" fmla="*/ 65 h 100"/>
                <a:gd name="T16" fmla="*/ 0 w 88"/>
                <a:gd name="T17" fmla="*/ 48 h 100"/>
                <a:gd name="T18" fmla="*/ 2 w 88"/>
                <a:gd name="T19" fmla="*/ 36 h 100"/>
                <a:gd name="T20" fmla="*/ 8 w 88"/>
                <a:gd name="T21" fmla="*/ 19 h 100"/>
                <a:gd name="T22" fmla="*/ 15 w 88"/>
                <a:gd name="T23" fmla="*/ 10 h 100"/>
                <a:gd name="T24" fmla="*/ 29 w 88"/>
                <a:gd name="T25" fmla="*/ 2 h 100"/>
                <a:gd name="T26" fmla="*/ 48 w 88"/>
                <a:gd name="T27" fmla="*/ 0 h 100"/>
                <a:gd name="T28" fmla="*/ 59 w 88"/>
                <a:gd name="T29" fmla="*/ 2 h 100"/>
                <a:gd name="T30" fmla="*/ 73 w 88"/>
                <a:gd name="T31" fmla="*/ 10 h 100"/>
                <a:gd name="T32" fmla="*/ 79 w 88"/>
                <a:gd name="T33" fmla="*/ 19 h 100"/>
                <a:gd name="T34" fmla="*/ 88 w 88"/>
                <a:gd name="T35" fmla="*/ 36 h 100"/>
                <a:gd name="T36" fmla="*/ 88 w 88"/>
                <a:gd name="T37" fmla="*/ 63 h 100"/>
                <a:gd name="T38" fmla="*/ 25 w 88"/>
                <a:gd name="T39" fmla="*/ 56 h 100"/>
                <a:gd name="T40" fmla="*/ 29 w 88"/>
                <a:gd name="T41" fmla="*/ 73 h 100"/>
                <a:gd name="T42" fmla="*/ 36 w 88"/>
                <a:gd name="T43" fmla="*/ 79 h 100"/>
                <a:gd name="T44" fmla="*/ 44 w 88"/>
                <a:gd name="T45" fmla="*/ 82 h 100"/>
                <a:gd name="T46" fmla="*/ 54 w 88"/>
                <a:gd name="T47" fmla="*/ 79 h 100"/>
                <a:gd name="T48" fmla="*/ 56 w 88"/>
                <a:gd name="T49" fmla="*/ 75 h 100"/>
                <a:gd name="T50" fmla="*/ 61 w 88"/>
                <a:gd name="T51" fmla="*/ 69 h 100"/>
                <a:gd name="T52" fmla="*/ 65 w 88"/>
                <a:gd name="T53" fmla="*/ 44 h 100"/>
                <a:gd name="T54" fmla="*/ 61 w 88"/>
                <a:gd name="T55" fmla="*/ 27 h 100"/>
                <a:gd name="T56" fmla="*/ 54 w 88"/>
                <a:gd name="T57" fmla="*/ 23 h 100"/>
                <a:gd name="T58" fmla="*/ 48 w 88"/>
                <a:gd name="T59" fmla="*/ 21 h 100"/>
                <a:gd name="T60" fmla="*/ 33 w 88"/>
                <a:gd name="T61" fmla="*/ 25 h 100"/>
                <a:gd name="T62" fmla="*/ 29 w 88"/>
                <a:gd name="T63" fmla="*/ 31 h 100"/>
                <a:gd name="T64" fmla="*/ 65 w 88"/>
                <a:gd name="T65"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00">
                  <a:moveTo>
                    <a:pt x="61" y="69"/>
                  </a:moveTo>
                  <a:lnTo>
                    <a:pt x="86" y="75"/>
                  </a:lnTo>
                  <a:lnTo>
                    <a:pt x="86" y="75"/>
                  </a:lnTo>
                  <a:lnTo>
                    <a:pt x="77" y="88"/>
                  </a:lnTo>
                  <a:lnTo>
                    <a:pt x="69" y="96"/>
                  </a:lnTo>
                  <a:lnTo>
                    <a:pt x="69" y="96"/>
                  </a:lnTo>
                  <a:lnTo>
                    <a:pt x="56" y="100"/>
                  </a:lnTo>
                  <a:lnTo>
                    <a:pt x="42" y="100"/>
                  </a:lnTo>
                  <a:lnTo>
                    <a:pt x="42" y="100"/>
                  </a:lnTo>
                  <a:lnTo>
                    <a:pt x="29" y="98"/>
                  </a:lnTo>
                  <a:lnTo>
                    <a:pt x="21" y="94"/>
                  </a:lnTo>
                  <a:lnTo>
                    <a:pt x="12" y="88"/>
                  </a:lnTo>
                  <a:lnTo>
                    <a:pt x="6" y="82"/>
                  </a:lnTo>
                  <a:lnTo>
                    <a:pt x="6" y="82"/>
                  </a:lnTo>
                  <a:lnTo>
                    <a:pt x="2" y="73"/>
                  </a:lnTo>
                  <a:lnTo>
                    <a:pt x="0" y="65"/>
                  </a:lnTo>
                  <a:lnTo>
                    <a:pt x="0" y="56"/>
                  </a:lnTo>
                  <a:lnTo>
                    <a:pt x="0" y="48"/>
                  </a:lnTo>
                  <a:lnTo>
                    <a:pt x="0" y="48"/>
                  </a:lnTo>
                  <a:lnTo>
                    <a:pt x="2" y="36"/>
                  </a:lnTo>
                  <a:lnTo>
                    <a:pt x="4" y="27"/>
                  </a:lnTo>
                  <a:lnTo>
                    <a:pt x="8" y="19"/>
                  </a:lnTo>
                  <a:lnTo>
                    <a:pt x="15" y="10"/>
                  </a:lnTo>
                  <a:lnTo>
                    <a:pt x="15" y="10"/>
                  </a:lnTo>
                  <a:lnTo>
                    <a:pt x="23" y="6"/>
                  </a:lnTo>
                  <a:lnTo>
                    <a:pt x="29" y="2"/>
                  </a:lnTo>
                  <a:lnTo>
                    <a:pt x="38" y="0"/>
                  </a:lnTo>
                  <a:lnTo>
                    <a:pt x="48" y="0"/>
                  </a:lnTo>
                  <a:lnTo>
                    <a:pt x="48" y="0"/>
                  </a:lnTo>
                  <a:lnTo>
                    <a:pt x="59" y="2"/>
                  </a:lnTo>
                  <a:lnTo>
                    <a:pt x="67" y="6"/>
                  </a:lnTo>
                  <a:lnTo>
                    <a:pt x="73" y="10"/>
                  </a:lnTo>
                  <a:lnTo>
                    <a:pt x="79" y="19"/>
                  </a:lnTo>
                  <a:lnTo>
                    <a:pt x="79" y="19"/>
                  </a:lnTo>
                  <a:lnTo>
                    <a:pt x="84" y="27"/>
                  </a:lnTo>
                  <a:lnTo>
                    <a:pt x="88" y="36"/>
                  </a:lnTo>
                  <a:lnTo>
                    <a:pt x="88" y="48"/>
                  </a:lnTo>
                  <a:lnTo>
                    <a:pt x="88" y="63"/>
                  </a:lnTo>
                  <a:lnTo>
                    <a:pt x="25" y="56"/>
                  </a:lnTo>
                  <a:lnTo>
                    <a:pt x="25" y="56"/>
                  </a:lnTo>
                  <a:lnTo>
                    <a:pt x="25" y="67"/>
                  </a:lnTo>
                  <a:lnTo>
                    <a:pt x="29" y="73"/>
                  </a:lnTo>
                  <a:lnTo>
                    <a:pt x="29" y="73"/>
                  </a:lnTo>
                  <a:lnTo>
                    <a:pt x="36" y="79"/>
                  </a:lnTo>
                  <a:lnTo>
                    <a:pt x="44" y="82"/>
                  </a:lnTo>
                  <a:lnTo>
                    <a:pt x="44" y="82"/>
                  </a:lnTo>
                  <a:lnTo>
                    <a:pt x="48" y="82"/>
                  </a:lnTo>
                  <a:lnTo>
                    <a:pt x="54" y="79"/>
                  </a:lnTo>
                  <a:lnTo>
                    <a:pt x="54" y="79"/>
                  </a:lnTo>
                  <a:lnTo>
                    <a:pt x="56" y="75"/>
                  </a:lnTo>
                  <a:lnTo>
                    <a:pt x="61" y="69"/>
                  </a:lnTo>
                  <a:lnTo>
                    <a:pt x="61" y="69"/>
                  </a:lnTo>
                  <a:close/>
                  <a:moveTo>
                    <a:pt x="65" y="44"/>
                  </a:moveTo>
                  <a:lnTo>
                    <a:pt x="65" y="44"/>
                  </a:lnTo>
                  <a:lnTo>
                    <a:pt x="63" y="33"/>
                  </a:lnTo>
                  <a:lnTo>
                    <a:pt x="61" y="27"/>
                  </a:lnTo>
                  <a:lnTo>
                    <a:pt x="61" y="27"/>
                  </a:lnTo>
                  <a:lnTo>
                    <a:pt x="54" y="23"/>
                  </a:lnTo>
                  <a:lnTo>
                    <a:pt x="48" y="21"/>
                  </a:lnTo>
                  <a:lnTo>
                    <a:pt x="48" y="21"/>
                  </a:lnTo>
                  <a:lnTo>
                    <a:pt x="40" y="21"/>
                  </a:lnTo>
                  <a:lnTo>
                    <a:pt x="33" y="25"/>
                  </a:lnTo>
                  <a:lnTo>
                    <a:pt x="33" y="25"/>
                  </a:lnTo>
                  <a:lnTo>
                    <a:pt x="29" y="31"/>
                  </a:lnTo>
                  <a:lnTo>
                    <a:pt x="27" y="42"/>
                  </a:lnTo>
                  <a:lnTo>
                    <a:pt x="65" y="44"/>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89" name="Freeform 188"/>
            <p:cNvSpPr>
              <a:spLocks/>
            </p:cNvSpPr>
            <p:nvPr/>
          </p:nvSpPr>
          <p:spPr bwMode="auto">
            <a:xfrm>
              <a:off x="9280727" y="812905"/>
              <a:ext cx="166212" cy="181793"/>
            </a:xfrm>
            <a:custGeom>
              <a:avLst/>
              <a:gdLst>
                <a:gd name="T0" fmla="*/ 21 w 96"/>
                <a:gd name="T1" fmla="*/ 101 h 105"/>
                <a:gd name="T2" fmla="*/ 0 w 96"/>
                <a:gd name="T3" fmla="*/ 0 h 105"/>
                <a:gd name="T4" fmla="*/ 25 w 96"/>
                <a:gd name="T5" fmla="*/ 4 h 105"/>
                <a:gd name="T6" fmla="*/ 35 w 96"/>
                <a:gd name="T7" fmla="*/ 55 h 105"/>
                <a:gd name="T8" fmla="*/ 37 w 96"/>
                <a:gd name="T9" fmla="*/ 74 h 105"/>
                <a:gd name="T10" fmla="*/ 37 w 96"/>
                <a:gd name="T11" fmla="*/ 74 h 105"/>
                <a:gd name="T12" fmla="*/ 42 w 96"/>
                <a:gd name="T13" fmla="*/ 65 h 105"/>
                <a:gd name="T14" fmla="*/ 42 w 96"/>
                <a:gd name="T15" fmla="*/ 65 h 105"/>
                <a:gd name="T16" fmla="*/ 46 w 96"/>
                <a:gd name="T17" fmla="*/ 57 h 105"/>
                <a:gd name="T18" fmla="*/ 71 w 96"/>
                <a:gd name="T19" fmla="*/ 13 h 105"/>
                <a:gd name="T20" fmla="*/ 96 w 96"/>
                <a:gd name="T21" fmla="*/ 17 h 105"/>
                <a:gd name="T22" fmla="*/ 44 w 96"/>
                <a:gd name="T23" fmla="*/ 105 h 105"/>
                <a:gd name="T24" fmla="*/ 21 w 96"/>
                <a:gd name="T25" fmla="*/ 10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05">
                  <a:moveTo>
                    <a:pt x="21" y="101"/>
                  </a:moveTo>
                  <a:lnTo>
                    <a:pt x="0" y="0"/>
                  </a:lnTo>
                  <a:lnTo>
                    <a:pt x="25" y="4"/>
                  </a:lnTo>
                  <a:lnTo>
                    <a:pt x="35" y="55"/>
                  </a:lnTo>
                  <a:lnTo>
                    <a:pt x="37" y="74"/>
                  </a:lnTo>
                  <a:lnTo>
                    <a:pt x="37" y="74"/>
                  </a:lnTo>
                  <a:lnTo>
                    <a:pt x="42" y="65"/>
                  </a:lnTo>
                  <a:lnTo>
                    <a:pt x="42" y="65"/>
                  </a:lnTo>
                  <a:lnTo>
                    <a:pt x="46" y="57"/>
                  </a:lnTo>
                  <a:lnTo>
                    <a:pt x="71" y="13"/>
                  </a:lnTo>
                  <a:lnTo>
                    <a:pt x="96" y="17"/>
                  </a:lnTo>
                  <a:lnTo>
                    <a:pt x="44" y="105"/>
                  </a:lnTo>
                  <a:lnTo>
                    <a:pt x="21" y="101"/>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90" name="Freeform 189"/>
            <p:cNvSpPr>
              <a:spLocks noEditPoints="1"/>
            </p:cNvSpPr>
            <p:nvPr/>
          </p:nvSpPr>
          <p:spPr bwMode="auto">
            <a:xfrm>
              <a:off x="9443477" y="788665"/>
              <a:ext cx="93495" cy="232003"/>
            </a:xfrm>
            <a:custGeom>
              <a:avLst/>
              <a:gdLst>
                <a:gd name="T0" fmla="*/ 0 w 54"/>
                <a:gd name="T1" fmla="*/ 127 h 134"/>
                <a:gd name="T2" fmla="*/ 21 w 54"/>
                <a:gd name="T3" fmla="*/ 35 h 134"/>
                <a:gd name="T4" fmla="*/ 46 w 54"/>
                <a:gd name="T5" fmla="*/ 39 h 134"/>
                <a:gd name="T6" fmla="*/ 25 w 54"/>
                <a:gd name="T7" fmla="*/ 134 h 134"/>
                <a:gd name="T8" fmla="*/ 0 w 54"/>
                <a:gd name="T9" fmla="*/ 127 h 134"/>
                <a:gd name="T10" fmla="*/ 25 w 54"/>
                <a:gd name="T11" fmla="*/ 23 h 134"/>
                <a:gd name="T12" fmla="*/ 29 w 54"/>
                <a:gd name="T13" fmla="*/ 0 h 134"/>
                <a:gd name="T14" fmla="*/ 54 w 54"/>
                <a:gd name="T15" fmla="*/ 4 h 134"/>
                <a:gd name="T16" fmla="*/ 48 w 54"/>
                <a:gd name="T17" fmla="*/ 27 h 134"/>
                <a:gd name="T18" fmla="*/ 25 w 54"/>
                <a:gd name="T19" fmla="*/ 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34">
                  <a:moveTo>
                    <a:pt x="0" y="127"/>
                  </a:moveTo>
                  <a:lnTo>
                    <a:pt x="21" y="35"/>
                  </a:lnTo>
                  <a:lnTo>
                    <a:pt x="46" y="39"/>
                  </a:lnTo>
                  <a:lnTo>
                    <a:pt x="25" y="134"/>
                  </a:lnTo>
                  <a:lnTo>
                    <a:pt x="0" y="127"/>
                  </a:lnTo>
                  <a:close/>
                  <a:moveTo>
                    <a:pt x="25" y="23"/>
                  </a:moveTo>
                  <a:lnTo>
                    <a:pt x="29" y="0"/>
                  </a:lnTo>
                  <a:lnTo>
                    <a:pt x="54" y="4"/>
                  </a:lnTo>
                  <a:lnTo>
                    <a:pt x="48" y="27"/>
                  </a:lnTo>
                  <a:lnTo>
                    <a:pt x="25" y="23"/>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91" name="Freeform 190"/>
            <p:cNvSpPr>
              <a:spLocks/>
            </p:cNvSpPr>
            <p:nvPr/>
          </p:nvSpPr>
          <p:spPr bwMode="auto">
            <a:xfrm>
              <a:off x="9536971" y="882159"/>
              <a:ext cx="161018" cy="174868"/>
            </a:xfrm>
            <a:custGeom>
              <a:avLst/>
              <a:gdLst>
                <a:gd name="T0" fmla="*/ 93 w 93"/>
                <a:gd name="T1" fmla="*/ 42 h 101"/>
                <a:gd name="T2" fmla="*/ 67 w 93"/>
                <a:gd name="T3" fmla="*/ 40 h 101"/>
                <a:gd name="T4" fmla="*/ 67 w 93"/>
                <a:gd name="T5" fmla="*/ 40 h 101"/>
                <a:gd name="T6" fmla="*/ 67 w 93"/>
                <a:gd name="T7" fmla="*/ 34 h 101"/>
                <a:gd name="T8" fmla="*/ 65 w 93"/>
                <a:gd name="T9" fmla="*/ 27 h 101"/>
                <a:gd name="T10" fmla="*/ 65 w 93"/>
                <a:gd name="T11" fmla="*/ 27 h 101"/>
                <a:gd name="T12" fmla="*/ 61 w 93"/>
                <a:gd name="T13" fmla="*/ 23 h 101"/>
                <a:gd name="T14" fmla="*/ 55 w 93"/>
                <a:gd name="T15" fmla="*/ 21 h 101"/>
                <a:gd name="T16" fmla="*/ 55 w 93"/>
                <a:gd name="T17" fmla="*/ 21 h 101"/>
                <a:gd name="T18" fmla="*/ 46 w 93"/>
                <a:gd name="T19" fmla="*/ 21 h 101"/>
                <a:gd name="T20" fmla="*/ 40 w 93"/>
                <a:gd name="T21" fmla="*/ 23 h 101"/>
                <a:gd name="T22" fmla="*/ 40 w 93"/>
                <a:gd name="T23" fmla="*/ 23 h 101"/>
                <a:gd name="T24" fmla="*/ 34 w 93"/>
                <a:gd name="T25" fmla="*/ 29 h 101"/>
                <a:gd name="T26" fmla="*/ 28 w 93"/>
                <a:gd name="T27" fmla="*/ 42 h 101"/>
                <a:gd name="T28" fmla="*/ 28 w 93"/>
                <a:gd name="T29" fmla="*/ 42 h 101"/>
                <a:gd name="T30" fmla="*/ 26 w 93"/>
                <a:gd name="T31" fmla="*/ 57 h 101"/>
                <a:gd name="T32" fmla="*/ 28 w 93"/>
                <a:gd name="T33" fmla="*/ 67 h 101"/>
                <a:gd name="T34" fmla="*/ 28 w 93"/>
                <a:gd name="T35" fmla="*/ 67 h 101"/>
                <a:gd name="T36" fmla="*/ 32 w 93"/>
                <a:gd name="T37" fmla="*/ 73 h 101"/>
                <a:gd name="T38" fmla="*/ 40 w 93"/>
                <a:gd name="T39" fmla="*/ 78 h 101"/>
                <a:gd name="T40" fmla="*/ 40 w 93"/>
                <a:gd name="T41" fmla="*/ 78 h 101"/>
                <a:gd name="T42" fmla="*/ 46 w 93"/>
                <a:gd name="T43" fmla="*/ 80 h 101"/>
                <a:gd name="T44" fmla="*/ 53 w 93"/>
                <a:gd name="T45" fmla="*/ 78 h 101"/>
                <a:gd name="T46" fmla="*/ 53 w 93"/>
                <a:gd name="T47" fmla="*/ 78 h 101"/>
                <a:gd name="T48" fmla="*/ 57 w 93"/>
                <a:gd name="T49" fmla="*/ 73 h 101"/>
                <a:gd name="T50" fmla="*/ 63 w 93"/>
                <a:gd name="T51" fmla="*/ 65 h 101"/>
                <a:gd name="T52" fmla="*/ 86 w 93"/>
                <a:gd name="T53" fmla="*/ 75 h 101"/>
                <a:gd name="T54" fmla="*/ 86 w 93"/>
                <a:gd name="T55" fmla="*/ 75 h 101"/>
                <a:gd name="T56" fmla="*/ 76 w 93"/>
                <a:gd name="T57" fmla="*/ 90 h 101"/>
                <a:gd name="T58" fmla="*/ 69 w 93"/>
                <a:gd name="T59" fmla="*/ 94 h 101"/>
                <a:gd name="T60" fmla="*/ 63 w 93"/>
                <a:gd name="T61" fmla="*/ 96 h 101"/>
                <a:gd name="T62" fmla="*/ 63 w 93"/>
                <a:gd name="T63" fmla="*/ 96 h 101"/>
                <a:gd name="T64" fmla="*/ 57 w 93"/>
                <a:gd name="T65" fmla="*/ 98 h 101"/>
                <a:gd name="T66" fmla="*/ 51 w 93"/>
                <a:gd name="T67" fmla="*/ 101 h 101"/>
                <a:gd name="T68" fmla="*/ 34 w 93"/>
                <a:gd name="T69" fmla="*/ 98 h 101"/>
                <a:gd name="T70" fmla="*/ 34 w 93"/>
                <a:gd name="T71" fmla="*/ 98 h 101"/>
                <a:gd name="T72" fmla="*/ 23 w 93"/>
                <a:gd name="T73" fmla="*/ 94 h 101"/>
                <a:gd name="T74" fmla="*/ 17 w 93"/>
                <a:gd name="T75" fmla="*/ 90 h 101"/>
                <a:gd name="T76" fmla="*/ 9 w 93"/>
                <a:gd name="T77" fmla="*/ 84 h 101"/>
                <a:gd name="T78" fmla="*/ 5 w 93"/>
                <a:gd name="T79" fmla="*/ 75 h 101"/>
                <a:gd name="T80" fmla="*/ 5 w 93"/>
                <a:gd name="T81" fmla="*/ 75 h 101"/>
                <a:gd name="T82" fmla="*/ 0 w 93"/>
                <a:gd name="T83" fmla="*/ 67 h 101"/>
                <a:gd name="T84" fmla="*/ 0 w 93"/>
                <a:gd name="T85" fmla="*/ 59 h 101"/>
                <a:gd name="T86" fmla="*/ 0 w 93"/>
                <a:gd name="T87" fmla="*/ 48 h 101"/>
                <a:gd name="T88" fmla="*/ 2 w 93"/>
                <a:gd name="T89" fmla="*/ 38 h 101"/>
                <a:gd name="T90" fmla="*/ 2 w 93"/>
                <a:gd name="T91" fmla="*/ 38 h 101"/>
                <a:gd name="T92" fmla="*/ 7 w 93"/>
                <a:gd name="T93" fmla="*/ 27 h 101"/>
                <a:gd name="T94" fmla="*/ 11 w 93"/>
                <a:gd name="T95" fmla="*/ 19 h 101"/>
                <a:gd name="T96" fmla="*/ 17 w 93"/>
                <a:gd name="T97" fmla="*/ 11 h 101"/>
                <a:gd name="T98" fmla="*/ 23 w 93"/>
                <a:gd name="T99" fmla="*/ 4 h 101"/>
                <a:gd name="T100" fmla="*/ 23 w 93"/>
                <a:gd name="T101" fmla="*/ 4 h 101"/>
                <a:gd name="T102" fmla="*/ 32 w 93"/>
                <a:gd name="T103" fmla="*/ 2 h 101"/>
                <a:gd name="T104" fmla="*/ 40 w 93"/>
                <a:gd name="T105" fmla="*/ 0 h 101"/>
                <a:gd name="T106" fmla="*/ 51 w 93"/>
                <a:gd name="T107" fmla="*/ 0 h 101"/>
                <a:gd name="T108" fmla="*/ 61 w 93"/>
                <a:gd name="T109" fmla="*/ 2 h 101"/>
                <a:gd name="T110" fmla="*/ 61 w 93"/>
                <a:gd name="T111" fmla="*/ 2 h 101"/>
                <a:gd name="T112" fmla="*/ 76 w 93"/>
                <a:gd name="T113" fmla="*/ 8 h 101"/>
                <a:gd name="T114" fmla="*/ 86 w 93"/>
                <a:gd name="T115" fmla="*/ 17 h 101"/>
                <a:gd name="T116" fmla="*/ 86 w 93"/>
                <a:gd name="T117" fmla="*/ 17 h 101"/>
                <a:gd name="T118" fmla="*/ 90 w 93"/>
                <a:gd name="T119" fmla="*/ 27 h 101"/>
                <a:gd name="T120" fmla="*/ 93 w 93"/>
                <a:gd name="T121" fmla="*/ 42 h 101"/>
                <a:gd name="T122" fmla="*/ 93 w 93"/>
                <a:gd name="T123" fmla="*/ 4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 h="101">
                  <a:moveTo>
                    <a:pt x="93" y="42"/>
                  </a:moveTo>
                  <a:lnTo>
                    <a:pt x="67" y="40"/>
                  </a:lnTo>
                  <a:lnTo>
                    <a:pt x="67" y="40"/>
                  </a:lnTo>
                  <a:lnTo>
                    <a:pt x="67" y="34"/>
                  </a:lnTo>
                  <a:lnTo>
                    <a:pt x="65" y="27"/>
                  </a:lnTo>
                  <a:lnTo>
                    <a:pt x="65" y="27"/>
                  </a:lnTo>
                  <a:lnTo>
                    <a:pt x="61" y="23"/>
                  </a:lnTo>
                  <a:lnTo>
                    <a:pt x="55" y="21"/>
                  </a:lnTo>
                  <a:lnTo>
                    <a:pt x="55" y="21"/>
                  </a:lnTo>
                  <a:lnTo>
                    <a:pt x="46" y="21"/>
                  </a:lnTo>
                  <a:lnTo>
                    <a:pt x="40" y="23"/>
                  </a:lnTo>
                  <a:lnTo>
                    <a:pt x="40" y="23"/>
                  </a:lnTo>
                  <a:lnTo>
                    <a:pt x="34" y="29"/>
                  </a:lnTo>
                  <a:lnTo>
                    <a:pt x="28" y="42"/>
                  </a:lnTo>
                  <a:lnTo>
                    <a:pt x="28" y="42"/>
                  </a:lnTo>
                  <a:lnTo>
                    <a:pt x="26" y="57"/>
                  </a:lnTo>
                  <a:lnTo>
                    <a:pt x="28" y="67"/>
                  </a:lnTo>
                  <a:lnTo>
                    <a:pt x="28" y="67"/>
                  </a:lnTo>
                  <a:lnTo>
                    <a:pt x="32" y="73"/>
                  </a:lnTo>
                  <a:lnTo>
                    <a:pt x="40" y="78"/>
                  </a:lnTo>
                  <a:lnTo>
                    <a:pt x="40" y="78"/>
                  </a:lnTo>
                  <a:lnTo>
                    <a:pt x="46" y="80"/>
                  </a:lnTo>
                  <a:lnTo>
                    <a:pt x="53" y="78"/>
                  </a:lnTo>
                  <a:lnTo>
                    <a:pt x="53" y="78"/>
                  </a:lnTo>
                  <a:lnTo>
                    <a:pt x="57" y="73"/>
                  </a:lnTo>
                  <a:lnTo>
                    <a:pt x="63" y="65"/>
                  </a:lnTo>
                  <a:lnTo>
                    <a:pt x="86" y="75"/>
                  </a:lnTo>
                  <a:lnTo>
                    <a:pt x="86" y="75"/>
                  </a:lnTo>
                  <a:lnTo>
                    <a:pt x="76" y="90"/>
                  </a:lnTo>
                  <a:lnTo>
                    <a:pt x="69" y="94"/>
                  </a:lnTo>
                  <a:lnTo>
                    <a:pt x="63" y="96"/>
                  </a:lnTo>
                  <a:lnTo>
                    <a:pt x="63" y="96"/>
                  </a:lnTo>
                  <a:lnTo>
                    <a:pt x="57" y="98"/>
                  </a:lnTo>
                  <a:lnTo>
                    <a:pt x="51" y="101"/>
                  </a:lnTo>
                  <a:lnTo>
                    <a:pt x="34" y="98"/>
                  </a:lnTo>
                  <a:lnTo>
                    <a:pt x="34" y="98"/>
                  </a:lnTo>
                  <a:lnTo>
                    <a:pt x="23" y="94"/>
                  </a:lnTo>
                  <a:lnTo>
                    <a:pt x="17" y="90"/>
                  </a:lnTo>
                  <a:lnTo>
                    <a:pt x="9" y="84"/>
                  </a:lnTo>
                  <a:lnTo>
                    <a:pt x="5" y="75"/>
                  </a:lnTo>
                  <a:lnTo>
                    <a:pt x="5" y="75"/>
                  </a:lnTo>
                  <a:lnTo>
                    <a:pt x="0" y="67"/>
                  </a:lnTo>
                  <a:lnTo>
                    <a:pt x="0" y="59"/>
                  </a:lnTo>
                  <a:lnTo>
                    <a:pt x="0" y="48"/>
                  </a:lnTo>
                  <a:lnTo>
                    <a:pt x="2" y="38"/>
                  </a:lnTo>
                  <a:lnTo>
                    <a:pt x="2" y="38"/>
                  </a:lnTo>
                  <a:lnTo>
                    <a:pt x="7" y="27"/>
                  </a:lnTo>
                  <a:lnTo>
                    <a:pt x="11" y="19"/>
                  </a:lnTo>
                  <a:lnTo>
                    <a:pt x="17" y="11"/>
                  </a:lnTo>
                  <a:lnTo>
                    <a:pt x="23" y="4"/>
                  </a:lnTo>
                  <a:lnTo>
                    <a:pt x="23" y="4"/>
                  </a:lnTo>
                  <a:lnTo>
                    <a:pt x="32" y="2"/>
                  </a:lnTo>
                  <a:lnTo>
                    <a:pt x="40" y="0"/>
                  </a:lnTo>
                  <a:lnTo>
                    <a:pt x="51" y="0"/>
                  </a:lnTo>
                  <a:lnTo>
                    <a:pt x="61" y="2"/>
                  </a:lnTo>
                  <a:lnTo>
                    <a:pt x="61" y="2"/>
                  </a:lnTo>
                  <a:lnTo>
                    <a:pt x="76" y="8"/>
                  </a:lnTo>
                  <a:lnTo>
                    <a:pt x="86" y="17"/>
                  </a:lnTo>
                  <a:lnTo>
                    <a:pt x="86" y="17"/>
                  </a:lnTo>
                  <a:lnTo>
                    <a:pt x="90" y="27"/>
                  </a:lnTo>
                  <a:lnTo>
                    <a:pt x="93" y="42"/>
                  </a:lnTo>
                  <a:lnTo>
                    <a:pt x="93" y="42"/>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92" name="Freeform 191"/>
            <p:cNvSpPr>
              <a:spLocks noEditPoints="1"/>
            </p:cNvSpPr>
            <p:nvPr/>
          </p:nvSpPr>
          <p:spPr bwMode="auto">
            <a:xfrm>
              <a:off x="9704915" y="932369"/>
              <a:ext cx="159287" cy="174868"/>
            </a:xfrm>
            <a:custGeom>
              <a:avLst/>
              <a:gdLst>
                <a:gd name="T0" fmla="*/ 79 w 92"/>
                <a:gd name="T1" fmla="*/ 86 h 101"/>
                <a:gd name="T2" fmla="*/ 69 w 92"/>
                <a:gd name="T3" fmla="*/ 95 h 101"/>
                <a:gd name="T4" fmla="*/ 58 w 92"/>
                <a:gd name="T5" fmla="*/ 101 h 101"/>
                <a:gd name="T6" fmla="*/ 31 w 92"/>
                <a:gd name="T7" fmla="*/ 99 h 101"/>
                <a:gd name="T8" fmla="*/ 21 w 92"/>
                <a:gd name="T9" fmla="*/ 95 h 101"/>
                <a:gd name="T10" fmla="*/ 6 w 92"/>
                <a:gd name="T11" fmla="*/ 80 h 101"/>
                <a:gd name="T12" fmla="*/ 2 w 92"/>
                <a:gd name="T13" fmla="*/ 72 h 101"/>
                <a:gd name="T14" fmla="*/ 0 w 92"/>
                <a:gd name="T15" fmla="*/ 55 h 101"/>
                <a:gd name="T16" fmla="*/ 4 w 92"/>
                <a:gd name="T17" fmla="*/ 36 h 101"/>
                <a:gd name="T18" fmla="*/ 8 w 92"/>
                <a:gd name="T19" fmla="*/ 26 h 101"/>
                <a:gd name="T20" fmla="*/ 21 w 92"/>
                <a:gd name="T21" fmla="*/ 11 h 101"/>
                <a:gd name="T22" fmla="*/ 27 w 92"/>
                <a:gd name="T23" fmla="*/ 7 h 101"/>
                <a:gd name="T24" fmla="*/ 44 w 92"/>
                <a:gd name="T25" fmla="*/ 0 h 101"/>
                <a:gd name="T26" fmla="*/ 63 w 92"/>
                <a:gd name="T27" fmla="*/ 5 h 101"/>
                <a:gd name="T28" fmla="*/ 71 w 92"/>
                <a:gd name="T29" fmla="*/ 9 h 101"/>
                <a:gd name="T30" fmla="*/ 86 w 92"/>
                <a:gd name="T31" fmla="*/ 19 h 101"/>
                <a:gd name="T32" fmla="*/ 90 w 92"/>
                <a:gd name="T33" fmla="*/ 28 h 101"/>
                <a:gd name="T34" fmla="*/ 92 w 92"/>
                <a:gd name="T35" fmla="*/ 49 h 101"/>
                <a:gd name="T36" fmla="*/ 86 w 92"/>
                <a:gd name="T37" fmla="*/ 74 h 101"/>
                <a:gd name="T38" fmla="*/ 25 w 92"/>
                <a:gd name="T39" fmla="*/ 51 h 101"/>
                <a:gd name="T40" fmla="*/ 25 w 92"/>
                <a:gd name="T41" fmla="*/ 69 h 101"/>
                <a:gd name="T42" fmla="*/ 31 w 92"/>
                <a:gd name="T43" fmla="*/ 76 h 101"/>
                <a:gd name="T44" fmla="*/ 37 w 92"/>
                <a:gd name="T45" fmla="*/ 80 h 101"/>
                <a:gd name="T46" fmla="*/ 48 w 92"/>
                <a:gd name="T47" fmla="*/ 82 h 101"/>
                <a:gd name="T48" fmla="*/ 52 w 92"/>
                <a:gd name="T49" fmla="*/ 78 h 101"/>
                <a:gd name="T50" fmla="*/ 56 w 92"/>
                <a:gd name="T51" fmla="*/ 74 h 101"/>
                <a:gd name="T52" fmla="*/ 67 w 92"/>
                <a:gd name="T53" fmla="*/ 51 h 101"/>
                <a:gd name="T54" fmla="*/ 67 w 92"/>
                <a:gd name="T55" fmla="*/ 32 h 101"/>
                <a:gd name="T56" fmla="*/ 63 w 92"/>
                <a:gd name="T57" fmla="*/ 26 h 101"/>
                <a:gd name="T58" fmla="*/ 56 w 92"/>
                <a:gd name="T59" fmla="*/ 21 h 101"/>
                <a:gd name="T60" fmla="*/ 42 w 92"/>
                <a:gd name="T61" fmla="*/ 23 h 101"/>
                <a:gd name="T62" fmla="*/ 35 w 92"/>
                <a:gd name="T63" fmla="*/ 30 h 101"/>
                <a:gd name="T64" fmla="*/ 67 w 92"/>
                <a:gd name="T65" fmla="*/ 5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101">
                  <a:moveTo>
                    <a:pt x="56" y="74"/>
                  </a:moveTo>
                  <a:lnTo>
                    <a:pt x="79" y="86"/>
                  </a:lnTo>
                  <a:lnTo>
                    <a:pt x="79" y="86"/>
                  </a:lnTo>
                  <a:lnTo>
                    <a:pt x="69" y="95"/>
                  </a:lnTo>
                  <a:lnTo>
                    <a:pt x="58" y="101"/>
                  </a:lnTo>
                  <a:lnTo>
                    <a:pt x="58" y="101"/>
                  </a:lnTo>
                  <a:lnTo>
                    <a:pt x="46" y="101"/>
                  </a:lnTo>
                  <a:lnTo>
                    <a:pt x="31" y="99"/>
                  </a:lnTo>
                  <a:lnTo>
                    <a:pt x="31" y="99"/>
                  </a:lnTo>
                  <a:lnTo>
                    <a:pt x="21" y="95"/>
                  </a:lnTo>
                  <a:lnTo>
                    <a:pt x="12" y="88"/>
                  </a:lnTo>
                  <a:lnTo>
                    <a:pt x="6" y="80"/>
                  </a:lnTo>
                  <a:lnTo>
                    <a:pt x="2" y="72"/>
                  </a:lnTo>
                  <a:lnTo>
                    <a:pt x="2" y="72"/>
                  </a:lnTo>
                  <a:lnTo>
                    <a:pt x="0" y="63"/>
                  </a:lnTo>
                  <a:lnTo>
                    <a:pt x="0" y="55"/>
                  </a:lnTo>
                  <a:lnTo>
                    <a:pt x="2" y="46"/>
                  </a:lnTo>
                  <a:lnTo>
                    <a:pt x="4" y="36"/>
                  </a:lnTo>
                  <a:lnTo>
                    <a:pt x="4" y="36"/>
                  </a:lnTo>
                  <a:lnTo>
                    <a:pt x="8" y="26"/>
                  </a:lnTo>
                  <a:lnTo>
                    <a:pt x="14" y="17"/>
                  </a:lnTo>
                  <a:lnTo>
                    <a:pt x="21" y="11"/>
                  </a:lnTo>
                  <a:lnTo>
                    <a:pt x="27" y="7"/>
                  </a:lnTo>
                  <a:lnTo>
                    <a:pt x="27" y="7"/>
                  </a:lnTo>
                  <a:lnTo>
                    <a:pt x="35" y="2"/>
                  </a:lnTo>
                  <a:lnTo>
                    <a:pt x="44" y="0"/>
                  </a:lnTo>
                  <a:lnTo>
                    <a:pt x="52" y="0"/>
                  </a:lnTo>
                  <a:lnTo>
                    <a:pt x="63" y="5"/>
                  </a:lnTo>
                  <a:lnTo>
                    <a:pt x="63" y="5"/>
                  </a:lnTo>
                  <a:lnTo>
                    <a:pt x="71" y="9"/>
                  </a:lnTo>
                  <a:lnTo>
                    <a:pt x="79" y="13"/>
                  </a:lnTo>
                  <a:lnTo>
                    <a:pt x="86" y="19"/>
                  </a:lnTo>
                  <a:lnTo>
                    <a:pt x="90" y="28"/>
                  </a:lnTo>
                  <a:lnTo>
                    <a:pt x="90" y="28"/>
                  </a:lnTo>
                  <a:lnTo>
                    <a:pt x="92" y="38"/>
                  </a:lnTo>
                  <a:lnTo>
                    <a:pt x="92" y="49"/>
                  </a:lnTo>
                  <a:lnTo>
                    <a:pt x="90" y="59"/>
                  </a:lnTo>
                  <a:lnTo>
                    <a:pt x="86" y="74"/>
                  </a:lnTo>
                  <a:lnTo>
                    <a:pt x="25" y="51"/>
                  </a:lnTo>
                  <a:lnTo>
                    <a:pt x="25" y="51"/>
                  </a:lnTo>
                  <a:lnTo>
                    <a:pt x="25" y="61"/>
                  </a:lnTo>
                  <a:lnTo>
                    <a:pt x="25" y="69"/>
                  </a:lnTo>
                  <a:lnTo>
                    <a:pt x="25" y="69"/>
                  </a:lnTo>
                  <a:lnTo>
                    <a:pt x="31" y="76"/>
                  </a:lnTo>
                  <a:lnTo>
                    <a:pt x="37" y="80"/>
                  </a:lnTo>
                  <a:lnTo>
                    <a:pt x="37" y="80"/>
                  </a:lnTo>
                  <a:lnTo>
                    <a:pt x="44" y="82"/>
                  </a:lnTo>
                  <a:lnTo>
                    <a:pt x="48" y="82"/>
                  </a:lnTo>
                  <a:lnTo>
                    <a:pt x="48" y="82"/>
                  </a:lnTo>
                  <a:lnTo>
                    <a:pt x="52" y="78"/>
                  </a:lnTo>
                  <a:lnTo>
                    <a:pt x="56" y="74"/>
                  </a:lnTo>
                  <a:lnTo>
                    <a:pt x="56" y="74"/>
                  </a:lnTo>
                  <a:close/>
                  <a:moveTo>
                    <a:pt x="67" y="51"/>
                  </a:moveTo>
                  <a:lnTo>
                    <a:pt x="67" y="51"/>
                  </a:lnTo>
                  <a:lnTo>
                    <a:pt x="69" y="40"/>
                  </a:lnTo>
                  <a:lnTo>
                    <a:pt x="67" y="32"/>
                  </a:lnTo>
                  <a:lnTo>
                    <a:pt x="67" y="32"/>
                  </a:lnTo>
                  <a:lnTo>
                    <a:pt x="63" y="26"/>
                  </a:lnTo>
                  <a:lnTo>
                    <a:pt x="56" y="21"/>
                  </a:lnTo>
                  <a:lnTo>
                    <a:pt x="56" y="21"/>
                  </a:lnTo>
                  <a:lnTo>
                    <a:pt x="50" y="21"/>
                  </a:lnTo>
                  <a:lnTo>
                    <a:pt x="42" y="23"/>
                  </a:lnTo>
                  <a:lnTo>
                    <a:pt x="42" y="23"/>
                  </a:lnTo>
                  <a:lnTo>
                    <a:pt x="35" y="30"/>
                  </a:lnTo>
                  <a:lnTo>
                    <a:pt x="31" y="38"/>
                  </a:lnTo>
                  <a:lnTo>
                    <a:pt x="67" y="51"/>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93" name="Freeform 192"/>
            <p:cNvSpPr>
              <a:spLocks noEditPoints="1"/>
            </p:cNvSpPr>
            <p:nvPr/>
          </p:nvSpPr>
          <p:spPr bwMode="auto">
            <a:xfrm>
              <a:off x="7938908" y="5667650"/>
              <a:ext cx="212960" cy="261436"/>
            </a:xfrm>
            <a:custGeom>
              <a:avLst/>
              <a:gdLst>
                <a:gd name="T0" fmla="*/ 123 w 123"/>
                <a:gd name="T1" fmla="*/ 151 h 151"/>
                <a:gd name="T2" fmla="*/ 96 w 123"/>
                <a:gd name="T3" fmla="*/ 142 h 151"/>
                <a:gd name="T4" fmla="*/ 96 w 123"/>
                <a:gd name="T5" fmla="*/ 109 h 151"/>
                <a:gd name="T6" fmla="*/ 46 w 123"/>
                <a:gd name="T7" fmla="*/ 92 h 151"/>
                <a:gd name="T8" fmla="*/ 25 w 123"/>
                <a:gd name="T9" fmla="*/ 115 h 151"/>
                <a:gd name="T10" fmla="*/ 0 w 123"/>
                <a:gd name="T11" fmla="*/ 107 h 151"/>
                <a:gd name="T12" fmla="*/ 92 w 123"/>
                <a:gd name="T13" fmla="*/ 0 h 151"/>
                <a:gd name="T14" fmla="*/ 119 w 123"/>
                <a:gd name="T15" fmla="*/ 10 h 151"/>
                <a:gd name="T16" fmla="*/ 123 w 123"/>
                <a:gd name="T17" fmla="*/ 151 h 151"/>
                <a:gd name="T18" fmla="*/ 96 w 123"/>
                <a:gd name="T19" fmla="*/ 86 h 151"/>
                <a:gd name="T20" fmla="*/ 96 w 123"/>
                <a:gd name="T21" fmla="*/ 33 h 151"/>
                <a:gd name="T22" fmla="*/ 61 w 123"/>
                <a:gd name="T23" fmla="*/ 73 h 151"/>
                <a:gd name="T24" fmla="*/ 96 w 123"/>
                <a:gd name="T25" fmla="*/ 8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51">
                  <a:moveTo>
                    <a:pt x="123" y="151"/>
                  </a:moveTo>
                  <a:lnTo>
                    <a:pt x="96" y="142"/>
                  </a:lnTo>
                  <a:lnTo>
                    <a:pt x="96" y="109"/>
                  </a:lnTo>
                  <a:lnTo>
                    <a:pt x="46" y="92"/>
                  </a:lnTo>
                  <a:lnTo>
                    <a:pt x="25" y="115"/>
                  </a:lnTo>
                  <a:lnTo>
                    <a:pt x="0" y="107"/>
                  </a:lnTo>
                  <a:lnTo>
                    <a:pt x="92" y="0"/>
                  </a:lnTo>
                  <a:lnTo>
                    <a:pt x="119" y="10"/>
                  </a:lnTo>
                  <a:lnTo>
                    <a:pt x="123" y="151"/>
                  </a:lnTo>
                  <a:close/>
                  <a:moveTo>
                    <a:pt x="96" y="86"/>
                  </a:moveTo>
                  <a:lnTo>
                    <a:pt x="96" y="33"/>
                  </a:lnTo>
                  <a:lnTo>
                    <a:pt x="61" y="73"/>
                  </a:lnTo>
                  <a:lnTo>
                    <a:pt x="96" y="86"/>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94" name="Freeform 193"/>
            <p:cNvSpPr>
              <a:spLocks/>
            </p:cNvSpPr>
            <p:nvPr/>
          </p:nvSpPr>
          <p:spPr bwMode="auto">
            <a:xfrm>
              <a:off x="8188227" y="5780189"/>
              <a:ext cx="178332" cy="199107"/>
            </a:xfrm>
            <a:custGeom>
              <a:avLst/>
              <a:gdLst>
                <a:gd name="T0" fmla="*/ 84 w 103"/>
                <a:gd name="T1" fmla="*/ 115 h 115"/>
                <a:gd name="T2" fmla="*/ 59 w 103"/>
                <a:gd name="T3" fmla="*/ 109 h 115"/>
                <a:gd name="T4" fmla="*/ 72 w 103"/>
                <a:gd name="T5" fmla="*/ 61 h 115"/>
                <a:gd name="T6" fmla="*/ 72 w 103"/>
                <a:gd name="T7" fmla="*/ 61 h 115"/>
                <a:gd name="T8" fmla="*/ 76 w 103"/>
                <a:gd name="T9" fmla="*/ 42 h 115"/>
                <a:gd name="T10" fmla="*/ 76 w 103"/>
                <a:gd name="T11" fmla="*/ 42 h 115"/>
                <a:gd name="T12" fmla="*/ 76 w 103"/>
                <a:gd name="T13" fmla="*/ 38 h 115"/>
                <a:gd name="T14" fmla="*/ 74 w 103"/>
                <a:gd name="T15" fmla="*/ 33 h 115"/>
                <a:gd name="T16" fmla="*/ 74 w 103"/>
                <a:gd name="T17" fmla="*/ 33 h 115"/>
                <a:gd name="T18" fmla="*/ 69 w 103"/>
                <a:gd name="T19" fmla="*/ 31 h 115"/>
                <a:gd name="T20" fmla="*/ 65 w 103"/>
                <a:gd name="T21" fmla="*/ 29 h 115"/>
                <a:gd name="T22" fmla="*/ 65 w 103"/>
                <a:gd name="T23" fmla="*/ 29 h 115"/>
                <a:gd name="T24" fmla="*/ 59 w 103"/>
                <a:gd name="T25" fmla="*/ 27 h 115"/>
                <a:gd name="T26" fmla="*/ 53 w 103"/>
                <a:gd name="T27" fmla="*/ 29 h 115"/>
                <a:gd name="T28" fmla="*/ 53 w 103"/>
                <a:gd name="T29" fmla="*/ 29 h 115"/>
                <a:gd name="T30" fmla="*/ 46 w 103"/>
                <a:gd name="T31" fmla="*/ 31 h 115"/>
                <a:gd name="T32" fmla="*/ 42 w 103"/>
                <a:gd name="T33" fmla="*/ 35 h 115"/>
                <a:gd name="T34" fmla="*/ 42 w 103"/>
                <a:gd name="T35" fmla="*/ 35 h 115"/>
                <a:gd name="T36" fmla="*/ 40 w 103"/>
                <a:gd name="T37" fmla="*/ 44 h 115"/>
                <a:gd name="T38" fmla="*/ 36 w 103"/>
                <a:gd name="T39" fmla="*/ 56 h 115"/>
                <a:gd name="T40" fmla="*/ 23 w 103"/>
                <a:gd name="T41" fmla="*/ 98 h 115"/>
                <a:gd name="T42" fmla="*/ 0 w 103"/>
                <a:gd name="T43" fmla="*/ 92 h 115"/>
                <a:gd name="T44" fmla="*/ 26 w 103"/>
                <a:gd name="T45" fmla="*/ 0 h 115"/>
                <a:gd name="T46" fmla="*/ 46 w 103"/>
                <a:gd name="T47" fmla="*/ 6 h 115"/>
                <a:gd name="T48" fmla="*/ 44 w 103"/>
                <a:gd name="T49" fmla="*/ 19 h 115"/>
                <a:gd name="T50" fmla="*/ 44 w 103"/>
                <a:gd name="T51" fmla="*/ 19 h 115"/>
                <a:gd name="T52" fmla="*/ 53 w 103"/>
                <a:gd name="T53" fmla="*/ 15 h 115"/>
                <a:gd name="T54" fmla="*/ 61 w 103"/>
                <a:gd name="T55" fmla="*/ 12 h 115"/>
                <a:gd name="T56" fmla="*/ 69 w 103"/>
                <a:gd name="T57" fmla="*/ 10 h 115"/>
                <a:gd name="T58" fmla="*/ 78 w 103"/>
                <a:gd name="T59" fmla="*/ 12 h 115"/>
                <a:gd name="T60" fmla="*/ 78 w 103"/>
                <a:gd name="T61" fmla="*/ 12 h 115"/>
                <a:gd name="T62" fmla="*/ 86 w 103"/>
                <a:gd name="T63" fmla="*/ 15 h 115"/>
                <a:gd name="T64" fmla="*/ 93 w 103"/>
                <a:gd name="T65" fmla="*/ 19 h 115"/>
                <a:gd name="T66" fmla="*/ 93 w 103"/>
                <a:gd name="T67" fmla="*/ 19 h 115"/>
                <a:gd name="T68" fmla="*/ 97 w 103"/>
                <a:gd name="T69" fmla="*/ 25 h 115"/>
                <a:gd name="T70" fmla="*/ 101 w 103"/>
                <a:gd name="T71" fmla="*/ 29 h 115"/>
                <a:gd name="T72" fmla="*/ 101 w 103"/>
                <a:gd name="T73" fmla="*/ 29 h 115"/>
                <a:gd name="T74" fmla="*/ 103 w 103"/>
                <a:gd name="T75" fmla="*/ 42 h 115"/>
                <a:gd name="T76" fmla="*/ 103 w 103"/>
                <a:gd name="T77" fmla="*/ 42 h 115"/>
                <a:gd name="T78" fmla="*/ 99 w 103"/>
                <a:gd name="T79" fmla="*/ 58 h 115"/>
                <a:gd name="T80" fmla="*/ 84 w 103"/>
                <a:gd name="T8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5">
                  <a:moveTo>
                    <a:pt x="84" y="115"/>
                  </a:moveTo>
                  <a:lnTo>
                    <a:pt x="59" y="109"/>
                  </a:lnTo>
                  <a:lnTo>
                    <a:pt x="72" y="61"/>
                  </a:lnTo>
                  <a:lnTo>
                    <a:pt x="72" y="61"/>
                  </a:lnTo>
                  <a:lnTo>
                    <a:pt x="76" y="42"/>
                  </a:lnTo>
                  <a:lnTo>
                    <a:pt x="76" y="42"/>
                  </a:lnTo>
                  <a:lnTo>
                    <a:pt x="76" y="38"/>
                  </a:lnTo>
                  <a:lnTo>
                    <a:pt x="74" y="33"/>
                  </a:lnTo>
                  <a:lnTo>
                    <a:pt x="74" y="33"/>
                  </a:lnTo>
                  <a:lnTo>
                    <a:pt x="69" y="31"/>
                  </a:lnTo>
                  <a:lnTo>
                    <a:pt x="65" y="29"/>
                  </a:lnTo>
                  <a:lnTo>
                    <a:pt x="65" y="29"/>
                  </a:lnTo>
                  <a:lnTo>
                    <a:pt x="59" y="27"/>
                  </a:lnTo>
                  <a:lnTo>
                    <a:pt x="53" y="29"/>
                  </a:lnTo>
                  <a:lnTo>
                    <a:pt x="53" y="29"/>
                  </a:lnTo>
                  <a:lnTo>
                    <a:pt x="46" y="31"/>
                  </a:lnTo>
                  <a:lnTo>
                    <a:pt x="42" y="35"/>
                  </a:lnTo>
                  <a:lnTo>
                    <a:pt x="42" y="35"/>
                  </a:lnTo>
                  <a:lnTo>
                    <a:pt x="40" y="44"/>
                  </a:lnTo>
                  <a:lnTo>
                    <a:pt x="36" y="56"/>
                  </a:lnTo>
                  <a:lnTo>
                    <a:pt x="23" y="98"/>
                  </a:lnTo>
                  <a:lnTo>
                    <a:pt x="0" y="92"/>
                  </a:lnTo>
                  <a:lnTo>
                    <a:pt x="26" y="0"/>
                  </a:lnTo>
                  <a:lnTo>
                    <a:pt x="46" y="6"/>
                  </a:lnTo>
                  <a:lnTo>
                    <a:pt x="44" y="19"/>
                  </a:lnTo>
                  <a:lnTo>
                    <a:pt x="44" y="19"/>
                  </a:lnTo>
                  <a:lnTo>
                    <a:pt x="53" y="15"/>
                  </a:lnTo>
                  <a:lnTo>
                    <a:pt x="61" y="12"/>
                  </a:lnTo>
                  <a:lnTo>
                    <a:pt x="69" y="10"/>
                  </a:lnTo>
                  <a:lnTo>
                    <a:pt x="78" y="12"/>
                  </a:lnTo>
                  <a:lnTo>
                    <a:pt x="78" y="12"/>
                  </a:lnTo>
                  <a:lnTo>
                    <a:pt x="86" y="15"/>
                  </a:lnTo>
                  <a:lnTo>
                    <a:pt x="93" y="19"/>
                  </a:lnTo>
                  <a:lnTo>
                    <a:pt x="93" y="19"/>
                  </a:lnTo>
                  <a:lnTo>
                    <a:pt x="97" y="25"/>
                  </a:lnTo>
                  <a:lnTo>
                    <a:pt x="101" y="29"/>
                  </a:lnTo>
                  <a:lnTo>
                    <a:pt x="101" y="29"/>
                  </a:lnTo>
                  <a:lnTo>
                    <a:pt x="103" y="42"/>
                  </a:lnTo>
                  <a:lnTo>
                    <a:pt x="103" y="42"/>
                  </a:lnTo>
                  <a:lnTo>
                    <a:pt x="99" y="58"/>
                  </a:lnTo>
                  <a:lnTo>
                    <a:pt x="84" y="115"/>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95" name="Freeform 194"/>
            <p:cNvSpPr>
              <a:spLocks/>
            </p:cNvSpPr>
            <p:nvPr/>
          </p:nvSpPr>
          <p:spPr bwMode="auto">
            <a:xfrm>
              <a:off x="8370021" y="5823473"/>
              <a:ext cx="195646" cy="238928"/>
            </a:xfrm>
            <a:custGeom>
              <a:avLst/>
              <a:gdLst>
                <a:gd name="T0" fmla="*/ 17 w 113"/>
                <a:gd name="T1" fmla="*/ 0 h 138"/>
                <a:gd name="T2" fmla="*/ 42 w 113"/>
                <a:gd name="T3" fmla="*/ 6 h 138"/>
                <a:gd name="T4" fmla="*/ 52 w 113"/>
                <a:gd name="T5" fmla="*/ 77 h 138"/>
                <a:gd name="T6" fmla="*/ 88 w 113"/>
                <a:gd name="T7" fmla="*/ 15 h 138"/>
                <a:gd name="T8" fmla="*/ 113 w 113"/>
                <a:gd name="T9" fmla="*/ 19 h 138"/>
                <a:gd name="T10" fmla="*/ 63 w 113"/>
                <a:gd name="T11" fmla="*/ 103 h 138"/>
                <a:gd name="T12" fmla="*/ 52 w 113"/>
                <a:gd name="T13" fmla="*/ 119 h 138"/>
                <a:gd name="T14" fmla="*/ 52 w 113"/>
                <a:gd name="T15" fmla="*/ 119 h 138"/>
                <a:gd name="T16" fmla="*/ 44 w 113"/>
                <a:gd name="T17" fmla="*/ 130 h 138"/>
                <a:gd name="T18" fmla="*/ 44 w 113"/>
                <a:gd name="T19" fmla="*/ 130 h 138"/>
                <a:gd name="T20" fmla="*/ 36 w 113"/>
                <a:gd name="T21" fmla="*/ 136 h 138"/>
                <a:gd name="T22" fmla="*/ 36 w 113"/>
                <a:gd name="T23" fmla="*/ 136 h 138"/>
                <a:gd name="T24" fmla="*/ 25 w 113"/>
                <a:gd name="T25" fmla="*/ 138 h 138"/>
                <a:gd name="T26" fmla="*/ 25 w 113"/>
                <a:gd name="T27" fmla="*/ 138 h 138"/>
                <a:gd name="T28" fmla="*/ 13 w 113"/>
                <a:gd name="T29" fmla="*/ 138 h 138"/>
                <a:gd name="T30" fmla="*/ 13 w 113"/>
                <a:gd name="T31" fmla="*/ 138 h 138"/>
                <a:gd name="T32" fmla="*/ 0 w 113"/>
                <a:gd name="T33" fmla="*/ 132 h 138"/>
                <a:gd name="T34" fmla="*/ 0 w 113"/>
                <a:gd name="T35" fmla="*/ 113 h 138"/>
                <a:gd name="T36" fmla="*/ 0 w 113"/>
                <a:gd name="T37" fmla="*/ 113 h 138"/>
                <a:gd name="T38" fmla="*/ 11 w 113"/>
                <a:gd name="T39" fmla="*/ 117 h 138"/>
                <a:gd name="T40" fmla="*/ 11 w 113"/>
                <a:gd name="T41" fmla="*/ 117 h 138"/>
                <a:gd name="T42" fmla="*/ 19 w 113"/>
                <a:gd name="T43" fmla="*/ 117 h 138"/>
                <a:gd name="T44" fmla="*/ 25 w 113"/>
                <a:gd name="T45" fmla="*/ 113 h 138"/>
                <a:gd name="T46" fmla="*/ 25 w 113"/>
                <a:gd name="T47" fmla="*/ 113 h 138"/>
                <a:gd name="T48" fmla="*/ 29 w 113"/>
                <a:gd name="T49" fmla="*/ 109 h 138"/>
                <a:gd name="T50" fmla="*/ 34 w 113"/>
                <a:gd name="T51" fmla="*/ 103 h 138"/>
                <a:gd name="T52" fmla="*/ 17 w 113"/>
                <a:gd name="T5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38">
                  <a:moveTo>
                    <a:pt x="17" y="0"/>
                  </a:moveTo>
                  <a:lnTo>
                    <a:pt x="42" y="6"/>
                  </a:lnTo>
                  <a:lnTo>
                    <a:pt x="52" y="77"/>
                  </a:lnTo>
                  <a:lnTo>
                    <a:pt x="88" y="15"/>
                  </a:lnTo>
                  <a:lnTo>
                    <a:pt x="113" y="19"/>
                  </a:lnTo>
                  <a:lnTo>
                    <a:pt x="63" y="103"/>
                  </a:lnTo>
                  <a:lnTo>
                    <a:pt x="52" y="119"/>
                  </a:lnTo>
                  <a:lnTo>
                    <a:pt x="52" y="119"/>
                  </a:lnTo>
                  <a:lnTo>
                    <a:pt x="44" y="130"/>
                  </a:lnTo>
                  <a:lnTo>
                    <a:pt x="44" y="130"/>
                  </a:lnTo>
                  <a:lnTo>
                    <a:pt x="36" y="136"/>
                  </a:lnTo>
                  <a:lnTo>
                    <a:pt x="36" y="136"/>
                  </a:lnTo>
                  <a:lnTo>
                    <a:pt x="25" y="138"/>
                  </a:lnTo>
                  <a:lnTo>
                    <a:pt x="25" y="138"/>
                  </a:lnTo>
                  <a:lnTo>
                    <a:pt x="13" y="138"/>
                  </a:lnTo>
                  <a:lnTo>
                    <a:pt x="13" y="138"/>
                  </a:lnTo>
                  <a:lnTo>
                    <a:pt x="0" y="132"/>
                  </a:lnTo>
                  <a:lnTo>
                    <a:pt x="0" y="113"/>
                  </a:lnTo>
                  <a:lnTo>
                    <a:pt x="0" y="113"/>
                  </a:lnTo>
                  <a:lnTo>
                    <a:pt x="11" y="117"/>
                  </a:lnTo>
                  <a:lnTo>
                    <a:pt x="11" y="117"/>
                  </a:lnTo>
                  <a:lnTo>
                    <a:pt x="19" y="117"/>
                  </a:lnTo>
                  <a:lnTo>
                    <a:pt x="25" y="113"/>
                  </a:lnTo>
                  <a:lnTo>
                    <a:pt x="25" y="113"/>
                  </a:lnTo>
                  <a:lnTo>
                    <a:pt x="29" y="109"/>
                  </a:lnTo>
                  <a:lnTo>
                    <a:pt x="34" y="103"/>
                  </a:lnTo>
                  <a:lnTo>
                    <a:pt x="17" y="0"/>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96" name="Freeform 195"/>
            <p:cNvSpPr>
              <a:spLocks/>
            </p:cNvSpPr>
            <p:nvPr/>
          </p:nvSpPr>
          <p:spPr bwMode="auto">
            <a:xfrm>
              <a:off x="8667819" y="5809622"/>
              <a:ext cx="162750" cy="238928"/>
            </a:xfrm>
            <a:custGeom>
              <a:avLst/>
              <a:gdLst>
                <a:gd name="T0" fmla="*/ 0 w 94"/>
                <a:gd name="T1" fmla="*/ 132 h 138"/>
                <a:gd name="T2" fmla="*/ 10 w 94"/>
                <a:gd name="T3" fmla="*/ 0 h 138"/>
                <a:gd name="T4" fmla="*/ 35 w 94"/>
                <a:gd name="T5" fmla="*/ 2 h 138"/>
                <a:gd name="T6" fmla="*/ 27 w 94"/>
                <a:gd name="T7" fmla="*/ 111 h 138"/>
                <a:gd name="T8" fmla="*/ 94 w 94"/>
                <a:gd name="T9" fmla="*/ 117 h 138"/>
                <a:gd name="T10" fmla="*/ 92 w 94"/>
                <a:gd name="T11" fmla="*/ 138 h 138"/>
                <a:gd name="T12" fmla="*/ 0 w 94"/>
                <a:gd name="T13" fmla="*/ 132 h 138"/>
              </a:gdLst>
              <a:ahLst/>
              <a:cxnLst>
                <a:cxn ang="0">
                  <a:pos x="T0" y="T1"/>
                </a:cxn>
                <a:cxn ang="0">
                  <a:pos x="T2" y="T3"/>
                </a:cxn>
                <a:cxn ang="0">
                  <a:pos x="T4" y="T5"/>
                </a:cxn>
                <a:cxn ang="0">
                  <a:pos x="T6" y="T7"/>
                </a:cxn>
                <a:cxn ang="0">
                  <a:pos x="T8" y="T9"/>
                </a:cxn>
                <a:cxn ang="0">
                  <a:pos x="T10" y="T11"/>
                </a:cxn>
                <a:cxn ang="0">
                  <a:pos x="T12" y="T13"/>
                </a:cxn>
              </a:cxnLst>
              <a:rect l="0" t="0" r="r" b="b"/>
              <a:pathLst>
                <a:path w="94" h="138">
                  <a:moveTo>
                    <a:pt x="0" y="132"/>
                  </a:moveTo>
                  <a:lnTo>
                    <a:pt x="10" y="0"/>
                  </a:lnTo>
                  <a:lnTo>
                    <a:pt x="35" y="2"/>
                  </a:lnTo>
                  <a:lnTo>
                    <a:pt x="27" y="111"/>
                  </a:lnTo>
                  <a:lnTo>
                    <a:pt x="94" y="117"/>
                  </a:lnTo>
                  <a:lnTo>
                    <a:pt x="92" y="138"/>
                  </a:lnTo>
                  <a:lnTo>
                    <a:pt x="0" y="132"/>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97" name="Freeform 196"/>
            <p:cNvSpPr>
              <a:spLocks noEditPoints="1"/>
            </p:cNvSpPr>
            <p:nvPr/>
          </p:nvSpPr>
          <p:spPr bwMode="auto">
            <a:xfrm>
              <a:off x="8860002" y="5880608"/>
              <a:ext cx="169675" cy="174868"/>
            </a:xfrm>
            <a:custGeom>
              <a:avLst/>
              <a:gdLst>
                <a:gd name="T0" fmla="*/ 0 w 98"/>
                <a:gd name="T1" fmla="*/ 49 h 101"/>
                <a:gd name="T2" fmla="*/ 6 w 98"/>
                <a:gd name="T3" fmla="*/ 26 h 101"/>
                <a:gd name="T4" fmla="*/ 14 w 98"/>
                <a:gd name="T5" fmla="*/ 15 h 101"/>
                <a:gd name="T6" fmla="*/ 23 w 98"/>
                <a:gd name="T7" fmla="*/ 7 h 101"/>
                <a:gd name="T8" fmla="*/ 48 w 98"/>
                <a:gd name="T9" fmla="*/ 0 h 101"/>
                <a:gd name="T10" fmla="*/ 58 w 98"/>
                <a:gd name="T11" fmla="*/ 0 h 101"/>
                <a:gd name="T12" fmla="*/ 77 w 98"/>
                <a:gd name="T13" fmla="*/ 7 h 101"/>
                <a:gd name="T14" fmla="*/ 86 w 98"/>
                <a:gd name="T15" fmla="*/ 13 h 101"/>
                <a:gd name="T16" fmla="*/ 96 w 98"/>
                <a:gd name="T17" fmla="*/ 30 h 101"/>
                <a:gd name="T18" fmla="*/ 98 w 98"/>
                <a:gd name="T19" fmla="*/ 49 h 101"/>
                <a:gd name="T20" fmla="*/ 98 w 98"/>
                <a:gd name="T21" fmla="*/ 59 h 101"/>
                <a:gd name="T22" fmla="*/ 92 w 98"/>
                <a:gd name="T23" fmla="*/ 78 h 101"/>
                <a:gd name="T24" fmla="*/ 86 w 98"/>
                <a:gd name="T25" fmla="*/ 86 h 101"/>
                <a:gd name="T26" fmla="*/ 71 w 98"/>
                <a:gd name="T27" fmla="*/ 97 h 101"/>
                <a:gd name="T28" fmla="*/ 50 w 98"/>
                <a:gd name="T29" fmla="*/ 101 h 101"/>
                <a:gd name="T30" fmla="*/ 37 w 98"/>
                <a:gd name="T31" fmla="*/ 99 h 101"/>
                <a:gd name="T32" fmla="*/ 25 w 98"/>
                <a:gd name="T33" fmla="*/ 95 h 101"/>
                <a:gd name="T34" fmla="*/ 6 w 98"/>
                <a:gd name="T35" fmla="*/ 78 h 101"/>
                <a:gd name="T36" fmla="*/ 2 w 98"/>
                <a:gd name="T37" fmla="*/ 65 h 101"/>
                <a:gd name="T38" fmla="*/ 0 w 98"/>
                <a:gd name="T39" fmla="*/ 49 h 101"/>
                <a:gd name="T40" fmla="*/ 27 w 98"/>
                <a:gd name="T41" fmla="*/ 51 h 101"/>
                <a:gd name="T42" fmla="*/ 33 w 98"/>
                <a:gd name="T43" fmla="*/ 72 h 101"/>
                <a:gd name="T44" fmla="*/ 42 w 98"/>
                <a:gd name="T45" fmla="*/ 78 h 101"/>
                <a:gd name="T46" fmla="*/ 50 w 98"/>
                <a:gd name="T47" fmla="*/ 80 h 101"/>
                <a:gd name="T48" fmla="*/ 67 w 98"/>
                <a:gd name="T49" fmla="*/ 72 h 101"/>
                <a:gd name="T50" fmla="*/ 71 w 98"/>
                <a:gd name="T51" fmla="*/ 63 h 101"/>
                <a:gd name="T52" fmla="*/ 73 w 98"/>
                <a:gd name="T53" fmla="*/ 49 h 101"/>
                <a:gd name="T54" fmla="*/ 67 w 98"/>
                <a:gd name="T55" fmla="*/ 28 h 101"/>
                <a:gd name="T56" fmla="*/ 58 w 98"/>
                <a:gd name="T57" fmla="*/ 24 h 101"/>
                <a:gd name="T58" fmla="*/ 50 w 98"/>
                <a:gd name="T59" fmla="*/ 21 h 101"/>
                <a:gd name="T60" fmla="*/ 33 w 98"/>
                <a:gd name="T61" fmla="*/ 28 h 101"/>
                <a:gd name="T62" fmla="*/ 27 w 98"/>
                <a:gd name="T63" fmla="*/ 38 h 101"/>
                <a:gd name="T64" fmla="*/ 27 w 98"/>
                <a:gd name="T65" fmla="*/ 5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01">
                  <a:moveTo>
                    <a:pt x="0" y="49"/>
                  </a:moveTo>
                  <a:lnTo>
                    <a:pt x="0" y="49"/>
                  </a:lnTo>
                  <a:lnTo>
                    <a:pt x="2" y="38"/>
                  </a:lnTo>
                  <a:lnTo>
                    <a:pt x="6" y="26"/>
                  </a:lnTo>
                  <a:lnTo>
                    <a:pt x="6" y="26"/>
                  </a:lnTo>
                  <a:lnTo>
                    <a:pt x="14" y="15"/>
                  </a:lnTo>
                  <a:lnTo>
                    <a:pt x="23" y="7"/>
                  </a:lnTo>
                  <a:lnTo>
                    <a:pt x="23" y="7"/>
                  </a:lnTo>
                  <a:lnTo>
                    <a:pt x="35" y="3"/>
                  </a:lnTo>
                  <a:lnTo>
                    <a:pt x="48" y="0"/>
                  </a:lnTo>
                  <a:lnTo>
                    <a:pt x="48" y="0"/>
                  </a:lnTo>
                  <a:lnTo>
                    <a:pt x="58" y="0"/>
                  </a:lnTo>
                  <a:lnTo>
                    <a:pt x="69" y="3"/>
                  </a:lnTo>
                  <a:lnTo>
                    <a:pt x="77" y="7"/>
                  </a:lnTo>
                  <a:lnTo>
                    <a:pt x="86" y="13"/>
                  </a:lnTo>
                  <a:lnTo>
                    <a:pt x="86" y="13"/>
                  </a:lnTo>
                  <a:lnTo>
                    <a:pt x="90" y="21"/>
                  </a:lnTo>
                  <a:lnTo>
                    <a:pt x="96" y="30"/>
                  </a:lnTo>
                  <a:lnTo>
                    <a:pt x="98" y="38"/>
                  </a:lnTo>
                  <a:lnTo>
                    <a:pt x="98" y="49"/>
                  </a:lnTo>
                  <a:lnTo>
                    <a:pt x="98" y="49"/>
                  </a:lnTo>
                  <a:lnTo>
                    <a:pt x="98" y="59"/>
                  </a:lnTo>
                  <a:lnTo>
                    <a:pt x="96" y="70"/>
                  </a:lnTo>
                  <a:lnTo>
                    <a:pt x="92" y="78"/>
                  </a:lnTo>
                  <a:lnTo>
                    <a:pt x="86" y="86"/>
                  </a:lnTo>
                  <a:lnTo>
                    <a:pt x="86" y="86"/>
                  </a:lnTo>
                  <a:lnTo>
                    <a:pt x="77" y="93"/>
                  </a:lnTo>
                  <a:lnTo>
                    <a:pt x="71" y="97"/>
                  </a:lnTo>
                  <a:lnTo>
                    <a:pt x="61" y="99"/>
                  </a:lnTo>
                  <a:lnTo>
                    <a:pt x="50" y="101"/>
                  </a:lnTo>
                  <a:lnTo>
                    <a:pt x="50" y="101"/>
                  </a:lnTo>
                  <a:lnTo>
                    <a:pt x="37" y="99"/>
                  </a:lnTo>
                  <a:lnTo>
                    <a:pt x="25" y="95"/>
                  </a:lnTo>
                  <a:lnTo>
                    <a:pt x="25" y="95"/>
                  </a:lnTo>
                  <a:lnTo>
                    <a:pt x="14" y="88"/>
                  </a:lnTo>
                  <a:lnTo>
                    <a:pt x="6" y="78"/>
                  </a:lnTo>
                  <a:lnTo>
                    <a:pt x="6" y="78"/>
                  </a:lnTo>
                  <a:lnTo>
                    <a:pt x="2" y="65"/>
                  </a:lnTo>
                  <a:lnTo>
                    <a:pt x="0" y="49"/>
                  </a:lnTo>
                  <a:lnTo>
                    <a:pt x="0" y="49"/>
                  </a:lnTo>
                  <a:close/>
                  <a:moveTo>
                    <a:pt x="27" y="51"/>
                  </a:moveTo>
                  <a:lnTo>
                    <a:pt x="27" y="51"/>
                  </a:lnTo>
                  <a:lnTo>
                    <a:pt x="29" y="63"/>
                  </a:lnTo>
                  <a:lnTo>
                    <a:pt x="33" y="72"/>
                  </a:lnTo>
                  <a:lnTo>
                    <a:pt x="33" y="72"/>
                  </a:lnTo>
                  <a:lnTo>
                    <a:pt x="42" y="78"/>
                  </a:lnTo>
                  <a:lnTo>
                    <a:pt x="50" y="80"/>
                  </a:lnTo>
                  <a:lnTo>
                    <a:pt x="50" y="80"/>
                  </a:lnTo>
                  <a:lnTo>
                    <a:pt x="58" y="78"/>
                  </a:lnTo>
                  <a:lnTo>
                    <a:pt x="67" y="72"/>
                  </a:lnTo>
                  <a:lnTo>
                    <a:pt x="67" y="72"/>
                  </a:lnTo>
                  <a:lnTo>
                    <a:pt x="71" y="63"/>
                  </a:lnTo>
                  <a:lnTo>
                    <a:pt x="73" y="49"/>
                  </a:lnTo>
                  <a:lnTo>
                    <a:pt x="73" y="49"/>
                  </a:lnTo>
                  <a:lnTo>
                    <a:pt x="71" y="38"/>
                  </a:lnTo>
                  <a:lnTo>
                    <a:pt x="67" y="28"/>
                  </a:lnTo>
                  <a:lnTo>
                    <a:pt x="67" y="28"/>
                  </a:lnTo>
                  <a:lnTo>
                    <a:pt x="58" y="24"/>
                  </a:lnTo>
                  <a:lnTo>
                    <a:pt x="50" y="21"/>
                  </a:lnTo>
                  <a:lnTo>
                    <a:pt x="50" y="21"/>
                  </a:lnTo>
                  <a:lnTo>
                    <a:pt x="40" y="24"/>
                  </a:lnTo>
                  <a:lnTo>
                    <a:pt x="33" y="28"/>
                  </a:lnTo>
                  <a:lnTo>
                    <a:pt x="33" y="28"/>
                  </a:lnTo>
                  <a:lnTo>
                    <a:pt x="27" y="38"/>
                  </a:lnTo>
                  <a:lnTo>
                    <a:pt x="27" y="51"/>
                  </a:lnTo>
                  <a:lnTo>
                    <a:pt x="27" y="51"/>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98" name="Freeform 197"/>
            <p:cNvSpPr>
              <a:spLocks/>
            </p:cNvSpPr>
            <p:nvPr/>
          </p:nvSpPr>
          <p:spPr bwMode="auto">
            <a:xfrm>
              <a:off x="9059111" y="5873682"/>
              <a:ext cx="159287" cy="174868"/>
            </a:xfrm>
            <a:custGeom>
              <a:avLst/>
              <a:gdLst>
                <a:gd name="T0" fmla="*/ 88 w 92"/>
                <a:gd name="T1" fmla="*/ 28 h 101"/>
                <a:gd name="T2" fmla="*/ 63 w 92"/>
                <a:gd name="T3" fmla="*/ 34 h 101"/>
                <a:gd name="T4" fmla="*/ 63 w 92"/>
                <a:gd name="T5" fmla="*/ 34 h 101"/>
                <a:gd name="T6" fmla="*/ 61 w 92"/>
                <a:gd name="T7" fmla="*/ 28 h 101"/>
                <a:gd name="T8" fmla="*/ 57 w 92"/>
                <a:gd name="T9" fmla="*/ 23 h 101"/>
                <a:gd name="T10" fmla="*/ 57 w 92"/>
                <a:gd name="T11" fmla="*/ 23 h 101"/>
                <a:gd name="T12" fmla="*/ 52 w 92"/>
                <a:gd name="T13" fmla="*/ 21 h 101"/>
                <a:gd name="T14" fmla="*/ 46 w 92"/>
                <a:gd name="T15" fmla="*/ 19 h 101"/>
                <a:gd name="T16" fmla="*/ 46 w 92"/>
                <a:gd name="T17" fmla="*/ 19 h 101"/>
                <a:gd name="T18" fmla="*/ 38 w 92"/>
                <a:gd name="T19" fmla="*/ 21 h 101"/>
                <a:gd name="T20" fmla="*/ 31 w 92"/>
                <a:gd name="T21" fmla="*/ 28 h 101"/>
                <a:gd name="T22" fmla="*/ 31 w 92"/>
                <a:gd name="T23" fmla="*/ 28 h 101"/>
                <a:gd name="T24" fmla="*/ 27 w 92"/>
                <a:gd name="T25" fmla="*/ 36 h 101"/>
                <a:gd name="T26" fmla="*/ 27 w 92"/>
                <a:gd name="T27" fmla="*/ 51 h 101"/>
                <a:gd name="T28" fmla="*/ 27 w 92"/>
                <a:gd name="T29" fmla="*/ 51 h 101"/>
                <a:gd name="T30" fmla="*/ 29 w 92"/>
                <a:gd name="T31" fmla="*/ 63 h 101"/>
                <a:gd name="T32" fmla="*/ 33 w 92"/>
                <a:gd name="T33" fmla="*/ 74 h 101"/>
                <a:gd name="T34" fmla="*/ 33 w 92"/>
                <a:gd name="T35" fmla="*/ 74 h 101"/>
                <a:gd name="T36" fmla="*/ 42 w 92"/>
                <a:gd name="T37" fmla="*/ 78 h 101"/>
                <a:gd name="T38" fmla="*/ 50 w 92"/>
                <a:gd name="T39" fmla="*/ 80 h 101"/>
                <a:gd name="T40" fmla="*/ 50 w 92"/>
                <a:gd name="T41" fmla="*/ 80 h 101"/>
                <a:gd name="T42" fmla="*/ 57 w 92"/>
                <a:gd name="T43" fmla="*/ 78 h 101"/>
                <a:gd name="T44" fmla="*/ 61 w 92"/>
                <a:gd name="T45" fmla="*/ 74 h 101"/>
                <a:gd name="T46" fmla="*/ 61 w 92"/>
                <a:gd name="T47" fmla="*/ 74 h 101"/>
                <a:gd name="T48" fmla="*/ 65 w 92"/>
                <a:gd name="T49" fmla="*/ 67 h 101"/>
                <a:gd name="T50" fmla="*/ 67 w 92"/>
                <a:gd name="T51" fmla="*/ 59 h 101"/>
                <a:gd name="T52" fmla="*/ 92 w 92"/>
                <a:gd name="T53" fmla="*/ 61 h 101"/>
                <a:gd name="T54" fmla="*/ 92 w 92"/>
                <a:gd name="T55" fmla="*/ 61 h 101"/>
                <a:gd name="T56" fmla="*/ 88 w 92"/>
                <a:gd name="T57" fmla="*/ 78 h 101"/>
                <a:gd name="T58" fmla="*/ 84 w 92"/>
                <a:gd name="T59" fmla="*/ 84 h 101"/>
                <a:gd name="T60" fmla="*/ 80 w 92"/>
                <a:gd name="T61" fmla="*/ 88 h 101"/>
                <a:gd name="T62" fmla="*/ 80 w 92"/>
                <a:gd name="T63" fmla="*/ 88 h 101"/>
                <a:gd name="T64" fmla="*/ 73 w 92"/>
                <a:gd name="T65" fmla="*/ 92 h 101"/>
                <a:gd name="T66" fmla="*/ 67 w 92"/>
                <a:gd name="T67" fmla="*/ 97 h 101"/>
                <a:gd name="T68" fmla="*/ 50 w 92"/>
                <a:gd name="T69" fmla="*/ 101 h 101"/>
                <a:gd name="T70" fmla="*/ 50 w 92"/>
                <a:gd name="T71" fmla="*/ 101 h 101"/>
                <a:gd name="T72" fmla="*/ 40 w 92"/>
                <a:gd name="T73" fmla="*/ 99 h 101"/>
                <a:gd name="T74" fmla="*/ 31 w 92"/>
                <a:gd name="T75" fmla="*/ 99 h 101"/>
                <a:gd name="T76" fmla="*/ 23 w 92"/>
                <a:gd name="T77" fmla="*/ 95 h 101"/>
                <a:gd name="T78" fmla="*/ 17 w 92"/>
                <a:gd name="T79" fmla="*/ 88 h 101"/>
                <a:gd name="T80" fmla="*/ 17 w 92"/>
                <a:gd name="T81" fmla="*/ 88 h 101"/>
                <a:gd name="T82" fmla="*/ 10 w 92"/>
                <a:gd name="T83" fmla="*/ 82 h 101"/>
                <a:gd name="T84" fmla="*/ 6 w 92"/>
                <a:gd name="T85" fmla="*/ 74 h 101"/>
                <a:gd name="T86" fmla="*/ 2 w 92"/>
                <a:gd name="T87" fmla="*/ 65 h 101"/>
                <a:gd name="T88" fmla="*/ 0 w 92"/>
                <a:gd name="T89" fmla="*/ 53 h 101"/>
                <a:gd name="T90" fmla="*/ 0 w 92"/>
                <a:gd name="T91" fmla="*/ 53 h 101"/>
                <a:gd name="T92" fmla="*/ 0 w 92"/>
                <a:gd name="T93" fmla="*/ 42 h 101"/>
                <a:gd name="T94" fmla="*/ 2 w 92"/>
                <a:gd name="T95" fmla="*/ 32 h 101"/>
                <a:gd name="T96" fmla="*/ 6 w 92"/>
                <a:gd name="T97" fmla="*/ 23 h 101"/>
                <a:gd name="T98" fmla="*/ 10 w 92"/>
                <a:gd name="T99" fmla="*/ 15 h 101"/>
                <a:gd name="T100" fmla="*/ 10 w 92"/>
                <a:gd name="T101" fmla="*/ 15 h 101"/>
                <a:gd name="T102" fmla="*/ 17 w 92"/>
                <a:gd name="T103" fmla="*/ 9 h 101"/>
                <a:gd name="T104" fmla="*/ 25 w 92"/>
                <a:gd name="T105" fmla="*/ 4 h 101"/>
                <a:gd name="T106" fmla="*/ 33 w 92"/>
                <a:gd name="T107" fmla="*/ 2 h 101"/>
                <a:gd name="T108" fmla="*/ 44 w 92"/>
                <a:gd name="T109" fmla="*/ 0 h 101"/>
                <a:gd name="T110" fmla="*/ 44 w 92"/>
                <a:gd name="T111" fmla="*/ 0 h 101"/>
                <a:gd name="T112" fmla="*/ 59 w 92"/>
                <a:gd name="T113" fmla="*/ 0 h 101"/>
                <a:gd name="T114" fmla="*/ 71 w 92"/>
                <a:gd name="T115" fmla="*/ 4 h 101"/>
                <a:gd name="T116" fmla="*/ 71 w 92"/>
                <a:gd name="T117" fmla="*/ 4 h 101"/>
                <a:gd name="T118" fmla="*/ 82 w 92"/>
                <a:gd name="T119" fmla="*/ 15 h 101"/>
                <a:gd name="T120" fmla="*/ 88 w 92"/>
                <a:gd name="T121" fmla="*/ 28 h 101"/>
                <a:gd name="T122" fmla="*/ 88 w 92"/>
                <a:gd name="T123"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 h="101">
                  <a:moveTo>
                    <a:pt x="88" y="28"/>
                  </a:moveTo>
                  <a:lnTo>
                    <a:pt x="63" y="34"/>
                  </a:lnTo>
                  <a:lnTo>
                    <a:pt x="63" y="34"/>
                  </a:lnTo>
                  <a:lnTo>
                    <a:pt x="61" y="28"/>
                  </a:lnTo>
                  <a:lnTo>
                    <a:pt x="57" y="23"/>
                  </a:lnTo>
                  <a:lnTo>
                    <a:pt x="57" y="23"/>
                  </a:lnTo>
                  <a:lnTo>
                    <a:pt x="52" y="21"/>
                  </a:lnTo>
                  <a:lnTo>
                    <a:pt x="46" y="19"/>
                  </a:lnTo>
                  <a:lnTo>
                    <a:pt x="46" y="19"/>
                  </a:lnTo>
                  <a:lnTo>
                    <a:pt x="38" y="21"/>
                  </a:lnTo>
                  <a:lnTo>
                    <a:pt x="31" y="28"/>
                  </a:lnTo>
                  <a:lnTo>
                    <a:pt x="31" y="28"/>
                  </a:lnTo>
                  <a:lnTo>
                    <a:pt x="27" y="36"/>
                  </a:lnTo>
                  <a:lnTo>
                    <a:pt x="27" y="51"/>
                  </a:lnTo>
                  <a:lnTo>
                    <a:pt x="27" y="51"/>
                  </a:lnTo>
                  <a:lnTo>
                    <a:pt x="29" y="63"/>
                  </a:lnTo>
                  <a:lnTo>
                    <a:pt x="33" y="74"/>
                  </a:lnTo>
                  <a:lnTo>
                    <a:pt x="33" y="74"/>
                  </a:lnTo>
                  <a:lnTo>
                    <a:pt x="42" y="78"/>
                  </a:lnTo>
                  <a:lnTo>
                    <a:pt x="50" y="80"/>
                  </a:lnTo>
                  <a:lnTo>
                    <a:pt x="50" y="80"/>
                  </a:lnTo>
                  <a:lnTo>
                    <a:pt x="57" y="78"/>
                  </a:lnTo>
                  <a:lnTo>
                    <a:pt x="61" y="74"/>
                  </a:lnTo>
                  <a:lnTo>
                    <a:pt x="61" y="74"/>
                  </a:lnTo>
                  <a:lnTo>
                    <a:pt x="65" y="67"/>
                  </a:lnTo>
                  <a:lnTo>
                    <a:pt x="67" y="59"/>
                  </a:lnTo>
                  <a:lnTo>
                    <a:pt x="92" y="61"/>
                  </a:lnTo>
                  <a:lnTo>
                    <a:pt x="92" y="61"/>
                  </a:lnTo>
                  <a:lnTo>
                    <a:pt x="88" y="78"/>
                  </a:lnTo>
                  <a:lnTo>
                    <a:pt x="84" y="84"/>
                  </a:lnTo>
                  <a:lnTo>
                    <a:pt x="80" y="88"/>
                  </a:lnTo>
                  <a:lnTo>
                    <a:pt x="80" y="88"/>
                  </a:lnTo>
                  <a:lnTo>
                    <a:pt x="73" y="92"/>
                  </a:lnTo>
                  <a:lnTo>
                    <a:pt x="67" y="97"/>
                  </a:lnTo>
                  <a:lnTo>
                    <a:pt x="50" y="101"/>
                  </a:lnTo>
                  <a:lnTo>
                    <a:pt x="50" y="101"/>
                  </a:lnTo>
                  <a:lnTo>
                    <a:pt x="40" y="99"/>
                  </a:lnTo>
                  <a:lnTo>
                    <a:pt x="31" y="99"/>
                  </a:lnTo>
                  <a:lnTo>
                    <a:pt x="23" y="95"/>
                  </a:lnTo>
                  <a:lnTo>
                    <a:pt x="17" y="88"/>
                  </a:lnTo>
                  <a:lnTo>
                    <a:pt x="17" y="88"/>
                  </a:lnTo>
                  <a:lnTo>
                    <a:pt x="10" y="82"/>
                  </a:lnTo>
                  <a:lnTo>
                    <a:pt x="6" y="74"/>
                  </a:lnTo>
                  <a:lnTo>
                    <a:pt x="2" y="65"/>
                  </a:lnTo>
                  <a:lnTo>
                    <a:pt x="0" y="53"/>
                  </a:lnTo>
                  <a:lnTo>
                    <a:pt x="0" y="53"/>
                  </a:lnTo>
                  <a:lnTo>
                    <a:pt x="0" y="42"/>
                  </a:lnTo>
                  <a:lnTo>
                    <a:pt x="2" y="32"/>
                  </a:lnTo>
                  <a:lnTo>
                    <a:pt x="6" y="23"/>
                  </a:lnTo>
                  <a:lnTo>
                    <a:pt x="10" y="15"/>
                  </a:lnTo>
                  <a:lnTo>
                    <a:pt x="10" y="15"/>
                  </a:lnTo>
                  <a:lnTo>
                    <a:pt x="17" y="9"/>
                  </a:lnTo>
                  <a:lnTo>
                    <a:pt x="25" y="4"/>
                  </a:lnTo>
                  <a:lnTo>
                    <a:pt x="33" y="2"/>
                  </a:lnTo>
                  <a:lnTo>
                    <a:pt x="44" y="0"/>
                  </a:lnTo>
                  <a:lnTo>
                    <a:pt x="44" y="0"/>
                  </a:lnTo>
                  <a:lnTo>
                    <a:pt x="59" y="0"/>
                  </a:lnTo>
                  <a:lnTo>
                    <a:pt x="71" y="4"/>
                  </a:lnTo>
                  <a:lnTo>
                    <a:pt x="71" y="4"/>
                  </a:lnTo>
                  <a:lnTo>
                    <a:pt x="82" y="15"/>
                  </a:lnTo>
                  <a:lnTo>
                    <a:pt x="88" y="28"/>
                  </a:lnTo>
                  <a:lnTo>
                    <a:pt x="88" y="28"/>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199" name="Freeform 198"/>
            <p:cNvSpPr>
              <a:spLocks noEditPoints="1"/>
            </p:cNvSpPr>
            <p:nvPr/>
          </p:nvSpPr>
          <p:spPr bwMode="auto">
            <a:xfrm>
              <a:off x="9240905" y="5852906"/>
              <a:ext cx="166212" cy="176599"/>
            </a:xfrm>
            <a:custGeom>
              <a:avLst/>
              <a:gdLst>
                <a:gd name="T0" fmla="*/ 0 w 96"/>
                <a:gd name="T1" fmla="*/ 33 h 102"/>
                <a:gd name="T2" fmla="*/ 2 w 96"/>
                <a:gd name="T3" fmla="*/ 21 h 102"/>
                <a:gd name="T4" fmla="*/ 8 w 96"/>
                <a:gd name="T5" fmla="*/ 12 h 102"/>
                <a:gd name="T6" fmla="*/ 35 w 96"/>
                <a:gd name="T7" fmla="*/ 2 h 102"/>
                <a:gd name="T8" fmla="*/ 50 w 96"/>
                <a:gd name="T9" fmla="*/ 0 h 102"/>
                <a:gd name="T10" fmla="*/ 60 w 96"/>
                <a:gd name="T11" fmla="*/ 2 h 102"/>
                <a:gd name="T12" fmla="*/ 75 w 96"/>
                <a:gd name="T13" fmla="*/ 10 h 102"/>
                <a:gd name="T14" fmla="*/ 77 w 96"/>
                <a:gd name="T15" fmla="*/ 19 h 102"/>
                <a:gd name="T16" fmla="*/ 86 w 96"/>
                <a:gd name="T17" fmla="*/ 60 h 102"/>
                <a:gd name="T18" fmla="*/ 90 w 96"/>
                <a:gd name="T19" fmla="*/ 79 h 102"/>
                <a:gd name="T20" fmla="*/ 96 w 96"/>
                <a:gd name="T21" fmla="*/ 92 h 102"/>
                <a:gd name="T22" fmla="*/ 71 w 96"/>
                <a:gd name="T23" fmla="*/ 94 h 102"/>
                <a:gd name="T24" fmla="*/ 67 w 96"/>
                <a:gd name="T25" fmla="*/ 88 h 102"/>
                <a:gd name="T26" fmla="*/ 67 w 96"/>
                <a:gd name="T27" fmla="*/ 86 h 102"/>
                <a:gd name="T28" fmla="*/ 54 w 96"/>
                <a:gd name="T29" fmla="*/ 96 h 102"/>
                <a:gd name="T30" fmla="*/ 46 w 96"/>
                <a:gd name="T31" fmla="*/ 100 h 102"/>
                <a:gd name="T32" fmla="*/ 37 w 96"/>
                <a:gd name="T33" fmla="*/ 102 h 102"/>
                <a:gd name="T34" fmla="*/ 19 w 96"/>
                <a:gd name="T35" fmla="*/ 100 h 102"/>
                <a:gd name="T36" fmla="*/ 14 w 96"/>
                <a:gd name="T37" fmla="*/ 98 h 102"/>
                <a:gd name="T38" fmla="*/ 2 w 96"/>
                <a:gd name="T39" fmla="*/ 79 h 102"/>
                <a:gd name="T40" fmla="*/ 2 w 96"/>
                <a:gd name="T41" fmla="*/ 71 h 102"/>
                <a:gd name="T42" fmla="*/ 4 w 96"/>
                <a:gd name="T43" fmla="*/ 65 h 102"/>
                <a:gd name="T44" fmla="*/ 14 w 96"/>
                <a:gd name="T45" fmla="*/ 52 h 102"/>
                <a:gd name="T46" fmla="*/ 21 w 96"/>
                <a:gd name="T47" fmla="*/ 48 h 102"/>
                <a:gd name="T48" fmla="*/ 33 w 96"/>
                <a:gd name="T49" fmla="*/ 44 h 102"/>
                <a:gd name="T50" fmla="*/ 56 w 96"/>
                <a:gd name="T51" fmla="*/ 31 h 102"/>
                <a:gd name="T52" fmla="*/ 54 w 96"/>
                <a:gd name="T53" fmla="*/ 25 h 102"/>
                <a:gd name="T54" fmla="*/ 50 w 96"/>
                <a:gd name="T55" fmla="*/ 21 h 102"/>
                <a:gd name="T56" fmla="*/ 37 w 96"/>
                <a:gd name="T57" fmla="*/ 21 h 102"/>
                <a:gd name="T58" fmla="*/ 31 w 96"/>
                <a:gd name="T59" fmla="*/ 23 h 102"/>
                <a:gd name="T60" fmla="*/ 27 w 96"/>
                <a:gd name="T61" fmla="*/ 25 h 102"/>
                <a:gd name="T62" fmla="*/ 23 w 96"/>
                <a:gd name="T63" fmla="*/ 35 h 102"/>
                <a:gd name="T64" fmla="*/ 58 w 96"/>
                <a:gd name="T65" fmla="*/ 50 h 102"/>
                <a:gd name="T66" fmla="*/ 44 w 96"/>
                <a:gd name="T67" fmla="*/ 56 h 102"/>
                <a:gd name="T68" fmla="*/ 31 w 96"/>
                <a:gd name="T69" fmla="*/ 63 h 102"/>
                <a:gd name="T70" fmla="*/ 27 w 96"/>
                <a:gd name="T71" fmla="*/ 67 h 102"/>
                <a:gd name="T72" fmla="*/ 27 w 96"/>
                <a:gd name="T73" fmla="*/ 73 h 102"/>
                <a:gd name="T74" fmla="*/ 33 w 96"/>
                <a:gd name="T75" fmla="*/ 81 h 102"/>
                <a:gd name="T76" fmla="*/ 37 w 96"/>
                <a:gd name="T77" fmla="*/ 83 h 102"/>
                <a:gd name="T78" fmla="*/ 44 w 96"/>
                <a:gd name="T79" fmla="*/ 83 h 102"/>
                <a:gd name="T80" fmla="*/ 56 w 96"/>
                <a:gd name="T81" fmla="*/ 77 h 102"/>
                <a:gd name="T82" fmla="*/ 58 w 96"/>
                <a:gd name="T83" fmla="*/ 73 h 102"/>
                <a:gd name="T84" fmla="*/ 60 w 96"/>
                <a:gd name="T85" fmla="*/ 67 h 102"/>
                <a:gd name="T86" fmla="*/ 58 w 96"/>
                <a:gd name="T87" fmla="*/ 5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102">
                  <a:moveTo>
                    <a:pt x="23" y="35"/>
                  </a:moveTo>
                  <a:lnTo>
                    <a:pt x="0" y="33"/>
                  </a:lnTo>
                  <a:lnTo>
                    <a:pt x="0" y="33"/>
                  </a:lnTo>
                  <a:lnTo>
                    <a:pt x="2" y="21"/>
                  </a:lnTo>
                  <a:lnTo>
                    <a:pt x="8" y="12"/>
                  </a:lnTo>
                  <a:lnTo>
                    <a:pt x="8" y="12"/>
                  </a:lnTo>
                  <a:lnTo>
                    <a:pt x="21" y="6"/>
                  </a:lnTo>
                  <a:lnTo>
                    <a:pt x="35" y="2"/>
                  </a:lnTo>
                  <a:lnTo>
                    <a:pt x="35" y="2"/>
                  </a:lnTo>
                  <a:lnTo>
                    <a:pt x="50" y="0"/>
                  </a:lnTo>
                  <a:lnTo>
                    <a:pt x="60" y="2"/>
                  </a:lnTo>
                  <a:lnTo>
                    <a:pt x="60" y="2"/>
                  </a:lnTo>
                  <a:lnTo>
                    <a:pt x="69" y="4"/>
                  </a:lnTo>
                  <a:lnTo>
                    <a:pt x="75" y="10"/>
                  </a:lnTo>
                  <a:lnTo>
                    <a:pt x="75" y="10"/>
                  </a:lnTo>
                  <a:lnTo>
                    <a:pt x="77" y="19"/>
                  </a:lnTo>
                  <a:lnTo>
                    <a:pt x="81" y="31"/>
                  </a:lnTo>
                  <a:lnTo>
                    <a:pt x="86" y="60"/>
                  </a:lnTo>
                  <a:lnTo>
                    <a:pt x="86" y="60"/>
                  </a:lnTo>
                  <a:lnTo>
                    <a:pt x="90" y="79"/>
                  </a:lnTo>
                  <a:lnTo>
                    <a:pt x="90" y="79"/>
                  </a:lnTo>
                  <a:lnTo>
                    <a:pt x="96" y="92"/>
                  </a:lnTo>
                  <a:lnTo>
                    <a:pt x="71" y="94"/>
                  </a:lnTo>
                  <a:lnTo>
                    <a:pt x="71" y="94"/>
                  </a:lnTo>
                  <a:lnTo>
                    <a:pt x="67" y="88"/>
                  </a:lnTo>
                  <a:lnTo>
                    <a:pt x="67" y="88"/>
                  </a:lnTo>
                  <a:lnTo>
                    <a:pt x="67" y="86"/>
                  </a:lnTo>
                  <a:lnTo>
                    <a:pt x="67" y="86"/>
                  </a:lnTo>
                  <a:lnTo>
                    <a:pt x="60" y="92"/>
                  </a:lnTo>
                  <a:lnTo>
                    <a:pt x="54" y="96"/>
                  </a:lnTo>
                  <a:lnTo>
                    <a:pt x="54" y="96"/>
                  </a:lnTo>
                  <a:lnTo>
                    <a:pt x="46" y="100"/>
                  </a:lnTo>
                  <a:lnTo>
                    <a:pt x="37" y="102"/>
                  </a:lnTo>
                  <a:lnTo>
                    <a:pt x="37" y="102"/>
                  </a:lnTo>
                  <a:lnTo>
                    <a:pt x="25" y="102"/>
                  </a:lnTo>
                  <a:lnTo>
                    <a:pt x="19" y="100"/>
                  </a:lnTo>
                  <a:lnTo>
                    <a:pt x="14" y="98"/>
                  </a:lnTo>
                  <a:lnTo>
                    <a:pt x="14" y="98"/>
                  </a:lnTo>
                  <a:lnTo>
                    <a:pt x="6" y="90"/>
                  </a:lnTo>
                  <a:lnTo>
                    <a:pt x="2" y="79"/>
                  </a:lnTo>
                  <a:lnTo>
                    <a:pt x="2" y="79"/>
                  </a:lnTo>
                  <a:lnTo>
                    <a:pt x="2" y="71"/>
                  </a:lnTo>
                  <a:lnTo>
                    <a:pt x="4" y="65"/>
                  </a:lnTo>
                  <a:lnTo>
                    <a:pt x="4" y="65"/>
                  </a:lnTo>
                  <a:lnTo>
                    <a:pt x="8" y="58"/>
                  </a:lnTo>
                  <a:lnTo>
                    <a:pt x="14" y="52"/>
                  </a:lnTo>
                  <a:lnTo>
                    <a:pt x="14" y="52"/>
                  </a:lnTo>
                  <a:lnTo>
                    <a:pt x="21" y="48"/>
                  </a:lnTo>
                  <a:lnTo>
                    <a:pt x="33" y="44"/>
                  </a:lnTo>
                  <a:lnTo>
                    <a:pt x="33" y="44"/>
                  </a:lnTo>
                  <a:lnTo>
                    <a:pt x="56" y="33"/>
                  </a:lnTo>
                  <a:lnTo>
                    <a:pt x="56" y="31"/>
                  </a:lnTo>
                  <a:lnTo>
                    <a:pt x="56" y="31"/>
                  </a:lnTo>
                  <a:lnTo>
                    <a:pt x="54" y="25"/>
                  </a:lnTo>
                  <a:lnTo>
                    <a:pt x="50" y="21"/>
                  </a:lnTo>
                  <a:lnTo>
                    <a:pt x="50" y="21"/>
                  </a:lnTo>
                  <a:lnTo>
                    <a:pt x="46" y="21"/>
                  </a:lnTo>
                  <a:lnTo>
                    <a:pt x="37" y="21"/>
                  </a:lnTo>
                  <a:lnTo>
                    <a:pt x="37" y="21"/>
                  </a:lnTo>
                  <a:lnTo>
                    <a:pt x="31" y="23"/>
                  </a:lnTo>
                  <a:lnTo>
                    <a:pt x="27" y="25"/>
                  </a:lnTo>
                  <a:lnTo>
                    <a:pt x="27" y="25"/>
                  </a:lnTo>
                  <a:lnTo>
                    <a:pt x="25" y="29"/>
                  </a:lnTo>
                  <a:lnTo>
                    <a:pt x="23" y="35"/>
                  </a:lnTo>
                  <a:lnTo>
                    <a:pt x="23" y="35"/>
                  </a:lnTo>
                  <a:close/>
                  <a:moveTo>
                    <a:pt x="58" y="50"/>
                  </a:moveTo>
                  <a:lnTo>
                    <a:pt x="58" y="50"/>
                  </a:lnTo>
                  <a:lnTo>
                    <a:pt x="44" y="56"/>
                  </a:lnTo>
                  <a:lnTo>
                    <a:pt x="44" y="56"/>
                  </a:lnTo>
                  <a:lnTo>
                    <a:pt x="31" y="63"/>
                  </a:lnTo>
                  <a:lnTo>
                    <a:pt x="31" y="63"/>
                  </a:lnTo>
                  <a:lnTo>
                    <a:pt x="27" y="67"/>
                  </a:lnTo>
                  <a:lnTo>
                    <a:pt x="27" y="73"/>
                  </a:lnTo>
                  <a:lnTo>
                    <a:pt x="27" y="73"/>
                  </a:lnTo>
                  <a:lnTo>
                    <a:pt x="29" y="77"/>
                  </a:lnTo>
                  <a:lnTo>
                    <a:pt x="33" y="81"/>
                  </a:lnTo>
                  <a:lnTo>
                    <a:pt x="33" y="81"/>
                  </a:lnTo>
                  <a:lnTo>
                    <a:pt x="37" y="83"/>
                  </a:lnTo>
                  <a:lnTo>
                    <a:pt x="44" y="83"/>
                  </a:lnTo>
                  <a:lnTo>
                    <a:pt x="44" y="83"/>
                  </a:lnTo>
                  <a:lnTo>
                    <a:pt x="50" y="81"/>
                  </a:lnTo>
                  <a:lnTo>
                    <a:pt x="56" y="77"/>
                  </a:lnTo>
                  <a:lnTo>
                    <a:pt x="56" y="77"/>
                  </a:lnTo>
                  <a:lnTo>
                    <a:pt x="58" y="73"/>
                  </a:lnTo>
                  <a:lnTo>
                    <a:pt x="60" y="67"/>
                  </a:lnTo>
                  <a:lnTo>
                    <a:pt x="60" y="67"/>
                  </a:lnTo>
                  <a:lnTo>
                    <a:pt x="58" y="54"/>
                  </a:lnTo>
                  <a:lnTo>
                    <a:pt x="58" y="50"/>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00" name="Freeform 199"/>
            <p:cNvSpPr>
              <a:spLocks/>
            </p:cNvSpPr>
            <p:nvPr/>
          </p:nvSpPr>
          <p:spPr bwMode="auto">
            <a:xfrm>
              <a:off x="9396730" y="5773263"/>
              <a:ext cx="126391" cy="223346"/>
            </a:xfrm>
            <a:custGeom>
              <a:avLst/>
              <a:gdLst>
                <a:gd name="T0" fmla="*/ 52 w 73"/>
                <a:gd name="T1" fmla="*/ 29 h 129"/>
                <a:gd name="T2" fmla="*/ 56 w 73"/>
                <a:gd name="T3" fmla="*/ 50 h 129"/>
                <a:gd name="T4" fmla="*/ 40 w 73"/>
                <a:gd name="T5" fmla="*/ 52 h 129"/>
                <a:gd name="T6" fmla="*/ 48 w 73"/>
                <a:gd name="T7" fmla="*/ 90 h 129"/>
                <a:gd name="T8" fmla="*/ 48 w 73"/>
                <a:gd name="T9" fmla="*/ 90 h 129"/>
                <a:gd name="T10" fmla="*/ 50 w 73"/>
                <a:gd name="T11" fmla="*/ 104 h 129"/>
                <a:gd name="T12" fmla="*/ 50 w 73"/>
                <a:gd name="T13" fmla="*/ 104 h 129"/>
                <a:gd name="T14" fmla="*/ 54 w 73"/>
                <a:gd name="T15" fmla="*/ 106 h 129"/>
                <a:gd name="T16" fmla="*/ 54 w 73"/>
                <a:gd name="T17" fmla="*/ 106 h 129"/>
                <a:gd name="T18" fmla="*/ 58 w 73"/>
                <a:gd name="T19" fmla="*/ 106 h 129"/>
                <a:gd name="T20" fmla="*/ 58 w 73"/>
                <a:gd name="T21" fmla="*/ 106 h 129"/>
                <a:gd name="T22" fmla="*/ 67 w 73"/>
                <a:gd name="T23" fmla="*/ 102 h 129"/>
                <a:gd name="T24" fmla="*/ 73 w 73"/>
                <a:gd name="T25" fmla="*/ 121 h 129"/>
                <a:gd name="T26" fmla="*/ 73 w 73"/>
                <a:gd name="T27" fmla="*/ 121 h 129"/>
                <a:gd name="T28" fmla="*/ 65 w 73"/>
                <a:gd name="T29" fmla="*/ 125 h 129"/>
                <a:gd name="T30" fmla="*/ 54 w 73"/>
                <a:gd name="T31" fmla="*/ 129 h 129"/>
                <a:gd name="T32" fmla="*/ 54 w 73"/>
                <a:gd name="T33" fmla="*/ 129 h 129"/>
                <a:gd name="T34" fmla="*/ 42 w 73"/>
                <a:gd name="T35" fmla="*/ 129 h 129"/>
                <a:gd name="T36" fmla="*/ 42 w 73"/>
                <a:gd name="T37" fmla="*/ 129 h 129"/>
                <a:gd name="T38" fmla="*/ 37 w 73"/>
                <a:gd name="T39" fmla="*/ 127 h 129"/>
                <a:gd name="T40" fmla="*/ 33 w 73"/>
                <a:gd name="T41" fmla="*/ 125 h 129"/>
                <a:gd name="T42" fmla="*/ 33 w 73"/>
                <a:gd name="T43" fmla="*/ 125 h 129"/>
                <a:gd name="T44" fmla="*/ 27 w 73"/>
                <a:gd name="T45" fmla="*/ 117 h 129"/>
                <a:gd name="T46" fmla="*/ 27 w 73"/>
                <a:gd name="T47" fmla="*/ 117 h 129"/>
                <a:gd name="T48" fmla="*/ 23 w 73"/>
                <a:gd name="T49" fmla="*/ 98 h 129"/>
                <a:gd name="T50" fmla="*/ 14 w 73"/>
                <a:gd name="T51" fmla="*/ 58 h 129"/>
                <a:gd name="T52" fmla="*/ 4 w 73"/>
                <a:gd name="T53" fmla="*/ 60 h 129"/>
                <a:gd name="T54" fmla="*/ 0 w 73"/>
                <a:gd name="T55" fmla="*/ 42 h 129"/>
                <a:gd name="T56" fmla="*/ 10 w 73"/>
                <a:gd name="T57" fmla="*/ 37 h 129"/>
                <a:gd name="T58" fmla="*/ 6 w 73"/>
                <a:gd name="T59" fmla="*/ 21 h 129"/>
                <a:gd name="T60" fmla="*/ 29 w 73"/>
                <a:gd name="T61" fmla="*/ 0 h 129"/>
                <a:gd name="T62" fmla="*/ 35 w 73"/>
                <a:gd name="T63" fmla="*/ 33 h 129"/>
                <a:gd name="T64" fmla="*/ 52 w 73"/>
                <a:gd name="T65" fmla="*/ 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129">
                  <a:moveTo>
                    <a:pt x="52" y="29"/>
                  </a:moveTo>
                  <a:lnTo>
                    <a:pt x="56" y="50"/>
                  </a:lnTo>
                  <a:lnTo>
                    <a:pt x="40" y="52"/>
                  </a:lnTo>
                  <a:lnTo>
                    <a:pt x="48" y="90"/>
                  </a:lnTo>
                  <a:lnTo>
                    <a:pt x="48" y="90"/>
                  </a:lnTo>
                  <a:lnTo>
                    <a:pt x="50" y="104"/>
                  </a:lnTo>
                  <a:lnTo>
                    <a:pt x="50" y="104"/>
                  </a:lnTo>
                  <a:lnTo>
                    <a:pt x="54" y="106"/>
                  </a:lnTo>
                  <a:lnTo>
                    <a:pt x="54" y="106"/>
                  </a:lnTo>
                  <a:lnTo>
                    <a:pt x="58" y="106"/>
                  </a:lnTo>
                  <a:lnTo>
                    <a:pt x="58" y="106"/>
                  </a:lnTo>
                  <a:lnTo>
                    <a:pt x="67" y="102"/>
                  </a:lnTo>
                  <a:lnTo>
                    <a:pt x="73" y="121"/>
                  </a:lnTo>
                  <a:lnTo>
                    <a:pt x="73" y="121"/>
                  </a:lnTo>
                  <a:lnTo>
                    <a:pt x="65" y="125"/>
                  </a:lnTo>
                  <a:lnTo>
                    <a:pt x="54" y="129"/>
                  </a:lnTo>
                  <a:lnTo>
                    <a:pt x="54" y="129"/>
                  </a:lnTo>
                  <a:lnTo>
                    <a:pt x="42" y="129"/>
                  </a:lnTo>
                  <a:lnTo>
                    <a:pt x="42" y="129"/>
                  </a:lnTo>
                  <a:lnTo>
                    <a:pt x="37" y="127"/>
                  </a:lnTo>
                  <a:lnTo>
                    <a:pt x="33" y="125"/>
                  </a:lnTo>
                  <a:lnTo>
                    <a:pt x="33" y="125"/>
                  </a:lnTo>
                  <a:lnTo>
                    <a:pt x="27" y="117"/>
                  </a:lnTo>
                  <a:lnTo>
                    <a:pt x="27" y="117"/>
                  </a:lnTo>
                  <a:lnTo>
                    <a:pt x="23" y="98"/>
                  </a:lnTo>
                  <a:lnTo>
                    <a:pt x="14" y="58"/>
                  </a:lnTo>
                  <a:lnTo>
                    <a:pt x="4" y="60"/>
                  </a:lnTo>
                  <a:lnTo>
                    <a:pt x="0" y="42"/>
                  </a:lnTo>
                  <a:lnTo>
                    <a:pt x="10" y="37"/>
                  </a:lnTo>
                  <a:lnTo>
                    <a:pt x="6" y="21"/>
                  </a:lnTo>
                  <a:lnTo>
                    <a:pt x="29" y="0"/>
                  </a:lnTo>
                  <a:lnTo>
                    <a:pt x="35" y="33"/>
                  </a:lnTo>
                  <a:lnTo>
                    <a:pt x="52" y="29"/>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01" name="Freeform 200"/>
            <p:cNvSpPr>
              <a:spLocks noEditPoints="1"/>
            </p:cNvSpPr>
            <p:nvPr/>
          </p:nvSpPr>
          <p:spPr bwMode="auto">
            <a:xfrm>
              <a:off x="9500612" y="5747293"/>
              <a:ext cx="98689" cy="232003"/>
            </a:xfrm>
            <a:custGeom>
              <a:avLst/>
              <a:gdLst>
                <a:gd name="T0" fmla="*/ 7 w 57"/>
                <a:gd name="T1" fmla="*/ 27 h 134"/>
                <a:gd name="T2" fmla="*/ 0 w 57"/>
                <a:gd name="T3" fmla="*/ 4 h 134"/>
                <a:gd name="T4" fmla="*/ 26 w 57"/>
                <a:gd name="T5" fmla="*/ 0 h 134"/>
                <a:gd name="T6" fmla="*/ 30 w 57"/>
                <a:gd name="T7" fmla="*/ 21 h 134"/>
                <a:gd name="T8" fmla="*/ 7 w 57"/>
                <a:gd name="T9" fmla="*/ 27 h 134"/>
                <a:gd name="T10" fmla="*/ 32 w 57"/>
                <a:gd name="T11" fmla="*/ 134 h 134"/>
                <a:gd name="T12" fmla="*/ 9 w 57"/>
                <a:gd name="T13" fmla="*/ 40 h 134"/>
                <a:gd name="T14" fmla="*/ 34 w 57"/>
                <a:gd name="T15" fmla="*/ 34 h 134"/>
                <a:gd name="T16" fmla="*/ 57 w 57"/>
                <a:gd name="T17" fmla="*/ 128 h 134"/>
                <a:gd name="T18" fmla="*/ 32 w 57"/>
                <a:gd name="T19"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34">
                  <a:moveTo>
                    <a:pt x="7" y="27"/>
                  </a:moveTo>
                  <a:lnTo>
                    <a:pt x="0" y="4"/>
                  </a:lnTo>
                  <a:lnTo>
                    <a:pt x="26" y="0"/>
                  </a:lnTo>
                  <a:lnTo>
                    <a:pt x="30" y="21"/>
                  </a:lnTo>
                  <a:lnTo>
                    <a:pt x="7" y="27"/>
                  </a:lnTo>
                  <a:close/>
                  <a:moveTo>
                    <a:pt x="32" y="134"/>
                  </a:moveTo>
                  <a:lnTo>
                    <a:pt x="9" y="40"/>
                  </a:lnTo>
                  <a:lnTo>
                    <a:pt x="34" y="34"/>
                  </a:lnTo>
                  <a:lnTo>
                    <a:pt x="57" y="128"/>
                  </a:lnTo>
                  <a:lnTo>
                    <a:pt x="32" y="134"/>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02" name="Freeform 201"/>
            <p:cNvSpPr>
              <a:spLocks noEditPoints="1"/>
            </p:cNvSpPr>
            <p:nvPr/>
          </p:nvSpPr>
          <p:spPr bwMode="auto">
            <a:xfrm>
              <a:off x="9609689" y="5764606"/>
              <a:ext cx="174869" cy="174868"/>
            </a:xfrm>
            <a:custGeom>
              <a:avLst/>
              <a:gdLst>
                <a:gd name="T0" fmla="*/ 2 w 101"/>
                <a:gd name="T1" fmla="*/ 65 h 101"/>
                <a:gd name="T2" fmla="*/ 2 w 101"/>
                <a:gd name="T3" fmla="*/ 40 h 101"/>
                <a:gd name="T4" fmla="*/ 7 w 101"/>
                <a:gd name="T5" fmla="*/ 28 h 101"/>
                <a:gd name="T6" fmla="*/ 13 w 101"/>
                <a:gd name="T7" fmla="*/ 17 h 101"/>
                <a:gd name="T8" fmla="*/ 36 w 101"/>
                <a:gd name="T9" fmla="*/ 3 h 101"/>
                <a:gd name="T10" fmla="*/ 46 w 101"/>
                <a:gd name="T11" fmla="*/ 0 h 101"/>
                <a:gd name="T12" fmla="*/ 65 w 101"/>
                <a:gd name="T13" fmla="*/ 3 h 101"/>
                <a:gd name="T14" fmla="*/ 74 w 101"/>
                <a:gd name="T15" fmla="*/ 7 h 101"/>
                <a:gd name="T16" fmla="*/ 88 w 101"/>
                <a:gd name="T17" fmla="*/ 19 h 101"/>
                <a:gd name="T18" fmla="*/ 99 w 101"/>
                <a:gd name="T19" fmla="*/ 36 h 101"/>
                <a:gd name="T20" fmla="*/ 101 w 101"/>
                <a:gd name="T21" fmla="*/ 47 h 101"/>
                <a:gd name="T22" fmla="*/ 99 w 101"/>
                <a:gd name="T23" fmla="*/ 65 h 101"/>
                <a:gd name="T24" fmla="*/ 95 w 101"/>
                <a:gd name="T25" fmla="*/ 74 h 101"/>
                <a:gd name="T26" fmla="*/ 84 w 101"/>
                <a:gd name="T27" fmla="*/ 91 h 101"/>
                <a:gd name="T28" fmla="*/ 65 w 101"/>
                <a:gd name="T29" fmla="*/ 99 h 101"/>
                <a:gd name="T30" fmla="*/ 53 w 101"/>
                <a:gd name="T31" fmla="*/ 101 h 101"/>
                <a:gd name="T32" fmla="*/ 40 w 101"/>
                <a:gd name="T33" fmla="*/ 101 h 101"/>
                <a:gd name="T34" fmla="*/ 17 w 101"/>
                <a:gd name="T35" fmla="*/ 88 h 101"/>
                <a:gd name="T36" fmla="*/ 9 w 101"/>
                <a:gd name="T37" fmla="*/ 78 h 101"/>
                <a:gd name="T38" fmla="*/ 2 w 101"/>
                <a:gd name="T39" fmla="*/ 65 h 101"/>
                <a:gd name="T40" fmla="*/ 27 w 101"/>
                <a:gd name="T41" fmla="*/ 59 h 101"/>
                <a:gd name="T42" fmla="*/ 42 w 101"/>
                <a:gd name="T43" fmla="*/ 78 h 101"/>
                <a:gd name="T44" fmla="*/ 51 w 101"/>
                <a:gd name="T45" fmla="*/ 80 h 101"/>
                <a:gd name="T46" fmla="*/ 59 w 101"/>
                <a:gd name="T47" fmla="*/ 80 h 101"/>
                <a:gd name="T48" fmla="*/ 74 w 101"/>
                <a:gd name="T49" fmla="*/ 67 h 101"/>
                <a:gd name="T50" fmla="*/ 76 w 101"/>
                <a:gd name="T51" fmla="*/ 57 h 101"/>
                <a:gd name="T52" fmla="*/ 74 w 101"/>
                <a:gd name="T53" fmla="*/ 44 h 101"/>
                <a:gd name="T54" fmla="*/ 61 w 101"/>
                <a:gd name="T55" fmla="*/ 26 h 101"/>
                <a:gd name="T56" fmla="*/ 51 w 101"/>
                <a:gd name="T57" fmla="*/ 21 h 101"/>
                <a:gd name="T58" fmla="*/ 42 w 101"/>
                <a:gd name="T59" fmla="*/ 24 h 101"/>
                <a:gd name="T60" fmla="*/ 27 w 101"/>
                <a:gd name="T61" fmla="*/ 36 h 101"/>
                <a:gd name="T62" fmla="*/ 25 w 101"/>
                <a:gd name="T63" fmla="*/ 47 h 101"/>
                <a:gd name="T64" fmla="*/ 27 w 101"/>
                <a:gd name="T65" fmla="*/ 5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101">
                  <a:moveTo>
                    <a:pt x="2" y="65"/>
                  </a:moveTo>
                  <a:lnTo>
                    <a:pt x="2" y="65"/>
                  </a:lnTo>
                  <a:lnTo>
                    <a:pt x="0" y="53"/>
                  </a:lnTo>
                  <a:lnTo>
                    <a:pt x="2" y="40"/>
                  </a:lnTo>
                  <a:lnTo>
                    <a:pt x="2" y="40"/>
                  </a:lnTo>
                  <a:lnTo>
                    <a:pt x="7" y="28"/>
                  </a:lnTo>
                  <a:lnTo>
                    <a:pt x="13" y="17"/>
                  </a:lnTo>
                  <a:lnTo>
                    <a:pt x="13" y="17"/>
                  </a:lnTo>
                  <a:lnTo>
                    <a:pt x="23" y="9"/>
                  </a:lnTo>
                  <a:lnTo>
                    <a:pt x="36" y="3"/>
                  </a:lnTo>
                  <a:lnTo>
                    <a:pt x="36" y="3"/>
                  </a:lnTo>
                  <a:lnTo>
                    <a:pt x="46" y="0"/>
                  </a:lnTo>
                  <a:lnTo>
                    <a:pt x="55" y="0"/>
                  </a:lnTo>
                  <a:lnTo>
                    <a:pt x="65" y="3"/>
                  </a:lnTo>
                  <a:lnTo>
                    <a:pt x="74" y="7"/>
                  </a:lnTo>
                  <a:lnTo>
                    <a:pt x="74" y="7"/>
                  </a:lnTo>
                  <a:lnTo>
                    <a:pt x="82" y="11"/>
                  </a:lnTo>
                  <a:lnTo>
                    <a:pt x="88" y="19"/>
                  </a:lnTo>
                  <a:lnTo>
                    <a:pt x="95" y="26"/>
                  </a:lnTo>
                  <a:lnTo>
                    <a:pt x="99" y="36"/>
                  </a:lnTo>
                  <a:lnTo>
                    <a:pt x="99" y="36"/>
                  </a:lnTo>
                  <a:lnTo>
                    <a:pt x="101" y="47"/>
                  </a:lnTo>
                  <a:lnTo>
                    <a:pt x="101" y="57"/>
                  </a:lnTo>
                  <a:lnTo>
                    <a:pt x="99" y="65"/>
                  </a:lnTo>
                  <a:lnTo>
                    <a:pt x="95" y="74"/>
                  </a:lnTo>
                  <a:lnTo>
                    <a:pt x="95" y="74"/>
                  </a:lnTo>
                  <a:lnTo>
                    <a:pt x="90" y="82"/>
                  </a:lnTo>
                  <a:lnTo>
                    <a:pt x="84" y="91"/>
                  </a:lnTo>
                  <a:lnTo>
                    <a:pt x="76" y="95"/>
                  </a:lnTo>
                  <a:lnTo>
                    <a:pt x="65" y="99"/>
                  </a:lnTo>
                  <a:lnTo>
                    <a:pt x="65" y="99"/>
                  </a:lnTo>
                  <a:lnTo>
                    <a:pt x="53" y="101"/>
                  </a:lnTo>
                  <a:lnTo>
                    <a:pt x="40" y="101"/>
                  </a:lnTo>
                  <a:lnTo>
                    <a:pt x="40" y="101"/>
                  </a:lnTo>
                  <a:lnTo>
                    <a:pt x="27" y="97"/>
                  </a:lnTo>
                  <a:lnTo>
                    <a:pt x="17" y="88"/>
                  </a:lnTo>
                  <a:lnTo>
                    <a:pt x="17" y="88"/>
                  </a:lnTo>
                  <a:lnTo>
                    <a:pt x="9" y="78"/>
                  </a:lnTo>
                  <a:lnTo>
                    <a:pt x="2" y="65"/>
                  </a:lnTo>
                  <a:lnTo>
                    <a:pt x="2" y="65"/>
                  </a:lnTo>
                  <a:close/>
                  <a:moveTo>
                    <a:pt x="27" y="59"/>
                  </a:moveTo>
                  <a:lnTo>
                    <a:pt x="27" y="59"/>
                  </a:lnTo>
                  <a:lnTo>
                    <a:pt x="34" y="70"/>
                  </a:lnTo>
                  <a:lnTo>
                    <a:pt x="42" y="78"/>
                  </a:lnTo>
                  <a:lnTo>
                    <a:pt x="42" y="78"/>
                  </a:lnTo>
                  <a:lnTo>
                    <a:pt x="51" y="80"/>
                  </a:lnTo>
                  <a:lnTo>
                    <a:pt x="59" y="80"/>
                  </a:lnTo>
                  <a:lnTo>
                    <a:pt x="59" y="80"/>
                  </a:lnTo>
                  <a:lnTo>
                    <a:pt x="67" y="74"/>
                  </a:lnTo>
                  <a:lnTo>
                    <a:pt x="74" y="67"/>
                  </a:lnTo>
                  <a:lnTo>
                    <a:pt x="74" y="67"/>
                  </a:lnTo>
                  <a:lnTo>
                    <a:pt x="76" y="57"/>
                  </a:lnTo>
                  <a:lnTo>
                    <a:pt x="74" y="44"/>
                  </a:lnTo>
                  <a:lnTo>
                    <a:pt x="74" y="44"/>
                  </a:lnTo>
                  <a:lnTo>
                    <a:pt x="67" y="32"/>
                  </a:lnTo>
                  <a:lnTo>
                    <a:pt x="61" y="26"/>
                  </a:lnTo>
                  <a:lnTo>
                    <a:pt x="61" y="26"/>
                  </a:lnTo>
                  <a:lnTo>
                    <a:pt x="51" y="21"/>
                  </a:lnTo>
                  <a:lnTo>
                    <a:pt x="42" y="24"/>
                  </a:lnTo>
                  <a:lnTo>
                    <a:pt x="42" y="24"/>
                  </a:lnTo>
                  <a:lnTo>
                    <a:pt x="34" y="28"/>
                  </a:lnTo>
                  <a:lnTo>
                    <a:pt x="27" y="36"/>
                  </a:lnTo>
                  <a:lnTo>
                    <a:pt x="27" y="36"/>
                  </a:lnTo>
                  <a:lnTo>
                    <a:pt x="25" y="47"/>
                  </a:lnTo>
                  <a:lnTo>
                    <a:pt x="27" y="59"/>
                  </a:lnTo>
                  <a:lnTo>
                    <a:pt x="27" y="59"/>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03" name="Freeform 202"/>
            <p:cNvSpPr>
              <a:spLocks/>
            </p:cNvSpPr>
            <p:nvPr/>
          </p:nvSpPr>
          <p:spPr bwMode="auto">
            <a:xfrm>
              <a:off x="9784559" y="5693620"/>
              <a:ext cx="202571" cy="199107"/>
            </a:xfrm>
            <a:custGeom>
              <a:avLst/>
              <a:gdLst>
                <a:gd name="T0" fmla="*/ 117 w 117"/>
                <a:gd name="T1" fmla="*/ 81 h 115"/>
                <a:gd name="T2" fmla="*/ 92 w 117"/>
                <a:gd name="T3" fmla="*/ 92 h 115"/>
                <a:gd name="T4" fmla="*/ 75 w 117"/>
                <a:gd name="T5" fmla="*/ 46 h 115"/>
                <a:gd name="T6" fmla="*/ 75 w 117"/>
                <a:gd name="T7" fmla="*/ 46 h 115"/>
                <a:gd name="T8" fmla="*/ 67 w 117"/>
                <a:gd name="T9" fmla="*/ 27 h 115"/>
                <a:gd name="T10" fmla="*/ 67 w 117"/>
                <a:gd name="T11" fmla="*/ 27 h 115"/>
                <a:gd name="T12" fmla="*/ 63 w 117"/>
                <a:gd name="T13" fmla="*/ 25 h 115"/>
                <a:gd name="T14" fmla="*/ 58 w 117"/>
                <a:gd name="T15" fmla="*/ 23 h 115"/>
                <a:gd name="T16" fmla="*/ 58 w 117"/>
                <a:gd name="T17" fmla="*/ 23 h 115"/>
                <a:gd name="T18" fmla="*/ 54 w 117"/>
                <a:gd name="T19" fmla="*/ 23 h 115"/>
                <a:gd name="T20" fmla="*/ 50 w 117"/>
                <a:gd name="T21" fmla="*/ 25 h 115"/>
                <a:gd name="T22" fmla="*/ 50 w 117"/>
                <a:gd name="T23" fmla="*/ 25 h 115"/>
                <a:gd name="T24" fmla="*/ 44 w 117"/>
                <a:gd name="T25" fmla="*/ 27 h 115"/>
                <a:gd name="T26" fmla="*/ 40 w 117"/>
                <a:gd name="T27" fmla="*/ 31 h 115"/>
                <a:gd name="T28" fmla="*/ 40 w 117"/>
                <a:gd name="T29" fmla="*/ 31 h 115"/>
                <a:gd name="T30" fmla="*/ 37 w 117"/>
                <a:gd name="T31" fmla="*/ 37 h 115"/>
                <a:gd name="T32" fmla="*/ 37 w 117"/>
                <a:gd name="T33" fmla="*/ 44 h 115"/>
                <a:gd name="T34" fmla="*/ 37 w 117"/>
                <a:gd name="T35" fmla="*/ 44 h 115"/>
                <a:gd name="T36" fmla="*/ 37 w 117"/>
                <a:gd name="T37" fmla="*/ 52 h 115"/>
                <a:gd name="T38" fmla="*/ 44 w 117"/>
                <a:gd name="T39" fmla="*/ 65 h 115"/>
                <a:gd name="T40" fmla="*/ 58 w 117"/>
                <a:gd name="T41" fmla="*/ 104 h 115"/>
                <a:gd name="T42" fmla="*/ 35 w 117"/>
                <a:gd name="T43" fmla="*/ 115 h 115"/>
                <a:gd name="T44" fmla="*/ 0 w 117"/>
                <a:gd name="T45" fmla="*/ 25 h 115"/>
                <a:gd name="T46" fmla="*/ 21 w 117"/>
                <a:gd name="T47" fmla="*/ 16 h 115"/>
                <a:gd name="T48" fmla="*/ 27 w 117"/>
                <a:gd name="T49" fmla="*/ 29 h 115"/>
                <a:gd name="T50" fmla="*/ 27 w 117"/>
                <a:gd name="T51" fmla="*/ 29 h 115"/>
                <a:gd name="T52" fmla="*/ 31 w 117"/>
                <a:gd name="T53" fmla="*/ 21 h 115"/>
                <a:gd name="T54" fmla="*/ 35 w 117"/>
                <a:gd name="T55" fmla="*/ 12 h 115"/>
                <a:gd name="T56" fmla="*/ 42 w 117"/>
                <a:gd name="T57" fmla="*/ 8 h 115"/>
                <a:gd name="T58" fmla="*/ 50 w 117"/>
                <a:gd name="T59" fmla="*/ 4 h 115"/>
                <a:gd name="T60" fmla="*/ 50 w 117"/>
                <a:gd name="T61" fmla="*/ 4 h 115"/>
                <a:gd name="T62" fmla="*/ 58 w 117"/>
                <a:gd name="T63" fmla="*/ 0 h 115"/>
                <a:gd name="T64" fmla="*/ 65 w 117"/>
                <a:gd name="T65" fmla="*/ 0 h 115"/>
                <a:gd name="T66" fmla="*/ 65 w 117"/>
                <a:gd name="T67" fmla="*/ 0 h 115"/>
                <a:gd name="T68" fmla="*/ 73 w 117"/>
                <a:gd name="T69" fmla="*/ 2 h 115"/>
                <a:gd name="T70" fmla="*/ 77 w 117"/>
                <a:gd name="T71" fmla="*/ 4 h 115"/>
                <a:gd name="T72" fmla="*/ 77 w 117"/>
                <a:gd name="T73" fmla="*/ 4 h 115"/>
                <a:gd name="T74" fmla="*/ 86 w 117"/>
                <a:gd name="T75" fmla="*/ 12 h 115"/>
                <a:gd name="T76" fmla="*/ 86 w 117"/>
                <a:gd name="T77" fmla="*/ 12 h 115"/>
                <a:gd name="T78" fmla="*/ 94 w 117"/>
                <a:gd name="T79" fmla="*/ 27 h 115"/>
                <a:gd name="T80" fmla="*/ 117 w 117"/>
                <a:gd name="T81" fmla="*/ 8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 h="115">
                  <a:moveTo>
                    <a:pt x="117" y="81"/>
                  </a:moveTo>
                  <a:lnTo>
                    <a:pt x="92" y="92"/>
                  </a:lnTo>
                  <a:lnTo>
                    <a:pt x="75" y="46"/>
                  </a:lnTo>
                  <a:lnTo>
                    <a:pt x="75" y="46"/>
                  </a:lnTo>
                  <a:lnTo>
                    <a:pt x="67" y="27"/>
                  </a:lnTo>
                  <a:lnTo>
                    <a:pt x="67" y="27"/>
                  </a:lnTo>
                  <a:lnTo>
                    <a:pt x="63" y="25"/>
                  </a:lnTo>
                  <a:lnTo>
                    <a:pt x="58" y="23"/>
                  </a:lnTo>
                  <a:lnTo>
                    <a:pt x="58" y="23"/>
                  </a:lnTo>
                  <a:lnTo>
                    <a:pt x="54" y="23"/>
                  </a:lnTo>
                  <a:lnTo>
                    <a:pt x="50" y="25"/>
                  </a:lnTo>
                  <a:lnTo>
                    <a:pt x="50" y="25"/>
                  </a:lnTo>
                  <a:lnTo>
                    <a:pt x="44" y="27"/>
                  </a:lnTo>
                  <a:lnTo>
                    <a:pt x="40" y="31"/>
                  </a:lnTo>
                  <a:lnTo>
                    <a:pt x="40" y="31"/>
                  </a:lnTo>
                  <a:lnTo>
                    <a:pt x="37" y="37"/>
                  </a:lnTo>
                  <a:lnTo>
                    <a:pt x="37" y="44"/>
                  </a:lnTo>
                  <a:lnTo>
                    <a:pt x="37" y="44"/>
                  </a:lnTo>
                  <a:lnTo>
                    <a:pt x="37" y="52"/>
                  </a:lnTo>
                  <a:lnTo>
                    <a:pt x="44" y="65"/>
                  </a:lnTo>
                  <a:lnTo>
                    <a:pt x="58" y="104"/>
                  </a:lnTo>
                  <a:lnTo>
                    <a:pt x="35" y="115"/>
                  </a:lnTo>
                  <a:lnTo>
                    <a:pt x="0" y="25"/>
                  </a:lnTo>
                  <a:lnTo>
                    <a:pt x="21" y="16"/>
                  </a:lnTo>
                  <a:lnTo>
                    <a:pt x="27" y="29"/>
                  </a:lnTo>
                  <a:lnTo>
                    <a:pt x="27" y="29"/>
                  </a:lnTo>
                  <a:lnTo>
                    <a:pt x="31" y="21"/>
                  </a:lnTo>
                  <a:lnTo>
                    <a:pt x="35" y="12"/>
                  </a:lnTo>
                  <a:lnTo>
                    <a:pt x="42" y="8"/>
                  </a:lnTo>
                  <a:lnTo>
                    <a:pt x="50" y="4"/>
                  </a:lnTo>
                  <a:lnTo>
                    <a:pt x="50" y="4"/>
                  </a:lnTo>
                  <a:lnTo>
                    <a:pt x="58" y="0"/>
                  </a:lnTo>
                  <a:lnTo>
                    <a:pt x="65" y="0"/>
                  </a:lnTo>
                  <a:lnTo>
                    <a:pt x="65" y="0"/>
                  </a:lnTo>
                  <a:lnTo>
                    <a:pt x="73" y="2"/>
                  </a:lnTo>
                  <a:lnTo>
                    <a:pt x="77" y="4"/>
                  </a:lnTo>
                  <a:lnTo>
                    <a:pt x="77" y="4"/>
                  </a:lnTo>
                  <a:lnTo>
                    <a:pt x="86" y="12"/>
                  </a:lnTo>
                  <a:lnTo>
                    <a:pt x="86" y="12"/>
                  </a:lnTo>
                  <a:lnTo>
                    <a:pt x="94" y="27"/>
                  </a:lnTo>
                  <a:lnTo>
                    <a:pt x="117" y="81"/>
                  </a:lnTo>
                  <a:close/>
                </a:path>
              </a:pathLst>
            </a:custGeom>
            <a:solidFill>
              <a:schemeClr val="tx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04" name="Freeform 203"/>
            <p:cNvSpPr>
              <a:spLocks/>
            </p:cNvSpPr>
            <p:nvPr/>
          </p:nvSpPr>
          <p:spPr bwMode="auto">
            <a:xfrm>
              <a:off x="8804598" y="3013469"/>
              <a:ext cx="363590" cy="420722"/>
            </a:xfrm>
            <a:custGeom>
              <a:avLst/>
              <a:gdLst>
                <a:gd name="T0" fmla="*/ 210 w 210"/>
                <a:gd name="T1" fmla="*/ 120 h 243"/>
                <a:gd name="T2" fmla="*/ 210 w 210"/>
                <a:gd name="T3" fmla="*/ 120 h 243"/>
                <a:gd name="T4" fmla="*/ 208 w 210"/>
                <a:gd name="T5" fmla="*/ 143 h 243"/>
                <a:gd name="T6" fmla="*/ 201 w 210"/>
                <a:gd name="T7" fmla="*/ 166 h 243"/>
                <a:gd name="T8" fmla="*/ 193 w 210"/>
                <a:gd name="T9" fmla="*/ 187 h 243"/>
                <a:gd name="T10" fmla="*/ 180 w 210"/>
                <a:gd name="T11" fmla="*/ 203 h 243"/>
                <a:gd name="T12" fmla="*/ 166 w 210"/>
                <a:gd name="T13" fmla="*/ 220 h 243"/>
                <a:gd name="T14" fmla="*/ 149 w 210"/>
                <a:gd name="T15" fmla="*/ 233 h 243"/>
                <a:gd name="T16" fmla="*/ 128 w 210"/>
                <a:gd name="T17" fmla="*/ 239 h 243"/>
                <a:gd name="T18" fmla="*/ 118 w 210"/>
                <a:gd name="T19" fmla="*/ 241 h 243"/>
                <a:gd name="T20" fmla="*/ 107 w 210"/>
                <a:gd name="T21" fmla="*/ 243 h 243"/>
                <a:gd name="T22" fmla="*/ 107 w 210"/>
                <a:gd name="T23" fmla="*/ 243 h 243"/>
                <a:gd name="T24" fmla="*/ 97 w 210"/>
                <a:gd name="T25" fmla="*/ 243 h 243"/>
                <a:gd name="T26" fmla="*/ 86 w 210"/>
                <a:gd name="T27" fmla="*/ 241 h 243"/>
                <a:gd name="T28" fmla="*/ 67 w 210"/>
                <a:gd name="T29" fmla="*/ 235 h 243"/>
                <a:gd name="T30" fmla="*/ 49 w 210"/>
                <a:gd name="T31" fmla="*/ 224 h 243"/>
                <a:gd name="T32" fmla="*/ 34 w 210"/>
                <a:gd name="T33" fmla="*/ 210 h 243"/>
                <a:gd name="T34" fmla="*/ 19 w 210"/>
                <a:gd name="T35" fmla="*/ 193 h 243"/>
                <a:gd name="T36" fmla="*/ 9 w 210"/>
                <a:gd name="T37" fmla="*/ 172 h 243"/>
                <a:gd name="T38" fmla="*/ 2 w 210"/>
                <a:gd name="T39" fmla="*/ 151 h 243"/>
                <a:gd name="T40" fmla="*/ 0 w 210"/>
                <a:gd name="T41" fmla="*/ 126 h 243"/>
                <a:gd name="T42" fmla="*/ 0 w 210"/>
                <a:gd name="T43" fmla="*/ 126 h 243"/>
                <a:gd name="T44" fmla="*/ 0 w 210"/>
                <a:gd name="T45" fmla="*/ 103 h 243"/>
                <a:gd name="T46" fmla="*/ 5 w 210"/>
                <a:gd name="T47" fmla="*/ 80 h 243"/>
                <a:gd name="T48" fmla="*/ 15 w 210"/>
                <a:gd name="T49" fmla="*/ 57 h 243"/>
                <a:gd name="T50" fmla="*/ 26 w 210"/>
                <a:gd name="T51" fmla="*/ 40 h 243"/>
                <a:gd name="T52" fmla="*/ 40 w 210"/>
                <a:gd name="T53" fmla="*/ 23 h 243"/>
                <a:gd name="T54" fmla="*/ 59 w 210"/>
                <a:gd name="T55" fmla="*/ 11 h 243"/>
                <a:gd name="T56" fmla="*/ 78 w 210"/>
                <a:gd name="T57" fmla="*/ 4 h 243"/>
                <a:gd name="T58" fmla="*/ 88 w 210"/>
                <a:gd name="T59" fmla="*/ 2 h 243"/>
                <a:gd name="T60" fmla="*/ 99 w 210"/>
                <a:gd name="T61" fmla="*/ 0 h 243"/>
                <a:gd name="T62" fmla="*/ 99 w 210"/>
                <a:gd name="T63" fmla="*/ 0 h 243"/>
                <a:gd name="T64" fmla="*/ 109 w 210"/>
                <a:gd name="T65" fmla="*/ 0 h 243"/>
                <a:gd name="T66" fmla="*/ 120 w 210"/>
                <a:gd name="T67" fmla="*/ 2 h 243"/>
                <a:gd name="T68" fmla="*/ 141 w 210"/>
                <a:gd name="T69" fmla="*/ 9 h 243"/>
                <a:gd name="T70" fmla="*/ 157 w 210"/>
                <a:gd name="T71" fmla="*/ 19 h 243"/>
                <a:gd name="T72" fmla="*/ 174 w 210"/>
                <a:gd name="T73" fmla="*/ 34 h 243"/>
                <a:gd name="T74" fmla="*/ 187 w 210"/>
                <a:gd name="T75" fmla="*/ 51 h 243"/>
                <a:gd name="T76" fmla="*/ 199 w 210"/>
                <a:gd name="T77" fmla="*/ 71 h 243"/>
                <a:gd name="T78" fmla="*/ 206 w 210"/>
                <a:gd name="T79" fmla="*/ 94 h 243"/>
                <a:gd name="T80" fmla="*/ 210 w 210"/>
                <a:gd name="T81" fmla="*/ 120 h 243"/>
                <a:gd name="T82" fmla="*/ 210 w 210"/>
                <a:gd name="T83" fmla="*/ 1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0" h="243">
                  <a:moveTo>
                    <a:pt x="210" y="120"/>
                  </a:moveTo>
                  <a:lnTo>
                    <a:pt x="210" y="120"/>
                  </a:lnTo>
                  <a:lnTo>
                    <a:pt x="208" y="143"/>
                  </a:lnTo>
                  <a:lnTo>
                    <a:pt x="201" y="166"/>
                  </a:lnTo>
                  <a:lnTo>
                    <a:pt x="193" y="187"/>
                  </a:lnTo>
                  <a:lnTo>
                    <a:pt x="180" y="203"/>
                  </a:lnTo>
                  <a:lnTo>
                    <a:pt x="166" y="220"/>
                  </a:lnTo>
                  <a:lnTo>
                    <a:pt x="149" y="233"/>
                  </a:lnTo>
                  <a:lnTo>
                    <a:pt x="128" y="239"/>
                  </a:lnTo>
                  <a:lnTo>
                    <a:pt x="118" y="241"/>
                  </a:lnTo>
                  <a:lnTo>
                    <a:pt x="107" y="243"/>
                  </a:lnTo>
                  <a:lnTo>
                    <a:pt x="107" y="243"/>
                  </a:lnTo>
                  <a:lnTo>
                    <a:pt x="97" y="243"/>
                  </a:lnTo>
                  <a:lnTo>
                    <a:pt x="86" y="241"/>
                  </a:lnTo>
                  <a:lnTo>
                    <a:pt x="67" y="235"/>
                  </a:lnTo>
                  <a:lnTo>
                    <a:pt x="49" y="224"/>
                  </a:lnTo>
                  <a:lnTo>
                    <a:pt x="34" y="210"/>
                  </a:lnTo>
                  <a:lnTo>
                    <a:pt x="19" y="193"/>
                  </a:lnTo>
                  <a:lnTo>
                    <a:pt x="9" y="172"/>
                  </a:lnTo>
                  <a:lnTo>
                    <a:pt x="2" y="151"/>
                  </a:lnTo>
                  <a:lnTo>
                    <a:pt x="0" y="126"/>
                  </a:lnTo>
                  <a:lnTo>
                    <a:pt x="0" y="126"/>
                  </a:lnTo>
                  <a:lnTo>
                    <a:pt x="0" y="103"/>
                  </a:lnTo>
                  <a:lnTo>
                    <a:pt x="5" y="80"/>
                  </a:lnTo>
                  <a:lnTo>
                    <a:pt x="15" y="57"/>
                  </a:lnTo>
                  <a:lnTo>
                    <a:pt x="26" y="40"/>
                  </a:lnTo>
                  <a:lnTo>
                    <a:pt x="40" y="23"/>
                  </a:lnTo>
                  <a:lnTo>
                    <a:pt x="59" y="11"/>
                  </a:lnTo>
                  <a:lnTo>
                    <a:pt x="78" y="4"/>
                  </a:lnTo>
                  <a:lnTo>
                    <a:pt x="88" y="2"/>
                  </a:lnTo>
                  <a:lnTo>
                    <a:pt x="99" y="0"/>
                  </a:lnTo>
                  <a:lnTo>
                    <a:pt x="99" y="0"/>
                  </a:lnTo>
                  <a:lnTo>
                    <a:pt x="109" y="0"/>
                  </a:lnTo>
                  <a:lnTo>
                    <a:pt x="120" y="2"/>
                  </a:lnTo>
                  <a:lnTo>
                    <a:pt x="141" y="9"/>
                  </a:lnTo>
                  <a:lnTo>
                    <a:pt x="157" y="19"/>
                  </a:lnTo>
                  <a:lnTo>
                    <a:pt x="174" y="34"/>
                  </a:lnTo>
                  <a:lnTo>
                    <a:pt x="187" y="51"/>
                  </a:lnTo>
                  <a:lnTo>
                    <a:pt x="199" y="71"/>
                  </a:lnTo>
                  <a:lnTo>
                    <a:pt x="206" y="94"/>
                  </a:lnTo>
                  <a:lnTo>
                    <a:pt x="210" y="120"/>
                  </a:lnTo>
                  <a:lnTo>
                    <a:pt x="210" y="120"/>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05" name="Freeform 204"/>
            <p:cNvSpPr>
              <a:spLocks/>
            </p:cNvSpPr>
            <p:nvPr/>
          </p:nvSpPr>
          <p:spPr bwMode="auto">
            <a:xfrm>
              <a:off x="8605489" y="3467086"/>
              <a:ext cx="758344" cy="474394"/>
            </a:xfrm>
            <a:custGeom>
              <a:avLst/>
              <a:gdLst>
                <a:gd name="T0" fmla="*/ 438 w 438"/>
                <a:gd name="T1" fmla="*/ 165 h 274"/>
                <a:gd name="T2" fmla="*/ 434 w 438"/>
                <a:gd name="T3" fmla="*/ 184 h 274"/>
                <a:gd name="T4" fmla="*/ 421 w 438"/>
                <a:gd name="T5" fmla="*/ 203 h 274"/>
                <a:gd name="T6" fmla="*/ 402 w 438"/>
                <a:gd name="T7" fmla="*/ 222 h 274"/>
                <a:gd name="T8" fmla="*/ 377 w 438"/>
                <a:gd name="T9" fmla="*/ 239 h 274"/>
                <a:gd name="T10" fmla="*/ 327 w 438"/>
                <a:gd name="T11" fmla="*/ 260 h 274"/>
                <a:gd name="T12" fmla="*/ 287 w 438"/>
                <a:gd name="T13" fmla="*/ 268 h 274"/>
                <a:gd name="T14" fmla="*/ 243 w 438"/>
                <a:gd name="T15" fmla="*/ 274 h 274"/>
                <a:gd name="T16" fmla="*/ 218 w 438"/>
                <a:gd name="T17" fmla="*/ 274 h 274"/>
                <a:gd name="T18" fmla="*/ 130 w 438"/>
                <a:gd name="T19" fmla="*/ 266 h 274"/>
                <a:gd name="T20" fmla="*/ 76 w 438"/>
                <a:gd name="T21" fmla="*/ 249 h 274"/>
                <a:gd name="T22" fmla="*/ 46 w 438"/>
                <a:gd name="T23" fmla="*/ 232 h 274"/>
                <a:gd name="T24" fmla="*/ 25 w 438"/>
                <a:gd name="T25" fmla="*/ 216 h 274"/>
                <a:gd name="T26" fmla="*/ 9 w 438"/>
                <a:gd name="T27" fmla="*/ 197 h 274"/>
                <a:gd name="T28" fmla="*/ 0 w 438"/>
                <a:gd name="T29" fmla="*/ 176 h 274"/>
                <a:gd name="T30" fmla="*/ 0 w 438"/>
                <a:gd name="T31" fmla="*/ 165 h 274"/>
                <a:gd name="T32" fmla="*/ 2 w 438"/>
                <a:gd name="T33" fmla="*/ 121 h 274"/>
                <a:gd name="T34" fmla="*/ 11 w 438"/>
                <a:gd name="T35" fmla="*/ 88 h 274"/>
                <a:gd name="T36" fmla="*/ 21 w 438"/>
                <a:gd name="T37" fmla="*/ 63 h 274"/>
                <a:gd name="T38" fmla="*/ 38 w 438"/>
                <a:gd name="T39" fmla="*/ 44 h 274"/>
                <a:gd name="T40" fmla="*/ 59 w 438"/>
                <a:gd name="T41" fmla="*/ 29 h 274"/>
                <a:gd name="T42" fmla="*/ 141 w 438"/>
                <a:gd name="T43" fmla="*/ 0 h 274"/>
                <a:gd name="T44" fmla="*/ 147 w 438"/>
                <a:gd name="T45" fmla="*/ 0 h 274"/>
                <a:gd name="T46" fmla="*/ 172 w 438"/>
                <a:gd name="T47" fmla="*/ 8 h 274"/>
                <a:gd name="T48" fmla="*/ 216 w 438"/>
                <a:gd name="T49" fmla="*/ 40 h 274"/>
                <a:gd name="T50" fmla="*/ 264 w 438"/>
                <a:gd name="T51" fmla="*/ 84 h 274"/>
                <a:gd name="T52" fmla="*/ 298 w 438"/>
                <a:gd name="T53" fmla="*/ 136 h 274"/>
                <a:gd name="T54" fmla="*/ 302 w 438"/>
                <a:gd name="T55" fmla="*/ 111 h 274"/>
                <a:gd name="T56" fmla="*/ 298 w 438"/>
                <a:gd name="T57" fmla="*/ 63 h 274"/>
                <a:gd name="T58" fmla="*/ 289 w 438"/>
                <a:gd name="T59" fmla="*/ 21 h 274"/>
                <a:gd name="T60" fmla="*/ 289 w 438"/>
                <a:gd name="T61" fmla="*/ 4 h 274"/>
                <a:gd name="T62" fmla="*/ 295 w 438"/>
                <a:gd name="T63" fmla="*/ 0 h 274"/>
                <a:gd name="T64" fmla="*/ 300 w 438"/>
                <a:gd name="T65" fmla="*/ 2 h 274"/>
                <a:gd name="T66" fmla="*/ 358 w 438"/>
                <a:gd name="T67" fmla="*/ 25 h 274"/>
                <a:gd name="T68" fmla="*/ 392 w 438"/>
                <a:gd name="T69" fmla="*/ 44 h 274"/>
                <a:gd name="T70" fmla="*/ 409 w 438"/>
                <a:gd name="T71" fmla="*/ 61 h 274"/>
                <a:gd name="T72" fmla="*/ 423 w 438"/>
                <a:gd name="T73" fmla="*/ 82 h 274"/>
                <a:gd name="T74" fmla="*/ 432 w 438"/>
                <a:gd name="T75" fmla="*/ 111 h 274"/>
                <a:gd name="T76" fmla="*/ 436 w 438"/>
                <a:gd name="T77" fmla="*/ 144 h 274"/>
                <a:gd name="T78" fmla="*/ 438 w 438"/>
                <a:gd name="T79" fmla="*/ 16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8" h="274">
                  <a:moveTo>
                    <a:pt x="438" y="165"/>
                  </a:moveTo>
                  <a:lnTo>
                    <a:pt x="438" y="165"/>
                  </a:lnTo>
                  <a:lnTo>
                    <a:pt x="436" y="174"/>
                  </a:lnTo>
                  <a:lnTo>
                    <a:pt x="434" y="184"/>
                  </a:lnTo>
                  <a:lnTo>
                    <a:pt x="427" y="193"/>
                  </a:lnTo>
                  <a:lnTo>
                    <a:pt x="421" y="203"/>
                  </a:lnTo>
                  <a:lnTo>
                    <a:pt x="413" y="211"/>
                  </a:lnTo>
                  <a:lnTo>
                    <a:pt x="402" y="222"/>
                  </a:lnTo>
                  <a:lnTo>
                    <a:pt x="390" y="230"/>
                  </a:lnTo>
                  <a:lnTo>
                    <a:pt x="377" y="239"/>
                  </a:lnTo>
                  <a:lnTo>
                    <a:pt x="344" y="253"/>
                  </a:lnTo>
                  <a:lnTo>
                    <a:pt x="327" y="260"/>
                  </a:lnTo>
                  <a:lnTo>
                    <a:pt x="306" y="264"/>
                  </a:lnTo>
                  <a:lnTo>
                    <a:pt x="287" y="268"/>
                  </a:lnTo>
                  <a:lnTo>
                    <a:pt x="264" y="272"/>
                  </a:lnTo>
                  <a:lnTo>
                    <a:pt x="243" y="274"/>
                  </a:lnTo>
                  <a:lnTo>
                    <a:pt x="218" y="274"/>
                  </a:lnTo>
                  <a:lnTo>
                    <a:pt x="218" y="274"/>
                  </a:lnTo>
                  <a:lnTo>
                    <a:pt x="172" y="272"/>
                  </a:lnTo>
                  <a:lnTo>
                    <a:pt x="130" y="266"/>
                  </a:lnTo>
                  <a:lnTo>
                    <a:pt x="92" y="255"/>
                  </a:lnTo>
                  <a:lnTo>
                    <a:pt x="76" y="249"/>
                  </a:lnTo>
                  <a:lnTo>
                    <a:pt x="61" y="241"/>
                  </a:lnTo>
                  <a:lnTo>
                    <a:pt x="46" y="232"/>
                  </a:lnTo>
                  <a:lnTo>
                    <a:pt x="36" y="224"/>
                  </a:lnTo>
                  <a:lnTo>
                    <a:pt x="25" y="216"/>
                  </a:lnTo>
                  <a:lnTo>
                    <a:pt x="15" y="205"/>
                  </a:lnTo>
                  <a:lnTo>
                    <a:pt x="9" y="197"/>
                  </a:lnTo>
                  <a:lnTo>
                    <a:pt x="4" y="186"/>
                  </a:lnTo>
                  <a:lnTo>
                    <a:pt x="0" y="176"/>
                  </a:lnTo>
                  <a:lnTo>
                    <a:pt x="0" y="165"/>
                  </a:lnTo>
                  <a:lnTo>
                    <a:pt x="0" y="165"/>
                  </a:lnTo>
                  <a:lnTo>
                    <a:pt x="0" y="142"/>
                  </a:lnTo>
                  <a:lnTo>
                    <a:pt x="2" y="121"/>
                  </a:lnTo>
                  <a:lnTo>
                    <a:pt x="4" y="103"/>
                  </a:lnTo>
                  <a:lnTo>
                    <a:pt x="11" y="88"/>
                  </a:lnTo>
                  <a:lnTo>
                    <a:pt x="15" y="73"/>
                  </a:lnTo>
                  <a:lnTo>
                    <a:pt x="21" y="63"/>
                  </a:lnTo>
                  <a:lnTo>
                    <a:pt x="30" y="52"/>
                  </a:lnTo>
                  <a:lnTo>
                    <a:pt x="38" y="44"/>
                  </a:lnTo>
                  <a:lnTo>
                    <a:pt x="48" y="36"/>
                  </a:lnTo>
                  <a:lnTo>
                    <a:pt x="59" y="29"/>
                  </a:lnTo>
                  <a:lnTo>
                    <a:pt x="82" y="19"/>
                  </a:lnTo>
                  <a:lnTo>
                    <a:pt x="141" y="0"/>
                  </a:lnTo>
                  <a:lnTo>
                    <a:pt x="141" y="0"/>
                  </a:lnTo>
                  <a:lnTo>
                    <a:pt x="147" y="0"/>
                  </a:lnTo>
                  <a:lnTo>
                    <a:pt x="153" y="0"/>
                  </a:lnTo>
                  <a:lnTo>
                    <a:pt x="172" y="8"/>
                  </a:lnTo>
                  <a:lnTo>
                    <a:pt x="193" y="21"/>
                  </a:lnTo>
                  <a:lnTo>
                    <a:pt x="216" y="40"/>
                  </a:lnTo>
                  <a:lnTo>
                    <a:pt x="241" y="61"/>
                  </a:lnTo>
                  <a:lnTo>
                    <a:pt x="264" y="84"/>
                  </a:lnTo>
                  <a:lnTo>
                    <a:pt x="283" y="111"/>
                  </a:lnTo>
                  <a:lnTo>
                    <a:pt x="298" y="136"/>
                  </a:lnTo>
                  <a:lnTo>
                    <a:pt x="298" y="136"/>
                  </a:lnTo>
                  <a:lnTo>
                    <a:pt x="302" y="111"/>
                  </a:lnTo>
                  <a:lnTo>
                    <a:pt x="300" y="86"/>
                  </a:lnTo>
                  <a:lnTo>
                    <a:pt x="298" y="63"/>
                  </a:lnTo>
                  <a:lnTo>
                    <a:pt x="293" y="40"/>
                  </a:lnTo>
                  <a:lnTo>
                    <a:pt x="289" y="21"/>
                  </a:lnTo>
                  <a:lnTo>
                    <a:pt x="289" y="8"/>
                  </a:lnTo>
                  <a:lnTo>
                    <a:pt x="289" y="4"/>
                  </a:lnTo>
                  <a:lnTo>
                    <a:pt x="291" y="2"/>
                  </a:lnTo>
                  <a:lnTo>
                    <a:pt x="295" y="0"/>
                  </a:lnTo>
                  <a:lnTo>
                    <a:pt x="300" y="2"/>
                  </a:lnTo>
                  <a:lnTo>
                    <a:pt x="300" y="2"/>
                  </a:lnTo>
                  <a:lnTo>
                    <a:pt x="331" y="13"/>
                  </a:lnTo>
                  <a:lnTo>
                    <a:pt x="358" y="25"/>
                  </a:lnTo>
                  <a:lnTo>
                    <a:pt x="381" y="38"/>
                  </a:lnTo>
                  <a:lnTo>
                    <a:pt x="392" y="44"/>
                  </a:lnTo>
                  <a:lnTo>
                    <a:pt x="400" y="52"/>
                  </a:lnTo>
                  <a:lnTo>
                    <a:pt x="409" y="61"/>
                  </a:lnTo>
                  <a:lnTo>
                    <a:pt x="417" y="71"/>
                  </a:lnTo>
                  <a:lnTo>
                    <a:pt x="423" y="82"/>
                  </a:lnTo>
                  <a:lnTo>
                    <a:pt x="427" y="96"/>
                  </a:lnTo>
                  <a:lnTo>
                    <a:pt x="432" y="111"/>
                  </a:lnTo>
                  <a:lnTo>
                    <a:pt x="436" y="126"/>
                  </a:lnTo>
                  <a:lnTo>
                    <a:pt x="436" y="144"/>
                  </a:lnTo>
                  <a:lnTo>
                    <a:pt x="438" y="165"/>
                  </a:lnTo>
                  <a:lnTo>
                    <a:pt x="438" y="165"/>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06" name="Freeform 205"/>
            <p:cNvSpPr>
              <a:spLocks/>
            </p:cNvSpPr>
            <p:nvPr/>
          </p:nvSpPr>
          <p:spPr bwMode="auto">
            <a:xfrm>
              <a:off x="8402918" y="2752033"/>
              <a:ext cx="1166950" cy="1179059"/>
            </a:xfrm>
            <a:custGeom>
              <a:avLst/>
              <a:gdLst>
                <a:gd name="T0" fmla="*/ 0 w 674"/>
                <a:gd name="T1" fmla="*/ 340 h 681"/>
                <a:gd name="T2" fmla="*/ 6 w 674"/>
                <a:gd name="T3" fmla="*/ 273 h 681"/>
                <a:gd name="T4" fmla="*/ 27 w 674"/>
                <a:gd name="T5" fmla="*/ 208 h 681"/>
                <a:gd name="T6" fmla="*/ 56 w 674"/>
                <a:gd name="T7" fmla="*/ 151 h 681"/>
                <a:gd name="T8" fmla="*/ 98 w 674"/>
                <a:gd name="T9" fmla="*/ 101 h 681"/>
                <a:gd name="T10" fmla="*/ 149 w 674"/>
                <a:gd name="T11" fmla="*/ 59 h 681"/>
                <a:gd name="T12" fmla="*/ 205 w 674"/>
                <a:gd name="T13" fmla="*/ 28 h 681"/>
                <a:gd name="T14" fmla="*/ 270 w 674"/>
                <a:gd name="T15" fmla="*/ 7 h 681"/>
                <a:gd name="T16" fmla="*/ 337 w 674"/>
                <a:gd name="T17" fmla="*/ 0 h 681"/>
                <a:gd name="T18" fmla="*/ 373 w 674"/>
                <a:gd name="T19" fmla="*/ 3 h 681"/>
                <a:gd name="T20" fmla="*/ 438 w 674"/>
                <a:gd name="T21" fmla="*/ 15 h 681"/>
                <a:gd name="T22" fmla="*/ 498 w 674"/>
                <a:gd name="T23" fmla="*/ 42 h 681"/>
                <a:gd name="T24" fmla="*/ 553 w 674"/>
                <a:gd name="T25" fmla="*/ 78 h 681"/>
                <a:gd name="T26" fmla="*/ 597 w 674"/>
                <a:gd name="T27" fmla="*/ 124 h 681"/>
                <a:gd name="T28" fmla="*/ 634 w 674"/>
                <a:gd name="T29" fmla="*/ 178 h 681"/>
                <a:gd name="T30" fmla="*/ 660 w 674"/>
                <a:gd name="T31" fmla="*/ 239 h 681"/>
                <a:gd name="T32" fmla="*/ 672 w 674"/>
                <a:gd name="T33" fmla="*/ 306 h 681"/>
                <a:gd name="T34" fmla="*/ 674 w 674"/>
                <a:gd name="T35" fmla="*/ 340 h 681"/>
                <a:gd name="T36" fmla="*/ 668 w 674"/>
                <a:gd name="T37" fmla="*/ 409 h 681"/>
                <a:gd name="T38" fmla="*/ 649 w 674"/>
                <a:gd name="T39" fmla="*/ 472 h 681"/>
                <a:gd name="T40" fmla="*/ 618 w 674"/>
                <a:gd name="T41" fmla="*/ 530 h 681"/>
                <a:gd name="T42" fmla="*/ 576 w 674"/>
                <a:gd name="T43" fmla="*/ 580 h 681"/>
                <a:gd name="T44" fmla="*/ 526 w 674"/>
                <a:gd name="T45" fmla="*/ 622 h 681"/>
                <a:gd name="T46" fmla="*/ 469 w 674"/>
                <a:gd name="T47" fmla="*/ 654 h 681"/>
                <a:gd name="T48" fmla="*/ 406 w 674"/>
                <a:gd name="T49" fmla="*/ 673 h 681"/>
                <a:gd name="T50" fmla="*/ 337 w 674"/>
                <a:gd name="T51" fmla="*/ 681 h 681"/>
                <a:gd name="T52" fmla="*/ 304 w 674"/>
                <a:gd name="T53" fmla="*/ 679 h 681"/>
                <a:gd name="T54" fmla="*/ 237 w 674"/>
                <a:gd name="T55" fmla="*/ 664 h 681"/>
                <a:gd name="T56" fmla="*/ 176 w 674"/>
                <a:gd name="T57" fmla="*/ 639 h 681"/>
                <a:gd name="T58" fmla="*/ 123 w 674"/>
                <a:gd name="T59" fmla="*/ 601 h 681"/>
                <a:gd name="T60" fmla="*/ 77 w 674"/>
                <a:gd name="T61" fmla="*/ 555 h 681"/>
                <a:gd name="T62" fmla="*/ 40 w 674"/>
                <a:gd name="T63" fmla="*/ 503 h 681"/>
                <a:gd name="T64" fmla="*/ 15 w 674"/>
                <a:gd name="T65" fmla="*/ 442 h 681"/>
                <a:gd name="T66" fmla="*/ 2 w 674"/>
                <a:gd name="T67" fmla="*/ 375 h 681"/>
                <a:gd name="T68" fmla="*/ 0 w 674"/>
                <a:gd name="T69" fmla="*/ 34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4" h="681">
                  <a:moveTo>
                    <a:pt x="0" y="340"/>
                  </a:moveTo>
                  <a:lnTo>
                    <a:pt x="0" y="340"/>
                  </a:lnTo>
                  <a:lnTo>
                    <a:pt x="2" y="306"/>
                  </a:lnTo>
                  <a:lnTo>
                    <a:pt x="6" y="273"/>
                  </a:lnTo>
                  <a:lnTo>
                    <a:pt x="15" y="239"/>
                  </a:lnTo>
                  <a:lnTo>
                    <a:pt x="27" y="208"/>
                  </a:lnTo>
                  <a:lnTo>
                    <a:pt x="40" y="178"/>
                  </a:lnTo>
                  <a:lnTo>
                    <a:pt x="56" y="151"/>
                  </a:lnTo>
                  <a:lnTo>
                    <a:pt x="77" y="124"/>
                  </a:lnTo>
                  <a:lnTo>
                    <a:pt x="98" y="101"/>
                  </a:lnTo>
                  <a:lnTo>
                    <a:pt x="123" y="78"/>
                  </a:lnTo>
                  <a:lnTo>
                    <a:pt x="149" y="59"/>
                  </a:lnTo>
                  <a:lnTo>
                    <a:pt x="176" y="42"/>
                  </a:lnTo>
                  <a:lnTo>
                    <a:pt x="205" y="28"/>
                  </a:lnTo>
                  <a:lnTo>
                    <a:pt x="237" y="15"/>
                  </a:lnTo>
                  <a:lnTo>
                    <a:pt x="270" y="7"/>
                  </a:lnTo>
                  <a:lnTo>
                    <a:pt x="304" y="3"/>
                  </a:lnTo>
                  <a:lnTo>
                    <a:pt x="337" y="0"/>
                  </a:lnTo>
                  <a:lnTo>
                    <a:pt x="337" y="0"/>
                  </a:lnTo>
                  <a:lnTo>
                    <a:pt x="373" y="3"/>
                  </a:lnTo>
                  <a:lnTo>
                    <a:pt x="406" y="7"/>
                  </a:lnTo>
                  <a:lnTo>
                    <a:pt x="438" y="15"/>
                  </a:lnTo>
                  <a:lnTo>
                    <a:pt x="469" y="28"/>
                  </a:lnTo>
                  <a:lnTo>
                    <a:pt x="498" y="42"/>
                  </a:lnTo>
                  <a:lnTo>
                    <a:pt x="526" y="59"/>
                  </a:lnTo>
                  <a:lnTo>
                    <a:pt x="553" y="78"/>
                  </a:lnTo>
                  <a:lnTo>
                    <a:pt x="576" y="101"/>
                  </a:lnTo>
                  <a:lnTo>
                    <a:pt x="597" y="124"/>
                  </a:lnTo>
                  <a:lnTo>
                    <a:pt x="618" y="151"/>
                  </a:lnTo>
                  <a:lnTo>
                    <a:pt x="634" y="178"/>
                  </a:lnTo>
                  <a:lnTo>
                    <a:pt x="649" y="208"/>
                  </a:lnTo>
                  <a:lnTo>
                    <a:pt x="660" y="239"/>
                  </a:lnTo>
                  <a:lnTo>
                    <a:pt x="668" y="273"/>
                  </a:lnTo>
                  <a:lnTo>
                    <a:pt x="672" y="306"/>
                  </a:lnTo>
                  <a:lnTo>
                    <a:pt x="674" y="340"/>
                  </a:lnTo>
                  <a:lnTo>
                    <a:pt x="674" y="340"/>
                  </a:lnTo>
                  <a:lnTo>
                    <a:pt x="672" y="375"/>
                  </a:lnTo>
                  <a:lnTo>
                    <a:pt x="668" y="409"/>
                  </a:lnTo>
                  <a:lnTo>
                    <a:pt x="660" y="442"/>
                  </a:lnTo>
                  <a:lnTo>
                    <a:pt x="649" y="472"/>
                  </a:lnTo>
                  <a:lnTo>
                    <a:pt x="634" y="503"/>
                  </a:lnTo>
                  <a:lnTo>
                    <a:pt x="618" y="530"/>
                  </a:lnTo>
                  <a:lnTo>
                    <a:pt x="597" y="555"/>
                  </a:lnTo>
                  <a:lnTo>
                    <a:pt x="576" y="580"/>
                  </a:lnTo>
                  <a:lnTo>
                    <a:pt x="553" y="601"/>
                  </a:lnTo>
                  <a:lnTo>
                    <a:pt x="526" y="622"/>
                  </a:lnTo>
                  <a:lnTo>
                    <a:pt x="498" y="639"/>
                  </a:lnTo>
                  <a:lnTo>
                    <a:pt x="469" y="654"/>
                  </a:lnTo>
                  <a:lnTo>
                    <a:pt x="438" y="664"/>
                  </a:lnTo>
                  <a:lnTo>
                    <a:pt x="406" y="673"/>
                  </a:lnTo>
                  <a:lnTo>
                    <a:pt x="373" y="679"/>
                  </a:lnTo>
                  <a:lnTo>
                    <a:pt x="337" y="681"/>
                  </a:lnTo>
                  <a:lnTo>
                    <a:pt x="337" y="681"/>
                  </a:lnTo>
                  <a:lnTo>
                    <a:pt x="304" y="679"/>
                  </a:lnTo>
                  <a:lnTo>
                    <a:pt x="270" y="673"/>
                  </a:lnTo>
                  <a:lnTo>
                    <a:pt x="237" y="664"/>
                  </a:lnTo>
                  <a:lnTo>
                    <a:pt x="205" y="654"/>
                  </a:lnTo>
                  <a:lnTo>
                    <a:pt x="176" y="639"/>
                  </a:lnTo>
                  <a:lnTo>
                    <a:pt x="149" y="622"/>
                  </a:lnTo>
                  <a:lnTo>
                    <a:pt x="123" y="601"/>
                  </a:lnTo>
                  <a:lnTo>
                    <a:pt x="98" y="580"/>
                  </a:lnTo>
                  <a:lnTo>
                    <a:pt x="77" y="555"/>
                  </a:lnTo>
                  <a:lnTo>
                    <a:pt x="56" y="530"/>
                  </a:lnTo>
                  <a:lnTo>
                    <a:pt x="40" y="503"/>
                  </a:lnTo>
                  <a:lnTo>
                    <a:pt x="27" y="472"/>
                  </a:lnTo>
                  <a:lnTo>
                    <a:pt x="15" y="442"/>
                  </a:lnTo>
                  <a:lnTo>
                    <a:pt x="6" y="409"/>
                  </a:lnTo>
                  <a:lnTo>
                    <a:pt x="2" y="375"/>
                  </a:lnTo>
                  <a:lnTo>
                    <a:pt x="0" y="340"/>
                  </a:lnTo>
                  <a:lnTo>
                    <a:pt x="0" y="340"/>
                  </a:lnTo>
                  <a:close/>
                </a:path>
              </a:pathLst>
            </a:custGeom>
            <a:noFill/>
            <a:ln w="396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08" name="Freeform 207"/>
            <p:cNvSpPr>
              <a:spLocks/>
            </p:cNvSpPr>
            <p:nvPr/>
          </p:nvSpPr>
          <p:spPr bwMode="auto">
            <a:xfrm>
              <a:off x="9313623" y="1476017"/>
              <a:ext cx="1256982" cy="1258702"/>
            </a:xfrm>
            <a:custGeom>
              <a:avLst/>
              <a:gdLst>
                <a:gd name="T0" fmla="*/ 580 w 726"/>
                <a:gd name="T1" fmla="*/ 70 h 727"/>
                <a:gd name="T2" fmla="*/ 517 w 726"/>
                <a:gd name="T3" fmla="*/ 34 h 727"/>
                <a:gd name="T4" fmla="*/ 450 w 726"/>
                <a:gd name="T5" fmla="*/ 9 h 727"/>
                <a:gd name="T6" fmla="*/ 381 w 726"/>
                <a:gd name="T7" fmla="*/ 0 h 727"/>
                <a:gd name="T8" fmla="*/ 309 w 726"/>
                <a:gd name="T9" fmla="*/ 5 h 727"/>
                <a:gd name="T10" fmla="*/ 242 w 726"/>
                <a:gd name="T11" fmla="*/ 21 h 727"/>
                <a:gd name="T12" fmla="*/ 180 w 726"/>
                <a:gd name="T13" fmla="*/ 51 h 727"/>
                <a:gd name="T14" fmla="*/ 121 w 726"/>
                <a:gd name="T15" fmla="*/ 93 h 727"/>
                <a:gd name="T16" fmla="*/ 71 w 726"/>
                <a:gd name="T17" fmla="*/ 149 h 727"/>
                <a:gd name="T18" fmla="*/ 50 w 726"/>
                <a:gd name="T19" fmla="*/ 178 h 727"/>
                <a:gd name="T20" fmla="*/ 20 w 726"/>
                <a:gd name="T21" fmla="*/ 245 h 727"/>
                <a:gd name="T22" fmla="*/ 4 w 726"/>
                <a:gd name="T23" fmla="*/ 315 h 727"/>
                <a:gd name="T24" fmla="*/ 0 w 726"/>
                <a:gd name="T25" fmla="*/ 384 h 727"/>
                <a:gd name="T26" fmla="*/ 10 w 726"/>
                <a:gd name="T27" fmla="*/ 453 h 727"/>
                <a:gd name="T28" fmla="*/ 33 w 726"/>
                <a:gd name="T29" fmla="*/ 520 h 727"/>
                <a:gd name="T30" fmla="*/ 69 w 726"/>
                <a:gd name="T31" fmla="*/ 580 h 727"/>
                <a:gd name="T32" fmla="*/ 117 w 726"/>
                <a:gd name="T33" fmla="*/ 633 h 727"/>
                <a:gd name="T34" fmla="*/ 146 w 726"/>
                <a:gd name="T35" fmla="*/ 658 h 727"/>
                <a:gd name="T36" fmla="*/ 209 w 726"/>
                <a:gd name="T37" fmla="*/ 696 h 727"/>
                <a:gd name="T38" fmla="*/ 276 w 726"/>
                <a:gd name="T39" fmla="*/ 719 h 727"/>
                <a:gd name="T40" fmla="*/ 345 w 726"/>
                <a:gd name="T41" fmla="*/ 727 h 727"/>
                <a:gd name="T42" fmla="*/ 416 w 726"/>
                <a:gd name="T43" fmla="*/ 723 h 727"/>
                <a:gd name="T44" fmla="*/ 483 w 726"/>
                <a:gd name="T45" fmla="*/ 706 h 727"/>
                <a:gd name="T46" fmla="*/ 546 w 726"/>
                <a:gd name="T47" fmla="*/ 677 h 727"/>
                <a:gd name="T48" fmla="*/ 605 w 726"/>
                <a:gd name="T49" fmla="*/ 635 h 727"/>
                <a:gd name="T50" fmla="*/ 655 w 726"/>
                <a:gd name="T51" fmla="*/ 580 h 727"/>
                <a:gd name="T52" fmla="*/ 655 w 726"/>
                <a:gd name="T53" fmla="*/ 580 h 727"/>
                <a:gd name="T54" fmla="*/ 693 w 726"/>
                <a:gd name="T55" fmla="*/ 516 h 727"/>
                <a:gd name="T56" fmla="*/ 716 w 726"/>
                <a:gd name="T57" fmla="*/ 449 h 727"/>
                <a:gd name="T58" fmla="*/ 726 w 726"/>
                <a:gd name="T59" fmla="*/ 379 h 727"/>
                <a:gd name="T60" fmla="*/ 722 w 726"/>
                <a:gd name="T61" fmla="*/ 308 h 727"/>
                <a:gd name="T62" fmla="*/ 705 w 726"/>
                <a:gd name="T63" fmla="*/ 241 h 727"/>
                <a:gd name="T64" fmla="*/ 676 w 726"/>
                <a:gd name="T65" fmla="*/ 178 h 727"/>
                <a:gd name="T66" fmla="*/ 634 w 726"/>
                <a:gd name="T67" fmla="*/ 120 h 727"/>
                <a:gd name="T68" fmla="*/ 580 w 726"/>
                <a:gd name="T69" fmla="*/ 70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6" h="727">
                  <a:moveTo>
                    <a:pt x="580" y="70"/>
                  </a:moveTo>
                  <a:lnTo>
                    <a:pt x="580" y="70"/>
                  </a:lnTo>
                  <a:lnTo>
                    <a:pt x="548" y="51"/>
                  </a:lnTo>
                  <a:lnTo>
                    <a:pt x="517" y="34"/>
                  </a:lnTo>
                  <a:lnTo>
                    <a:pt x="483" y="19"/>
                  </a:lnTo>
                  <a:lnTo>
                    <a:pt x="450" y="9"/>
                  </a:lnTo>
                  <a:lnTo>
                    <a:pt x="414" y="3"/>
                  </a:lnTo>
                  <a:lnTo>
                    <a:pt x="381" y="0"/>
                  </a:lnTo>
                  <a:lnTo>
                    <a:pt x="345" y="0"/>
                  </a:lnTo>
                  <a:lnTo>
                    <a:pt x="309" y="5"/>
                  </a:lnTo>
                  <a:lnTo>
                    <a:pt x="276" y="11"/>
                  </a:lnTo>
                  <a:lnTo>
                    <a:pt x="242" y="21"/>
                  </a:lnTo>
                  <a:lnTo>
                    <a:pt x="209" y="34"/>
                  </a:lnTo>
                  <a:lnTo>
                    <a:pt x="180" y="51"/>
                  </a:lnTo>
                  <a:lnTo>
                    <a:pt x="148" y="72"/>
                  </a:lnTo>
                  <a:lnTo>
                    <a:pt x="121" y="93"/>
                  </a:lnTo>
                  <a:lnTo>
                    <a:pt x="96" y="120"/>
                  </a:lnTo>
                  <a:lnTo>
                    <a:pt x="71" y="149"/>
                  </a:lnTo>
                  <a:lnTo>
                    <a:pt x="71" y="149"/>
                  </a:lnTo>
                  <a:lnTo>
                    <a:pt x="50" y="178"/>
                  </a:lnTo>
                  <a:lnTo>
                    <a:pt x="33" y="212"/>
                  </a:lnTo>
                  <a:lnTo>
                    <a:pt x="20" y="245"/>
                  </a:lnTo>
                  <a:lnTo>
                    <a:pt x="10" y="279"/>
                  </a:lnTo>
                  <a:lnTo>
                    <a:pt x="4" y="315"/>
                  </a:lnTo>
                  <a:lnTo>
                    <a:pt x="0" y="348"/>
                  </a:lnTo>
                  <a:lnTo>
                    <a:pt x="0" y="384"/>
                  </a:lnTo>
                  <a:lnTo>
                    <a:pt x="4" y="419"/>
                  </a:lnTo>
                  <a:lnTo>
                    <a:pt x="10" y="453"/>
                  </a:lnTo>
                  <a:lnTo>
                    <a:pt x="20" y="486"/>
                  </a:lnTo>
                  <a:lnTo>
                    <a:pt x="33" y="520"/>
                  </a:lnTo>
                  <a:lnTo>
                    <a:pt x="50" y="551"/>
                  </a:lnTo>
                  <a:lnTo>
                    <a:pt x="69" y="580"/>
                  </a:lnTo>
                  <a:lnTo>
                    <a:pt x="92" y="608"/>
                  </a:lnTo>
                  <a:lnTo>
                    <a:pt x="117" y="633"/>
                  </a:lnTo>
                  <a:lnTo>
                    <a:pt x="146" y="658"/>
                  </a:lnTo>
                  <a:lnTo>
                    <a:pt x="146" y="658"/>
                  </a:lnTo>
                  <a:lnTo>
                    <a:pt x="178" y="677"/>
                  </a:lnTo>
                  <a:lnTo>
                    <a:pt x="209" y="696"/>
                  </a:lnTo>
                  <a:lnTo>
                    <a:pt x="242" y="708"/>
                  </a:lnTo>
                  <a:lnTo>
                    <a:pt x="276" y="719"/>
                  </a:lnTo>
                  <a:lnTo>
                    <a:pt x="312" y="725"/>
                  </a:lnTo>
                  <a:lnTo>
                    <a:pt x="345" y="727"/>
                  </a:lnTo>
                  <a:lnTo>
                    <a:pt x="381" y="727"/>
                  </a:lnTo>
                  <a:lnTo>
                    <a:pt x="416" y="723"/>
                  </a:lnTo>
                  <a:lnTo>
                    <a:pt x="450" y="717"/>
                  </a:lnTo>
                  <a:lnTo>
                    <a:pt x="483" y="706"/>
                  </a:lnTo>
                  <a:lnTo>
                    <a:pt x="515" y="694"/>
                  </a:lnTo>
                  <a:lnTo>
                    <a:pt x="546" y="677"/>
                  </a:lnTo>
                  <a:lnTo>
                    <a:pt x="578" y="658"/>
                  </a:lnTo>
                  <a:lnTo>
                    <a:pt x="605" y="635"/>
                  </a:lnTo>
                  <a:lnTo>
                    <a:pt x="630" y="608"/>
                  </a:lnTo>
                  <a:lnTo>
                    <a:pt x="655" y="580"/>
                  </a:lnTo>
                  <a:lnTo>
                    <a:pt x="655" y="580"/>
                  </a:lnTo>
                  <a:lnTo>
                    <a:pt x="655" y="580"/>
                  </a:lnTo>
                  <a:lnTo>
                    <a:pt x="674" y="549"/>
                  </a:lnTo>
                  <a:lnTo>
                    <a:pt x="693" y="516"/>
                  </a:lnTo>
                  <a:lnTo>
                    <a:pt x="705" y="482"/>
                  </a:lnTo>
                  <a:lnTo>
                    <a:pt x="716" y="449"/>
                  </a:lnTo>
                  <a:lnTo>
                    <a:pt x="722" y="413"/>
                  </a:lnTo>
                  <a:lnTo>
                    <a:pt x="726" y="379"/>
                  </a:lnTo>
                  <a:lnTo>
                    <a:pt x="726" y="344"/>
                  </a:lnTo>
                  <a:lnTo>
                    <a:pt x="722" y="308"/>
                  </a:lnTo>
                  <a:lnTo>
                    <a:pt x="716" y="275"/>
                  </a:lnTo>
                  <a:lnTo>
                    <a:pt x="705" y="241"/>
                  </a:lnTo>
                  <a:lnTo>
                    <a:pt x="693" y="208"/>
                  </a:lnTo>
                  <a:lnTo>
                    <a:pt x="676" y="178"/>
                  </a:lnTo>
                  <a:lnTo>
                    <a:pt x="657" y="147"/>
                  </a:lnTo>
                  <a:lnTo>
                    <a:pt x="634" y="120"/>
                  </a:lnTo>
                  <a:lnTo>
                    <a:pt x="609" y="95"/>
                  </a:lnTo>
                  <a:lnTo>
                    <a:pt x="580" y="70"/>
                  </a:lnTo>
                  <a:lnTo>
                    <a:pt x="580" y="70"/>
                  </a:lnTo>
                  <a:close/>
                </a:path>
              </a:pathLst>
            </a:custGeom>
            <a:noFill/>
            <a:ln w="396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09" name="Rectangle 208"/>
            <p:cNvSpPr>
              <a:spLocks noChangeArrowheads="1"/>
            </p:cNvSpPr>
            <p:nvPr/>
          </p:nvSpPr>
          <p:spPr bwMode="auto">
            <a:xfrm>
              <a:off x="9768976" y="2407491"/>
              <a:ext cx="360582" cy="205121"/>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1219027"/>
              <a:r>
                <a:rPr lang="en-US" altLang="en-US" sz="1333" dirty="0"/>
                <a:t>Data</a:t>
              </a:r>
            </a:p>
          </p:txBody>
        </p:sp>
        <p:sp>
          <p:nvSpPr>
            <p:cNvPr id="210" name="Freeform 209"/>
            <p:cNvSpPr>
              <a:spLocks noEditPoints="1"/>
            </p:cNvSpPr>
            <p:nvPr/>
          </p:nvSpPr>
          <p:spPr bwMode="auto">
            <a:xfrm>
              <a:off x="9813992" y="1869037"/>
              <a:ext cx="57136" cy="76180"/>
            </a:xfrm>
            <a:custGeom>
              <a:avLst/>
              <a:gdLst>
                <a:gd name="T0" fmla="*/ 33 w 33"/>
                <a:gd name="T1" fmla="*/ 21 h 44"/>
                <a:gd name="T2" fmla="*/ 33 w 33"/>
                <a:gd name="T3" fmla="*/ 21 h 44"/>
                <a:gd name="T4" fmla="*/ 31 w 33"/>
                <a:gd name="T5" fmla="*/ 29 h 44"/>
                <a:gd name="T6" fmla="*/ 29 w 33"/>
                <a:gd name="T7" fmla="*/ 37 h 44"/>
                <a:gd name="T8" fmla="*/ 23 w 33"/>
                <a:gd name="T9" fmla="*/ 41 h 44"/>
                <a:gd name="T10" fmla="*/ 16 w 33"/>
                <a:gd name="T11" fmla="*/ 44 h 44"/>
                <a:gd name="T12" fmla="*/ 16 w 33"/>
                <a:gd name="T13" fmla="*/ 44 h 44"/>
                <a:gd name="T14" fmla="*/ 10 w 33"/>
                <a:gd name="T15" fmla="*/ 41 h 44"/>
                <a:gd name="T16" fmla="*/ 4 w 33"/>
                <a:gd name="T17" fmla="*/ 37 h 44"/>
                <a:gd name="T18" fmla="*/ 2 w 33"/>
                <a:gd name="T19" fmla="*/ 29 h 44"/>
                <a:gd name="T20" fmla="*/ 0 w 33"/>
                <a:gd name="T21" fmla="*/ 21 h 44"/>
                <a:gd name="T22" fmla="*/ 0 w 33"/>
                <a:gd name="T23" fmla="*/ 21 h 44"/>
                <a:gd name="T24" fmla="*/ 2 w 33"/>
                <a:gd name="T25" fmla="*/ 12 h 44"/>
                <a:gd name="T26" fmla="*/ 4 w 33"/>
                <a:gd name="T27" fmla="*/ 6 h 44"/>
                <a:gd name="T28" fmla="*/ 10 w 33"/>
                <a:gd name="T29" fmla="*/ 0 h 44"/>
                <a:gd name="T30" fmla="*/ 16 w 33"/>
                <a:gd name="T31" fmla="*/ 0 h 44"/>
                <a:gd name="T32" fmla="*/ 16 w 33"/>
                <a:gd name="T33" fmla="*/ 0 h 44"/>
                <a:gd name="T34" fmla="*/ 25 w 33"/>
                <a:gd name="T35" fmla="*/ 0 h 44"/>
                <a:gd name="T36" fmla="*/ 29 w 33"/>
                <a:gd name="T37" fmla="*/ 6 h 44"/>
                <a:gd name="T38" fmla="*/ 31 w 33"/>
                <a:gd name="T39" fmla="*/ 12 h 44"/>
                <a:gd name="T40" fmla="*/ 33 w 33"/>
                <a:gd name="T41" fmla="*/ 21 h 44"/>
                <a:gd name="T42" fmla="*/ 33 w 33"/>
                <a:gd name="T43" fmla="*/ 21 h 44"/>
                <a:gd name="T44" fmla="*/ 10 w 33"/>
                <a:gd name="T45" fmla="*/ 21 h 44"/>
                <a:gd name="T46" fmla="*/ 10 w 33"/>
                <a:gd name="T47" fmla="*/ 21 h 44"/>
                <a:gd name="T48" fmla="*/ 12 w 33"/>
                <a:gd name="T49" fmla="*/ 31 h 44"/>
                <a:gd name="T50" fmla="*/ 14 w 33"/>
                <a:gd name="T51" fmla="*/ 35 h 44"/>
                <a:gd name="T52" fmla="*/ 16 w 33"/>
                <a:gd name="T53" fmla="*/ 35 h 44"/>
                <a:gd name="T54" fmla="*/ 16 w 33"/>
                <a:gd name="T55" fmla="*/ 35 h 44"/>
                <a:gd name="T56" fmla="*/ 18 w 33"/>
                <a:gd name="T57" fmla="*/ 35 h 44"/>
                <a:gd name="T58" fmla="*/ 20 w 33"/>
                <a:gd name="T59" fmla="*/ 31 h 44"/>
                <a:gd name="T60" fmla="*/ 23 w 33"/>
                <a:gd name="T61" fmla="*/ 21 h 44"/>
                <a:gd name="T62" fmla="*/ 23 w 33"/>
                <a:gd name="T63" fmla="*/ 21 h 44"/>
                <a:gd name="T64" fmla="*/ 20 w 33"/>
                <a:gd name="T65" fmla="*/ 10 h 44"/>
                <a:gd name="T66" fmla="*/ 18 w 33"/>
                <a:gd name="T67" fmla="*/ 8 h 44"/>
                <a:gd name="T68" fmla="*/ 16 w 33"/>
                <a:gd name="T69" fmla="*/ 6 h 44"/>
                <a:gd name="T70" fmla="*/ 16 w 33"/>
                <a:gd name="T71" fmla="*/ 6 h 44"/>
                <a:gd name="T72" fmla="*/ 14 w 33"/>
                <a:gd name="T73" fmla="*/ 8 h 44"/>
                <a:gd name="T74" fmla="*/ 12 w 33"/>
                <a:gd name="T75" fmla="*/ 10 h 44"/>
                <a:gd name="T76" fmla="*/ 10 w 33"/>
                <a:gd name="T77" fmla="*/ 21 h 44"/>
                <a:gd name="T78" fmla="*/ 10 w 33"/>
                <a:gd name="T7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44">
                  <a:moveTo>
                    <a:pt x="33" y="21"/>
                  </a:moveTo>
                  <a:lnTo>
                    <a:pt x="33" y="21"/>
                  </a:lnTo>
                  <a:lnTo>
                    <a:pt x="31" y="29"/>
                  </a:lnTo>
                  <a:lnTo>
                    <a:pt x="29" y="37"/>
                  </a:lnTo>
                  <a:lnTo>
                    <a:pt x="23" y="41"/>
                  </a:lnTo>
                  <a:lnTo>
                    <a:pt x="16" y="44"/>
                  </a:lnTo>
                  <a:lnTo>
                    <a:pt x="16" y="44"/>
                  </a:lnTo>
                  <a:lnTo>
                    <a:pt x="10" y="41"/>
                  </a:lnTo>
                  <a:lnTo>
                    <a:pt x="4" y="37"/>
                  </a:lnTo>
                  <a:lnTo>
                    <a:pt x="2" y="29"/>
                  </a:lnTo>
                  <a:lnTo>
                    <a:pt x="0" y="21"/>
                  </a:lnTo>
                  <a:lnTo>
                    <a:pt x="0" y="21"/>
                  </a:lnTo>
                  <a:lnTo>
                    <a:pt x="2" y="12"/>
                  </a:lnTo>
                  <a:lnTo>
                    <a:pt x="4" y="6"/>
                  </a:lnTo>
                  <a:lnTo>
                    <a:pt x="10" y="0"/>
                  </a:lnTo>
                  <a:lnTo>
                    <a:pt x="16" y="0"/>
                  </a:lnTo>
                  <a:lnTo>
                    <a:pt x="16" y="0"/>
                  </a:lnTo>
                  <a:lnTo>
                    <a:pt x="25" y="0"/>
                  </a:lnTo>
                  <a:lnTo>
                    <a:pt x="29" y="6"/>
                  </a:lnTo>
                  <a:lnTo>
                    <a:pt x="31" y="12"/>
                  </a:lnTo>
                  <a:lnTo>
                    <a:pt x="33" y="21"/>
                  </a:lnTo>
                  <a:lnTo>
                    <a:pt x="33" y="21"/>
                  </a:lnTo>
                  <a:close/>
                  <a:moveTo>
                    <a:pt x="10" y="21"/>
                  </a:moveTo>
                  <a:lnTo>
                    <a:pt x="10" y="21"/>
                  </a:lnTo>
                  <a:lnTo>
                    <a:pt x="12" y="31"/>
                  </a:lnTo>
                  <a:lnTo>
                    <a:pt x="14" y="35"/>
                  </a:lnTo>
                  <a:lnTo>
                    <a:pt x="16" y="35"/>
                  </a:lnTo>
                  <a:lnTo>
                    <a:pt x="16" y="35"/>
                  </a:lnTo>
                  <a:lnTo>
                    <a:pt x="18" y="35"/>
                  </a:lnTo>
                  <a:lnTo>
                    <a:pt x="20" y="31"/>
                  </a:lnTo>
                  <a:lnTo>
                    <a:pt x="23" y="21"/>
                  </a:lnTo>
                  <a:lnTo>
                    <a:pt x="23" y="21"/>
                  </a:lnTo>
                  <a:lnTo>
                    <a:pt x="20" y="10"/>
                  </a:lnTo>
                  <a:lnTo>
                    <a:pt x="18" y="8"/>
                  </a:lnTo>
                  <a:lnTo>
                    <a:pt x="16" y="6"/>
                  </a:lnTo>
                  <a:lnTo>
                    <a:pt x="16" y="6"/>
                  </a:lnTo>
                  <a:lnTo>
                    <a:pt x="14" y="8"/>
                  </a:lnTo>
                  <a:lnTo>
                    <a:pt x="12" y="10"/>
                  </a:lnTo>
                  <a:lnTo>
                    <a:pt x="10" y="21"/>
                  </a:lnTo>
                  <a:lnTo>
                    <a:pt x="10" y="21"/>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11" name="Freeform 210"/>
            <p:cNvSpPr>
              <a:spLocks/>
            </p:cNvSpPr>
            <p:nvPr/>
          </p:nvSpPr>
          <p:spPr bwMode="auto">
            <a:xfrm>
              <a:off x="9881516" y="1869037"/>
              <a:ext cx="36359" cy="70986"/>
            </a:xfrm>
            <a:custGeom>
              <a:avLst/>
              <a:gdLst>
                <a:gd name="T0" fmla="*/ 11 w 21"/>
                <a:gd name="T1" fmla="*/ 8 h 41"/>
                <a:gd name="T2" fmla="*/ 11 w 21"/>
                <a:gd name="T3" fmla="*/ 8 h 41"/>
                <a:gd name="T4" fmla="*/ 2 w 21"/>
                <a:gd name="T5" fmla="*/ 12 h 41"/>
                <a:gd name="T6" fmla="*/ 0 w 21"/>
                <a:gd name="T7" fmla="*/ 4 h 41"/>
                <a:gd name="T8" fmla="*/ 13 w 21"/>
                <a:gd name="T9" fmla="*/ 0 h 41"/>
                <a:gd name="T10" fmla="*/ 21 w 21"/>
                <a:gd name="T11" fmla="*/ 0 h 41"/>
                <a:gd name="T12" fmla="*/ 21 w 21"/>
                <a:gd name="T13" fmla="*/ 41 h 41"/>
                <a:gd name="T14" fmla="*/ 11 w 21"/>
                <a:gd name="T15" fmla="*/ 41 h 41"/>
                <a:gd name="T16" fmla="*/ 11 w 21"/>
                <a:gd name="T17"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1">
                  <a:moveTo>
                    <a:pt x="11" y="8"/>
                  </a:moveTo>
                  <a:lnTo>
                    <a:pt x="11" y="8"/>
                  </a:lnTo>
                  <a:lnTo>
                    <a:pt x="2" y="12"/>
                  </a:lnTo>
                  <a:lnTo>
                    <a:pt x="0" y="4"/>
                  </a:lnTo>
                  <a:lnTo>
                    <a:pt x="13" y="0"/>
                  </a:lnTo>
                  <a:lnTo>
                    <a:pt x="21" y="0"/>
                  </a:lnTo>
                  <a:lnTo>
                    <a:pt x="21" y="41"/>
                  </a:lnTo>
                  <a:lnTo>
                    <a:pt x="11" y="41"/>
                  </a:lnTo>
                  <a:lnTo>
                    <a:pt x="11" y="8"/>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12" name="Freeform 211"/>
            <p:cNvSpPr>
              <a:spLocks/>
            </p:cNvSpPr>
            <p:nvPr/>
          </p:nvSpPr>
          <p:spPr bwMode="auto">
            <a:xfrm>
              <a:off x="9947308" y="1869037"/>
              <a:ext cx="32896" cy="70986"/>
            </a:xfrm>
            <a:custGeom>
              <a:avLst/>
              <a:gdLst>
                <a:gd name="T0" fmla="*/ 10 w 19"/>
                <a:gd name="T1" fmla="*/ 8 h 41"/>
                <a:gd name="T2" fmla="*/ 8 w 19"/>
                <a:gd name="T3" fmla="*/ 8 h 41"/>
                <a:gd name="T4" fmla="*/ 2 w 19"/>
                <a:gd name="T5" fmla="*/ 12 h 41"/>
                <a:gd name="T6" fmla="*/ 0 w 19"/>
                <a:gd name="T7" fmla="*/ 4 h 41"/>
                <a:gd name="T8" fmla="*/ 10 w 19"/>
                <a:gd name="T9" fmla="*/ 0 h 41"/>
                <a:gd name="T10" fmla="*/ 19 w 19"/>
                <a:gd name="T11" fmla="*/ 0 h 41"/>
                <a:gd name="T12" fmla="*/ 19 w 19"/>
                <a:gd name="T13" fmla="*/ 41 h 41"/>
                <a:gd name="T14" fmla="*/ 10 w 19"/>
                <a:gd name="T15" fmla="*/ 41 h 41"/>
                <a:gd name="T16" fmla="*/ 10 w 19"/>
                <a:gd name="T17"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1">
                  <a:moveTo>
                    <a:pt x="10" y="8"/>
                  </a:moveTo>
                  <a:lnTo>
                    <a:pt x="8" y="8"/>
                  </a:lnTo>
                  <a:lnTo>
                    <a:pt x="2" y="12"/>
                  </a:lnTo>
                  <a:lnTo>
                    <a:pt x="0" y="4"/>
                  </a:lnTo>
                  <a:lnTo>
                    <a:pt x="10" y="0"/>
                  </a:lnTo>
                  <a:lnTo>
                    <a:pt x="19" y="0"/>
                  </a:lnTo>
                  <a:lnTo>
                    <a:pt x="19" y="41"/>
                  </a:lnTo>
                  <a:lnTo>
                    <a:pt x="10" y="41"/>
                  </a:lnTo>
                  <a:lnTo>
                    <a:pt x="10" y="8"/>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13" name="Freeform 212"/>
            <p:cNvSpPr>
              <a:spLocks/>
            </p:cNvSpPr>
            <p:nvPr/>
          </p:nvSpPr>
          <p:spPr bwMode="auto">
            <a:xfrm>
              <a:off x="9820918" y="2021397"/>
              <a:ext cx="32896" cy="70986"/>
            </a:xfrm>
            <a:custGeom>
              <a:avLst/>
              <a:gdLst>
                <a:gd name="T0" fmla="*/ 10 w 19"/>
                <a:gd name="T1" fmla="*/ 8 h 41"/>
                <a:gd name="T2" fmla="*/ 10 w 19"/>
                <a:gd name="T3" fmla="*/ 8 h 41"/>
                <a:gd name="T4" fmla="*/ 2 w 19"/>
                <a:gd name="T5" fmla="*/ 12 h 41"/>
                <a:gd name="T6" fmla="*/ 0 w 19"/>
                <a:gd name="T7" fmla="*/ 4 h 41"/>
                <a:gd name="T8" fmla="*/ 10 w 19"/>
                <a:gd name="T9" fmla="*/ 0 h 41"/>
                <a:gd name="T10" fmla="*/ 19 w 19"/>
                <a:gd name="T11" fmla="*/ 0 h 41"/>
                <a:gd name="T12" fmla="*/ 19 w 19"/>
                <a:gd name="T13" fmla="*/ 41 h 41"/>
                <a:gd name="T14" fmla="*/ 10 w 19"/>
                <a:gd name="T15" fmla="*/ 41 h 41"/>
                <a:gd name="T16" fmla="*/ 10 w 19"/>
                <a:gd name="T17"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1">
                  <a:moveTo>
                    <a:pt x="10" y="8"/>
                  </a:moveTo>
                  <a:lnTo>
                    <a:pt x="10" y="8"/>
                  </a:lnTo>
                  <a:lnTo>
                    <a:pt x="2" y="12"/>
                  </a:lnTo>
                  <a:lnTo>
                    <a:pt x="0" y="4"/>
                  </a:lnTo>
                  <a:lnTo>
                    <a:pt x="10" y="0"/>
                  </a:lnTo>
                  <a:lnTo>
                    <a:pt x="19" y="0"/>
                  </a:lnTo>
                  <a:lnTo>
                    <a:pt x="19" y="41"/>
                  </a:lnTo>
                  <a:lnTo>
                    <a:pt x="10" y="41"/>
                  </a:lnTo>
                  <a:lnTo>
                    <a:pt x="10" y="8"/>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14" name="Freeform 213"/>
            <p:cNvSpPr>
              <a:spLocks/>
            </p:cNvSpPr>
            <p:nvPr/>
          </p:nvSpPr>
          <p:spPr bwMode="auto">
            <a:xfrm>
              <a:off x="9881516" y="2021397"/>
              <a:ext cx="36359" cy="70986"/>
            </a:xfrm>
            <a:custGeom>
              <a:avLst/>
              <a:gdLst>
                <a:gd name="T0" fmla="*/ 11 w 21"/>
                <a:gd name="T1" fmla="*/ 8 h 41"/>
                <a:gd name="T2" fmla="*/ 11 w 21"/>
                <a:gd name="T3" fmla="*/ 8 h 41"/>
                <a:gd name="T4" fmla="*/ 2 w 21"/>
                <a:gd name="T5" fmla="*/ 12 h 41"/>
                <a:gd name="T6" fmla="*/ 0 w 21"/>
                <a:gd name="T7" fmla="*/ 4 h 41"/>
                <a:gd name="T8" fmla="*/ 13 w 21"/>
                <a:gd name="T9" fmla="*/ 0 h 41"/>
                <a:gd name="T10" fmla="*/ 21 w 21"/>
                <a:gd name="T11" fmla="*/ 0 h 41"/>
                <a:gd name="T12" fmla="*/ 21 w 21"/>
                <a:gd name="T13" fmla="*/ 41 h 41"/>
                <a:gd name="T14" fmla="*/ 11 w 21"/>
                <a:gd name="T15" fmla="*/ 41 h 41"/>
                <a:gd name="T16" fmla="*/ 11 w 21"/>
                <a:gd name="T17"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1">
                  <a:moveTo>
                    <a:pt x="11" y="8"/>
                  </a:moveTo>
                  <a:lnTo>
                    <a:pt x="11" y="8"/>
                  </a:lnTo>
                  <a:lnTo>
                    <a:pt x="2" y="12"/>
                  </a:lnTo>
                  <a:lnTo>
                    <a:pt x="0" y="4"/>
                  </a:lnTo>
                  <a:lnTo>
                    <a:pt x="13" y="0"/>
                  </a:lnTo>
                  <a:lnTo>
                    <a:pt x="21" y="0"/>
                  </a:lnTo>
                  <a:lnTo>
                    <a:pt x="21" y="41"/>
                  </a:lnTo>
                  <a:lnTo>
                    <a:pt x="11" y="41"/>
                  </a:lnTo>
                  <a:lnTo>
                    <a:pt x="11" y="8"/>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15" name="Freeform 214"/>
            <p:cNvSpPr>
              <a:spLocks noEditPoints="1"/>
            </p:cNvSpPr>
            <p:nvPr/>
          </p:nvSpPr>
          <p:spPr bwMode="auto">
            <a:xfrm>
              <a:off x="9940383" y="2021397"/>
              <a:ext cx="57136" cy="76180"/>
            </a:xfrm>
            <a:custGeom>
              <a:avLst/>
              <a:gdLst>
                <a:gd name="T0" fmla="*/ 33 w 33"/>
                <a:gd name="T1" fmla="*/ 20 h 44"/>
                <a:gd name="T2" fmla="*/ 33 w 33"/>
                <a:gd name="T3" fmla="*/ 20 h 44"/>
                <a:gd name="T4" fmla="*/ 31 w 33"/>
                <a:gd name="T5" fmla="*/ 29 h 44"/>
                <a:gd name="T6" fmla="*/ 29 w 33"/>
                <a:gd name="T7" fmla="*/ 37 h 44"/>
                <a:gd name="T8" fmla="*/ 23 w 33"/>
                <a:gd name="T9" fmla="*/ 41 h 44"/>
                <a:gd name="T10" fmla="*/ 17 w 33"/>
                <a:gd name="T11" fmla="*/ 44 h 44"/>
                <a:gd name="T12" fmla="*/ 17 w 33"/>
                <a:gd name="T13" fmla="*/ 44 h 44"/>
                <a:gd name="T14" fmla="*/ 8 w 33"/>
                <a:gd name="T15" fmla="*/ 41 h 44"/>
                <a:gd name="T16" fmla="*/ 4 w 33"/>
                <a:gd name="T17" fmla="*/ 37 h 44"/>
                <a:gd name="T18" fmla="*/ 2 w 33"/>
                <a:gd name="T19" fmla="*/ 29 h 44"/>
                <a:gd name="T20" fmla="*/ 0 w 33"/>
                <a:gd name="T21" fmla="*/ 20 h 44"/>
                <a:gd name="T22" fmla="*/ 0 w 33"/>
                <a:gd name="T23" fmla="*/ 20 h 44"/>
                <a:gd name="T24" fmla="*/ 2 w 33"/>
                <a:gd name="T25" fmla="*/ 12 h 44"/>
                <a:gd name="T26" fmla="*/ 4 w 33"/>
                <a:gd name="T27" fmla="*/ 6 h 44"/>
                <a:gd name="T28" fmla="*/ 8 w 33"/>
                <a:gd name="T29" fmla="*/ 0 h 44"/>
                <a:gd name="T30" fmla="*/ 17 w 33"/>
                <a:gd name="T31" fmla="*/ 0 h 44"/>
                <a:gd name="T32" fmla="*/ 17 w 33"/>
                <a:gd name="T33" fmla="*/ 0 h 44"/>
                <a:gd name="T34" fmla="*/ 23 w 33"/>
                <a:gd name="T35" fmla="*/ 0 h 44"/>
                <a:gd name="T36" fmla="*/ 29 w 33"/>
                <a:gd name="T37" fmla="*/ 6 h 44"/>
                <a:gd name="T38" fmla="*/ 31 w 33"/>
                <a:gd name="T39" fmla="*/ 12 h 44"/>
                <a:gd name="T40" fmla="*/ 33 w 33"/>
                <a:gd name="T41" fmla="*/ 20 h 44"/>
                <a:gd name="T42" fmla="*/ 33 w 33"/>
                <a:gd name="T43" fmla="*/ 20 h 44"/>
                <a:gd name="T44" fmla="*/ 10 w 33"/>
                <a:gd name="T45" fmla="*/ 20 h 44"/>
                <a:gd name="T46" fmla="*/ 10 w 33"/>
                <a:gd name="T47" fmla="*/ 20 h 44"/>
                <a:gd name="T48" fmla="*/ 12 w 33"/>
                <a:gd name="T49" fmla="*/ 31 h 44"/>
                <a:gd name="T50" fmla="*/ 14 w 33"/>
                <a:gd name="T51" fmla="*/ 35 h 44"/>
                <a:gd name="T52" fmla="*/ 17 w 33"/>
                <a:gd name="T53" fmla="*/ 35 h 44"/>
                <a:gd name="T54" fmla="*/ 17 w 33"/>
                <a:gd name="T55" fmla="*/ 35 h 44"/>
                <a:gd name="T56" fmla="*/ 19 w 33"/>
                <a:gd name="T57" fmla="*/ 35 h 44"/>
                <a:gd name="T58" fmla="*/ 21 w 33"/>
                <a:gd name="T59" fmla="*/ 31 h 44"/>
                <a:gd name="T60" fmla="*/ 23 w 33"/>
                <a:gd name="T61" fmla="*/ 20 h 44"/>
                <a:gd name="T62" fmla="*/ 23 w 33"/>
                <a:gd name="T63" fmla="*/ 20 h 44"/>
                <a:gd name="T64" fmla="*/ 21 w 33"/>
                <a:gd name="T65" fmla="*/ 10 h 44"/>
                <a:gd name="T66" fmla="*/ 19 w 33"/>
                <a:gd name="T67" fmla="*/ 8 h 44"/>
                <a:gd name="T68" fmla="*/ 17 w 33"/>
                <a:gd name="T69" fmla="*/ 6 h 44"/>
                <a:gd name="T70" fmla="*/ 17 w 33"/>
                <a:gd name="T71" fmla="*/ 6 h 44"/>
                <a:gd name="T72" fmla="*/ 14 w 33"/>
                <a:gd name="T73" fmla="*/ 8 h 44"/>
                <a:gd name="T74" fmla="*/ 12 w 33"/>
                <a:gd name="T75" fmla="*/ 10 h 44"/>
                <a:gd name="T76" fmla="*/ 10 w 33"/>
                <a:gd name="T77" fmla="*/ 20 h 44"/>
                <a:gd name="T78" fmla="*/ 10 w 33"/>
                <a:gd name="T79"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44">
                  <a:moveTo>
                    <a:pt x="33" y="20"/>
                  </a:moveTo>
                  <a:lnTo>
                    <a:pt x="33" y="20"/>
                  </a:lnTo>
                  <a:lnTo>
                    <a:pt x="31" y="29"/>
                  </a:lnTo>
                  <a:lnTo>
                    <a:pt x="29" y="37"/>
                  </a:lnTo>
                  <a:lnTo>
                    <a:pt x="23" y="41"/>
                  </a:lnTo>
                  <a:lnTo>
                    <a:pt x="17" y="44"/>
                  </a:lnTo>
                  <a:lnTo>
                    <a:pt x="17" y="44"/>
                  </a:lnTo>
                  <a:lnTo>
                    <a:pt x="8" y="41"/>
                  </a:lnTo>
                  <a:lnTo>
                    <a:pt x="4" y="37"/>
                  </a:lnTo>
                  <a:lnTo>
                    <a:pt x="2" y="29"/>
                  </a:lnTo>
                  <a:lnTo>
                    <a:pt x="0" y="20"/>
                  </a:lnTo>
                  <a:lnTo>
                    <a:pt x="0" y="20"/>
                  </a:lnTo>
                  <a:lnTo>
                    <a:pt x="2" y="12"/>
                  </a:lnTo>
                  <a:lnTo>
                    <a:pt x="4" y="6"/>
                  </a:lnTo>
                  <a:lnTo>
                    <a:pt x="8" y="0"/>
                  </a:lnTo>
                  <a:lnTo>
                    <a:pt x="17" y="0"/>
                  </a:lnTo>
                  <a:lnTo>
                    <a:pt x="17" y="0"/>
                  </a:lnTo>
                  <a:lnTo>
                    <a:pt x="23" y="0"/>
                  </a:lnTo>
                  <a:lnTo>
                    <a:pt x="29" y="6"/>
                  </a:lnTo>
                  <a:lnTo>
                    <a:pt x="31" y="12"/>
                  </a:lnTo>
                  <a:lnTo>
                    <a:pt x="33" y="20"/>
                  </a:lnTo>
                  <a:lnTo>
                    <a:pt x="33" y="20"/>
                  </a:lnTo>
                  <a:close/>
                  <a:moveTo>
                    <a:pt x="10" y="20"/>
                  </a:moveTo>
                  <a:lnTo>
                    <a:pt x="10" y="20"/>
                  </a:lnTo>
                  <a:lnTo>
                    <a:pt x="12" y="31"/>
                  </a:lnTo>
                  <a:lnTo>
                    <a:pt x="14" y="35"/>
                  </a:lnTo>
                  <a:lnTo>
                    <a:pt x="17" y="35"/>
                  </a:lnTo>
                  <a:lnTo>
                    <a:pt x="17" y="35"/>
                  </a:lnTo>
                  <a:lnTo>
                    <a:pt x="19" y="35"/>
                  </a:lnTo>
                  <a:lnTo>
                    <a:pt x="21" y="31"/>
                  </a:lnTo>
                  <a:lnTo>
                    <a:pt x="23" y="20"/>
                  </a:lnTo>
                  <a:lnTo>
                    <a:pt x="23" y="20"/>
                  </a:lnTo>
                  <a:lnTo>
                    <a:pt x="21" y="10"/>
                  </a:lnTo>
                  <a:lnTo>
                    <a:pt x="19" y="8"/>
                  </a:lnTo>
                  <a:lnTo>
                    <a:pt x="17" y="6"/>
                  </a:lnTo>
                  <a:lnTo>
                    <a:pt x="17" y="6"/>
                  </a:lnTo>
                  <a:lnTo>
                    <a:pt x="14" y="8"/>
                  </a:lnTo>
                  <a:lnTo>
                    <a:pt x="12" y="10"/>
                  </a:lnTo>
                  <a:lnTo>
                    <a:pt x="10" y="20"/>
                  </a:lnTo>
                  <a:lnTo>
                    <a:pt x="10" y="20"/>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16" name="Freeform 215"/>
            <p:cNvSpPr>
              <a:spLocks/>
            </p:cNvSpPr>
            <p:nvPr/>
          </p:nvSpPr>
          <p:spPr bwMode="auto">
            <a:xfrm>
              <a:off x="10009638" y="2021397"/>
              <a:ext cx="36359" cy="70986"/>
            </a:xfrm>
            <a:custGeom>
              <a:avLst/>
              <a:gdLst>
                <a:gd name="T0" fmla="*/ 10 w 21"/>
                <a:gd name="T1" fmla="*/ 8 h 41"/>
                <a:gd name="T2" fmla="*/ 10 w 21"/>
                <a:gd name="T3" fmla="*/ 8 h 41"/>
                <a:gd name="T4" fmla="*/ 2 w 21"/>
                <a:gd name="T5" fmla="*/ 12 h 41"/>
                <a:gd name="T6" fmla="*/ 0 w 21"/>
                <a:gd name="T7" fmla="*/ 4 h 41"/>
                <a:gd name="T8" fmla="*/ 12 w 21"/>
                <a:gd name="T9" fmla="*/ 0 h 41"/>
                <a:gd name="T10" fmla="*/ 21 w 21"/>
                <a:gd name="T11" fmla="*/ 0 h 41"/>
                <a:gd name="T12" fmla="*/ 21 w 21"/>
                <a:gd name="T13" fmla="*/ 41 h 41"/>
                <a:gd name="T14" fmla="*/ 10 w 21"/>
                <a:gd name="T15" fmla="*/ 41 h 41"/>
                <a:gd name="T16" fmla="*/ 10 w 21"/>
                <a:gd name="T17"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1">
                  <a:moveTo>
                    <a:pt x="10" y="8"/>
                  </a:moveTo>
                  <a:lnTo>
                    <a:pt x="10" y="8"/>
                  </a:lnTo>
                  <a:lnTo>
                    <a:pt x="2" y="12"/>
                  </a:lnTo>
                  <a:lnTo>
                    <a:pt x="0" y="4"/>
                  </a:lnTo>
                  <a:lnTo>
                    <a:pt x="12" y="0"/>
                  </a:lnTo>
                  <a:lnTo>
                    <a:pt x="21" y="0"/>
                  </a:lnTo>
                  <a:lnTo>
                    <a:pt x="21" y="41"/>
                  </a:lnTo>
                  <a:lnTo>
                    <a:pt x="10" y="41"/>
                  </a:lnTo>
                  <a:lnTo>
                    <a:pt x="10" y="8"/>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17" name="Freeform 216"/>
            <p:cNvSpPr>
              <a:spLocks/>
            </p:cNvSpPr>
            <p:nvPr/>
          </p:nvSpPr>
          <p:spPr bwMode="auto">
            <a:xfrm>
              <a:off x="10073699" y="2021397"/>
              <a:ext cx="32896" cy="70986"/>
            </a:xfrm>
            <a:custGeom>
              <a:avLst/>
              <a:gdLst>
                <a:gd name="T0" fmla="*/ 9 w 19"/>
                <a:gd name="T1" fmla="*/ 8 h 41"/>
                <a:gd name="T2" fmla="*/ 9 w 19"/>
                <a:gd name="T3" fmla="*/ 8 h 41"/>
                <a:gd name="T4" fmla="*/ 0 w 19"/>
                <a:gd name="T5" fmla="*/ 12 h 41"/>
                <a:gd name="T6" fmla="*/ 0 w 19"/>
                <a:gd name="T7" fmla="*/ 4 h 41"/>
                <a:gd name="T8" fmla="*/ 11 w 19"/>
                <a:gd name="T9" fmla="*/ 0 h 41"/>
                <a:gd name="T10" fmla="*/ 19 w 19"/>
                <a:gd name="T11" fmla="*/ 0 h 41"/>
                <a:gd name="T12" fmla="*/ 19 w 19"/>
                <a:gd name="T13" fmla="*/ 41 h 41"/>
                <a:gd name="T14" fmla="*/ 9 w 19"/>
                <a:gd name="T15" fmla="*/ 41 h 41"/>
                <a:gd name="T16" fmla="*/ 9 w 19"/>
                <a:gd name="T17"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1">
                  <a:moveTo>
                    <a:pt x="9" y="8"/>
                  </a:moveTo>
                  <a:lnTo>
                    <a:pt x="9" y="8"/>
                  </a:lnTo>
                  <a:lnTo>
                    <a:pt x="0" y="12"/>
                  </a:lnTo>
                  <a:lnTo>
                    <a:pt x="0" y="4"/>
                  </a:lnTo>
                  <a:lnTo>
                    <a:pt x="11" y="0"/>
                  </a:lnTo>
                  <a:lnTo>
                    <a:pt x="19" y="0"/>
                  </a:lnTo>
                  <a:lnTo>
                    <a:pt x="19" y="41"/>
                  </a:lnTo>
                  <a:lnTo>
                    <a:pt x="9" y="41"/>
                  </a:lnTo>
                  <a:lnTo>
                    <a:pt x="9" y="8"/>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18" name="Freeform 41"/>
            <p:cNvSpPr>
              <a:spLocks noEditPoints="1"/>
            </p:cNvSpPr>
            <p:nvPr/>
          </p:nvSpPr>
          <p:spPr bwMode="auto">
            <a:xfrm>
              <a:off x="9813992" y="2168563"/>
              <a:ext cx="57136" cy="79643"/>
            </a:xfrm>
            <a:custGeom>
              <a:avLst/>
              <a:gdLst>
                <a:gd name="T0" fmla="*/ 33 w 33"/>
                <a:gd name="T1" fmla="*/ 23 h 46"/>
                <a:gd name="T2" fmla="*/ 33 w 33"/>
                <a:gd name="T3" fmla="*/ 23 h 46"/>
                <a:gd name="T4" fmla="*/ 31 w 33"/>
                <a:gd name="T5" fmla="*/ 32 h 46"/>
                <a:gd name="T6" fmla="*/ 29 w 33"/>
                <a:gd name="T7" fmla="*/ 40 h 46"/>
                <a:gd name="T8" fmla="*/ 23 w 33"/>
                <a:gd name="T9" fmla="*/ 44 h 46"/>
                <a:gd name="T10" fmla="*/ 16 w 33"/>
                <a:gd name="T11" fmla="*/ 46 h 46"/>
                <a:gd name="T12" fmla="*/ 16 w 33"/>
                <a:gd name="T13" fmla="*/ 46 h 46"/>
                <a:gd name="T14" fmla="*/ 10 w 33"/>
                <a:gd name="T15" fmla="*/ 44 h 46"/>
                <a:gd name="T16" fmla="*/ 4 w 33"/>
                <a:gd name="T17" fmla="*/ 38 h 46"/>
                <a:gd name="T18" fmla="*/ 2 w 33"/>
                <a:gd name="T19" fmla="*/ 32 h 46"/>
                <a:gd name="T20" fmla="*/ 0 w 33"/>
                <a:gd name="T21" fmla="*/ 23 h 46"/>
                <a:gd name="T22" fmla="*/ 0 w 33"/>
                <a:gd name="T23" fmla="*/ 23 h 46"/>
                <a:gd name="T24" fmla="*/ 2 w 33"/>
                <a:gd name="T25" fmla="*/ 15 h 46"/>
                <a:gd name="T26" fmla="*/ 4 w 33"/>
                <a:gd name="T27" fmla="*/ 9 h 46"/>
                <a:gd name="T28" fmla="*/ 10 w 33"/>
                <a:gd name="T29" fmla="*/ 2 h 46"/>
                <a:gd name="T30" fmla="*/ 16 w 33"/>
                <a:gd name="T31" fmla="*/ 0 h 46"/>
                <a:gd name="T32" fmla="*/ 16 w 33"/>
                <a:gd name="T33" fmla="*/ 0 h 46"/>
                <a:gd name="T34" fmla="*/ 25 w 33"/>
                <a:gd name="T35" fmla="*/ 2 h 46"/>
                <a:gd name="T36" fmla="*/ 29 w 33"/>
                <a:gd name="T37" fmla="*/ 9 h 46"/>
                <a:gd name="T38" fmla="*/ 31 w 33"/>
                <a:gd name="T39" fmla="*/ 15 h 46"/>
                <a:gd name="T40" fmla="*/ 33 w 33"/>
                <a:gd name="T41" fmla="*/ 23 h 46"/>
                <a:gd name="T42" fmla="*/ 33 w 33"/>
                <a:gd name="T43" fmla="*/ 23 h 46"/>
                <a:gd name="T44" fmla="*/ 10 w 33"/>
                <a:gd name="T45" fmla="*/ 23 h 46"/>
                <a:gd name="T46" fmla="*/ 10 w 33"/>
                <a:gd name="T47" fmla="*/ 23 h 46"/>
                <a:gd name="T48" fmla="*/ 12 w 33"/>
                <a:gd name="T49" fmla="*/ 34 h 46"/>
                <a:gd name="T50" fmla="*/ 14 w 33"/>
                <a:gd name="T51" fmla="*/ 38 h 46"/>
                <a:gd name="T52" fmla="*/ 16 w 33"/>
                <a:gd name="T53" fmla="*/ 38 h 46"/>
                <a:gd name="T54" fmla="*/ 16 w 33"/>
                <a:gd name="T55" fmla="*/ 38 h 46"/>
                <a:gd name="T56" fmla="*/ 18 w 33"/>
                <a:gd name="T57" fmla="*/ 36 h 46"/>
                <a:gd name="T58" fmla="*/ 20 w 33"/>
                <a:gd name="T59" fmla="*/ 34 h 46"/>
                <a:gd name="T60" fmla="*/ 23 w 33"/>
                <a:gd name="T61" fmla="*/ 23 h 46"/>
                <a:gd name="T62" fmla="*/ 23 w 33"/>
                <a:gd name="T63" fmla="*/ 23 h 46"/>
                <a:gd name="T64" fmla="*/ 20 w 33"/>
                <a:gd name="T65" fmla="*/ 13 h 46"/>
                <a:gd name="T66" fmla="*/ 18 w 33"/>
                <a:gd name="T67" fmla="*/ 11 h 46"/>
                <a:gd name="T68" fmla="*/ 16 w 33"/>
                <a:gd name="T69" fmla="*/ 9 h 46"/>
                <a:gd name="T70" fmla="*/ 16 w 33"/>
                <a:gd name="T71" fmla="*/ 9 h 46"/>
                <a:gd name="T72" fmla="*/ 14 w 33"/>
                <a:gd name="T73" fmla="*/ 9 h 46"/>
                <a:gd name="T74" fmla="*/ 12 w 33"/>
                <a:gd name="T75" fmla="*/ 13 h 46"/>
                <a:gd name="T76" fmla="*/ 10 w 33"/>
                <a:gd name="T77" fmla="*/ 23 h 46"/>
                <a:gd name="T78" fmla="*/ 10 w 33"/>
                <a:gd name="T7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46">
                  <a:moveTo>
                    <a:pt x="33" y="23"/>
                  </a:moveTo>
                  <a:lnTo>
                    <a:pt x="33" y="23"/>
                  </a:lnTo>
                  <a:lnTo>
                    <a:pt x="31" y="32"/>
                  </a:lnTo>
                  <a:lnTo>
                    <a:pt x="29" y="40"/>
                  </a:lnTo>
                  <a:lnTo>
                    <a:pt x="23" y="44"/>
                  </a:lnTo>
                  <a:lnTo>
                    <a:pt x="16" y="46"/>
                  </a:lnTo>
                  <a:lnTo>
                    <a:pt x="16" y="46"/>
                  </a:lnTo>
                  <a:lnTo>
                    <a:pt x="10" y="44"/>
                  </a:lnTo>
                  <a:lnTo>
                    <a:pt x="4" y="38"/>
                  </a:lnTo>
                  <a:lnTo>
                    <a:pt x="2" y="32"/>
                  </a:lnTo>
                  <a:lnTo>
                    <a:pt x="0" y="23"/>
                  </a:lnTo>
                  <a:lnTo>
                    <a:pt x="0" y="23"/>
                  </a:lnTo>
                  <a:lnTo>
                    <a:pt x="2" y="15"/>
                  </a:lnTo>
                  <a:lnTo>
                    <a:pt x="4" y="9"/>
                  </a:lnTo>
                  <a:lnTo>
                    <a:pt x="10" y="2"/>
                  </a:lnTo>
                  <a:lnTo>
                    <a:pt x="16" y="0"/>
                  </a:lnTo>
                  <a:lnTo>
                    <a:pt x="16" y="0"/>
                  </a:lnTo>
                  <a:lnTo>
                    <a:pt x="25" y="2"/>
                  </a:lnTo>
                  <a:lnTo>
                    <a:pt x="29" y="9"/>
                  </a:lnTo>
                  <a:lnTo>
                    <a:pt x="31" y="15"/>
                  </a:lnTo>
                  <a:lnTo>
                    <a:pt x="33" y="23"/>
                  </a:lnTo>
                  <a:lnTo>
                    <a:pt x="33" y="23"/>
                  </a:lnTo>
                  <a:close/>
                  <a:moveTo>
                    <a:pt x="10" y="23"/>
                  </a:moveTo>
                  <a:lnTo>
                    <a:pt x="10" y="23"/>
                  </a:lnTo>
                  <a:lnTo>
                    <a:pt x="12" y="34"/>
                  </a:lnTo>
                  <a:lnTo>
                    <a:pt x="14" y="38"/>
                  </a:lnTo>
                  <a:lnTo>
                    <a:pt x="16" y="38"/>
                  </a:lnTo>
                  <a:lnTo>
                    <a:pt x="16" y="38"/>
                  </a:lnTo>
                  <a:lnTo>
                    <a:pt x="18" y="36"/>
                  </a:lnTo>
                  <a:lnTo>
                    <a:pt x="20" y="34"/>
                  </a:lnTo>
                  <a:lnTo>
                    <a:pt x="23" y="23"/>
                  </a:lnTo>
                  <a:lnTo>
                    <a:pt x="23" y="23"/>
                  </a:lnTo>
                  <a:lnTo>
                    <a:pt x="20" y="13"/>
                  </a:lnTo>
                  <a:lnTo>
                    <a:pt x="18" y="11"/>
                  </a:lnTo>
                  <a:lnTo>
                    <a:pt x="16" y="9"/>
                  </a:lnTo>
                  <a:lnTo>
                    <a:pt x="16" y="9"/>
                  </a:lnTo>
                  <a:lnTo>
                    <a:pt x="14" y="9"/>
                  </a:lnTo>
                  <a:lnTo>
                    <a:pt x="12" y="13"/>
                  </a:lnTo>
                  <a:lnTo>
                    <a:pt x="10" y="23"/>
                  </a:lnTo>
                  <a:lnTo>
                    <a:pt x="10" y="23"/>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19" name="Freeform 42"/>
            <p:cNvSpPr>
              <a:spLocks/>
            </p:cNvSpPr>
            <p:nvPr/>
          </p:nvSpPr>
          <p:spPr bwMode="auto">
            <a:xfrm>
              <a:off x="9881516" y="2172026"/>
              <a:ext cx="36359" cy="72717"/>
            </a:xfrm>
            <a:custGeom>
              <a:avLst/>
              <a:gdLst>
                <a:gd name="T0" fmla="*/ 11 w 21"/>
                <a:gd name="T1" fmla="*/ 9 h 42"/>
                <a:gd name="T2" fmla="*/ 11 w 21"/>
                <a:gd name="T3" fmla="*/ 9 h 42"/>
                <a:gd name="T4" fmla="*/ 2 w 21"/>
                <a:gd name="T5" fmla="*/ 13 h 42"/>
                <a:gd name="T6" fmla="*/ 0 w 21"/>
                <a:gd name="T7" fmla="*/ 5 h 42"/>
                <a:gd name="T8" fmla="*/ 13 w 21"/>
                <a:gd name="T9" fmla="*/ 0 h 42"/>
                <a:gd name="T10" fmla="*/ 21 w 21"/>
                <a:gd name="T11" fmla="*/ 0 h 42"/>
                <a:gd name="T12" fmla="*/ 21 w 21"/>
                <a:gd name="T13" fmla="*/ 42 h 42"/>
                <a:gd name="T14" fmla="*/ 11 w 21"/>
                <a:gd name="T15" fmla="*/ 42 h 42"/>
                <a:gd name="T16" fmla="*/ 11 w 21"/>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2">
                  <a:moveTo>
                    <a:pt x="11" y="9"/>
                  </a:moveTo>
                  <a:lnTo>
                    <a:pt x="11" y="9"/>
                  </a:lnTo>
                  <a:lnTo>
                    <a:pt x="2" y="13"/>
                  </a:lnTo>
                  <a:lnTo>
                    <a:pt x="0" y="5"/>
                  </a:lnTo>
                  <a:lnTo>
                    <a:pt x="13" y="0"/>
                  </a:lnTo>
                  <a:lnTo>
                    <a:pt x="21" y="0"/>
                  </a:lnTo>
                  <a:lnTo>
                    <a:pt x="21" y="42"/>
                  </a:lnTo>
                  <a:lnTo>
                    <a:pt x="11" y="42"/>
                  </a:lnTo>
                  <a:lnTo>
                    <a:pt x="11" y="9"/>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20" name="Freeform 43"/>
            <p:cNvSpPr>
              <a:spLocks noEditPoints="1"/>
            </p:cNvSpPr>
            <p:nvPr/>
          </p:nvSpPr>
          <p:spPr bwMode="auto">
            <a:xfrm>
              <a:off x="9940383" y="2168563"/>
              <a:ext cx="57136" cy="79643"/>
            </a:xfrm>
            <a:custGeom>
              <a:avLst/>
              <a:gdLst>
                <a:gd name="T0" fmla="*/ 33 w 33"/>
                <a:gd name="T1" fmla="*/ 23 h 46"/>
                <a:gd name="T2" fmla="*/ 33 w 33"/>
                <a:gd name="T3" fmla="*/ 23 h 46"/>
                <a:gd name="T4" fmla="*/ 31 w 33"/>
                <a:gd name="T5" fmla="*/ 32 h 46"/>
                <a:gd name="T6" fmla="*/ 29 w 33"/>
                <a:gd name="T7" fmla="*/ 40 h 46"/>
                <a:gd name="T8" fmla="*/ 23 w 33"/>
                <a:gd name="T9" fmla="*/ 44 h 46"/>
                <a:gd name="T10" fmla="*/ 17 w 33"/>
                <a:gd name="T11" fmla="*/ 46 h 46"/>
                <a:gd name="T12" fmla="*/ 17 w 33"/>
                <a:gd name="T13" fmla="*/ 46 h 46"/>
                <a:gd name="T14" fmla="*/ 8 w 33"/>
                <a:gd name="T15" fmla="*/ 44 h 46"/>
                <a:gd name="T16" fmla="*/ 4 w 33"/>
                <a:gd name="T17" fmla="*/ 38 h 46"/>
                <a:gd name="T18" fmla="*/ 2 w 33"/>
                <a:gd name="T19" fmla="*/ 32 h 46"/>
                <a:gd name="T20" fmla="*/ 0 w 33"/>
                <a:gd name="T21" fmla="*/ 23 h 46"/>
                <a:gd name="T22" fmla="*/ 0 w 33"/>
                <a:gd name="T23" fmla="*/ 23 h 46"/>
                <a:gd name="T24" fmla="*/ 2 w 33"/>
                <a:gd name="T25" fmla="*/ 15 h 46"/>
                <a:gd name="T26" fmla="*/ 4 w 33"/>
                <a:gd name="T27" fmla="*/ 9 h 46"/>
                <a:gd name="T28" fmla="*/ 8 w 33"/>
                <a:gd name="T29" fmla="*/ 2 h 46"/>
                <a:gd name="T30" fmla="*/ 17 w 33"/>
                <a:gd name="T31" fmla="*/ 0 h 46"/>
                <a:gd name="T32" fmla="*/ 17 w 33"/>
                <a:gd name="T33" fmla="*/ 0 h 46"/>
                <a:gd name="T34" fmla="*/ 23 w 33"/>
                <a:gd name="T35" fmla="*/ 2 h 46"/>
                <a:gd name="T36" fmla="*/ 29 w 33"/>
                <a:gd name="T37" fmla="*/ 9 h 46"/>
                <a:gd name="T38" fmla="*/ 31 w 33"/>
                <a:gd name="T39" fmla="*/ 15 h 46"/>
                <a:gd name="T40" fmla="*/ 33 w 33"/>
                <a:gd name="T41" fmla="*/ 23 h 46"/>
                <a:gd name="T42" fmla="*/ 33 w 33"/>
                <a:gd name="T43" fmla="*/ 23 h 46"/>
                <a:gd name="T44" fmla="*/ 10 w 33"/>
                <a:gd name="T45" fmla="*/ 23 h 46"/>
                <a:gd name="T46" fmla="*/ 10 w 33"/>
                <a:gd name="T47" fmla="*/ 23 h 46"/>
                <a:gd name="T48" fmla="*/ 12 w 33"/>
                <a:gd name="T49" fmla="*/ 34 h 46"/>
                <a:gd name="T50" fmla="*/ 14 w 33"/>
                <a:gd name="T51" fmla="*/ 38 h 46"/>
                <a:gd name="T52" fmla="*/ 17 w 33"/>
                <a:gd name="T53" fmla="*/ 38 h 46"/>
                <a:gd name="T54" fmla="*/ 17 w 33"/>
                <a:gd name="T55" fmla="*/ 38 h 46"/>
                <a:gd name="T56" fmla="*/ 19 w 33"/>
                <a:gd name="T57" fmla="*/ 36 h 46"/>
                <a:gd name="T58" fmla="*/ 21 w 33"/>
                <a:gd name="T59" fmla="*/ 34 h 46"/>
                <a:gd name="T60" fmla="*/ 23 w 33"/>
                <a:gd name="T61" fmla="*/ 23 h 46"/>
                <a:gd name="T62" fmla="*/ 23 w 33"/>
                <a:gd name="T63" fmla="*/ 23 h 46"/>
                <a:gd name="T64" fmla="*/ 21 w 33"/>
                <a:gd name="T65" fmla="*/ 13 h 46"/>
                <a:gd name="T66" fmla="*/ 19 w 33"/>
                <a:gd name="T67" fmla="*/ 11 h 46"/>
                <a:gd name="T68" fmla="*/ 17 w 33"/>
                <a:gd name="T69" fmla="*/ 9 h 46"/>
                <a:gd name="T70" fmla="*/ 17 w 33"/>
                <a:gd name="T71" fmla="*/ 9 h 46"/>
                <a:gd name="T72" fmla="*/ 14 w 33"/>
                <a:gd name="T73" fmla="*/ 9 h 46"/>
                <a:gd name="T74" fmla="*/ 12 w 33"/>
                <a:gd name="T75" fmla="*/ 13 h 46"/>
                <a:gd name="T76" fmla="*/ 10 w 33"/>
                <a:gd name="T77" fmla="*/ 23 h 46"/>
                <a:gd name="T78" fmla="*/ 10 w 33"/>
                <a:gd name="T7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46">
                  <a:moveTo>
                    <a:pt x="33" y="23"/>
                  </a:moveTo>
                  <a:lnTo>
                    <a:pt x="33" y="23"/>
                  </a:lnTo>
                  <a:lnTo>
                    <a:pt x="31" y="32"/>
                  </a:lnTo>
                  <a:lnTo>
                    <a:pt x="29" y="40"/>
                  </a:lnTo>
                  <a:lnTo>
                    <a:pt x="23" y="44"/>
                  </a:lnTo>
                  <a:lnTo>
                    <a:pt x="17" y="46"/>
                  </a:lnTo>
                  <a:lnTo>
                    <a:pt x="17" y="46"/>
                  </a:lnTo>
                  <a:lnTo>
                    <a:pt x="8" y="44"/>
                  </a:lnTo>
                  <a:lnTo>
                    <a:pt x="4" y="38"/>
                  </a:lnTo>
                  <a:lnTo>
                    <a:pt x="2" y="32"/>
                  </a:lnTo>
                  <a:lnTo>
                    <a:pt x="0" y="23"/>
                  </a:lnTo>
                  <a:lnTo>
                    <a:pt x="0" y="23"/>
                  </a:lnTo>
                  <a:lnTo>
                    <a:pt x="2" y="15"/>
                  </a:lnTo>
                  <a:lnTo>
                    <a:pt x="4" y="9"/>
                  </a:lnTo>
                  <a:lnTo>
                    <a:pt x="8" y="2"/>
                  </a:lnTo>
                  <a:lnTo>
                    <a:pt x="17" y="0"/>
                  </a:lnTo>
                  <a:lnTo>
                    <a:pt x="17" y="0"/>
                  </a:lnTo>
                  <a:lnTo>
                    <a:pt x="23" y="2"/>
                  </a:lnTo>
                  <a:lnTo>
                    <a:pt x="29" y="9"/>
                  </a:lnTo>
                  <a:lnTo>
                    <a:pt x="31" y="15"/>
                  </a:lnTo>
                  <a:lnTo>
                    <a:pt x="33" y="23"/>
                  </a:lnTo>
                  <a:lnTo>
                    <a:pt x="33" y="23"/>
                  </a:lnTo>
                  <a:close/>
                  <a:moveTo>
                    <a:pt x="10" y="23"/>
                  </a:moveTo>
                  <a:lnTo>
                    <a:pt x="10" y="23"/>
                  </a:lnTo>
                  <a:lnTo>
                    <a:pt x="12" y="34"/>
                  </a:lnTo>
                  <a:lnTo>
                    <a:pt x="14" y="38"/>
                  </a:lnTo>
                  <a:lnTo>
                    <a:pt x="17" y="38"/>
                  </a:lnTo>
                  <a:lnTo>
                    <a:pt x="17" y="38"/>
                  </a:lnTo>
                  <a:lnTo>
                    <a:pt x="19" y="36"/>
                  </a:lnTo>
                  <a:lnTo>
                    <a:pt x="21" y="34"/>
                  </a:lnTo>
                  <a:lnTo>
                    <a:pt x="23" y="23"/>
                  </a:lnTo>
                  <a:lnTo>
                    <a:pt x="23" y="23"/>
                  </a:lnTo>
                  <a:lnTo>
                    <a:pt x="21" y="13"/>
                  </a:lnTo>
                  <a:lnTo>
                    <a:pt x="19" y="11"/>
                  </a:lnTo>
                  <a:lnTo>
                    <a:pt x="17" y="9"/>
                  </a:lnTo>
                  <a:lnTo>
                    <a:pt x="17" y="9"/>
                  </a:lnTo>
                  <a:lnTo>
                    <a:pt x="14" y="9"/>
                  </a:lnTo>
                  <a:lnTo>
                    <a:pt x="12" y="13"/>
                  </a:lnTo>
                  <a:lnTo>
                    <a:pt x="10" y="23"/>
                  </a:lnTo>
                  <a:lnTo>
                    <a:pt x="10" y="23"/>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21" name="Line 44"/>
            <p:cNvSpPr>
              <a:spLocks noChangeShapeType="1"/>
            </p:cNvSpPr>
            <p:nvPr/>
          </p:nvSpPr>
          <p:spPr bwMode="auto">
            <a:xfrm>
              <a:off x="10040803" y="1747841"/>
              <a:ext cx="128122" cy="128121"/>
            </a:xfrm>
            <a:prstGeom prst="line">
              <a:avLst/>
            </a:prstGeom>
            <a:noFill/>
            <a:ln w="26988">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22" name="Freeform 45"/>
            <p:cNvSpPr>
              <a:spLocks/>
            </p:cNvSpPr>
            <p:nvPr/>
          </p:nvSpPr>
          <p:spPr bwMode="auto">
            <a:xfrm>
              <a:off x="9751662" y="1747841"/>
              <a:ext cx="417263" cy="595589"/>
            </a:xfrm>
            <a:custGeom>
              <a:avLst/>
              <a:gdLst>
                <a:gd name="T0" fmla="*/ 167 w 241"/>
                <a:gd name="T1" fmla="*/ 0 h 344"/>
                <a:gd name="T2" fmla="*/ 21 w 241"/>
                <a:gd name="T3" fmla="*/ 0 h 344"/>
                <a:gd name="T4" fmla="*/ 21 w 241"/>
                <a:gd name="T5" fmla="*/ 0 h 344"/>
                <a:gd name="T6" fmla="*/ 13 w 241"/>
                <a:gd name="T7" fmla="*/ 3 h 344"/>
                <a:gd name="T8" fmla="*/ 6 w 241"/>
                <a:gd name="T9" fmla="*/ 5 h 344"/>
                <a:gd name="T10" fmla="*/ 2 w 241"/>
                <a:gd name="T11" fmla="*/ 9 h 344"/>
                <a:gd name="T12" fmla="*/ 0 w 241"/>
                <a:gd name="T13" fmla="*/ 15 h 344"/>
                <a:gd name="T14" fmla="*/ 0 w 241"/>
                <a:gd name="T15" fmla="*/ 329 h 344"/>
                <a:gd name="T16" fmla="*/ 0 w 241"/>
                <a:gd name="T17" fmla="*/ 329 h 344"/>
                <a:gd name="T18" fmla="*/ 2 w 241"/>
                <a:gd name="T19" fmla="*/ 336 h 344"/>
                <a:gd name="T20" fmla="*/ 6 w 241"/>
                <a:gd name="T21" fmla="*/ 340 h 344"/>
                <a:gd name="T22" fmla="*/ 13 w 241"/>
                <a:gd name="T23" fmla="*/ 342 h 344"/>
                <a:gd name="T24" fmla="*/ 21 w 241"/>
                <a:gd name="T25" fmla="*/ 344 h 344"/>
                <a:gd name="T26" fmla="*/ 220 w 241"/>
                <a:gd name="T27" fmla="*/ 344 h 344"/>
                <a:gd name="T28" fmla="*/ 220 w 241"/>
                <a:gd name="T29" fmla="*/ 344 h 344"/>
                <a:gd name="T30" fmla="*/ 228 w 241"/>
                <a:gd name="T31" fmla="*/ 342 h 344"/>
                <a:gd name="T32" fmla="*/ 234 w 241"/>
                <a:gd name="T33" fmla="*/ 340 h 344"/>
                <a:gd name="T34" fmla="*/ 239 w 241"/>
                <a:gd name="T35" fmla="*/ 336 h 344"/>
                <a:gd name="T36" fmla="*/ 241 w 241"/>
                <a:gd name="T37" fmla="*/ 329 h 344"/>
                <a:gd name="T38" fmla="*/ 241 w 241"/>
                <a:gd name="T39" fmla="*/ 74 h 344"/>
                <a:gd name="T40" fmla="*/ 167 w 241"/>
                <a:gd name="T41"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1" h="344">
                  <a:moveTo>
                    <a:pt x="167" y="0"/>
                  </a:moveTo>
                  <a:lnTo>
                    <a:pt x="21" y="0"/>
                  </a:lnTo>
                  <a:lnTo>
                    <a:pt x="21" y="0"/>
                  </a:lnTo>
                  <a:lnTo>
                    <a:pt x="13" y="3"/>
                  </a:lnTo>
                  <a:lnTo>
                    <a:pt x="6" y="5"/>
                  </a:lnTo>
                  <a:lnTo>
                    <a:pt x="2" y="9"/>
                  </a:lnTo>
                  <a:lnTo>
                    <a:pt x="0" y="15"/>
                  </a:lnTo>
                  <a:lnTo>
                    <a:pt x="0" y="329"/>
                  </a:lnTo>
                  <a:lnTo>
                    <a:pt x="0" y="329"/>
                  </a:lnTo>
                  <a:lnTo>
                    <a:pt x="2" y="336"/>
                  </a:lnTo>
                  <a:lnTo>
                    <a:pt x="6" y="340"/>
                  </a:lnTo>
                  <a:lnTo>
                    <a:pt x="13" y="342"/>
                  </a:lnTo>
                  <a:lnTo>
                    <a:pt x="21" y="344"/>
                  </a:lnTo>
                  <a:lnTo>
                    <a:pt x="220" y="344"/>
                  </a:lnTo>
                  <a:lnTo>
                    <a:pt x="220" y="344"/>
                  </a:lnTo>
                  <a:lnTo>
                    <a:pt x="228" y="342"/>
                  </a:lnTo>
                  <a:lnTo>
                    <a:pt x="234" y="340"/>
                  </a:lnTo>
                  <a:lnTo>
                    <a:pt x="239" y="336"/>
                  </a:lnTo>
                  <a:lnTo>
                    <a:pt x="241" y="329"/>
                  </a:lnTo>
                  <a:lnTo>
                    <a:pt x="241" y="74"/>
                  </a:lnTo>
                  <a:lnTo>
                    <a:pt x="167" y="0"/>
                  </a:lnTo>
                  <a:close/>
                </a:path>
              </a:pathLst>
            </a:custGeom>
            <a:noFill/>
            <a:ln w="269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23" name="Freeform 46"/>
            <p:cNvSpPr>
              <a:spLocks/>
            </p:cNvSpPr>
            <p:nvPr/>
          </p:nvSpPr>
          <p:spPr bwMode="auto">
            <a:xfrm>
              <a:off x="10030415" y="1747841"/>
              <a:ext cx="126391" cy="128121"/>
            </a:xfrm>
            <a:custGeom>
              <a:avLst/>
              <a:gdLst>
                <a:gd name="T0" fmla="*/ 0 w 73"/>
                <a:gd name="T1" fmla="*/ 61 h 74"/>
                <a:gd name="T2" fmla="*/ 0 w 73"/>
                <a:gd name="T3" fmla="*/ 61 h 74"/>
                <a:gd name="T4" fmla="*/ 2 w 73"/>
                <a:gd name="T5" fmla="*/ 68 h 74"/>
                <a:gd name="T6" fmla="*/ 6 w 73"/>
                <a:gd name="T7" fmla="*/ 72 h 74"/>
                <a:gd name="T8" fmla="*/ 13 w 73"/>
                <a:gd name="T9" fmla="*/ 74 h 74"/>
                <a:gd name="T10" fmla="*/ 21 w 73"/>
                <a:gd name="T11" fmla="*/ 74 h 74"/>
                <a:gd name="T12" fmla="*/ 73 w 73"/>
                <a:gd name="T13" fmla="*/ 74 h 74"/>
                <a:gd name="T14" fmla="*/ 0 w 73"/>
                <a:gd name="T15" fmla="*/ 0 h 74"/>
                <a:gd name="T16" fmla="*/ 0 w 73"/>
                <a:gd name="T17"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4">
                  <a:moveTo>
                    <a:pt x="0" y="61"/>
                  </a:moveTo>
                  <a:lnTo>
                    <a:pt x="0" y="61"/>
                  </a:lnTo>
                  <a:lnTo>
                    <a:pt x="2" y="68"/>
                  </a:lnTo>
                  <a:lnTo>
                    <a:pt x="6" y="72"/>
                  </a:lnTo>
                  <a:lnTo>
                    <a:pt x="13" y="74"/>
                  </a:lnTo>
                  <a:lnTo>
                    <a:pt x="21" y="74"/>
                  </a:lnTo>
                  <a:lnTo>
                    <a:pt x="73" y="74"/>
                  </a:lnTo>
                  <a:lnTo>
                    <a:pt x="0" y="0"/>
                  </a:lnTo>
                  <a:lnTo>
                    <a:pt x="0" y="61"/>
                  </a:lnTo>
                  <a:close/>
                </a:path>
              </a:pathLst>
            </a:custGeom>
            <a:solidFill>
              <a:srgbClr val="FFFFFF"/>
            </a:solidFill>
            <a:ln w="26988">
              <a:solidFill>
                <a:schemeClr val="tx2"/>
              </a:solidFill>
              <a:prstDash val="solid"/>
              <a:round/>
              <a:headEnd/>
              <a:tailEnd/>
            </a:ln>
            <a:extLst/>
          </p:spPr>
          <p:txBody>
            <a:bodyPr vert="horz" wrap="square" lIns="162517" tIns="81259" rIns="162517" bIns="81259" numCol="1" anchor="t" anchorCtr="0" compatLnSpc="1">
              <a:prstTxWarp prst="textNoShape">
                <a:avLst/>
              </a:prstTxWarp>
            </a:bodyPr>
            <a:lstStyle/>
            <a:p>
              <a:endParaRPr lang="en-US" sz="2800"/>
            </a:p>
          </p:txBody>
        </p:sp>
        <p:sp>
          <p:nvSpPr>
            <p:cNvPr id="224" name="Freeform 47"/>
            <p:cNvSpPr>
              <a:spLocks noEditPoints="1"/>
            </p:cNvSpPr>
            <p:nvPr/>
          </p:nvSpPr>
          <p:spPr bwMode="auto">
            <a:xfrm>
              <a:off x="8449665" y="4860834"/>
              <a:ext cx="289140" cy="218152"/>
            </a:xfrm>
            <a:custGeom>
              <a:avLst/>
              <a:gdLst>
                <a:gd name="T0" fmla="*/ 14 w 167"/>
                <a:gd name="T1" fmla="*/ 0 h 126"/>
                <a:gd name="T2" fmla="*/ 8 w 167"/>
                <a:gd name="T3" fmla="*/ 2 h 126"/>
                <a:gd name="T4" fmla="*/ 0 w 167"/>
                <a:gd name="T5" fmla="*/ 8 h 126"/>
                <a:gd name="T6" fmla="*/ 0 w 167"/>
                <a:gd name="T7" fmla="*/ 113 h 126"/>
                <a:gd name="T8" fmla="*/ 0 w 167"/>
                <a:gd name="T9" fmla="*/ 117 h 126"/>
                <a:gd name="T10" fmla="*/ 8 w 167"/>
                <a:gd name="T11" fmla="*/ 126 h 126"/>
                <a:gd name="T12" fmla="*/ 155 w 167"/>
                <a:gd name="T13" fmla="*/ 126 h 126"/>
                <a:gd name="T14" fmla="*/ 159 w 167"/>
                <a:gd name="T15" fmla="*/ 126 h 126"/>
                <a:gd name="T16" fmla="*/ 167 w 167"/>
                <a:gd name="T17" fmla="*/ 117 h 126"/>
                <a:gd name="T18" fmla="*/ 167 w 167"/>
                <a:gd name="T19" fmla="*/ 15 h 126"/>
                <a:gd name="T20" fmla="*/ 167 w 167"/>
                <a:gd name="T21" fmla="*/ 8 h 126"/>
                <a:gd name="T22" fmla="*/ 159 w 167"/>
                <a:gd name="T23" fmla="*/ 2 h 126"/>
                <a:gd name="T24" fmla="*/ 155 w 167"/>
                <a:gd name="T25" fmla="*/ 0 h 126"/>
                <a:gd name="T26" fmla="*/ 6 w 167"/>
                <a:gd name="T27" fmla="*/ 113 h 126"/>
                <a:gd name="T28" fmla="*/ 21 w 167"/>
                <a:gd name="T29" fmla="*/ 98 h 126"/>
                <a:gd name="T30" fmla="*/ 21 w 167"/>
                <a:gd name="T31" fmla="*/ 84 h 126"/>
                <a:gd name="T32" fmla="*/ 6 w 167"/>
                <a:gd name="T33" fmla="*/ 71 h 126"/>
                <a:gd name="T34" fmla="*/ 21 w 167"/>
                <a:gd name="T35" fmla="*/ 84 h 126"/>
                <a:gd name="T36" fmla="*/ 6 w 167"/>
                <a:gd name="T37" fmla="*/ 56 h 126"/>
                <a:gd name="T38" fmla="*/ 21 w 167"/>
                <a:gd name="T39" fmla="*/ 42 h 126"/>
                <a:gd name="T40" fmla="*/ 21 w 167"/>
                <a:gd name="T41" fmla="*/ 29 h 126"/>
                <a:gd name="T42" fmla="*/ 6 w 167"/>
                <a:gd name="T43" fmla="*/ 15 h 126"/>
                <a:gd name="T44" fmla="*/ 21 w 167"/>
                <a:gd name="T45" fmla="*/ 29 h 126"/>
                <a:gd name="T46" fmla="*/ 27 w 167"/>
                <a:gd name="T47" fmla="*/ 113 h 126"/>
                <a:gd name="T48" fmla="*/ 140 w 167"/>
                <a:gd name="T49" fmla="*/ 15 h 126"/>
                <a:gd name="T50" fmla="*/ 161 w 167"/>
                <a:gd name="T51" fmla="*/ 113 h 126"/>
                <a:gd name="T52" fmla="*/ 146 w 167"/>
                <a:gd name="T53" fmla="*/ 98 h 126"/>
                <a:gd name="T54" fmla="*/ 161 w 167"/>
                <a:gd name="T55" fmla="*/ 113 h 126"/>
                <a:gd name="T56" fmla="*/ 146 w 167"/>
                <a:gd name="T57" fmla="*/ 84 h 126"/>
                <a:gd name="T58" fmla="*/ 161 w 167"/>
                <a:gd name="T59" fmla="*/ 71 h 126"/>
                <a:gd name="T60" fmla="*/ 161 w 167"/>
                <a:gd name="T61" fmla="*/ 56 h 126"/>
                <a:gd name="T62" fmla="*/ 146 w 167"/>
                <a:gd name="T63" fmla="*/ 42 h 126"/>
                <a:gd name="T64" fmla="*/ 161 w 167"/>
                <a:gd name="T65" fmla="*/ 56 h 126"/>
                <a:gd name="T66" fmla="*/ 146 w 167"/>
                <a:gd name="T67" fmla="*/ 29 h 126"/>
                <a:gd name="T68" fmla="*/ 161 w 167"/>
                <a:gd name="T69" fmla="*/ 15 h 126"/>
                <a:gd name="T70" fmla="*/ 69 w 167"/>
                <a:gd name="T71" fmla="*/ 36 h 126"/>
                <a:gd name="T72" fmla="*/ 113 w 167"/>
                <a:gd name="T73"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 h="126">
                  <a:moveTo>
                    <a:pt x="155" y="0"/>
                  </a:moveTo>
                  <a:lnTo>
                    <a:pt x="14" y="0"/>
                  </a:lnTo>
                  <a:lnTo>
                    <a:pt x="14" y="0"/>
                  </a:lnTo>
                  <a:lnTo>
                    <a:pt x="8" y="2"/>
                  </a:lnTo>
                  <a:lnTo>
                    <a:pt x="4" y="4"/>
                  </a:lnTo>
                  <a:lnTo>
                    <a:pt x="0" y="8"/>
                  </a:lnTo>
                  <a:lnTo>
                    <a:pt x="0" y="15"/>
                  </a:lnTo>
                  <a:lnTo>
                    <a:pt x="0" y="113"/>
                  </a:lnTo>
                  <a:lnTo>
                    <a:pt x="0" y="113"/>
                  </a:lnTo>
                  <a:lnTo>
                    <a:pt x="0" y="117"/>
                  </a:lnTo>
                  <a:lnTo>
                    <a:pt x="4" y="121"/>
                  </a:lnTo>
                  <a:lnTo>
                    <a:pt x="8" y="126"/>
                  </a:lnTo>
                  <a:lnTo>
                    <a:pt x="14" y="126"/>
                  </a:lnTo>
                  <a:lnTo>
                    <a:pt x="155" y="126"/>
                  </a:lnTo>
                  <a:lnTo>
                    <a:pt x="155" y="126"/>
                  </a:lnTo>
                  <a:lnTo>
                    <a:pt x="159" y="126"/>
                  </a:lnTo>
                  <a:lnTo>
                    <a:pt x="163" y="121"/>
                  </a:lnTo>
                  <a:lnTo>
                    <a:pt x="167" y="117"/>
                  </a:lnTo>
                  <a:lnTo>
                    <a:pt x="167" y="113"/>
                  </a:lnTo>
                  <a:lnTo>
                    <a:pt x="167" y="15"/>
                  </a:lnTo>
                  <a:lnTo>
                    <a:pt x="167" y="15"/>
                  </a:lnTo>
                  <a:lnTo>
                    <a:pt x="167" y="8"/>
                  </a:lnTo>
                  <a:lnTo>
                    <a:pt x="163" y="4"/>
                  </a:lnTo>
                  <a:lnTo>
                    <a:pt x="159" y="2"/>
                  </a:lnTo>
                  <a:lnTo>
                    <a:pt x="155" y="0"/>
                  </a:lnTo>
                  <a:lnTo>
                    <a:pt x="155" y="0"/>
                  </a:lnTo>
                  <a:close/>
                  <a:moveTo>
                    <a:pt x="21" y="113"/>
                  </a:moveTo>
                  <a:lnTo>
                    <a:pt x="6" y="113"/>
                  </a:lnTo>
                  <a:lnTo>
                    <a:pt x="6" y="98"/>
                  </a:lnTo>
                  <a:lnTo>
                    <a:pt x="21" y="98"/>
                  </a:lnTo>
                  <a:lnTo>
                    <a:pt x="21" y="113"/>
                  </a:lnTo>
                  <a:close/>
                  <a:moveTo>
                    <a:pt x="21" y="84"/>
                  </a:moveTo>
                  <a:lnTo>
                    <a:pt x="6" y="84"/>
                  </a:lnTo>
                  <a:lnTo>
                    <a:pt x="6" y="71"/>
                  </a:lnTo>
                  <a:lnTo>
                    <a:pt x="21" y="71"/>
                  </a:lnTo>
                  <a:lnTo>
                    <a:pt x="21" y="84"/>
                  </a:lnTo>
                  <a:close/>
                  <a:moveTo>
                    <a:pt x="21" y="56"/>
                  </a:moveTo>
                  <a:lnTo>
                    <a:pt x="6" y="56"/>
                  </a:lnTo>
                  <a:lnTo>
                    <a:pt x="6" y="42"/>
                  </a:lnTo>
                  <a:lnTo>
                    <a:pt x="21" y="42"/>
                  </a:lnTo>
                  <a:lnTo>
                    <a:pt x="21" y="56"/>
                  </a:lnTo>
                  <a:close/>
                  <a:moveTo>
                    <a:pt x="21" y="29"/>
                  </a:moveTo>
                  <a:lnTo>
                    <a:pt x="6" y="29"/>
                  </a:lnTo>
                  <a:lnTo>
                    <a:pt x="6" y="15"/>
                  </a:lnTo>
                  <a:lnTo>
                    <a:pt x="21" y="15"/>
                  </a:lnTo>
                  <a:lnTo>
                    <a:pt x="21" y="29"/>
                  </a:lnTo>
                  <a:close/>
                  <a:moveTo>
                    <a:pt x="140" y="113"/>
                  </a:moveTo>
                  <a:lnTo>
                    <a:pt x="27" y="113"/>
                  </a:lnTo>
                  <a:lnTo>
                    <a:pt x="27" y="15"/>
                  </a:lnTo>
                  <a:lnTo>
                    <a:pt x="140" y="15"/>
                  </a:lnTo>
                  <a:lnTo>
                    <a:pt x="140" y="113"/>
                  </a:lnTo>
                  <a:close/>
                  <a:moveTo>
                    <a:pt x="161" y="113"/>
                  </a:moveTo>
                  <a:lnTo>
                    <a:pt x="146" y="113"/>
                  </a:lnTo>
                  <a:lnTo>
                    <a:pt x="146" y="98"/>
                  </a:lnTo>
                  <a:lnTo>
                    <a:pt x="161" y="98"/>
                  </a:lnTo>
                  <a:lnTo>
                    <a:pt x="161" y="113"/>
                  </a:lnTo>
                  <a:close/>
                  <a:moveTo>
                    <a:pt x="161" y="84"/>
                  </a:moveTo>
                  <a:lnTo>
                    <a:pt x="146" y="84"/>
                  </a:lnTo>
                  <a:lnTo>
                    <a:pt x="146" y="71"/>
                  </a:lnTo>
                  <a:lnTo>
                    <a:pt x="161" y="71"/>
                  </a:lnTo>
                  <a:lnTo>
                    <a:pt x="161" y="84"/>
                  </a:lnTo>
                  <a:close/>
                  <a:moveTo>
                    <a:pt x="161" y="56"/>
                  </a:moveTo>
                  <a:lnTo>
                    <a:pt x="146" y="56"/>
                  </a:lnTo>
                  <a:lnTo>
                    <a:pt x="146" y="42"/>
                  </a:lnTo>
                  <a:lnTo>
                    <a:pt x="161" y="42"/>
                  </a:lnTo>
                  <a:lnTo>
                    <a:pt x="161" y="56"/>
                  </a:lnTo>
                  <a:close/>
                  <a:moveTo>
                    <a:pt x="161" y="29"/>
                  </a:moveTo>
                  <a:lnTo>
                    <a:pt x="146" y="29"/>
                  </a:lnTo>
                  <a:lnTo>
                    <a:pt x="146" y="15"/>
                  </a:lnTo>
                  <a:lnTo>
                    <a:pt x="161" y="15"/>
                  </a:lnTo>
                  <a:lnTo>
                    <a:pt x="161" y="29"/>
                  </a:lnTo>
                  <a:close/>
                  <a:moveTo>
                    <a:pt x="69" y="36"/>
                  </a:moveTo>
                  <a:lnTo>
                    <a:pt x="69" y="92"/>
                  </a:lnTo>
                  <a:lnTo>
                    <a:pt x="113" y="63"/>
                  </a:lnTo>
                  <a:lnTo>
                    <a:pt x="69" y="36"/>
                  </a:lnTo>
                  <a:close/>
                </a:path>
              </a:pathLst>
            </a:custGeom>
            <a:solidFill>
              <a:schemeClr val="tx2"/>
            </a:solidFill>
            <a:ln w="9525">
              <a:solidFill>
                <a:schemeClr val="tx2"/>
              </a:solidFill>
              <a:round/>
              <a:headEnd/>
              <a:tailEnd/>
            </a:ln>
            <a:extLst/>
          </p:spPr>
          <p:txBody>
            <a:bodyPr vert="horz" wrap="square" lIns="162517" tIns="81259" rIns="162517" bIns="81259" numCol="1" anchor="t" anchorCtr="0" compatLnSpc="1">
              <a:prstTxWarp prst="textNoShape">
                <a:avLst/>
              </a:prstTxWarp>
            </a:bodyPr>
            <a:lstStyle/>
            <a:p>
              <a:endParaRPr lang="en-US" sz="2800"/>
            </a:p>
          </p:txBody>
        </p:sp>
        <p:sp>
          <p:nvSpPr>
            <p:cNvPr id="225" name="Freeform 48"/>
            <p:cNvSpPr>
              <a:spLocks noEditPoints="1"/>
            </p:cNvSpPr>
            <p:nvPr/>
          </p:nvSpPr>
          <p:spPr bwMode="auto">
            <a:xfrm>
              <a:off x="8764776" y="4557846"/>
              <a:ext cx="327231" cy="327228"/>
            </a:xfrm>
            <a:custGeom>
              <a:avLst/>
              <a:gdLst>
                <a:gd name="T0" fmla="*/ 32 w 189"/>
                <a:gd name="T1" fmla="*/ 189 h 189"/>
                <a:gd name="T2" fmla="*/ 189 w 189"/>
                <a:gd name="T3" fmla="*/ 40 h 189"/>
                <a:gd name="T4" fmla="*/ 172 w 189"/>
                <a:gd name="T5" fmla="*/ 166 h 189"/>
                <a:gd name="T6" fmla="*/ 122 w 189"/>
                <a:gd name="T7" fmla="*/ 166 h 189"/>
                <a:gd name="T8" fmla="*/ 139 w 189"/>
                <a:gd name="T9" fmla="*/ 159 h 189"/>
                <a:gd name="T10" fmla="*/ 147 w 189"/>
                <a:gd name="T11" fmla="*/ 151 h 189"/>
                <a:gd name="T12" fmla="*/ 149 w 189"/>
                <a:gd name="T13" fmla="*/ 141 h 189"/>
                <a:gd name="T14" fmla="*/ 132 w 189"/>
                <a:gd name="T15" fmla="*/ 143 h 189"/>
                <a:gd name="T16" fmla="*/ 113 w 189"/>
                <a:gd name="T17" fmla="*/ 151 h 189"/>
                <a:gd name="T18" fmla="*/ 109 w 189"/>
                <a:gd name="T19" fmla="*/ 134 h 189"/>
                <a:gd name="T20" fmla="*/ 118 w 189"/>
                <a:gd name="T21" fmla="*/ 122 h 189"/>
                <a:gd name="T22" fmla="*/ 139 w 189"/>
                <a:gd name="T23" fmla="*/ 120 h 189"/>
                <a:gd name="T24" fmla="*/ 141 w 189"/>
                <a:gd name="T25" fmla="*/ 109 h 189"/>
                <a:gd name="T26" fmla="*/ 128 w 189"/>
                <a:gd name="T27" fmla="*/ 94 h 189"/>
                <a:gd name="T28" fmla="*/ 128 w 189"/>
                <a:gd name="T29" fmla="*/ 74 h 189"/>
                <a:gd name="T30" fmla="*/ 118 w 189"/>
                <a:gd name="T31" fmla="*/ 71 h 189"/>
                <a:gd name="T32" fmla="*/ 103 w 189"/>
                <a:gd name="T33" fmla="*/ 84 h 189"/>
                <a:gd name="T34" fmla="*/ 82 w 189"/>
                <a:gd name="T35" fmla="*/ 84 h 189"/>
                <a:gd name="T36" fmla="*/ 78 w 189"/>
                <a:gd name="T37" fmla="*/ 94 h 189"/>
                <a:gd name="T38" fmla="*/ 90 w 189"/>
                <a:gd name="T39" fmla="*/ 109 h 189"/>
                <a:gd name="T40" fmla="*/ 92 w 189"/>
                <a:gd name="T41" fmla="*/ 132 h 189"/>
                <a:gd name="T42" fmla="*/ 103 w 189"/>
                <a:gd name="T43" fmla="*/ 157 h 189"/>
                <a:gd name="T44" fmla="*/ 99 w 189"/>
                <a:gd name="T45" fmla="*/ 151 h 189"/>
                <a:gd name="T46" fmla="*/ 80 w 189"/>
                <a:gd name="T47" fmla="*/ 143 h 189"/>
                <a:gd name="T48" fmla="*/ 63 w 189"/>
                <a:gd name="T49" fmla="*/ 141 h 189"/>
                <a:gd name="T50" fmla="*/ 65 w 189"/>
                <a:gd name="T51" fmla="*/ 151 h 189"/>
                <a:gd name="T52" fmla="*/ 74 w 189"/>
                <a:gd name="T53" fmla="*/ 159 h 189"/>
                <a:gd name="T54" fmla="*/ 90 w 189"/>
                <a:gd name="T55" fmla="*/ 166 h 189"/>
                <a:gd name="T56" fmla="*/ 51 w 189"/>
                <a:gd name="T57" fmla="*/ 55 h 189"/>
                <a:gd name="T58" fmla="*/ 172 w 189"/>
                <a:gd name="T59" fmla="*/ 166 h 189"/>
                <a:gd name="T60" fmla="*/ 103 w 189"/>
                <a:gd name="T61" fmla="*/ 94 h 189"/>
                <a:gd name="T62" fmla="*/ 118 w 189"/>
                <a:gd name="T63" fmla="*/ 109 h 189"/>
                <a:gd name="T64" fmla="*/ 15 w 189"/>
                <a:gd name="T65" fmla="*/ 15 h 189"/>
                <a:gd name="T66" fmla="*/ 141 w 189"/>
                <a:gd name="T67" fmla="*/ 32 h 189"/>
                <a:gd name="T68" fmla="*/ 157 w 189"/>
                <a:gd name="T69" fmla="*/ 0 h 189"/>
                <a:gd name="T70" fmla="*/ 0 w 189"/>
                <a:gd name="T71" fmla="*/ 149 h 189"/>
                <a:gd name="T72" fmla="*/ 23 w 189"/>
                <a:gd name="T73" fmla="*/ 126 h 189"/>
                <a:gd name="T74" fmla="*/ 15 w 189"/>
                <a:gd name="T75" fmla="*/ 1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89">
                  <a:moveTo>
                    <a:pt x="32" y="40"/>
                  </a:moveTo>
                  <a:lnTo>
                    <a:pt x="32" y="189"/>
                  </a:lnTo>
                  <a:lnTo>
                    <a:pt x="189" y="189"/>
                  </a:lnTo>
                  <a:lnTo>
                    <a:pt x="189" y="40"/>
                  </a:lnTo>
                  <a:lnTo>
                    <a:pt x="32" y="40"/>
                  </a:lnTo>
                  <a:close/>
                  <a:moveTo>
                    <a:pt x="172" y="166"/>
                  </a:moveTo>
                  <a:lnTo>
                    <a:pt x="122" y="166"/>
                  </a:lnTo>
                  <a:lnTo>
                    <a:pt x="122" y="166"/>
                  </a:lnTo>
                  <a:lnTo>
                    <a:pt x="132" y="164"/>
                  </a:lnTo>
                  <a:lnTo>
                    <a:pt x="139" y="159"/>
                  </a:lnTo>
                  <a:lnTo>
                    <a:pt x="145" y="155"/>
                  </a:lnTo>
                  <a:lnTo>
                    <a:pt x="147" y="151"/>
                  </a:lnTo>
                  <a:lnTo>
                    <a:pt x="149" y="145"/>
                  </a:lnTo>
                  <a:lnTo>
                    <a:pt x="149" y="141"/>
                  </a:lnTo>
                  <a:lnTo>
                    <a:pt x="149" y="141"/>
                  </a:lnTo>
                  <a:lnTo>
                    <a:pt x="132" y="143"/>
                  </a:lnTo>
                  <a:lnTo>
                    <a:pt x="122" y="147"/>
                  </a:lnTo>
                  <a:lnTo>
                    <a:pt x="113" y="151"/>
                  </a:lnTo>
                  <a:lnTo>
                    <a:pt x="109" y="157"/>
                  </a:lnTo>
                  <a:lnTo>
                    <a:pt x="109" y="134"/>
                  </a:lnTo>
                  <a:lnTo>
                    <a:pt x="118" y="134"/>
                  </a:lnTo>
                  <a:lnTo>
                    <a:pt x="118" y="122"/>
                  </a:lnTo>
                  <a:lnTo>
                    <a:pt x="128" y="132"/>
                  </a:lnTo>
                  <a:lnTo>
                    <a:pt x="139" y="120"/>
                  </a:lnTo>
                  <a:lnTo>
                    <a:pt x="128" y="109"/>
                  </a:lnTo>
                  <a:lnTo>
                    <a:pt x="141" y="109"/>
                  </a:lnTo>
                  <a:lnTo>
                    <a:pt x="141" y="94"/>
                  </a:lnTo>
                  <a:lnTo>
                    <a:pt x="128" y="94"/>
                  </a:lnTo>
                  <a:lnTo>
                    <a:pt x="139" y="84"/>
                  </a:lnTo>
                  <a:lnTo>
                    <a:pt x="128" y="74"/>
                  </a:lnTo>
                  <a:lnTo>
                    <a:pt x="118" y="84"/>
                  </a:lnTo>
                  <a:lnTo>
                    <a:pt x="118" y="71"/>
                  </a:lnTo>
                  <a:lnTo>
                    <a:pt x="103" y="71"/>
                  </a:lnTo>
                  <a:lnTo>
                    <a:pt x="103" y="84"/>
                  </a:lnTo>
                  <a:lnTo>
                    <a:pt x="92" y="74"/>
                  </a:lnTo>
                  <a:lnTo>
                    <a:pt x="82" y="84"/>
                  </a:lnTo>
                  <a:lnTo>
                    <a:pt x="90" y="94"/>
                  </a:lnTo>
                  <a:lnTo>
                    <a:pt x="78" y="94"/>
                  </a:lnTo>
                  <a:lnTo>
                    <a:pt x="78" y="109"/>
                  </a:lnTo>
                  <a:lnTo>
                    <a:pt x="90" y="109"/>
                  </a:lnTo>
                  <a:lnTo>
                    <a:pt x="82" y="120"/>
                  </a:lnTo>
                  <a:lnTo>
                    <a:pt x="92" y="132"/>
                  </a:lnTo>
                  <a:lnTo>
                    <a:pt x="103" y="122"/>
                  </a:lnTo>
                  <a:lnTo>
                    <a:pt x="103" y="157"/>
                  </a:lnTo>
                  <a:lnTo>
                    <a:pt x="103" y="157"/>
                  </a:lnTo>
                  <a:lnTo>
                    <a:pt x="99" y="151"/>
                  </a:lnTo>
                  <a:lnTo>
                    <a:pt x="92" y="147"/>
                  </a:lnTo>
                  <a:lnTo>
                    <a:pt x="80" y="143"/>
                  </a:lnTo>
                  <a:lnTo>
                    <a:pt x="63" y="141"/>
                  </a:lnTo>
                  <a:lnTo>
                    <a:pt x="63" y="141"/>
                  </a:lnTo>
                  <a:lnTo>
                    <a:pt x="63" y="145"/>
                  </a:lnTo>
                  <a:lnTo>
                    <a:pt x="65" y="151"/>
                  </a:lnTo>
                  <a:lnTo>
                    <a:pt x="67" y="155"/>
                  </a:lnTo>
                  <a:lnTo>
                    <a:pt x="74" y="159"/>
                  </a:lnTo>
                  <a:lnTo>
                    <a:pt x="80" y="164"/>
                  </a:lnTo>
                  <a:lnTo>
                    <a:pt x="90" y="166"/>
                  </a:lnTo>
                  <a:lnTo>
                    <a:pt x="51" y="166"/>
                  </a:lnTo>
                  <a:lnTo>
                    <a:pt x="51" y="55"/>
                  </a:lnTo>
                  <a:lnTo>
                    <a:pt x="172" y="55"/>
                  </a:lnTo>
                  <a:lnTo>
                    <a:pt x="172" y="166"/>
                  </a:lnTo>
                  <a:close/>
                  <a:moveTo>
                    <a:pt x="103" y="109"/>
                  </a:moveTo>
                  <a:lnTo>
                    <a:pt x="103" y="94"/>
                  </a:lnTo>
                  <a:lnTo>
                    <a:pt x="118" y="94"/>
                  </a:lnTo>
                  <a:lnTo>
                    <a:pt x="118" y="109"/>
                  </a:lnTo>
                  <a:lnTo>
                    <a:pt x="103" y="109"/>
                  </a:lnTo>
                  <a:close/>
                  <a:moveTo>
                    <a:pt x="15" y="15"/>
                  </a:moveTo>
                  <a:lnTo>
                    <a:pt x="141" y="15"/>
                  </a:lnTo>
                  <a:lnTo>
                    <a:pt x="141" y="32"/>
                  </a:lnTo>
                  <a:lnTo>
                    <a:pt x="157" y="32"/>
                  </a:lnTo>
                  <a:lnTo>
                    <a:pt x="157" y="0"/>
                  </a:lnTo>
                  <a:lnTo>
                    <a:pt x="0" y="0"/>
                  </a:lnTo>
                  <a:lnTo>
                    <a:pt x="0" y="149"/>
                  </a:lnTo>
                  <a:lnTo>
                    <a:pt x="23" y="149"/>
                  </a:lnTo>
                  <a:lnTo>
                    <a:pt x="23" y="126"/>
                  </a:lnTo>
                  <a:lnTo>
                    <a:pt x="15" y="126"/>
                  </a:lnTo>
                  <a:lnTo>
                    <a:pt x="15" y="15"/>
                  </a:lnTo>
                  <a:close/>
                </a:path>
              </a:pathLst>
            </a:custGeom>
            <a:solidFill>
              <a:schemeClr val="tx2"/>
            </a:solidFill>
            <a:ln w="9525">
              <a:solidFill>
                <a:schemeClr val="tx2"/>
              </a:solidFill>
              <a:round/>
              <a:headEnd/>
              <a:tailEnd/>
            </a:ln>
            <a:extLst/>
          </p:spPr>
          <p:txBody>
            <a:bodyPr vert="horz" wrap="square" lIns="162517" tIns="81259" rIns="162517" bIns="81259" numCol="1" anchor="t" anchorCtr="0" compatLnSpc="1">
              <a:prstTxWarp prst="textNoShape">
                <a:avLst/>
              </a:prstTxWarp>
            </a:bodyPr>
            <a:lstStyle/>
            <a:p>
              <a:endParaRPr lang="en-US" sz="2800"/>
            </a:p>
          </p:txBody>
        </p:sp>
        <p:sp>
          <p:nvSpPr>
            <p:cNvPr id="226" name="Freeform 49"/>
            <p:cNvSpPr>
              <a:spLocks/>
            </p:cNvSpPr>
            <p:nvPr/>
          </p:nvSpPr>
          <p:spPr bwMode="auto">
            <a:xfrm>
              <a:off x="6782346" y="3242009"/>
              <a:ext cx="1253519" cy="1265627"/>
            </a:xfrm>
            <a:custGeom>
              <a:avLst/>
              <a:gdLst>
                <a:gd name="T0" fmla="*/ 0 w 724"/>
                <a:gd name="T1" fmla="*/ 367 h 731"/>
                <a:gd name="T2" fmla="*/ 8 w 724"/>
                <a:gd name="T3" fmla="*/ 291 h 731"/>
                <a:gd name="T4" fmla="*/ 29 w 724"/>
                <a:gd name="T5" fmla="*/ 224 h 731"/>
                <a:gd name="T6" fmla="*/ 63 w 724"/>
                <a:gd name="T7" fmla="*/ 161 h 731"/>
                <a:gd name="T8" fmla="*/ 107 w 724"/>
                <a:gd name="T9" fmla="*/ 107 h 731"/>
                <a:gd name="T10" fmla="*/ 159 w 724"/>
                <a:gd name="T11" fmla="*/ 63 h 731"/>
                <a:gd name="T12" fmla="*/ 222 w 724"/>
                <a:gd name="T13" fmla="*/ 29 h 731"/>
                <a:gd name="T14" fmla="*/ 289 w 724"/>
                <a:gd name="T15" fmla="*/ 9 h 731"/>
                <a:gd name="T16" fmla="*/ 362 w 724"/>
                <a:gd name="T17" fmla="*/ 0 h 731"/>
                <a:gd name="T18" fmla="*/ 400 w 724"/>
                <a:gd name="T19" fmla="*/ 2 h 731"/>
                <a:gd name="T20" fmla="*/ 471 w 724"/>
                <a:gd name="T21" fmla="*/ 17 h 731"/>
                <a:gd name="T22" fmla="*/ 536 w 724"/>
                <a:gd name="T23" fmla="*/ 44 h 731"/>
                <a:gd name="T24" fmla="*/ 592 w 724"/>
                <a:gd name="T25" fmla="*/ 84 h 731"/>
                <a:gd name="T26" fmla="*/ 643 w 724"/>
                <a:gd name="T27" fmla="*/ 134 h 731"/>
                <a:gd name="T28" fmla="*/ 683 w 724"/>
                <a:gd name="T29" fmla="*/ 193 h 731"/>
                <a:gd name="T30" fmla="*/ 710 w 724"/>
                <a:gd name="T31" fmla="*/ 258 h 731"/>
                <a:gd name="T32" fmla="*/ 724 w 724"/>
                <a:gd name="T33" fmla="*/ 329 h 731"/>
                <a:gd name="T34" fmla="*/ 724 w 724"/>
                <a:gd name="T35" fmla="*/ 367 h 731"/>
                <a:gd name="T36" fmla="*/ 718 w 724"/>
                <a:gd name="T37" fmla="*/ 440 h 731"/>
                <a:gd name="T38" fmla="*/ 697 w 724"/>
                <a:gd name="T39" fmla="*/ 507 h 731"/>
                <a:gd name="T40" fmla="*/ 664 w 724"/>
                <a:gd name="T41" fmla="*/ 570 h 731"/>
                <a:gd name="T42" fmla="*/ 620 w 724"/>
                <a:gd name="T43" fmla="*/ 624 h 731"/>
                <a:gd name="T44" fmla="*/ 565 w 724"/>
                <a:gd name="T45" fmla="*/ 668 h 731"/>
                <a:gd name="T46" fmla="*/ 505 w 724"/>
                <a:gd name="T47" fmla="*/ 702 h 731"/>
                <a:gd name="T48" fmla="*/ 435 w 724"/>
                <a:gd name="T49" fmla="*/ 723 h 731"/>
                <a:gd name="T50" fmla="*/ 362 w 724"/>
                <a:gd name="T51" fmla="*/ 731 h 731"/>
                <a:gd name="T52" fmla="*/ 327 w 724"/>
                <a:gd name="T53" fmla="*/ 729 h 731"/>
                <a:gd name="T54" fmla="*/ 255 w 724"/>
                <a:gd name="T55" fmla="*/ 714 h 731"/>
                <a:gd name="T56" fmla="*/ 190 w 724"/>
                <a:gd name="T57" fmla="*/ 687 h 731"/>
                <a:gd name="T58" fmla="*/ 132 w 724"/>
                <a:gd name="T59" fmla="*/ 647 h 731"/>
                <a:gd name="T60" fmla="*/ 84 w 724"/>
                <a:gd name="T61" fmla="*/ 597 h 731"/>
                <a:gd name="T62" fmla="*/ 44 w 724"/>
                <a:gd name="T63" fmla="*/ 540 h 731"/>
                <a:gd name="T64" fmla="*/ 17 w 724"/>
                <a:gd name="T65" fmla="*/ 473 h 731"/>
                <a:gd name="T66" fmla="*/ 2 w 724"/>
                <a:gd name="T67" fmla="*/ 402 h 731"/>
                <a:gd name="T68" fmla="*/ 0 w 724"/>
                <a:gd name="T69" fmla="*/ 36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4" h="731">
                  <a:moveTo>
                    <a:pt x="0" y="367"/>
                  </a:moveTo>
                  <a:lnTo>
                    <a:pt x="0" y="367"/>
                  </a:lnTo>
                  <a:lnTo>
                    <a:pt x="2" y="329"/>
                  </a:lnTo>
                  <a:lnTo>
                    <a:pt x="8" y="291"/>
                  </a:lnTo>
                  <a:lnTo>
                    <a:pt x="17" y="258"/>
                  </a:lnTo>
                  <a:lnTo>
                    <a:pt x="29" y="224"/>
                  </a:lnTo>
                  <a:lnTo>
                    <a:pt x="44" y="193"/>
                  </a:lnTo>
                  <a:lnTo>
                    <a:pt x="63" y="161"/>
                  </a:lnTo>
                  <a:lnTo>
                    <a:pt x="84" y="134"/>
                  </a:lnTo>
                  <a:lnTo>
                    <a:pt x="107" y="107"/>
                  </a:lnTo>
                  <a:lnTo>
                    <a:pt x="132" y="84"/>
                  </a:lnTo>
                  <a:lnTo>
                    <a:pt x="159" y="63"/>
                  </a:lnTo>
                  <a:lnTo>
                    <a:pt x="190" y="44"/>
                  </a:lnTo>
                  <a:lnTo>
                    <a:pt x="222" y="29"/>
                  </a:lnTo>
                  <a:lnTo>
                    <a:pt x="255" y="17"/>
                  </a:lnTo>
                  <a:lnTo>
                    <a:pt x="289" y="9"/>
                  </a:lnTo>
                  <a:lnTo>
                    <a:pt x="327" y="2"/>
                  </a:lnTo>
                  <a:lnTo>
                    <a:pt x="362" y="0"/>
                  </a:lnTo>
                  <a:lnTo>
                    <a:pt x="362" y="0"/>
                  </a:lnTo>
                  <a:lnTo>
                    <a:pt x="400" y="2"/>
                  </a:lnTo>
                  <a:lnTo>
                    <a:pt x="435" y="9"/>
                  </a:lnTo>
                  <a:lnTo>
                    <a:pt x="471" y="17"/>
                  </a:lnTo>
                  <a:lnTo>
                    <a:pt x="505" y="29"/>
                  </a:lnTo>
                  <a:lnTo>
                    <a:pt x="536" y="44"/>
                  </a:lnTo>
                  <a:lnTo>
                    <a:pt x="565" y="63"/>
                  </a:lnTo>
                  <a:lnTo>
                    <a:pt x="592" y="84"/>
                  </a:lnTo>
                  <a:lnTo>
                    <a:pt x="620" y="107"/>
                  </a:lnTo>
                  <a:lnTo>
                    <a:pt x="643" y="134"/>
                  </a:lnTo>
                  <a:lnTo>
                    <a:pt x="664" y="161"/>
                  </a:lnTo>
                  <a:lnTo>
                    <a:pt x="683" y="193"/>
                  </a:lnTo>
                  <a:lnTo>
                    <a:pt x="697" y="224"/>
                  </a:lnTo>
                  <a:lnTo>
                    <a:pt x="710" y="258"/>
                  </a:lnTo>
                  <a:lnTo>
                    <a:pt x="718" y="291"/>
                  </a:lnTo>
                  <a:lnTo>
                    <a:pt x="724" y="329"/>
                  </a:lnTo>
                  <a:lnTo>
                    <a:pt x="724" y="367"/>
                  </a:lnTo>
                  <a:lnTo>
                    <a:pt x="724" y="367"/>
                  </a:lnTo>
                  <a:lnTo>
                    <a:pt x="724" y="402"/>
                  </a:lnTo>
                  <a:lnTo>
                    <a:pt x="718" y="440"/>
                  </a:lnTo>
                  <a:lnTo>
                    <a:pt x="710" y="473"/>
                  </a:lnTo>
                  <a:lnTo>
                    <a:pt x="697" y="507"/>
                  </a:lnTo>
                  <a:lnTo>
                    <a:pt x="683" y="540"/>
                  </a:lnTo>
                  <a:lnTo>
                    <a:pt x="664" y="570"/>
                  </a:lnTo>
                  <a:lnTo>
                    <a:pt x="643" y="597"/>
                  </a:lnTo>
                  <a:lnTo>
                    <a:pt x="620" y="624"/>
                  </a:lnTo>
                  <a:lnTo>
                    <a:pt x="592" y="647"/>
                  </a:lnTo>
                  <a:lnTo>
                    <a:pt x="565" y="668"/>
                  </a:lnTo>
                  <a:lnTo>
                    <a:pt x="536" y="687"/>
                  </a:lnTo>
                  <a:lnTo>
                    <a:pt x="505" y="702"/>
                  </a:lnTo>
                  <a:lnTo>
                    <a:pt x="471" y="714"/>
                  </a:lnTo>
                  <a:lnTo>
                    <a:pt x="435" y="723"/>
                  </a:lnTo>
                  <a:lnTo>
                    <a:pt x="400" y="729"/>
                  </a:lnTo>
                  <a:lnTo>
                    <a:pt x="362" y="731"/>
                  </a:lnTo>
                  <a:lnTo>
                    <a:pt x="362" y="731"/>
                  </a:lnTo>
                  <a:lnTo>
                    <a:pt x="327" y="729"/>
                  </a:lnTo>
                  <a:lnTo>
                    <a:pt x="289" y="723"/>
                  </a:lnTo>
                  <a:lnTo>
                    <a:pt x="255" y="714"/>
                  </a:lnTo>
                  <a:lnTo>
                    <a:pt x="222" y="702"/>
                  </a:lnTo>
                  <a:lnTo>
                    <a:pt x="190" y="687"/>
                  </a:lnTo>
                  <a:lnTo>
                    <a:pt x="159" y="668"/>
                  </a:lnTo>
                  <a:lnTo>
                    <a:pt x="132" y="647"/>
                  </a:lnTo>
                  <a:lnTo>
                    <a:pt x="107" y="624"/>
                  </a:lnTo>
                  <a:lnTo>
                    <a:pt x="84" y="597"/>
                  </a:lnTo>
                  <a:lnTo>
                    <a:pt x="63" y="570"/>
                  </a:lnTo>
                  <a:lnTo>
                    <a:pt x="44" y="540"/>
                  </a:lnTo>
                  <a:lnTo>
                    <a:pt x="29" y="507"/>
                  </a:lnTo>
                  <a:lnTo>
                    <a:pt x="17" y="473"/>
                  </a:lnTo>
                  <a:lnTo>
                    <a:pt x="8" y="440"/>
                  </a:lnTo>
                  <a:lnTo>
                    <a:pt x="2" y="402"/>
                  </a:lnTo>
                  <a:lnTo>
                    <a:pt x="0" y="367"/>
                  </a:lnTo>
                  <a:lnTo>
                    <a:pt x="0" y="367"/>
                  </a:lnTo>
                  <a:close/>
                </a:path>
              </a:pathLst>
            </a:custGeom>
            <a:noFill/>
            <a:ln w="396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27" name="Rectangle 50"/>
            <p:cNvSpPr>
              <a:spLocks noChangeArrowheads="1"/>
            </p:cNvSpPr>
            <p:nvPr/>
          </p:nvSpPr>
          <p:spPr bwMode="auto">
            <a:xfrm>
              <a:off x="7059367" y="4028048"/>
              <a:ext cx="709946" cy="205121"/>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1219027"/>
              <a:r>
                <a:rPr lang="en-US" altLang="en-US" sz="1333" dirty="0"/>
                <a:t>Desktops</a:t>
              </a:r>
            </a:p>
          </p:txBody>
        </p:sp>
        <p:sp>
          <p:nvSpPr>
            <p:cNvPr id="228" name="Freeform 51"/>
            <p:cNvSpPr>
              <a:spLocks/>
            </p:cNvSpPr>
            <p:nvPr/>
          </p:nvSpPr>
          <p:spPr bwMode="auto">
            <a:xfrm>
              <a:off x="7090532" y="3520758"/>
              <a:ext cx="605983" cy="393020"/>
            </a:xfrm>
            <a:custGeom>
              <a:avLst/>
              <a:gdLst>
                <a:gd name="T0" fmla="*/ 350 w 350"/>
                <a:gd name="T1" fmla="*/ 216 h 227"/>
                <a:gd name="T2" fmla="*/ 350 w 350"/>
                <a:gd name="T3" fmla="*/ 216 h 227"/>
                <a:gd name="T4" fmla="*/ 347 w 350"/>
                <a:gd name="T5" fmla="*/ 222 h 227"/>
                <a:gd name="T6" fmla="*/ 343 w 350"/>
                <a:gd name="T7" fmla="*/ 224 h 227"/>
                <a:gd name="T8" fmla="*/ 333 w 350"/>
                <a:gd name="T9" fmla="*/ 227 h 227"/>
                <a:gd name="T10" fmla="*/ 322 w 350"/>
                <a:gd name="T11" fmla="*/ 227 h 227"/>
                <a:gd name="T12" fmla="*/ 27 w 350"/>
                <a:gd name="T13" fmla="*/ 227 h 227"/>
                <a:gd name="T14" fmla="*/ 27 w 350"/>
                <a:gd name="T15" fmla="*/ 227 h 227"/>
                <a:gd name="T16" fmla="*/ 17 w 350"/>
                <a:gd name="T17" fmla="*/ 227 h 227"/>
                <a:gd name="T18" fmla="*/ 6 w 350"/>
                <a:gd name="T19" fmla="*/ 224 h 227"/>
                <a:gd name="T20" fmla="*/ 2 w 350"/>
                <a:gd name="T21" fmla="*/ 222 h 227"/>
                <a:gd name="T22" fmla="*/ 0 w 350"/>
                <a:gd name="T23" fmla="*/ 216 h 227"/>
                <a:gd name="T24" fmla="*/ 0 w 350"/>
                <a:gd name="T25" fmla="*/ 11 h 227"/>
                <a:gd name="T26" fmla="*/ 0 w 350"/>
                <a:gd name="T27" fmla="*/ 11 h 227"/>
                <a:gd name="T28" fmla="*/ 2 w 350"/>
                <a:gd name="T29" fmla="*/ 5 h 227"/>
                <a:gd name="T30" fmla="*/ 6 w 350"/>
                <a:gd name="T31" fmla="*/ 2 h 227"/>
                <a:gd name="T32" fmla="*/ 17 w 350"/>
                <a:gd name="T33" fmla="*/ 0 h 227"/>
                <a:gd name="T34" fmla="*/ 27 w 350"/>
                <a:gd name="T35" fmla="*/ 0 h 227"/>
                <a:gd name="T36" fmla="*/ 322 w 350"/>
                <a:gd name="T37" fmla="*/ 0 h 227"/>
                <a:gd name="T38" fmla="*/ 322 w 350"/>
                <a:gd name="T39" fmla="*/ 0 h 227"/>
                <a:gd name="T40" fmla="*/ 333 w 350"/>
                <a:gd name="T41" fmla="*/ 0 h 227"/>
                <a:gd name="T42" fmla="*/ 343 w 350"/>
                <a:gd name="T43" fmla="*/ 2 h 227"/>
                <a:gd name="T44" fmla="*/ 347 w 350"/>
                <a:gd name="T45" fmla="*/ 5 h 227"/>
                <a:gd name="T46" fmla="*/ 350 w 350"/>
                <a:gd name="T47" fmla="*/ 11 h 227"/>
                <a:gd name="T48" fmla="*/ 350 w 350"/>
                <a:gd name="T49" fmla="*/ 21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0" h="227">
                  <a:moveTo>
                    <a:pt x="350" y="216"/>
                  </a:moveTo>
                  <a:lnTo>
                    <a:pt x="350" y="216"/>
                  </a:lnTo>
                  <a:lnTo>
                    <a:pt x="347" y="222"/>
                  </a:lnTo>
                  <a:lnTo>
                    <a:pt x="343" y="224"/>
                  </a:lnTo>
                  <a:lnTo>
                    <a:pt x="333" y="227"/>
                  </a:lnTo>
                  <a:lnTo>
                    <a:pt x="322" y="227"/>
                  </a:lnTo>
                  <a:lnTo>
                    <a:pt x="27" y="227"/>
                  </a:lnTo>
                  <a:lnTo>
                    <a:pt x="27" y="227"/>
                  </a:lnTo>
                  <a:lnTo>
                    <a:pt x="17" y="227"/>
                  </a:lnTo>
                  <a:lnTo>
                    <a:pt x="6" y="224"/>
                  </a:lnTo>
                  <a:lnTo>
                    <a:pt x="2" y="222"/>
                  </a:lnTo>
                  <a:lnTo>
                    <a:pt x="0" y="216"/>
                  </a:lnTo>
                  <a:lnTo>
                    <a:pt x="0" y="11"/>
                  </a:lnTo>
                  <a:lnTo>
                    <a:pt x="0" y="11"/>
                  </a:lnTo>
                  <a:lnTo>
                    <a:pt x="2" y="5"/>
                  </a:lnTo>
                  <a:lnTo>
                    <a:pt x="6" y="2"/>
                  </a:lnTo>
                  <a:lnTo>
                    <a:pt x="17" y="0"/>
                  </a:lnTo>
                  <a:lnTo>
                    <a:pt x="27" y="0"/>
                  </a:lnTo>
                  <a:lnTo>
                    <a:pt x="322" y="0"/>
                  </a:lnTo>
                  <a:lnTo>
                    <a:pt x="322" y="0"/>
                  </a:lnTo>
                  <a:lnTo>
                    <a:pt x="333" y="0"/>
                  </a:lnTo>
                  <a:lnTo>
                    <a:pt x="343" y="2"/>
                  </a:lnTo>
                  <a:lnTo>
                    <a:pt x="347" y="5"/>
                  </a:lnTo>
                  <a:lnTo>
                    <a:pt x="350" y="11"/>
                  </a:lnTo>
                  <a:lnTo>
                    <a:pt x="350" y="216"/>
                  </a:lnTo>
                  <a:close/>
                </a:path>
              </a:pathLst>
            </a:custGeom>
            <a:solidFill>
              <a:srgbClr val="FFFFFF"/>
            </a:solidFill>
            <a:ln w="26988">
              <a:solidFill>
                <a:schemeClr val="tx2"/>
              </a:solidFill>
              <a:prstDash val="solid"/>
              <a:round/>
              <a:headEnd/>
              <a:tailEnd/>
            </a:ln>
            <a:extLst/>
          </p:spPr>
          <p:txBody>
            <a:bodyPr vert="horz" wrap="square" lIns="162517" tIns="81259" rIns="162517" bIns="81259" numCol="1" anchor="t" anchorCtr="0" compatLnSpc="1">
              <a:prstTxWarp prst="textNoShape">
                <a:avLst/>
              </a:prstTxWarp>
            </a:bodyPr>
            <a:lstStyle/>
            <a:p>
              <a:endParaRPr lang="en-US" sz="2800"/>
            </a:p>
          </p:txBody>
        </p:sp>
        <p:sp>
          <p:nvSpPr>
            <p:cNvPr id="229" name="Line 52"/>
            <p:cNvSpPr>
              <a:spLocks noChangeShapeType="1"/>
            </p:cNvSpPr>
            <p:nvPr/>
          </p:nvSpPr>
          <p:spPr bwMode="auto">
            <a:xfrm>
              <a:off x="7090532" y="3593476"/>
              <a:ext cx="605983" cy="0"/>
            </a:xfrm>
            <a:prstGeom prst="line">
              <a:avLst/>
            </a:prstGeom>
            <a:noFill/>
            <a:ln w="26988">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30" name="Freeform 53"/>
            <p:cNvSpPr>
              <a:spLocks/>
            </p:cNvSpPr>
            <p:nvPr/>
          </p:nvSpPr>
          <p:spPr bwMode="auto">
            <a:xfrm>
              <a:off x="7634185" y="3543266"/>
              <a:ext cx="25971" cy="25970"/>
            </a:xfrm>
            <a:custGeom>
              <a:avLst/>
              <a:gdLst>
                <a:gd name="T0" fmla="*/ 15 w 15"/>
                <a:gd name="T1" fmla="*/ 8 h 15"/>
                <a:gd name="T2" fmla="*/ 15 w 15"/>
                <a:gd name="T3" fmla="*/ 8 h 15"/>
                <a:gd name="T4" fmla="*/ 13 w 15"/>
                <a:gd name="T5" fmla="*/ 13 h 15"/>
                <a:gd name="T6" fmla="*/ 6 w 15"/>
                <a:gd name="T7" fmla="*/ 15 h 15"/>
                <a:gd name="T8" fmla="*/ 6 w 15"/>
                <a:gd name="T9" fmla="*/ 15 h 15"/>
                <a:gd name="T10" fmla="*/ 2 w 15"/>
                <a:gd name="T11" fmla="*/ 13 h 15"/>
                <a:gd name="T12" fmla="*/ 0 w 15"/>
                <a:gd name="T13" fmla="*/ 8 h 15"/>
                <a:gd name="T14" fmla="*/ 0 w 15"/>
                <a:gd name="T15" fmla="*/ 8 h 15"/>
                <a:gd name="T16" fmla="*/ 2 w 15"/>
                <a:gd name="T17" fmla="*/ 2 h 15"/>
                <a:gd name="T18" fmla="*/ 6 w 15"/>
                <a:gd name="T19" fmla="*/ 0 h 15"/>
                <a:gd name="T20" fmla="*/ 6 w 15"/>
                <a:gd name="T21" fmla="*/ 0 h 15"/>
                <a:gd name="T22" fmla="*/ 13 w 15"/>
                <a:gd name="T23" fmla="*/ 2 h 15"/>
                <a:gd name="T24" fmla="*/ 15 w 15"/>
                <a:gd name="T25" fmla="*/ 8 h 15"/>
                <a:gd name="T26" fmla="*/ 15 w 15"/>
                <a:gd name="T27"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5">
                  <a:moveTo>
                    <a:pt x="15" y="8"/>
                  </a:moveTo>
                  <a:lnTo>
                    <a:pt x="15" y="8"/>
                  </a:lnTo>
                  <a:lnTo>
                    <a:pt x="13" y="13"/>
                  </a:lnTo>
                  <a:lnTo>
                    <a:pt x="6" y="15"/>
                  </a:lnTo>
                  <a:lnTo>
                    <a:pt x="6" y="15"/>
                  </a:lnTo>
                  <a:lnTo>
                    <a:pt x="2" y="13"/>
                  </a:lnTo>
                  <a:lnTo>
                    <a:pt x="0" y="8"/>
                  </a:lnTo>
                  <a:lnTo>
                    <a:pt x="0" y="8"/>
                  </a:lnTo>
                  <a:lnTo>
                    <a:pt x="2" y="2"/>
                  </a:lnTo>
                  <a:lnTo>
                    <a:pt x="6" y="0"/>
                  </a:lnTo>
                  <a:lnTo>
                    <a:pt x="6" y="0"/>
                  </a:lnTo>
                  <a:lnTo>
                    <a:pt x="13" y="2"/>
                  </a:lnTo>
                  <a:lnTo>
                    <a:pt x="15" y="8"/>
                  </a:lnTo>
                  <a:lnTo>
                    <a:pt x="15" y="8"/>
                  </a:lnTo>
                  <a:close/>
                </a:path>
              </a:pathLst>
            </a:custGeom>
            <a:solidFill>
              <a:srgbClr val="42BAEB"/>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31" name="Freeform 54"/>
            <p:cNvSpPr>
              <a:spLocks/>
            </p:cNvSpPr>
            <p:nvPr/>
          </p:nvSpPr>
          <p:spPr bwMode="auto">
            <a:xfrm>
              <a:off x="7587438" y="3543266"/>
              <a:ext cx="60598" cy="60598"/>
            </a:xfrm>
            <a:custGeom>
              <a:avLst/>
              <a:gdLst>
                <a:gd name="T0" fmla="*/ 14 w 14"/>
                <a:gd name="T1" fmla="*/ 8 h 15"/>
                <a:gd name="T2" fmla="*/ 14 w 14"/>
                <a:gd name="T3" fmla="*/ 8 h 15"/>
                <a:gd name="T4" fmla="*/ 12 w 14"/>
                <a:gd name="T5" fmla="*/ 13 h 15"/>
                <a:gd name="T6" fmla="*/ 8 w 14"/>
                <a:gd name="T7" fmla="*/ 15 h 15"/>
                <a:gd name="T8" fmla="*/ 8 w 14"/>
                <a:gd name="T9" fmla="*/ 15 h 15"/>
                <a:gd name="T10" fmla="*/ 2 w 14"/>
                <a:gd name="T11" fmla="*/ 13 h 15"/>
                <a:gd name="T12" fmla="*/ 0 w 14"/>
                <a:gd name="T13" fmla="*/ 8 h 15"/>
                <a:gd name="T14" fmla="*/ 0 w 14"/>
                <a:gd name="T15" fmla="*/ 8 h 15"/>
                <a:gd name="T16" fmla="*/ 2 w 14"/>
                <a:gd name="T17" fmla="*/ 2 h 15"/>
                <a:gd name="T18" fmla="*/ 8 w 14"/>
                <a:gd name="T19" fmla="*/ 0 h 15"/>
                <a:gd name="T20" fmla="*/ 8 w 14"/>
                <a:gd name="T21" fmla="*/ 0 h 15"/>
                <a:gd name="T22" fmla="*/ 12 w 14"/>
                <a:gd name="T23" fmla="*/ 2 h 15"/>
                <a:gd name="T24" fmla="*/ 14 w 14"/>
                <a:gd name="T25" fmla="*/ 8 h 15"/>
                <a:gd name="T26" fmla="*/ 14 w 14"/>
                <a:gd name="T27"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5">
                  <a:moveTo>
                    <a:pt x="14" y="8"/>
                  </a:moveTo>
                  <a:lnTo>
                    <a:pt x="14" y="8"/>
                  </a:lnTo>
                  <a:lnTo>
                    <a:pt x="12" y="13"/>
                  </a:lnTo>
                  <a:lnTo>
                    <a:pt x="8" y="15"/>
                  </a:lnTo>
                  <a:lnTo>
                    <a:pt x="8" y="15"/>
                  </a:lnTo>
                  <a:lnTo>
                    <a:pt x="2" y="13"/>
                  </a:lnTo>
                  <a:lnTo>
                    <a:pt x="0" y="8"/>
                  </a:lnTo>
                  <a:lnTo>
                    <a:pt x="0" y="8"/>
                  </a:lnTo>
                  <a:lnTo>
                    <a:pt x="2" y="2"/>
                  </a:lnTo>
                  <a:lnTo>
                    <a:pt x="8" y="0"/>
                  </a:lnTo>
                  <a:lnTo>
                    <a:pt x="8" y="0"/>
                  </a:lnTo>
                  <a:lnTo>
                    <a:pt x="12" y="2"/>
                  </a:lnTo>
                  <a:lnTo>
                    <a:pt x="14" y="8"/>
                  </a:lnTo>
                  <a:lnTo>
                    <a:pt x="14" y="8"/>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32" name="Freeform 55"/>
            <p:cNvSpPr>
              <a:spLocks/>
            </p:cNvSpPr>
            <p:nvPr/>
          </p:nvSpPr>
          <p:spPr bwMode="auto">
            <a:xfrm>
              <a:off x="7544153" y="3543266"/>
              <a:ext cx="24239" cy="25970"/>
            </a:xfrm>
            <a:custGeom>
              <a:avLst/>
              <a:gdLst>
                <a:gd name="T0" fmla="*/ 14 w 14"/>
                <a:gd name="T1" fmla="*/ 8 h 15"/>
                <a:gd name="T2" fmla="*/ 14 w 14"/>
                <a:gd name="T3" fmla="*/ 8 h 15"/>
                <a:gd name="T4" fmla="*/ 12 w 14"/>
                <a:gd name="T5" fmla="*/ 13 h 15"/>
                <a:gd name="T6" fmla="*/ 6 w 14"/>
                <a:gd name="T7" fmla="*/ 15 h 15"/>
                <a:gd name="T8" fmla="*/ 6 w 14"/>
                <a:gd name="T9" fmla="*/ 15 h 15"/>
                <a:gd name="T10" fmla="*/ 2 w 14"/>
                <a:gd name="T11" fmla="*/ 13 h 15"/>
                <a:gd name="T12" fmla="*/ 0 w 14"/>
                <a:gd name="T13" fmla="*/ 8 h 15"/>
                <a:gd name="T14" fmla="*/ 0 w 14"/>
                <a:gd name="T15" fmla="*/ 8 h 15"/>
                <a:gd name="T16" fmla="*/ 2 w 14"/>
                <a:gd name="T17" fmla="*/ 2 h 15"/>
                <a:gd name="T18" fmla="*/ 6 w 14"/>
                <a:gd name="T19" fmla="*/ 0 h 15"/>
                <a:gd name="T20" fmla="*/ 6 w 14"/>
                <a:gd name="T21" fmla="*/ 0 h 15"/>
                <a:gd name="T22" fmla="*/ 12 w 14"/>
                <a:gd name="T23" fmla="*/ 2 h 15"/>
                <a:gd name="T24" fmla="*/ 14 w 14"/>
                <a:gd name="T25" fmla="*/ 8 h 15"/>
                <a:gd name="T26" fmla="*/ 14 w 14"/>
                <a:gd name="T27"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5">
                  <a:moveTo>
                    <a:pt x="14" y="8"/>
                  </a:moveTo>
                  <a:lnTo>
                    <a:pt x="14" y="8"/>
                  </a:lnTo>
                  <a:lnTo>
                    <a:pt x="12" y="13"/>
                  </a:lnTo>
                  <a:lnTo>
                    <a:pt x="6" y="15"/>
                  </a:lnTo>
                  <a:lnTo>
                    <a:pt x="6" y="15"/>
                  </a:lnTo>
                  <a:lnTo>
                    <a:pt x="2" y="13"/>
                  </a:lnTo>
                  <a:lnTo>
                    <a:pt x="0" y="8"/>
                  </a:lnTo>
                  <a:lnTo>
                    <a:pt x="0" y="8"/>
                  </a:lnTo>
                  <a:lnTo>
                    <a:pt x="2" y="2"/>
                  </a:lnTo>
                  <a:lnTo>
                    <a:pt x="6" y="0"/>
                  </a:lnTo>
                  <a:lnTo>
                    <a:pt x="6" y="0"/>
                  </a:lnTo>
                  <a:lnTo>
                    <a:pt x="12" y="2"/>
                  </a:lnTo>
                  <a:lnTo>
                    <a:pt x="14" y="8"/>
                  </a:lnTo>
                  <a:lnTo>
                    <a:pt x="14" y="8"/>
                  </a:lnTo>
                  <a:close/>
                </a:path>
              </a:pathLst>
            </a:custGeom>
            <a:solidFill>
              <a:schemeClr val="accent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33" name="Freeform 56"/>
            <p:cNvSpPr>
              <a:spLocks/>
            </p:cNvSpPr>
            <p:nvPr/>
          </p:nvSpPr>
          <p:spPr bwMode="auto">
            <a:xfrm>
              <a:off x="7289641" y="3652342"/>
              <a:ext cx="90032" cy="90031"/>
            </a:xfrm>
            <a:custGeom>
              <a:avLst/>
              <a:gdLst>
                <a:gd name="T0" fmla="*/ 52 w 52"/>
                <a:gd name="T1" fmla="*/ 52 h 52"/>
                <a:gd name="T2" fmla="*/ 0 w 52"/>
                <a:gd name="T3" fmla="*/ 52 h 52"/>
                <a:gd name="T4" fmla="*/ 0 w 52"/>
                <a:gd name="T5" fmla="*/ 8 h 52"/>
                <a:gd name="T6" fmla="*/ 52 w 52"/>
                <a:gd name="T7" fmla="*/ 0 h 52"/>
                <a:gd name="T8" fmla="*/ 52 w 52"/>
                <a:gd name="T9" fmla="*/ 52 h 52"/>
              </a:gdLst>
              <a:ahLst/>
              <a:cxnLst>
                <a:cxn ang="0">
                  <a:pos x="T0" y="T1"/>
                </a:cxn>
                <a:cxn ang="0">
                  <a:pos x="T2" y="T3"/>
                </a:cxn>
                <a:cxn ang="0">
                  <a:pos x="T4" y="T5"/>
                </a:cxn>
                <a:cxn ang="0">
                  <a:pos x="T6" y="T7"/>
                </a:cxn>
                <a:cxn ang="0">
                  <a:pos x="T8" y="T9"/>
                </a:cxn>
              </a:cxnLst>
              <a:rect l="0" t="0" r="r" b="b"/>
              <a:pathLst>
                <a:path w="52" h="52">
                  <a:moveTo>
                    <a:pt x="52" y="52"/>
                  </a:moveTo>
                  <a:lnTo>
                    <a:pt x="0" y="52"/>
                  </a:lnTo>
                  <a:lnTo>
                    <a:pt x="0" y="8"/>
                  </a:lnTo>
                  <a:lnTo>
                    <a:pt x="52" y="0"/>
                  </a:lnTo>
                  <a:lnTo>
                    <a:pt x="52" y="52"/>
                  </a:lnTo>
                  <a:close/>
                </a:path>
              </a:pathLst>
            </a:custGeom>
            <a:noFill/>
            <a:ln w="12700">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34" name="Freeform 57"/>
            <p:cNvSpPr>
              <a:spLocks/>
            </p:cNvSpPr>
            <p:nvPr/>
          </p:nvSpPr>
          <p:spPr bwMode="auto">
            <a:xfrm>
              <a:off x="7289641" y="3761418"/>
              <a:ext cx="90032" cy="90031"/>
            </a:xfrm>
            <a:custGeom>
              <a:avLst/>
              <a:gdLst>
                <a:gd name="T0" fmla="*/ 52 w 52"/>
                <a:gd name="T1" fmla="*/ 0 h 52"/>
                <a:gd name="T2" fmla="*/ 0 w 52"/>
                <a:gd name="T3" fmla="*/ 0 h 52"/>
                <a:gd name="T4" fmla="*/ 0 w 52"/>
                <a:gd name="T5" fmla="*/ 44 h 52"/>
                <a:gd name="T6" fmla="*/ 52 w 52"/>
                <a:gd name="T7" fmla="*/ 52 h 52"/>
                <a:gd name="T8" fmla="*/ 52 w 52"/>
                <a:gd name="T9" fmla="*/ 0 h 52"/>
              </a:gdLst>
              <a:ahLst/>
              <a:cxnLst>
                <a:cxn ang="0">
                  <a:pos x="T0" y="T1"/>
                </a:cxn>
                <a:cxn ang="0">
                  <a:pos x="T2" y="T3"/>
                </a:cxn>
                <a:cxn ang="0">
                  <a:pos x="T4" y="T5"/>
                </a:cxn>
                <a:cxn ang="0">
                  <a:pos x="T6" y="T7"/>
                </a:cxn>
                <a:cxn ang="0">
                  <a:pos x="T8" y="T9"/>
                </a:cxn>
              </a:cxnLst>
              <a:rect l="0" t="0" r="r" b="b"/>
              <a:pathLst>
                <a:path w="52" h="52">
                  <a:moveTo>
                    <a:pt x="52" y="0"/>
                  </a:moveTo>
                  <a:lnTo>
                    <a:pt x="0" y="0"/>
                  </a:lnTo>
                  <a:lnTo>
                    <a:pt x="0" y="44"/>
                  </a:lnTo>
                  <a:lnTo>
                    <a:pt x="52" y="52"/>
                  </a:lnTo>
                  <a:lnTo>
                    <a:pt x="52" y="0"/>
                  </a:lnTo>
                  <a:close/>
                </a:path>
              </a:pathLst>
            </a:custGeom>
            <a:noFill/>
            <a:ln w="12700">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35" name="Freeform 58"/>
            <p:cNvSpPr>
              <a:spLocks/>
            </p:cNvSpPr>
            <p:nvPr/>
          </p:nvSpPr>
          <p:spPr bwMode="auto">
            <a:xfrm>
              <a:off x="7398717" y="3633297"/>
              <a:ext cx="122928" cy="109076"/>
            </a:xfrm>
            <a:custGeom>
              <a:avLst/>
              <a:gdLst>
                <a:gd name="T0" fmla="*/ 71 w 71"/>
                <a:gd name="T1" fmla="*/ 63 h 63"/>
                <a:gd name="T2" fmla="*/ 0 w 71"/>
                <a:gd name="T3" fmla="*/ 63 h 63"/>
                <a:gd name="T4" fmla="*/ 0 w 71"/>
                <a:gd name="T5" fmla="*/ 11 h 63"/>
                <a:gd name="T6" fmla="*/ 71 w 71"/>
                <a:gd name="T7" fmla="*/ 0 h 63"/>
                <a:gd name="T8" fmla="*/ 71 w 71"/>
                <a:gd name="T9" fmla="*/ 63 h 63"/>
              </a:gdLst>
              <a:ahLst/>
              <a:cxnLst>
                <a:cxn ang="0">
                  <a:pos x="T0" y="T1"/>
                </a:cxn>
                <a:cxn ang="0">
                  <a:pos x="T2" y="T3"/>
                </a:cxn>
                <a:cxn ang="0">
                  <a:pos x="T4" y="T5"/>
                </a:cxn>
                <a:cxn ang="0">
                  <a:pos x="T6" y="T7"/>
                </a:cxn>
                <a:cxn ang="0">
                  <a:pos x="T8" y="T9"/>
                </a:cxn>
              </a:cxnLst>
              <a:rect l="0" t="0" r="r" b="b"/>
              <a:pathLst>
                <a:path w="71" h="63">
                  <a:moveTo>
                    <a:pt x="71" y="63"/>
                  </a:moveTo>
                  <a:lnTo>
                    <a:pt x="0" y="63"/>
                  </a:lnTo>
                  <a:lnTo>
                    <a:pt x="0" y="11"/>
                  </a:lnTo>
                  <a:lnTo>
                    <a:pt x="71" y="0"/>
                  </a:lnTo>
                  <a:lnTo>
                    <a:pt x="71" y="63"/>
                  </a:lnTo>
                  <a:close/>
                </a:path>
              </a:pathLst>
            </a:custGeom>
            <a:noFill/>
            <a:ln w="12700">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36" name="Freeform 59"/>
            <p:cNvSpPr>
              <a:spLocks/>
            </p:cNvSpPr>
            <p:nvPr/>
          </p:nvSpPr>
          <p:spPr bwMode="auto">
            <a:xfrm>
              <a:off x="7398717" y="3761418"/>
              <a:ext cx="122928" cy="107345"/>
            </a:xfrm>
            <a:custGeom>
              <a:avLst/>
              <a:gdLst>
                <a:gd name="T0" fmla="*/ 71 w 71"/>
                <a:gd name="T1" fmla="*/ 62 h 62"/>
                <a:gd name="T2" fmla="*/ 0 w 71"/>
                <a:gd name="T3" fmla="*/ 52 h 62"/>
                <a:gd name="T4" fmla="*/ 0 w 71"/>
                <a:gd name="T5" fmla="*/ 0 h 62"/>
                <a:gd name="T6" fmla="*/ 71 w 71"/>
                <a:gd name="T7" fmla="*/ 0 h 62"/>
                <a:gd name="T8" fmla="*/ 71 w 71"/>
                <a:gd name="T9" fmla="*/ 62 h 62"/>
              </a:gdLst>
              <a:ahLst/>
              <a:cxnLst>
                <a:cxn ang="0">
                  <a:pos x="T0" y="T1"/>
                </a:cxn>
                <a:cxn ang="0">
                  <a:pos x="T2" y="T3"/>
                </a:cxn>
                <a:cxn ang="0">
                  <a:pos x="T4" y="T5"/>
                </a:cxn>
                <a:cxn ang="0">
                  <a:pos x="T6" y="T7"/>
                </a:cxn>
                <a:cxn ang="0">
                  <a:pos x="T8" y="T9"/>
                </a:cxn>
              </a:cxnLst>
              <a:rect l="0" t="0" r="r" b="b"/>
              <a:pathLst>
                <a:path w="71" h="62">
                  <a:moveTo>
                    <a:pt x="71" y="62"/>
                  </a:moveTo>
                  <a:lnTo>
                    <a:pt x="0" y="52"/>
                  </a:lnTo>
                  <a:lnTo>
                    <a:pt x="0" y="0"/>
                  </a:lnTo>
                  <a:lnTo>
                    <a:pt x="71" y="0"/>
                  </a:lnTo>
                  <a:lnTo>
                    <a:pt x="71" y="62"/>
                  </a:lnTo>
                  <a:close/>
                </a:path>
              </a:pathLst>
            </a:custGeom>
            <a:noFill/>
            <a:ln w="12700">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37" name="Freeform 60"/>
            <p:cNvSpPr>
              <a:spLocks/>
            </p:cNvSpPr>
            <p:nvPr/>
          </p:nvSpPr>
          <p:spPr bwMode="auto">
            <a:xfrm>
              <a:off x="8344051" y="4329305"/>
              <a:ext cx="1255250" cy="1265627"/>
            </a:xfrm>
            <a:custGeom>
              <a:avLst/>
              <a:gdLst>
                <a:gd name="T0" fmla="*/ 363 w 725"/>
                <a:gd name="T1" fmla="*/ 0 h 731"/>
                <a:gd name="T2" fmla="*/ 436 w 725"/>
                <a:gd name="T3" fmla="*/ 9 h 731"/>
                <a:gd name="T4" fmla="*/ 505 w 725"/>
                <a:gd name="T5" fmla="*/ 30 h 731"/>
                <a:gd name="T6" fmla="*/ 566 w 725"/>
                <a:gd name="T7" fmla="*/ 63 h 731"/>
                <a:gd name="T8" fmla="*/ 620 w 725"/>
                <a:gd name="T9" fmla="*/ 107 h 731"/>
                <a:gd name="T10" fmla="*/ 664 w 725"/>
                <a:gd name="T11" fmla="*/ 162 h 731"/>
                <a:gd name="T12" fmla="*/ 698 w 725"/>
                <a:gd name="T13" fmla="*/ 222 h 731"/>
                <a:gd name="T14" fmla="*/ 719 w 725"/>
                <a:gd name="T15" fmla="*/ 291 h 731"/>
                <a:gd name="T16" fmla="*/ 725 w 725"/>
                <a:gd name="T17" fmla="*/ 365 h 731"/>
                <a:gd name="T18" fmla="*/ 725 w 725"/>
                <a:gd name="T19" fmla="*/ 402 h 731"/>
                <a:gd name="T20" fmla="*/ 710 w 725"/>
                <a:gd name="T21" fmla="*/ 474 h 731"/>
                <a:gd name="T22" fmla="*/ 683 w 725"/>
                <a:gd name="T23" fmla="*/ 538 h 731"/>
                <a:gd name="T24" fmla="*/ 643 w 725"/>
                <a:gd name="T25" fmla="*/ 597 h 731"/>
                <a:gd name="T26" fmla="*/ 593 w 725"/>
                <a:gd name="T27" fmla="*/ 647 h 731"/>
                <a:gd name="T28" fmla="*/ 537 w 725"/>
                <a:gd name="T29" fmla="*/ 687 h 731"/>
                <a:gd name="T30" fmla="*/ 472 w 725"/>
                <a:gd name="T31" fmla="*/ 714 h 731"/>
                <a:gd name="T32" fmla="*/ 400 w 725"/>
                <a:gd name="T33" fmla="*/ 729 h 731"/>
                <a:gd name="T34" fmla="*/ 363 w 725"/>
                <a:gd name="T35" fmla="*/ 731 h 731"/>
                <a:gd name="T36" fmla="*/ 289 w 725"/>
                <a:gd name="T37" fmla="*/ 723 h 731"/>
                <a:gd name="T38" fmla="*/ 222 w 725"/>
                <a:gd name="T39" fmla="*/ 702 h 731"/>
                <a:gd name="T40" fmla="*/ 160 w 725"/>
                <a:gd name="T41" fmla="*/ 668 h 731"/>
                <a:gd name="T42" fmla="*/ 107 w 725"/>
                <a:gd name="T43" fmla="*/ 624 h 731"/>
                <a:gd name="T44" fmla="*/ 63 w 725"/>
                <a:gd name="T45" fmla="*/ 570 h 731"/>
                <a:gd name="T46" fmla="*/ 30 w 725"/>
                <a:gd name="T47" fmla="*/ 507 h 731"/>
                <a:gd name="T48" fmla="*/ 9 w 725"/>
                <a:gd name="T49" fmla="*/ 438 h 731"/>
                <a:gd name="T50" fmla="*/ 0 w 725"/>
                <a:gd name="T51" fmla="*/ 365 h 731"/>
                <a:gd name="T52" fmla="*/ 0 w 725"/>
                <a:gd name="T53" fmla="*/ 365 h 731"/>
                <a:gd name="T54" fmla="*/ 9 w 725"/>
                <a:gd name="T55" fmla="*/ 291 h 731"/>
                <a:gd name="T56" fmla="*/ 30 w 725"/>
                <a:gd name="T57" fmla="*/ 222 h 731"/>
                <a:gd name="T58" fmla="*/ 63 w 725"/>
                <a:gd name="T59" fmla="*/ 162 h 731"/>
                <a:gd name="T60" fmla="*/ 107 w 725"/>
                <a:gd name="T61" fmla="*/ 107 h 731"/>
                <a:gd name="T62" fmla="*/ 160 w 725"/>
                <a:gd name="T63" fmla="*/ 63 h 731"/>
                <a:gd name="T64" fmla="*/ 222 w 725"/>
                <a:gd name="T65" fmla="*/ 30 h 731"/>
                <a:gd name="T66" fmla="*/ 289 w 725"/>
                <a:gd name="T67" fmla="*/ 9 h 731"/>
                <a:gd name="T68" fmla="*/ 363 w 725"/>
                <a:gd name="T69" fmla="*/ 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5" h="731">
                  <a:moveTo>
                    <a:pt x="363" y="0"/>
                  </a:moveTo>
                  <a:lnTo>
                    <a:pt x="363" y="0"/>
                  </a:lnTo>
                  <a:lnTo>
                    <a:pt x="400" y="2"/>
                  </a:lnTo>
                  <a:lnTo>
                    <a:pt x="436" y="9"/>
                  </a:lnTo>
                  <a:lnTo>
                    <a:pt x="472" y="17"/>
                  </a:lnTo>
                  <a:lnTo>
                    <a:pt x="505" y="30"/>
                  </a:lnTo>
                  <a:lnTo>
                    <a:pt x="537" y="44"/>
                  </a:lnTo>
                  <a:lnTo>
                    <a:pt x="566" y="63"/>
                  </a:lnTo>
                  <a:lnTo>
                    <a:pt x="593" y="84"/>
                  </a:lnTo>
                  <a:lnTo>
                    <a:pt x="620" y="107"/>
                  </a:lnTo>
                  <a:lnTo>
                    <a:pt x="643" y="132"/>
                  </a:lnTo>
                  <a:lnTo>
                    <a:pt x="664" y="162"/>
                  </a:lnTo>
                  <a:lnTo>
                    <a:pt x="683" y="191"/>
                  </a:lnTo>
                  <a:lnTo>
                    <a:pt x="698" y="222"/>
                  </a:lnTo>
                  <a:lnTo>
                    <a:pt x="710" y="256"/>
                  </a:lnTo>
                  <a:lnTo>
                    <a:pt x="719" y="291"/>
                  </a:lnTo>
                  <a:lnTo>
                    <a:pt x="725" y="327"/>
                  </a:lnTo>
                  <a:lnTo>
                    <a:pt x="725" y="365"/>
                  </a:lnTo>
                  <a:lnTo>
                    <a:pt x="725" y="365"/>
                  </a:lnTo>
                  <a:lnTo>
                    <a:pt x="725" y="402"/>
                  </a:lnTo>
                  <a:lnTo>
                    <a:pt x="719" y="438"/>
                  </a:lnTo>
                  <a:lnTo>
                    <a:pt x="710" y="474"/>
                  </a:lnTo>
                  <a:lnTo>
                    <a:pt x="698" y="507"/>
                  </a:lnTo>
                  <a:lnTo>
                    <a:pt x="683" y="538"/>
                  </a:lnTo>
                  <a:lnTo>
                    <a:pt x="664" y="570"/>
                  </a:lnTo>
                  <a:lnTo>
                    <a:pt x="643" y="597"/>
                  </a:lnTo>
                  <a:lnTo>
                    <a:pt x="620" y="624"/>
                  </a:lnTo>
                  <a:lnTo>
                    <a:pt x="593" y="647"/>
                  </a:lnTo>
                  <a:lnTo>
                    <a:pt x="566" y="668"/>
                  </a:lnTo>
                  <a:lnTo>
                    <a:pt x="537" y="687"/>
                  </a:lnTo>
                  <a:lnTo>
                    <a:pt x="505" y="702"/>
                  </a:lnTo>
                  <a:lnTo>
                    <a:pt x="472" y="714"/>
                  </a:lnTo>
                  <a:lnTo>
                    <a:pt x="436" y="723"/>
                  </a:lnTo>
                  <a:lnTo>
                    <a:pt x="400" y="729"/>
                  </a:lnTo>
                  <a:lnTo>
                    <a:pt x="363" y="731"/>
                  </a:lnTo>
                  <a:lnTo>
                    <a:pt x="363" y="731"/>
                  </a:lnTo>
                  <a:lnTo>
                    <a:pt x="327" y="729"/>
                  </a:lnTo>
                  <a:lnTo>
                    <a:pt x="289" y="723"/>
                  </a:lnTo>
                  <a:lnTo>
                    <a:pt x="256" y="714"/>
                  </a:lnTo>
                  <a:lnTo>
                    <a:pt x="222" y="702"/>
                  </a:lnTo>
                  <a:lnTo>
                    <a:pt x="191" y="687"/>
                  </a:lnTo>
                  <a:lnTo>
                    <a:pt x="160" y="668"/>
                  </a:lnTo>
                  <a:lnTo>
                    <a:pt x="132" y="647"/>
                  </a:lnTo>
                  <a:lnTo>
                    <a:pt x="107" y="624"/>
                  </a:lnTo>
                  <a:lnTo>
                    <a:pt x="84" y="597"/>
                  </a:lnTo>
                  <a:lnTo>
                    <a:pt x="63" y="570"/>
                  </a:lnTo>
                  <a:lnTo>
                    <a:pt x="44" y="538"/>
                  </a:lnTo>
                  <a:lnTo>
                    <a:pt x="30" y="507"/>
                  </a:lnTo>
                  <a:lnTo>
                    <a:pt x="17" y="474"/>
                  </a:lnTo>
                  <a:lnTo>
                    <a:pt x="9" y="438"/>
                  </a:lnTo>
                  <a:lnTo>
                    <a:pt x="3" y="402"/>
                  </a:lnTo>
                  <a:lnTo>
                    <a:pt x="0" y="365"/>
                  </a:lnTo>
                  <a:lnTo>
                    <a:pt x="0" y="365"/>
                  </a:lnTo>
                  <a:lnTo>
                    <a:pt x="0" y="365"/>
                  </a:lnTo>
                  <a:lnTo>
                    <a:pt x="3" y="327"/>
                  </a:lnTo>
                  <a:lnTo>
                    <a:pt x="9" y="291"/>
                  </a:lnTo>
                  <a:lnTo>
                    <a:pt x="17" y="256"/>
                  </a:lnTo>
                  <a:lnTo>
                    <a:pt x="30" y="222"/>
                  </a:lnTo>
                  <a:lnTo>
                    <a:pt x="44" y="191"/>
                  </a:lnTo>
                  <a:lnTo>
                    <a:pt x="63" y="162"/>
                  </a:lnTo>
                  <a:lnTo>
                    <a:pt x="84" y="132"/>
                  </a:lnTo>
                  <a:lnTo>
                    <a:pt x="107" y="107"/>
                  </a:lnTo>
                  <a:lnTo>
                    <a:pt x="132" y="84"/>
                  </a:lnTo>
                  <a:lnTo>
                    <a:pt x="160" y="63"/>
                  </a:lnTo>
                  <a:lnTo>
                    <a:pt x="191" y="44"/>
                  </a:lnTo>
                  <a:lnTo>
                    <a:pt x="222" y="30"/>
                  </a:lnTo>
                  <a:lnTo>
                    <a:pt x="256" y="17"/>
                  </a:lnTo>
                  <a:lnTo>
                    <a:pt x="289" y="9"/>
                  </a:lnTo>
                  <a:lnTo>
                    <a:pt x="327" y="2"/>
                  </a:lnTo>
                  <a:lnTo>
                    <a:pt x="363" y="0"/>
                  </a:lnTo>
                </a:path>
              </a:pathLst>
            </a:custGeom>
            <a:noFill/>
            <a:ln w="396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38" name="Rectangle 61"/>
            <p:cNvSpPr>
              <a:spLocks noChangeArrowheads="1"/>
            </p:cNvSpPr>
            <p:nvPr/>
          </p:nvSpPr>
          <p:spPr bwMode="auto">
            <a:xfrm>
              <a:off x="10026953" y="4014197"/>
              <a:ext cx="1006424" cy="205121"/>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1219027"/>
              <a:r>
                <a:rPr lang="en-US" altLang="en-US" sz="1333" dirty="0"/>
                <a:t>Collaboration</a:t>
              </a:r>
            </a:p>
          </p:txBody>
        </p:sp>
        <p:sp>
          <p:nvSpPr>
            <p:cNvPr id="239" name="Freeform 62"/>
            <p:cNvSpPr>
              <a:spLocks/>
            </p:cNvSpPr>
            <p:nvPr/>
          </p:nvSpPr>
          <p:spPr bwMode="auto">
            <a:xfrm>
              <a:off x="10762788" y="3735447"/>
              <a:ext cx="83106" cy="72717"/>
            </a:xfrm>
            <a:custGeom>
              <a:avLst/>
              <a:gdLst>
                <a:gd name="T0" fmla="*/ 48 w 48"/>
                <a:gd name="T1" fmla="*/ 27 h 57"/>
                <a:gd name="T2" fmla="*/ 48 w 48"/>
                <a:gd name="T3" fmla="*/ 27 h 57"/>
                <a:gd name="T4" fmla="*/ 46 w 48"/>
                <a:gd name="T5" fmla="*/ 38 h 57"/>
                <a:gd name="T6" fmla="*/ 42 w 48"/>
                <a:gd name="T7" fmla="*/ 46 h 57"/>
                <a:gd name="T8" fmla="*/ 34 w 48"/>
                <a:gd name="T9" fmla="*/ 53 h 57"/>
                <a:gd name="T10" fmla="*/ 25 w 48"/>
                <a:gd name="T11" fmla="*/ 57 h 57"/>
                <a:gd name="T12" fmla="*/ 25 w 48"/>
                <a:gd name="T13" fmla="*/ 57 h 57"/>
                <a:gd name="T14" fmla="*/ 15 w 48"/>
                <a:gd name="T15" fmla="*/ 55 h 57"/>
                <a:gd name="T16" fmla="*/ 9 w 48"/>
                <a:gd name="T17" fmla="*/ 48 h 57"/>
                <a:gd name="T18" fmla="*/ 2 w 48"/>
                <a:gd name="T19" fmla="*/ 40 h 57"/>
                <a:gd name="T20" fmla="*/ 0 w 48"/>
                <a:gd name="T21" fmla="*/ 30 h 57"/>
                <a:gd name="T22" fmla="*/ 0 w 48"/>
                <a:gd name="T23" fmla="*/ 30 h 57"/>
                <a:gd name="T24" fmla="*/ 2 w 48"/>
                <a:gd name="T25" fmla="*/ 19 h 57"/>
                <a:gd name="T26" fmla="*/ 6 w 48"/>
                <a:gd name="T27" fmla="*/ 9 h 57"/>
                <a:gd name="T28" fmla="*/ 13 w 48"/>
                <a:gd name="T29" fmla="*/ 2 h 57"/>
                <a:gd name="T30" fmla="*/ 23 w 48"/>
                <a:gd name="T31" fmla="*/ 0 h 57"/>
                <a:gd name="T32" fmla="*/ 23 w 48"/>
                <a:gd name="T33" fmla="*/ 0 h 57"/>
                <a:gd name="T34" fmla="*/ 32 w 48"/>
                <a:gd name="T35" fmla="*/ 2 h 57"/>
                <a:gd name="T36" fmla="*/ 40 w 48"/>
                <a:gd name="T37" fmla="*/ 9 h 57"/>
                <a:gd name="T38" fmla="*/ 46 w 48"/>
                <a:gd name="T39" fmla="*/ 17 h 57"/>
                <a:gd name="T40" fmla="*/ 48 w 48"/>
                <a:gd name="T41" fmla="*/ 27 h 57"/>
                <a:gd name="T42" fmla="*/ 48 w 48"/>
                <a:gd name="T43"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7">
                  <a:moveTo>
                    <a:pt x="48" y="27"/>
                  </a:moveTo>
                  <a:lnTo>
                    <a:pt x="48" y="27"/>
                  </a:lnTo>
                  <a:lnTo>
                    <a:pt x="46" y="38"/>
                  </a:lnTo>
                  <a:lnTo>
                    <a:pt x="42" y="46"/>
                  </a:lnTo>
                  <a:lnTo>
                    <a:pt x="34" y="53"/>
                  </a:lnTo>
                  <a:lnTo>
                    <a:pt x="25" y="57"/>
                  </a:lnTo>
                  <a:lnTo>
                    <a:pt x="25" y="57"/>
                  </a:lnTo>
                  <a:lnTo>
                    <a:pt x="15" y="55"/>
                  </a:lnTo>
                  <a:lnTo>
                    <a:pt x="9" y="48"/>
                  </a:lnTo>
                  <a:lnTo>
                    <a:pt x="2" y="40"/>
                  </a:lnTo>
                  <a:lnTo>
                    <a:pt x="0" y="30"/>
                  </a:lnTo>
                  <a:lnTo>
                    <a:pt x="0" y="30"/>
                  </a:lnTo>
                  <a:lnTo>
                    <a:pt x="2" y="19"/>
                  </a:lnTo>
                  <a:lnTo>
                    <a:pt x="6" y="9"/>
                  </a:lnTo>
                  <a:lnTo>
                    <a:pt x="13" y="2"/>
                  </a:lnTo>
                  <a:lnTo>
                    <a:pt x="23" y="0"/>
                  </a:lnTo>
                  <a:lnTo>
                    <a:pt x="23" y="0"/>
                  </a:lnTo>
                  <a:lnTo>
                    <a:pt x="32" y="2"/>
                  </a:lnTo>
                  <a:lnTo>
                    <a:pt x="40" y="9"/>
                  </a:lnTo>
                  <a:lnTo>
                    <a:pt x="46" y="17"/>
                  </a:lnTo>
                  <a:lnTo>
                    <a:pt x="48" y="27"/>
                  </a:lnTo>
                  <a:lnTo>
                    <a:pt x="48" y="27"/>
                  </a:lnTo>
                  <a:close/>
                </a:path>
              </a:pathLst>
            </a:custGeom>
            <a:solidFill>
              <a:schemeClr val="tx2"/>
            </a:solidFill>
            <a:ln w="9525">
              <a:solidFill>
                <a:schemeClr val="tx2"/>
              </a:solidFill>
              <a:round/>
              <a:headEnd/>
              <a:tailEnd/>
            </a:ln>
            <a:extLst/>
          </p:spPr>
          <p:txBody>
            <a:bodyPr vert="horz" wrap="square" lIns="162517" tIns="81259" rIns="162517" bIns="81259" numCol="1" anchor="t" anchorCtr="0" compatLnSpc="1">
              <a:prstTxWarp prst="textNoShape">
                <a:avLst/>
              </a:prstTxWarp>
            </a:bodyPr>
            <a:lstStyle/>
            <a:p>
              <a:endParaRPr lang="en-US" sz="2800"/>
            </a:p>
          </p:txBody>
        </p:sp>
        <p:sp>
          <p:nvSpPr>
            <p:cNvPr id="240" name="Freeform 63"/>
            <p:cNvSpPr>
              <a:spLocks/>
            </p:cNvSpPr>
            <p:nvPr/>
          </p:nvSpPr>
          <p:spPr bwMode="auto">
            <a:xfrm>
              <a:off x="10716041" y="3815090"/>
              <a:ext cx="173138" cy="109076"/>
            </a:xfrm>
            <a:custGeom>
              <a:avLst/>
              <a:gdLst>
                <a:gd name="T0" fmla="*/ 100 w 100"/>
                <a:gd name="T1" fmla="*/ 38 h 63"/>
                <a:gd name="T2" fmla="*/ 100 w 100"/>
                <a:gd name="T3" fmla="*/ 38 h 63"/>
                <a:gd name="T4" fmla="*/ 100 w 100"/>
                <a:gd name="T5" fmla="*/ 42 h 63"/>
                <a:gd name="T6" fmla="*/ 96 w 100"/>
                <a:gd name="T7" fmla="*/ 46 h 63"/>
                <a:gd name="T8" fmla="*/ 88 w 100"/>
                <a:gd name="T9" fmla="*/ 54 h 63"/>
                <a:gd name="T10" fmla="*/ 71 w 100"/>
                <a:gd name="T11" fmla="*/ 61 h 63"/>
                <a:gd name="T12" fmla="*/ 61 w 100"/>
                <a:gd name="T13" fmla="*/ 61 h 63"/>
                <a:gd name="T14" fmla="*/ 50 w 100"/>
                <a:gd name="T15" fmla="*/ 63 h 63"/>
                <a:gd name="T16" fmla="*/ 50 w 100"/>
                <a:gd name="T17" fmla="*/ 63 h 63"/>
                <a:gd name="T18" fmla="*/ 31 w 100"/>
                <a:gd name="T19" fmla="*/ 61 h 63"/>
                <a:gd name="T20" fmla="*/ 15 w 100"/>
                <a:gd name="T21" fmla="*/ 54 h 63"/>
                <a:gd name="T22" fmla="*/ 8 w 100"/>
                <a:gd name="T23" fmla="*/ 50 h 63"/>
                <a:gd name="T24" fmla="*/ 4 w 100"/>
                <a:gd name="T25" fmla="*/ 46 h 63"/>
                <a:gd name="T26" fmla="*/ 2 w 100"/>
                <a:gd name="T27" fmla="*/ 42 h 63"/>
                <a:gd name="T28" fmla="*/ 0 w 100"/>
                <a:gd name="T29" fmla="*/ 38 h 63"/>
                <a:gd name="T30" fmla="*/ 0 w 100"/>
                <a:gd name="T31" fmla="*/ 38 h 63"/>
                <a:gd name="T32" fmla="*/ 2 w 100"/>
                <a:gd name="T33" fmla="*/ 27 h 63"/>
                <a:gd name="T34" fmla="*/ 2 w 100"/>
                <a:gd name="T35" fmla="*/ 19 h 63"/>
                <a:gd name="T36" fmla="*/ 6 w 100"/>
                <a:gd name="T37" fmla="*/ 13 h 63"/>
                <a:gd name="T38" fmla="*/ 10 w 100"/>
                <a:gd name="T39" fmla="*/ 8 h 63"/>
                <a:gd name="T40" fmla="*/ 19 w 100"/>
                <a:gd name="T41" fmla="*/ 4 h 63"/>
                <a:gd name="T42" fmla="*/ 33 w 100"/>
                <a:gd name="T43" fmla="*/ 0 h 63"/>
                <a:gd name="T44" fmla="*/ 33 w 100"/>
                <a:gd name="T45" fmla="*/ 0 h 63"/>
                <a:gd name="T46" fmla="*/ 40 w 100"/>
                <a:gd name="T47" fmla="*/ 0 h 63"/>
                <a:gd name="T48" fmla="*/ 50 w 100"/>
                <a:gd name="T49" fmla="*/ 8 h 63"/>
                <a:gd name="T50" fmla="*/ 61 w 100"/>
                <a:gd name="T51" fmla="*/ 19 h 63"/>
                <a:gd name="T52" fmla="*/ 69 w 100"/>
                <a:gd name="T53" fmla="*/ 31 h 63"/>
                <a:gd name="T54" fmla="*/ 69 w 100"/>
                <a:gd name="T55" fmla="*/ 31 h 63"/>
                <a:gd name="T56" fmla="*/ 69 w 100"/>
                <a:gd name="T57" fmla="*/ 19 h 63"/>
                <a:gd name="T58" fmla="*/ 67 w 100"/>
                <a:gd name="T59" fmla="*/ 8 h 63"/>
                <a:gd name="T60" fmla="*/ 67 w 100"/>
                <a:gd name="T61" fmla="*/ 2 h 63"/>
                <a:gd name="T62" fmla="*/ 67 w 100"/>
                <a:gd name="T63" fmla="*/ 0 h 63"/>
                <a:gd name="T64" fmla="*/ 69 w 100"/>
                <a:gd name="T65" fmla="*/ 0 h 63"/>
                <a:gd name="T66" fmla="*/ 69 w 100"/>
                <a:gd name="T67" fmla="*/ 0 h 63"/>
                <a:gd name="T68" fmla="*/ 84 w 100"/>
                <a:gd name="T69" fmla="*/ 4 h 63"/>
                <a:gd name="T70" fmla="*/ 92 w 100"/>
                <a:gd name="T71" fmla="*/ 10 h 63"/>
                <a:gd name="T72" fmla="*/ 96 w 100"/>
                <a:gd name="T73" fmla="*/ 15 h 63"/>
                <a:gd name="T74" fmla="*/ 98 w 100"/>
                <a:gd name="T75" fmla="*/ 21 h 63"/>
                <a:gd name="T76" fmla="*/ 100 w 100"/>
                <a:gd name="T77" fmla="*/ 27 h 63"/>
                <a:gd name="T78" fmla="*/ 100 w 100"/>
                <a:gd name="T79" fmla="*/ 38 h 63"/>
                <a:gd name="T80" fmla="*/ 100 w 100"/>
                <a:gd name="T81"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 h="63">
                  <a:moveTo>
                    <a:pt x="100" y="38"/>
                  </a:moveTo>
                  <a:lnTo>
                    <a:pt x="100" y="38"/>
                  </a:lnTo>
                  <a:lnTo>
                    <a:pt x="100" y="42"/>
                  </a:lnTo>
                  <a:lnTo>
                    <a:pt x="96" y="46"/>
                  </a:lnTo>
                  <a:lnTo>
                    <a:pt x="88" y="54"/>
                  </a:lnTo>
                  <a:lnTo>
                    <a:pt x="71" y="61"/>
                  </a:lnTo>
                  <a:lnTo>
                    <a:pt x="61" y="61"/>
                  </a:lnTo>
                  <a:lnTo>
                    <a:pt x="50" y="63"/>
                  </a:lnTo>
                  <a:lnTo>
                    <a:pt x="50" y="63"/>
                  </a:lnTo>
                  <a:lnTo>
                    <a:pt x="31" y="61"/>
                  </a:lnTo>
                  <a:lnTo>
                    <a:pt x="15" y="54"/>
                  </a:lnTo>
                  <a:lnTo>
                    <a:pt x="8" y="50"/>
                  </a:lnTo>
                  <a:lnTo>
                    <a:pt x="4" y="46"/>
                  </a:lnTo>
                  <a:lnTo>
                    <a:pt x="2" y="42"/>
                  </a:lnTo>
                  <a:lnTo>
                    <a:pt x="0" y="38"/>
                  </a:lnTo>
                  <a:lnTo>
                    <a:pt x="0" y="38"/>
                  </a:lnTo>
                  <a:lnTo>
                    <a:pt x="2" y="27"/>
                  </a:lnTo>
                  <a:lnTo>
                    <a:pt x="2" y="19"/>
                  </a:lnTo>
                  <a:lnTo>
                    <a:pt x="6" y="13"/>
                  </a:lnTo>
                  <a:lnTo>
                    <a:pt x="10" y="8"/>
                  </a:lnTo>
                  <a:lnTo>
                    <a:pt x="19" y="4"/>
                  </a:lnTo>
                  <a:lnTo>
                    <a:pt x="33" y="0"/>
                  </a:lnTo>
                  <a:lnTo>
                    <a:pt x="33" y="0"/>
                  </a:lnTo>
                  <a:lnTo>
                    <a:pt x="40" y="0"/>
                  </a:lnTo>
                  <a:lnTo>
                    <a:pt x="50" y="8"/>
                  </a:lnTo>
                  <a:lnTo>
                    <a:pt x="61" y="19"/>
                  </a:lnTo>
                  <a:lnTo>
                    <a:pt x="69" y="31"/>
                  </a:lnTo>
                  <a:lnTo>
                    <a:pt x="69" y="31"/>
                  </a:lnTo>
                  <a:lnTo>
                    <a:pt x="69" y="19"/>
                  </a:lnTo>
                  <a:lnTo>
                    <a:pt x="67" y="8"/>
                  </a:lnTo>
                  <a:lnTo>
                    <a:pt x="67" y="2"/>
                  </a:lnTo>
                  <a:lnTo>
                    <a:pt x="67" y="0"/>
                  </a:lnTo>
                  <a:lnTo>
                    <a:pt x="69" y="0"/>
                  </a:lnTo>
                  <a:lnTo>
                    <a:pt x="69" y="0"/>
                  </a:lnTo>
                  <a:lnTo>
                    <a:pt x="84" y="4"/>
                  </a:lnTo>
                  <a:lnTo>
                    <a:pt x="92" y="10"/>
                  </a:lnTo>
                  <a:lnTo>
                    <a:pt x="96" y="15"/>
                  </a:lnTo>
                  <a:lnTo>
                    <a:pt x="98" y="21"/>
                  </a:lnTo>
                  <a:lnTo>
                    <a:pt x="100" y="27"/>
                  </a:lnTo>
                  <a:lnTo>
                    <a:pt x="100" y="38"/>
                  </a:lnTo>
                  <a:lnTo>
                    <a:pt x="100" y="38"/>
                  </a:lnTo>
                  <a:close/>
                </a:path>
              </a:pathLst>
            </a:custGeom>
            <a:solidFill>
              <a:schemeClr val="tx2"/>
            </a:solidFill>
            <a:ln w="9525">
              <a:solidFill>
                <a:schemeClr val="tx2"/>
              </a:solidFill>
              <a:round/>
              <a:headEnd/>
              <a:tailEnd/>
            </a:ln>
            <a:extLst/>
          </p:spPr>
          <p:txBody>
            <a:bodyPr vert="horz" wrap="square" lIns="162517" tIns="81259" rIns="162517" bIns="81259" numCol="1" anchor="t" anchorCtr="0" compatLnSpc="1">
              <a:prstTxWarp prst="textNoShape">
                <a:avLst/>
              </a:prstTxWarp>
            </a:bodyPr>
            <a:lstStyle/>
            <a:p>
              <a:endParaRPr lang="en-US" sz="2800"/>
            </a:p>
          </p:txBody>
        </p:sp>
        <p:sp>
          <p:nvSpPr>
            <p:cNvPr id="241" name="Freeform 64"/>
            <p:cNvSpPr>
              <a:spLocks/>
            </p:cNvSpPr>
            <p:nvPr/>
          </p:nvSpPr>
          <p:spPr bwMode="auto">
            <a:xfrm>
              <a:off x="10669294" y="3648879"/>
              <a:ext cx="268364" cy="271824"/>
            </a:xfrm>
            <a:custGeom>
              <a:avLst/>
              <a:gdLst>
                <a:gd name="T0" fmla="*/ 0 w 155"/>
                <a:gd name="T1" fmla="*/ 79 h 157"/>
                <a:gd name="T2" fmla="*/ 0 w 155"/>
                <a:gd name="T3" fmla="*/ 79 h 157"/>
                <a:gd name="T4" fmla="*/ 2 w 155"/>
                <a:gd name="T5" fmla="*/ 62 h 157"/>
                <a:gd name="T6" fmla="*/ 6 w 155"/>
                <a:gd name="T7" fmla="*/ 48 h 157"/>
                <a:gd name="T8" fmla="*/ 14 w 155"/>
                <a:gd name="T9" fmla="*/ 35 h 157"/>
                <a:gd name="T10" fmla="*/ 23 w 155"/>
                <a:gd name="T11" fmla="*/ 23 h 157"/>
                <a:gd name="T12" fmla="*/ 35 w 155"/>
                <a:gd name="T13" fmla="*/ 14 h 157"/>
                <a:gd name="T14" fmla="*/ 48 w 155"/>
                <a:gd name="T15" fmla="*/ 6 h 157"/>
                <a:gd name="T16" fmla="*/ 63 w 155"/>
                <a:gd name="T17" fmla="*/ 2 h 157"/>
                <a:gd name="T18" fmla="*/ 77 w 155"/>
                <a:gd name="T19" fmla="*/ 0 h 157"/>
                <a:gd name="T20" fmla="*/ 77 w 155"/>
                <a:gd name="T21" fmla="*/ 0 h 157"/>
                <a:gd name="T22" fmla="*/ 94 w 155"/>
                <a:gd name="T23" fmla="*/ 2 h 157"/>
                <a:gd name="T24" fmla="*/ 109 w 155"/>
                <a:gd name="T25" fmla="*/ 6 h 157"/>
                <a:gd name="T26" fmla="*/ 121 w 155"/>
                <a:gd name="T27" fmla="*/ 14 h 157"/>
                <a:gd name="T28" fmla="*/ 132 w 155"/>
                <a:gd name="T29" fmla="*/ 23 h 157"/>
                <a:gd name="T30" fmla="*/ 142 w 155"/>
                <a:gd name="T31" fmla="*/ 35 h 157"/>
                <a:gd name="T32" fmla="*/ 148 w 155"/>
                <a:gd name="T33" fmla="*/ 48 h 157"/>
                <a:gd name="T34" fmla="*/ 155 w 155"/>
                <a:gd name="T35" fmla="*/ 62 h 157"/>
                <a:gd name="T36" fmla="*/ 155 w 155"/>
                <a:gd name="T37" fmla="*/ 79 h 157"/>
                <a:gd name="T38" fmla="*/ 155 w 155"/>
                <a:gd name="T39" fmla="*/ 79 h 157"/>
                <a:gd name="T40" fmla="*/ 155 w 155"/>
                <a:gd name="T41" fmla="*/ 94 h 157"/>
                <a:gd name="T42" fmla="*/ 148 w 155"/>
                <a:gd name="T43" fmla="*/ 109 h 157"/>
                <a:gd name="T44" fmla="*/ 142 w 155"/>
                <a:gd name="T45" fmla="*/ 121 h 157"/>
                <a:gd name="T46" fmla="*/ 132 w 155"/>
                <a:gd name="T47" fmla="*/ 134 h 157"/>
                <a:gd name="T48" fmla="*/ 121 w 155"/>
                <a:gd name="T49" fmla="*/ 142 h 157"/>
                <a:gd name="T50" fmla="*/ 109 w 155"/>
                <a:gd name="T51" fmla="*/ 150 h 157"/>
                <a:gd name="T52" fmla="*/ 94 w 155"/>
                <a:gd name="T53" fmla="*/ 155 h 157"/>
                <a:gd name="T54" fmla="*/ 77 w 155"/>
                <a:gd name="T55" fmla="*/ 157 h 157"/>
                <a:gd name="T56" fmla="*/ 77 w 155"/>
                <a:gd name="T57" fmla="*/ 157 h 157"/>
                <a:gd name="T58" fmla="*/ 63 w 155"/>
                <a:gd name="T59" fmla="*/ 155 h 157"/>
                <a:gd name="T60" fmla="*/ 48 w 155"/>
                <a:gd name="T61" fmla="*/ 150 h 157"/>
                <a:gd name="T62" fmla="*/ 35 w 155"/>
                <a:gd name="T63" fmla="*/ 142 h 157"/>
                <a:gd name="T64" fmla="*/ 23 w 155"/>
                <a:gd name="T65" fmla="*/ 134 h 157"/>
                <a:gd name="T66" fmla="*/ 14 w 155"/>
                <a:gd name="T67" fmla="*/ 121 h 157"/>
                <a:gd name="T68" fmla="*/ 6 w 155"/>
                <a:gd name="T69" fmla="*/ 109 h 157"/>
                <a:gd name="T70" fmla="*/ 2 w 155"/>
                <a:gd name="T71" fmla="*/ 94 h 157"/>
                <a:gd name="T72" fmla="*/ 0 w 155"/>
                <a:gd name="T73" fmla="*/ 79 h 157"/>
                <a:gd name="T74" fmla="*/ 0 w 155"/>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 h="157">
                  <a:moveTo>
                    <a:pt x="0" y="79"/>
                  </a:moveTo>
                  <a:lnTo>
                    <a:pt x="0" y="79"/>
                  </a:lnTo>
                  <a:lnTo>
                    <a:pt x="2" y="62"/>
                  </a:lnTo>
                  <a:lnTo>
                    <a:pt x="6" y="48"/>
                  </a:lnTo>
                  <a:lnTo>
                    <a:pt x="14" y="35"/>
                  </a:lnTo>
                  <a:lnTo>
                    <a:pt x="23" y="23"/>
                  </a:lnTo>
                  <a:lnTo>
                    <a:pt x="35" y="14"/>
                  </a:lnTo>
                  <a:lnTo>
                    <a:pt x="48" y="6"/>
                  </a:lnTo>
                  <a:lnTo>
                    <a:pt x="63" y="2"/>
                  </a:lnTo>
                  <a:lnTo>
                    <a:pt x="77" y="0"/>
                  </a:lnTo>
                  <a:lnTo>
                    <a:pt x="77" y="0"/>
                  </a:lnTo>
                  <a:lnTo>
                    <a:pt x="94" y="2"/>
                  </a:lnTo>
                  <a:lnTo>
                    <a:pt x="109" y="6"/>
                  </a:lnTo>
                  <a:lnTo>
                    <a:pt x="121" y="14"/>
                  </a:lnTo>
                  <a:lnTo>
                    <a:pt x="132" y="23"/>
                  </a:lnTo>
                  <a:lnTo>
                    <a:pt x="142" y="35"/>
                  </a:lnTo>
                  <a:lnTo>
                    <a:pt x="148" y="48"/>
                  </a:lnTo>
                  <a:lnTo>
                    <a:pt x="155" y="62"/>
                  </a:lnTo>
                  <a:lnTo>
                    <a:pt x="155" y="79"/>
                  </a:lnTo>
                  <a:lnTo>
                    <a:pt x="155" y="79"/>
                  </a:lnTo>
                  <a:lnTo>
                    <a:pt x="155" y="94"/>
                  </a:lnTo>
                  <a:lnTo>
                    <a:pt x="148" y="109"/>
                  </a:lnTo>
                  <a:lnTo>
                    <a:pt x="142" y="121"/>
                  </a:lnTo>
                  <a:lnTo>
                    <a:pt x="132" y="134"/>
                  </a:lnTo>
                  <a:lnTo>
                    <a:pt x="121" y="142"/>
                  </a:lnTo>
                  <a:lnTo>
                    <a:pt x="109" y="150"/>
                  </a:lnTo>
                  <a:lnTo>
                    <a:pt x="94" y="155"/>
                  </a:lnTo>
                  <a:lnTo>
                    <a:pt x="77" y="157"/>
                  </a:lnTo>
                  <a:lnTo>
                    <a:pt x="77" y="157"/>
                  </a:lnTo>
                  <a:lnTo>
                    <a:pt x="63" y="155"/>
                  </a:lnTo>
                  <a:lnTo>
                    <a:pt x="48" y="150"/>
                  </a:lnTo>
                  <a:lnTo>
                    <a:pt x="35" y="142"/>
                  </a:lnTo>
                  <a:lnTo>
                    <a:pt x="23" y="134"/>
                  </a:lnTo>
                  <a:lnTo>
                    <a:pt x="14" y="121"/>
                  </a:lnTo>
                  <a:lnTo>
                    <a:pt x="6" y="109"/>
                  </a:lnTo>
                  <a:lnTo>
                    <a:pt x="2" y="94"/>
                  </a:lnTo>
                  <a:lnTo>
                    <a:pt x="0" y="79"/>
                  </a:lnTo>
                  <a:lnTo>
                    <a:pt x="0" y="79"/>
                  </a:lnTo>
                  <a:close/>
                </a:path>
              </a:pathLst>
            </a:custGeom>
            <a:noFill/>
            <a:ln w="269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42" name="Freeform 65"/>
            <p:cNvSpPr>
              <a:spLocks/>
            </p:cNvSpPr>
            <p:nvPr/>
          </p:nvSpPr>
          <p:spPr bwMode="auto">
            <a:xfrm>
              <a:off x="10193164" y="3709477"/>
              <a:ext cx="84838" cy="98688"/>
            </a:xfrm>
            <a:custGeom>
              <a:avLst/>
              <a:gdLst>
                <a:gd name="T0" fmla="*/ 49 w 49"/>
                <a:gd name="T1" fmla="*/ 27 h 57"/>
                <a:gd name="T2" fmla="*/ 49 w 49"/>
                <a:gd name="T3" fmla="*/ 27 h 57"/>
                <a:gd name="T4" fmla="*/ 46 w 49"/>
                <a:gd name="T5" fmla="*/ 38 h 57"/>
                <a:gd name="T6" fmla="*/ 42 w 49"/>
                <a:gd name="T7" fmla="*/ 46 h 57"/>
                <a:gd name="T8" fmla="*/ 34 w 49"/>
                <a:gd name="T9" fmla="*/ 53 h 57"/>
                <a:gd name="T10" fmla="*/ 26 w 49"/>
                <a:gd name="T11" fmla="*/ 57 h 57"/>
                <a:gd name="T12" fmla="*/ 26 w 49"/>
                <a:gd name="T13" fmla="*/ 57 h 57"/>
                <a:gd name="T14" fmla="*/ 15 w 49"/>
                <a:gd name="T15" fmla="*/ 55 h 57"/>
                <a:gd name="T16" fmla="*/ 9 w 49"/>
                <a:gd name="T17" fmla="*/ 48 h 57"/>
                <a:gd name="T18" fmla="*/ 3 w 49"/>
                <a:gd name="T19" fmla="*/ 40 h 57"/>
                <a:gd name="T20" fmla="*/ 0 w 49"/>
                <a:gd name="T21" fmla="*/ 30 h 57"/>
                <a:gd name="T22" fmla="*/ 0 w 49"/>
                <a:gd name="T23" fmla="*/ 30 h 57"/>
                <a:gd name="T24" fmla="*/ 3 w 49"/>
                <a:gd name="T25" fmla="*/ 19 h 57"/>
                <a:gd name="T26" fmla="*/ 7 w 49"/>
                <a:gd name="T27" fmla="*/ 9 h 57"/>
                <a:gd name="T28" fmla="*/ 13 w 49"/>
                <a:gd name="T29" fmla="*/ 2 h 57"/>
                <a:gd name="T30" fmla="*/ 23 w 49"/>
                <a:gd name="T31" fmla="*/ 0 h 57"/>
                <a:gd name="T32" fmla="*/ 23 w 49"/>
                <a:gd name="T33" fmla="*/ 0 h 57"/>
                <a:gd name="T34" fmla="*/ 32 w 49"/>
                <a:gd name="T35" fmla="*/ 2 h 57"/>
                <a:gd name="T36" fmla="*/ 40 w 49"/>
                <a:gd name="T37" fmla="*/ 9 h 57"/>
                <a:gd name="T38" fmla="*/ 46 w 49"/>
                <a:gd name="T39" fmla="*/ 17 h 57"/>
                <a:gd name="T40" fmla="*/ 49 w 49"/>
                <a:gd name="T41" fmla="*/ 27 h 57"/>
                <a:gd name="T42" fmla="*/ 49 w 49"/>
                <a:gd name="T43"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7">
                  <a:moveTo>
                    <a:pt x="49" y="27"/>
                  </a:moveTo>
                  <a:lnTo>
                    <a:pt x="49" y="27"/>
                  </a:lnTo>
                  <a:lnTo>
                    <a:pt x="46" y="38"/>
                  </a:lnTo>
                  <a:lnTo>
                    <a:pt x="42" y="46"/>
                  </a:lnTo>
                  <a:lnTo>
                    <a:pt x="34" y="53"/>
                  </a:lnTo>
                  <a:lnTo>
                    <a:pt x="26" y="57"/>
                  </a:lnTo>
                  <a:lnTo>
                    <a:pt x="26" y="57"/>
                  </a:lnTo>
                  <a:lnTo>
                    <a:pt x="15" y="55"/>
                  </a:lnTo>
                  <a:lnTo>
                    <a:pt x="9" y="48"/>
                  </a:lnTo>
                  <a:lnTo>
                    <a:pt x="3" y="40"/>
                  </a:lnTo>
                  <a:lnTo>
                    <a:pt x="0" y="30"/>
                  </a:lnTo>
                  <a:lnTo>
                    <a:pt x="0" y="30"/>
                  </a:lnTo>
                  <a:lnTo>
                    <a:pt x="3" y="19"/>
                  </a:lnTo>
                  <a:lnTo>
                    <a:pt x="7" y="9"/>
                  </a:lnTo>
                  <a:lnTo>
                    <a:pt x="13" y="2"/>
                  </a:lnTo>
                  <a:lnTo>
                    <a:pt x="23" y="0"/>
                  </a:lnTo>
                  <a:lnTo>
                    <a:pt x="23" y="0"/>
                  </a:lnTo>
                  <a:lnTo>
                    <a:pt x="32" y="2"/>
                  </a:lnTo>
                  <a:lnTo>
                    <a:pt x="40" y="9"/>
                  </a:lnTo>
                  <a:lnTo>
                    <a:pt x="46" y="17"/>
                  </a:lnTo>
                  <a:lnTo>
                    <a:pt x="49" y="27"/>
                  </a:lnTo>
                  <a:lnTo>
                    <a:pt x="49" y="27"/>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43" name="Freeform 66"/>
            <p:cNvSpPr>
              <a:spLocks/>
            </p:cNvSpPr>
            <p:nvPr/>
          </p:nvSpPr>
          <p:spPr bwMode="auto">
            <a:xfrm>
              <a:off x="10146417" y="3815090"/>
              <a:ext cx="174869" cy="109076"/>
            </a:xfrm>
            <a:custGeom>
              <a:avLst/>
              <a:gdLst>
                <a:gd name="T0" fmla="*/ 101 w 101"/>
                <a:gd name="T1" fmla="*/ 38 h 63"/>
                <a:gd name="T2" fmla="*/ 101 w 101"/>
                <a:gd name="T3" fmla="*/ 38 h 63"/>
                <a:gd name="T4" fmla="*/ 101 w 101"/>
                <a:gd name="T5" fmla="*/ 42 h 63"/>
                <a:gd name="T6" fmla="*/ 99 w 101"/>
                <a:gd name="T7" fmla="*/ 46 h 63"/>
                <a:gd name="T8" fmla="*/ 88 w 101"/>
                <a:gd name="T9" fmla="*/ 54 h 63"/>
                <a:gd name="T10" fmla="*/ 71 w 101"/>
                <a:gd name="T11" fmla="*/ 61 h 63"/>
                <a:gd name="T12" fmla="*/ 61 w 101"/>
                <a:gd name="T13" fmla="*/ 61 h 63"/>
                <a:gd name="T14" fmla="*/ 50 w 101"/>
                <a:gd name="T15" fmla="*/ 63 h 63"/>
                <a:gd name="T16" fmla="*/ 50 w 101"/>
                <a:gd name="T17" fmla="*/ 63 h 63"/>
                <a:gd name="T18" fmla="*/ 32 w 101"/>
                <a:gd name="T19" fmla="*/ 61 h 63"/>
                <a:gd name="T20" fmla="*/ 15 w 101"/>
                <a:gd name="T21" fmla="*/ 54 h 63"/>
                <a:gd name="T22" fmla="*/ 9 w 101"/>
                <a:gd name="T23" fmla="*/ 50 h 63"/>
                <a:gd name="T24" fmla="*/ 4 w 101"/>
                <a:gd name="T25" fmla="*/ 46 h 63"/>
                <a:gd name="T26" fmla="*/ 2 w 101"/>
                <a:gd name="T27" fmla="*/ 42 h 63"/>
                <a:gd name="T28" fmla="*/ 0 w 101"/>
                <a:gd name="T29" fmla="*/ 38 h 63"/>
                <a:gd name="T30" fmla="*/ 0 w 101"/>
                <a:gd name="T31" fmla="*/ 38 h 63"/>
                <a:gd name="T32" fmla="*/ 2 w 101"/>
                <a:gd name="T33" fmla="*/ 27 h 63"/>
                <a:gd name="T34" fmla="*/ 2 w 101"/>
                <a:gd name="T35" fmla="*/ 19 h 63"/>
                <a:gd name="T36" fmla="*/ 6 w 101"/>
                <a:gd name="T37" fmla="*/ 13 h 63"/>
                <a:gd name="T38" fmla="*/ 11 w 101"/>
                <a:gd name="T39" fmla="*/ 8 h 63"/>
                <a:gd name="T40" fmla="*/ 19 w 101"/>
                <a:gd name="T41" fmla="*/ 4 h 63"/>
                <a:gd name="T42" fmla="*/ 34 w 101"/>
                <a:gd name="T43" fmla="*/ 0 h 63"/>
                <a:gd name="T44" fmla="*/ 34 w 101"/>
                <a:gd name="T45" fmla="*/ 0 h 63"/>
                <a:gd name="T46" fmla="*/ 40 w 101"/>
                <a:gd name="T47" fmla="*/ 0 h 63"/>
                <a:gd name="T48" fmla="*/ 50 w 101"/>
                <a:gd name="T49" fmla="*/ 8 h 63"/>
                <a:gd name="T50" fmla="*/ 61 w 101"/>
                <a:gd name="T51" fmla="*/ 19 h 63"/>
                <a:gd name="T52" fmla="*/ 69 w 101"/>
                <a:gd name="T53" fmla="*/ 31 h 63"/>
                <a:gd name="T54" fmla="*/ 69 w 101"/>
                <a:gd name="T55" fmla="*/ 31 h 63"/>
                <a:gd name="T56" fmla="*/ 69 w 101"/>
                <a:gd name="T57" fmla="*/ 19 h 63"/>
                <a:gd name="T58" fmla="*/ 67 w 101"/>
                <a:gd name="T59" fmla="*/ 8 h 63"/>
                <a:gd name="T60" fmla="*/ 67 w 101"/>
                <a:gd name="T61" fmla="*/ 2 h 63"/>
                <a:gd name="T62" fmla="*/ 67 w 101"/>
                <a:gd name="T63" fmla="*/ 0 h 63"/>
                <a:gd name="T64" fmla="*/ 69 w 101"/>
                <a:gd name="T65" fmla="*/ 0 h 63"/>
                <a:gd name="T66" fmla="*/ 69 w 101"/>
                <a:gd name="T67" fmla="*/ 0 h 63"/>
                <a:gd name="T68" fmla="*/ 84 w 101"/>
                <a:gd name="T69" fmla="*/ 4 h 63"/>
                <a:gd name="T70" fmla="*/ 92 w 101"/>
                <a:gd name="T71" fmla="*/ 10 h 63"/>
                <a:gd name="T72" fmla="*/ 97 w 101"/>
                <a:gd name="T73" fmla="*/ 15 h 63"/>
                <a:gd name="T74" fmla="*/ 99 w 101"/>
                <a:gd name="T75" fmla="*/ 21 h 63"/>
                <a:gd name="T76" fmla="*/ 101 w 101"/>
                <a:gd name="T77" fmla="*/ 27 h 63"/>
                <a:gd name="T78" fmla="*/ 101 w 101"/>
                <a:gd name="T79" fmla="*/ 38 h 63"/>
                <a:gd name="T80" fmla="*/ 101 w 101"/>
                <a:gd name="T81"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63">
                  <a:moveTo>
                    <a:pt x="101" y="38"/>
                  </a:moveTo>
                  <a:lnTo>
                    <a:pt x="101" y="38"/>
                  </a:lnTo>
                  <a:lnTo>
                    <a:pt x="101" y="42"/>
                  </a:lnTo>
                  <a:lnTo>
                    <a:pt x="99" y="46"/>
                  </a:lnTo>
                  <a:lnTo>
                    <a:pt x="88" y="54"/>
                  </a:lnTo>
                  <a:lnTo>
                    <a:pt x="71" y="61"/>
                  </a:lnTo>
                  <a:lnTo>
                    <a:pt x="61" y="61"/>
                  </a:lnTo>
                  <a:lnTo>
                    <a:pt x="50" y="63"/>
                  </a:lnTo>
                  <a:lnTo>
                    <a:pt x="50" y="63"/>
                  </a:lnTo>
                  <a:lnTo>
                    <a:pt x="32" y="61"/>
                  </a:lnTo>
                  <a:lnTo>
                    <a:pt x="15" y="54"/>
                  </a:lnTo>
                  <a:lnTo>
                    <a:pt x="9" y="50"/>
                  </a:lnTo>
                  <a:lnTo>
                    <a:pt x="4" y="46"/>
                  </a:lnTo>
                  <a:lnTo>
                    <a:pt x="2" y="42"/>
                  </a:lnTo>
                  <a:lnTo>
                    <a:pt x="0" y="38"/>
                  </a:lnTo>
                  <a:lnTo>
                    <a:pt x="0" y="38"/>
                  </a:lnTo>
                  <a:lnTo>
                    <a:pt x="2" y="27"/>
                  </a:lnTo>
                  <a:lnTo>
                    <a:pt x="2" y="19"/>
                  </a:lnTo>
                  <a:lnTo>
                    <a:pt x="6" y="13"/>
                  </a:lnTo>
                  <a:lnTo>
                    <a:pt x="11" y="8"/>
                  </a:lnTo>
                  <a:lnTo>
                    <a:pt x="19" y="4"/>
                  </a:lnTo>
                  <a:lnTo>
                    <a:pt x="34" y="0"/>
                  </a:lnTo>
                  <a:lnTo>
                    <a:pt x="34" y="0"/>
                  </a:lnTo>
                  <a:lnTo>
                    <a:pt x="40" y="0"/>
                  </a:lnTo>
                  <a:lnTo>
                    <a:pt x="50" y="8"/>
                  </a:lnTo>
                  <a:lnTo>
                    <a:pt x="61" y="19"/>
                  </a:lnTo>
                  <a:lnTo>
                    <a:pt x="69" y="31"/>
                  </a:lnTo>
                  <a:lnTo>
                    <a:pt x="69" y="31"/>
                  </a:lnTo>
                  <a:lnTo>
                    <a:pt x="69" y="19"/>
                  </a:lnTo>
                  <a:lnTo>
                    <a:pt x="67" y="8"/>
                  </a:lnTo>
                  <a:lnTo>
                    <a:pt x="67" y="2"/>
                  </a:lnTo>
                  <a:lnTo>
                    <a:pt x="67" y="0"/>
                  </a:lnTo>
                  <a:lnTo>
                    <a:pt x="69" y="0"/>
                  </a:lnTo>
                  <a:lnTo>
                    <a:pt x="69" y="0"/>
                  </a:lnTo>
                  <a:lnTo>
                    <a:pt x="84" y="4"/>
                  </a:lnTo>
                  <a:lnTo>
                    <a:pt x="92" y="10"/>
                  </a:lnTo>
                  <a:lnTo>
                    <a:pt x="97" y="15"/>
                  </a:lnTo>
                  <a:lnTo>
                    <a:pt x="99" y="21"/>
                  </a:lnTo>
                  <a:lnTo>
                    <a:pt x="101" y="27"/>
                  </a:lnTo>
                  <a:lnTo>
                    <a:pt x="101" y="38"/>
                  </a:lnTo>
                  <a:lnTo>
                    <a:pt x="101" y="38"/>
                  </a:lnTo>
                  <a:close/>
                </a:path>
              </a:pathLst>
            </a:custGeom>
            <a:solidFill>
              <a:schemeClr val="tx2"/>
            </a:solidFill>
            <a:ln w="9525">
              <a:solidFill>
                <a:schemeClr val="tx2"/>
              </a:solidFill>
              <a:round/>
              <a:headEnd/>
              <a:tailEnd/>
            </a:ln>
            <a:extLst/>
          </p:spPr>
          <p:txBody>
            <a:bodyPr vert="horz" wrap="square" lIns="162517" tIns="81259" rIns="162517" bIns="81259" numCol="1" anchor="t" anchorCtr="0" compatLnSpc="1">
              <a:prstTxWarp prst="textNoShape">
                <a:avLst/>
              </a:prstTxWarp>
            </a:bodyPr>
            <a:lstStyle/>
            <a:p>
              <a:endParaRPr lang="en-US" sz="2800"/>
            </a:p>
          </p:txBody>
        </p:sp>
        <p:sp>
          <p:nvSpPr>
            <p:cNvPr id="244" name="Freeform 67"/>
            <p:cNvSpPr>
              <a:spLocks/>
            </p:cNvSpPr>
            <p:nvPr/>
          </p:nvSpPr>
          <p:spPr bwMode="auto">
            <a:xfrm>
              <a:off x="10099670" y="3648879"/>
              <a:ext cx="268364" cy="271824"/>
            </a:xfrm>
            <a:custGeom>
              <a:avLst/>
              <a:gdLst>
                <a:gd name="T0" fmla="*/ 0 w 155"/>
                <a:gd name="T1" fmla="*/ 79 h 157"/>
                <a:gd name="T2" fmla="*/ 0 w 155"/>
                <a:gd name="T3" fmla="*/ 79 h 157"/>
                <a:gd name="T4" fmla="*/ 2 w 155"/>
                <a:gd name="T5" fmla="*/ 62 h 157"/>
                <a:gd name="T6" fmla="*/ 6 w 155"/>
                <a:gd name="T7" fmla="*/ 48 h 157"/>
                <a:gd name="T8" fmla="*/ 15 w 155"/>
                <a:gd name="T9" fmla="*/ 35 h 157"/>
                <a:gd name="T10" fmla="*/ 23 w 155"/>
                <a:gd name="T11" fmla="*/ 23 h 157"/>
                <a:gd name="T12" fmla="*/ 36 w 155"/>
                <a:gd name="T13" fmla="*/ 14 h 157"/>
                <a:gd name="T14" fmla="*/ 48 w 155"/>
                <a:gd name="T15" fmla="*/ 6 h 157"/>
                <a:gd name="T16" fmla="*/ 63 w 155"/>
                <a:gd name="T17" fmla="*/ 2 h 157"/>
                <a:gd name="T18" fmla="*/ 77 w 155"/>
                <a:gd name="T19" fmla="*/ 0 h 157"/>
                <a:gd name="T20" fmla="*/ 77 w 155"/>
                <a:gd name="T21" fmla="*/ 0 h 157"/>
                <a:gd name="T22" fmla="*/ 94 w 155"/>
                <a:gd name="T23" fmla="*/ 2 h 157"/>
                <a:gd name="T24" fmla="*/ 109 w 155"/>
                <a:gd name="T25" fmla="*/ 6 h 157"/>
                <a:gd name="T26" fmla="*/ 121 w 155"/>
                <a:gd name="T27" fmla="*/ 14 h 157"/>
                <a:gd name="T28" fmla="*/ 134 w 155"/>
                <a:gd name="T29" fmla="*/ 23 h 157"/>
                <a:gd name="T30" fmla="*/ 142 w 155"/>
                <a:gd name="T31" fmla="*/ 35 h 157"/>
                <a:gd name="T32" fmla="*/ 149 w 155"/>
                <a:gd name="T33" fmla="*/ 48 h 157"/>
                <a:gd name="T34" fmla="*/ 155 w 155"/>
                <a:gd name="T35" fmla="*/ 62 h 157"/>
                <a:gd name="T36" fmla="*/ 155 w 155"/>
                <a:gd name="T37" fmla="*/ 79 h 157"/>
                <a:gd name="T38" fmla="*/ 155 w 155"/>
                <a:gd name="T39" fmla="*/ 79 h 157"/>
                <a:gd name="T40" fmla="*/ 155 w 155"/>
                <a:gd name="T41" fmla="*/ 94 h 157"/>
                <a:gd name="T42" fmla="*/ 149 w 155"/>
                <a:gd name="T43" fmla="*/ 109 h 157"/>
                <a:gd name="T44" fmla="*/ 142 w 155"/>
                <a:gd name="T45" fmla="*/ 121 h 157"/>
                <a:gd name="T46" fmla="*/ 134 w 155"/>
                <a:gd name="T47" fmla="*/ 134 h 157"/>
                <a:gd name="T48" fmla="*/ 121 w 155"/>
                <a:gd name="T49" fmla="*/ 142 h 157"/>
                <a:gd name="T50" fmla="*/ 109 w 155"/>
                <a:gd name="T51" fmla="*/ 150 h 157"/>
                <a:gd name="T52" fmla="*/ 94 w 155"/>
                <a:gd name="T53" fmla="*/ 155 h 157"/>
                <a:gd name="T54" fmla="*/ 77 w 155"/>
                <a:gd name="T55" fmla="*/ 157 h 157"/>
                <a:gd name="T56" fmla="*/ 77 w 155"/>
                <a:gd name="T57" fmla="*/ 157 h 157"/>
                <a:gd name="T58" fmla="*/ 63 w 155"/>
                <a:gd name="T59" fmla="*/ 155 h 157"/>
                <a:gd name="T60" fmla="*/ 48 w 155"/>
                <a:gd name="T61" fmla="*/ 150 h 157"/>
                <a:gd name="T62" fmla="*/ 36 w 155"/>
                <a:gd name="T63" fmla="*/ 142 h 157"/>
                <a:gd name="T64" fmla="*/ 23 w 155"/>
                <a:gd name="T65" fmla="*/ 134 h 157"/>
                <a:gd name="T66" fmla="*/ 15 w 155"/>
                <a:gd name="T67" fmla="*/ 121 h 157"/>
                <a:gd name="T68" fmla="*/ 6 w 155"/>
                <a:gd name="T69" fmla="*/ 109 h 157"/>
                <a:gd name="T70" fmla="*/ 2 w 155"/>
                <a:gd name="T71" fmla="*/ 94 h 157"/>
                <a:gd name="T72" fmla="*/ 0 w 155"/>
                <a:gd name="T73" fmla="*/ 79 h 157"/>
                <a:gd name="T74" fmla="*/ 0 w 155"/>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 h="157">
                  <a:moveTo>
                    <a:pt x="0" y="79"/>
                  </a:moveTo>
                  <a:lnTo>
                    <a:pt x="0" y="79"/>
                  </a:lnTo>
                  <a:lnTo>
                    <a:pt x="2" y="62"/>
                  </a:lnTo>
                  <a:lnTo>
                    <a:pt x="6" y="48"/>
                  </a:lnTo>
                  <a:lnTo>
                    <a:pt x="15" y="35"/>
                  </a:lnTo>
                  <a:lnTo>
                    <a:pt x="23" y="23"/>
                  </a:lnTo>
                  <a:lnTo>
                    <a:pt x="36" y="14"/>
                  </a:lnTo>
                  <a:lnTo>
                    <a:pt x="48" y="6"/>
                  </a:lnTo>
                  <a:lnTo>
                    <a:pt x="63" y="2"/>
                  </a:lnTo>
                  <a:lnTo>
                    <a:pt x="77" y="0"/>
                  </a:lnTo>
                  <a:lnTo>
                    <a:pt x="77" y="0"/>
                  </a:lnTo>
                  <a:lnTo>
                    <a:pt x="94" y="2"/>
                  </a:lnTo>
                  <a:lnTo>
                    <a:pt x="109" y="6"/>
                  </a:lnTo>
                  <a:lnTo>
                    <a:pt x="121" y="14"/>
                  </a:lnTo>
                  <a:lnTo>
                    <a:pt x="134" y="23"/>
                  </a:lnTo>
                  <a:lnTo>
                    <a:pt x="142" y="35"/>
                  </a:lnTo>
                  <a:lnTo>
                    <a:pt x="149" y="48"/>
                  </a:lnTo>
                  <a:lnTo>
                    <a:pt x="155" y="62"/>
                  </a:lnTo>
                  <a:lnTo>
                    <a:pt x="155" y="79"/>
                  </a:lnTo>
                  <a:lnTo>
                    <a:pt x="155" y="79"/>
                  </a:lnTo>
                  <a:lnTo>
                    <a:pt x="155" y="94"/>
                  </a:lnTo>
                  <a:lnTo>
                    <a:pt x="149" y="109"/>
                  </a:lnTo>
                  <a:lnTo>
                    <a:pt x="142" y="121"/>
                  </a:lnTo>
                  <a:lnTo>
                    <a:pt x="134" y="134"/>
                  </a:lnTo>
                  <a:lnTo>
                    <a:pt x="121" y="142"/>
                  </a:lnTo>
                  <a:lnTo>
                    <a:pt x="109" y="150"/>
                  </a:lnTo>
                  <a:lnTo>
                    <a:pt x="94" y="155"/>
                  </a:lnTo>
                  <a:lnTo>
                    <a:pt x="77" y="157"/>
                  </a:lnTo>
                  <a:lnTo>
                    <a:pt x="77" y="157"/>
                  </a:lnTo>
                  <a:lnTo>
                    <a:pt x="63" y="155"/>
                  </a:lnTo>
                  <a:lnTo>
                    <a:pt x="48" y="150"/>
                  </a:lnTo>
                  <a:lnTo>
                    <a:pt x="36" y="142"/>
                  </a:lnTo>
                  <a:lnTo>
                    <a:pt x="23" y="134"/>
                  </a:lnTo>
                  <a:lnTo>
                    <a:pt x="15" y="121"/>
                  </a:lnTo>
                  <a:lnTo>
                    <a:pt x="6" y="109"/>
                  </a:lnTo>
                  <a:lnTo>
                    <a:pt x="2" y="94"/>
                  </a:lnTo>
                  <a:lnTo>
                    <a:pt x="0" y="79"/>
                  </a:lnTo>
                  <a:lnTo>
                    <a:pt x="0" y="79"/>
                  </a:lnTo>
                  <a:close/>
                </a:path>
              </a:pathLst>
            </a:custGeom>
            <a:noFill/>
            <a:ln w="269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45" name="Line 68"/>
            <p:cNvSpPr>
              <a:spLocks noChangeShapeType="1"/>
            </p:cNvSpPr>
            <p:nvPr/>
          </p:nvSpPr>
          <p:spPr bwMode="auto">
            <a:xfrm>
              <a:off x="10430363" y="3782194"/>
              <a:ext cx="180063" cy="0"/>
            </a:xfrm>
            <a:prstGeom prst="line">
              <a:avLst/>
            </a:prstGeom>
            <a:noFill/>
            <a:ln w="26988">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46" name="Freeform 69"/>
            <p:cNvSpPr>
              <a:spLocks/>
            </p:cNvSpPr>
            <p:nvPr/>
          </p:nvSpPr>
          <p:spPr bwMode="auto">
            <a:xfrm>
              <a:off x="10397467" y="3735447"/>
              <a:ext cx="90032" cy="96956"/>
            </a:xfrm>
            <a:custGeom>
              <a:avLst/>
              <a:gdLst>
                <a:gd name="T0" fmla="*/ 52 w 52"/>
                <a:gd name="T1" fmla="*/ 56 h 56"/>
                <a:gd name="T2" fmla="*/ 23 w 52"/>
                <a:gd name="T3" fmla="*/ 27 h 56"/>
                <a:gd name="T4" fmla="*/ 52 w 52"/>
                <a:gd name="T5" fmla="*/ 0 h 56"/>
                <a:gd name="T6" fmla="*/ 27 w 52"/>
                <a:gd name="T7" fmla="*/ 0 h 56"/>
                <a:gd name="T8" fmla="*/ 0 w 52"/>
                <a:gd name="T9" fmla="*/ 27 h 56"/>
                <a:gd name="T10" fmla="*/ 27 w 52"/>
                <a:gd name="T11" fmla="*/ 56 h 56"/>
                <a:gd name="T12" fmla="*/ 52 w 52"/>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2" h="56">
                  <a:moveTo>
                    <a:pt x="52" y="56"/>
                  </a:moveTo>
                  <a:lnTo>
                    <a:pt x="23" y="27"/>
                  </a:lnTo>
                  <a:lnTo>
                    <a:pt x="52" y="0"/>
                  </a:lnTo>
                  <a:lnTo>
                    <a:pt x="27" y="0"/>
                  </a:lnTo>
                  <a:lnTo>
                    <a:pt x="0" y="27"/>
                  </a:lnTo>
                  <a:lnTo>
                    <a:pt x="27" y="56"/>
                  </a:lnTo>
                  <a:lnTo>
                    <a:pt x="52" y="56"/>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47" name="Freeform 70"/>
            <p:cNvSpPr>
              <a:spLocks/>
            </p:cNvSpPr>
            <p:nvPr/>
          </p:nvSpPr>
          <p:spPr bwMode="auto">
            <a:xfrm>
              <a:off x="10553291" y="3735447"/>
              <a:ext cx="90032" cy="96956"/>
            </a:xfrm>
            <a:custGeom>
              <a:avLst/>
              <a:gdLst>
                <a:gd name="T0" fmla="*/ 0 w 52"/>
                <a:gd name="T1" fmla="*/ 56 h 56"/>
                <a:gd name="T2" fmla="*/ 27 w 52"/>
                <a:gd name="T3" fmla="*/ 27 h 56"/>
                <a:gd name="T4" fmla="*/ 0 w 52"/>
                <a:gd name="T5" fmla="*/ 0 h 56"/>
                <a:gd name="T6" fmla="*/ 23 w 52"/>
                <a:gd name="T7" fmla="*/ 0 h 56"/>
                <a:gd name="T8" fmla="*/ 52 w 52"/>
                <a:gd name="T9" fmla="*/ 27 h 56"/>
                <a:gd name="T10" fmla="*/ 23 w 52"/>
                <a:gd name="T11" fmla="*/ 56 h 56"/>
                <a:gd name="T12" fmla="*/ 0 w 52"/>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2" h="56">
                  <a:moveTo>
                    <a:pt x="0" y="56"/>
                  </a:moveTo>
                  <a:lnTo>
                    <a:pt x="27" y="27"/>
                  </a:lnTo>
                  <a:lnTo>
                    <a:pt x="0" y="0"/>
                  </a:lnTo>
                  <a:lnTo>
                    <a:pt x="23" y="0"/>
                  </a:lnTo>
                  <a:lnTo>
                    <a:pt x="52" y="27"/>
                  </a:lnTo>
                  <a:lnTo>
                    <a:pt x="23" y="56"/>
                  </a:lnTo>
                  <a:lnTo>
                    <a:pt x="0" y="56"/>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sp>
          <p:nvSpPr>
            <p:cNvPr id="249" name="Freeform 72"/>
            <p:cNvSpPr>
              <a:spLocks/>
            </p:cNvSpPr>
            <p:nvPr/>
          </p:nvSpPr>
          <p:spPr bwMode="auto">
            <a:xfrm>
              <a:off x="9878053" y="3274905"/>
              <a:ext cx="1255250" cy="1262165"/>
            </a:xfrm>
            <a:custGeom>
              <a:avLst/>
              <a:gdLst>
                <a:gd name="T0" fmla="*/ 0 w 725"/>
                <a:gd name="T1" fmla="*/ 364 h 729"/>
                <a:gd name="T2" fmla="*/ 9 w 725"/>
                <a:gd name="T3" fmla="*/ 291 h 729"/>
                <a:gd name="T4" fmla="*/ 30 w 725"/>
                <a:gd name="T5" fmla="*/ 222 h 729"/>
                <a:gd name="T6" fmla="*/ 63 w 725"/>
                <a:gd name="T7" fmla="*/ 159 h 729"/>
                <a:gd name="T8" fmla="*/ 107 w 725"/>
                <a:gd name="T9" fmla="*/ 107 h 729"/>
                <a:gd name="T10" fmla="*/ 161 w 725"/>
                <a:gd name="T11" fmla="*/ 61 h 729"/>
                <a:gd name="T12" fmla="*/ 222 w 725"/>
                <a:gd name="T13" fmla="*/ 27 h 729"/>
                <a:gd name="T14" fmla="*/ 289 w 725"/>
                <a:gd name="T15" fmla="*/ 6 h 729"/>
                <a:gd name="T16" fmla="*/ 363 w 725"/>
                <a:gd name="T17" fmla="*/ 0 h 729"/>
                <a:gd name="T18" fmla="*/ 400 w 725"/>
                <a:gd name="T19" fmla="*/ 0 h 729"/>
                <a:gd name="T20" fmla="*/ 471 w 725"/>
                <a:gd name="T21" fmla="*/ 15 h 729"/>
                <a:gd name="T22" fmla="*/ 536 w 725"/>
                <a:gd name="T23" fmla="*/ 44 h 729"/>
                <a:gd name="T24" fmla="*/ 593 w 725"/>
                <a:gd name="T25" fmla="*/ 82 h 729"/>
                <a:gd name="T26" fmla="*/ 643 w 725"/>
                <a:gd name="T27" fmla="*/ 132 h 729"/>
                <a:gd name="T28" fmla="*/ 683 w 725"/>
                <a:gd name="T29" fmla="*/ 191 h 729"/>
                <a:gd name="T30" fmla="*/ 710 w 725"/>
                <a:gd name="T31" fmla="*/ 255 h 729"/>
                <a:gd name="T32" fmla="*/ 725 w 725"/>
                <a:gd name="T33" fmla="*/ 327 h 729"/>
                <a:gd name="T34" fmla="*/ 725 w 725"/>
                <a:gd name="T35" fmla="*/ 364 h 729"/>
                <a:gd name="T36" fmla="*/ 719 w 725"/>
                <a:gd name="T37" fmla="*/ 438 h 729"/>
                <a:gd name="T38" fmla="*/ 698 w 725"/>
                <a:gd name="T39" fmla="*/ 507 h 729"/>
                <a:gd name="T40" fmla="*/ 664 w 725"/>
                <a:gd name="T41" fmla="*/ 567 h 729"/>
                <a:gd name="T42" fmla="*/ 620 w 725"/>
                <a:gd name="T43" fmla="*/ 622 h 729"/>
                <a:gd name="T44" fmla="*/ 566 w 725"/>
                <a:gd name="T45" fmla="*/ 666 h 729"/>
                <a:gd name="T46" fmla="*/ 505 w 725"/>
                <a:gd name="T47" fmla="*/ 699 h 729"/>
                <a:gd name="T48" fmla="*/ 436 w 725"/>
                <a:gd name="T49" fmla="*/ 722 h 729"/>
                <a:gd name="T50" fmla="*/ 363 w 725"/>
                <a:gd name="T51" fmla="*/ 729 h 729"/>
                <a:gd name="T52" fmla="*/ 327 w 725"/>
                <a:gd name="T53" fmla="*/ 727 h 729"/>
                <a:gd name="T54" fmla="*/ 256 w 725"/>
                <a:gd name="T55" fmla="*/ 712 h 729"/>
                <a:gd name="T56" fmla="*/ 191 w 725"/>
                <a:gd name="T57" fmla="*/ 685 h 729"/>
                <a:gd name="T58" fmla="*/ 132 w 725"/>
                <a:gd name="T59" fmla="*/ 645 h 729"/>
                <a:gd name="T60" fmla="*/ 84 w 725"/>
                <a:gd name="T61" fmla="*/ 597 h 729"/>
                <a:gd name="T62" fmla="*/ 44 w 725"/>
                <a:gd name="T63" fmla="*/ 538 h 729"/>
                <a:gd name="T64" fmla="*/ 17 w 725"/>
                <a:gd name="T65" fmla="*/ 473 h 729"/>
                <a:gd name="T66" fmla="*/ 2 w 725"/>
                <a:gd name="T67" fmla="*/ 402 h 729"/>
                <a:gd name="T68" fmla="*/ 0 w 725"/>
                <a:gd name="T69" fmla="*/ 364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5" h="729">
                  <a:moveTo>
                    <a:pt x="0" y="364"/>
                  </a:moveTo>
                  <a:lnTo>
                    <a:pt x="0" y="364"/>
                  </a:lnTo>
                  <a:lnTo>
                    <a:pt x="2" y="327"/>
                  </a:lnTo>
                  <a:lnTo>
                    <a:pt x="9" y="291"/>
                  </a:lnTo>
                  <a:lnTo>
                    <a:pt x="17" y="255"/>
                  </a:lnTo>
                  <a:lnTo>
                    <a:pt x="30" y="222"/>
                  </a:lnTo>
                  <a:lnTo>
                    <a:pt x="44" y="191"/>
                  </a:lnTo>
                  <a:lnTo>
                    <a:pt x="63" y="159"/>
                  </a:lnTo>
                  <a:lnTo>
                    <a:pt x="84" y="132"/>
                  </a:lnTo>
                  <a:lnTo>
                    <a:pt x="107" y="107"/>
                  </a:lnTo>
                  <a:lnTo>
                    <a:pt x="132" y="82"/>
                  </a:lnTo>
                  <a:lnTo>
                    <a:pt x="161" y="61"/>
                  </a:lnTo>
                  <a:lnTo>
                    <a:pt x="191" y="44"/>
                  </a:lnTo>
                  <a:lnTo>
                    <a:pt x="222" y="27"/>
                  </a:lnTo>
                  <a:lnTo>
                    <a:pt x="256" y="15"/>
                  </a:lnTo>
                  <a:lnTo>
                    <a:pt x="289" y="6"/>
                  </a:lnTo>
                  <a:lnTo>
                    <a:pt x="327" y="0"/>
                  </a:lnTo>
                  <a:lnTo>
                    <a:pt x="363" y="0"/>
                  </a:lnTo>
                  <a:lnTo>
                    <a:pt x="363" y="0"/>
                  </a:lnTo>
                  <a:lnTo>
                    <a:pt x="400" y="0"/>
                  </a:lnTo>
                  <a:lnTo>
                    <a:pt x="436" y="6"/>
                  </a:lnTo>
                  <a:lnTo>
                    <a:pt x="471" y="15"/>
                  </a:lnTo>
                  <a:lnTo>
                    <a:pt x="505" y="27"/>
                  </a:lnTo>
                  <a:lnTo>
                    <a:pt x="536" y="44"/>
                  </a:lnTo>
                  <a:lnTo>
                    <a:pt x="566" y="61"/>
                  </a:lnTo>
                  <a:lnTo>
                    <a:pt x="593" y="82"/>
                  </a:lnTo>
                  <a:lnTo>
                    <a:pt x="620" y="107"/>
                  </a:lnTo>
                  <a:lnTo>
                    <a:pt x="643" y="132"/>
                  </a:lnTo>
                  <a:lnTo>
                    <a:pt x="664" y="159"/>
                  </a:lnTo>
                  <a:lnTo>
                    <a:pt x="683" y="191"/>
                  </a:lnTo>
                  <a:lnTo>
                    <a:pt x="698" y="222"/>
                  </a:lnTo>
                  <a:lnTo>
                    <a:pt x="710" y="255"/>
                  </a:lnTo>
                  <a:lnTo>
                    <a:pt x="719" y="291"/>
                  </a:lnTo>
                  <a:lnTo>
                    <a:pt x="725" y="327"/>
                  </a:lnTo>
                  <a:lnTo>
                    <a:pt x="725" y="364"/>
                  </a:lnTo>
                  <a:lnTo>
                    <a:pt x="725" y="364"/>
                  </a:lnTo>
                  <a:lnTo>
                    <a:pt x="725" y="402"/>
                  </a:lnTo>
                  <a:lnTo>
                    <a:pt x="719" y="438"/>
                  </a:lnTo>
                  <a:lnTo>
                    <a:pt x="710" y="473"/>
                  </a:lnTo>
                  <a:lnTo>
                    <a:pt x="698" y="507"/>
                  </a:lnTo>
                  <a:lnTo>
                    <a:pt x="683" y="538"/>
                  </a:lnTo>
                  <a:lnTo>
                    <a:pt x="664" y="567"/>
                  </a:lnTo>
                  <a:lnTo>
                    <a:pt x="643" y="597"/>
                  </a:lnTo>
                  <a:lnTo>
                    <a:pt x="620" y="622"/>
                  </a:lnTo>
                  <a:lnTo>
                    <a:pt x="593" y="645"/>
                  </a:lnTo>
                  <a:lnTo>
                    <a:pt x="566" y="666"/>
                  </a:lnTo>
                  <a:lnTo>
                    <a:pt x="536" y="685"/>
                  </a:lnTo>
                  <a:lnTo>
                    <a:pt x="505" y="699"/>
                  </a:lnTo>
                  <a:lnTo>
                    <a:pt x="471" y="712"/>
                  </a:lnTo>
                  <a:lnTo>
                    <a:pt x="436" y="722"/>
                  </a:lnTo>
                  <a:lnTo>
                    <a:pt x="400" y="727"/>
                  </a:lnTo>
                  <a:lnTo>
                    <a:pt x="363" y="729"/>
                  </a:lnTo>
                  <a:lnTo>
                    <a:pt x="363" y="729"/>
                  </a:lnTo>
                  <a:lnTo>
                    <a:pt x="327" y="727"/>
                  </a:lnTo>
                  <a:lnTo>
                    <a:pt x="289" y="722"/>
                  </a:lnTo>
                  <a:lnTo>
                    <a:pt x="256" y="712"/>
                  </a:lnTo>
                  <a:lnTo>
                    <a:pt x="222" y="699"/>
                  </a:lnTo>
                  <a:lnTo>
                    <a:pt x="191" y="685"/>
                  </a:lnTo>
                  <a:lnTo>
                    <a:pt x="161" y="666"/>
                  </a:lnTo>
                  <a:lnTo>
                    <a:pt x="132" y="645"/>
                  </a:lnTo>
                  <a:lnTo>
                    <a:pt x="107" y="622"/>
                  </a:lnTo>
                  <a:lnTo>
                    <a:pt x="84" y="597"/>
                  </a:lnTo>
                  <a:lnTo>
                    <a:pt x="63" y="567"/>
                  </a:lnTo>
                  <a:lnTo>
                    <a:pt x="44" y="538"/>
                  </a:lnTo>
                  <a:lnTo>
                    <a:pt x="30" y="507"/>
                  </a:lnTo>
                  <a:lnTo>
                    <a:pt x="17" y="473"/>
                  </a:lnTo>
                  <a:lnTo>
                    <a:pt x="9" y="438"/>
                  </a:lnTo>
                  <a:lnTo>
                    <a:pt x="2" y="402"/>
                  </a:lnTo>
                  <a:lnTo>
                    <a:pt x="0" y="364"/>
                  </a:lnTo>
                  <a:lnTo>
                    <a:pt x="0" y="364"/>
                  </a:lnTo>
                  <a:close/>
                </a:path>
              </a:pathLst>
            </a:custGeom>
            <a:noFill/>
            <a:ln w="396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50" name="Rectangle 73"/>
            <p:cNvSpPr>
              <a:spLocks noChangeArrowheads="1"/>
            </p:cNvSpPr>
            <p:nvPr/>
          </p:nvSpPr>
          <p:spPr bwMode="auto">
            <a:xfrm>
              <a:off x="8660894" y="5200182"/>
              <a:ext cx="673086" cy="205121"/>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1219027"/>
              <a:r>
                <a:rPr lang="en-US" altLang="en-US" sz="1333" dirty="0"/>
                <a:t>Personal</a:t>
              </a:r>
            </a:p>
          </p:txBody>
        </p:sp>
        <p:sp>
          <p:nvSpPr>
            <p:cNvPr id="251" name="Line 74"/>
            <p:cNvSpPr>
              <a:spLocks noChangeShapeType="1"/>
            </p:cNvSpPr>
            <p:nvPr/>
          </p:nvSpPr>
          <p:spPr bwMode="auto">
            <a:xfrm>
              <a:off x="8986393" y="3931092"/>
              <a:ext cx="0" cy="398214"/>
            </a:xfrm>
            <a:prstGeom prst="line">
              <a:avLst/>
            </a:prstGeom>
            <a:noFill/>
            <a:ln w="39688">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52" name="Line 75"/>
            <p:cNvSpPr>
              <a:spLocks noChangeShapeType="1"/>
            </p:cNvSpPr>
            <p:nvPr/>
          </p:nvSpPr>
          <p:spPr bwMode="auto">
            <a:xfrm flipH="1">
              <a:off x="9360371" y="2622180"/>
              <a:ext cx="192183" cy="264899"/>
            </a:xfrm>
            <a:prstGeom prst="line">
              <a:avLst/>
            </a:prstGeom>
            <a:noFill/>
            <a:ln w="39688">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53" name="Line 76"/>
            <p:cNvSpPr>
              <a:spLocks noChangeShapeType="1"/>
            </p:cNvSpPr>
            <p:nvPr/>
          </p:nvSpPr>
          <p:spPr bwMode="auto">
            <a:xfrm>
              <a:off x="8383873" y="2571971"/>
              <a:ext cx="228542" cy="315108"/>
            </a:xfrm>
            <a:prstGeom prst="line">
              <a:avLst/>
            </a:prstGeom>
            <a:noFill/>
            <a:ln w="39688">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54" name="Line 77"/>
            <p:cNvSpPr>
              <a:spLocks noChangeShapeType="1"/>
            </p:cNvSpPr>
            <p:nvPr/>
          </p:nvSpPr>
          <p:spPr bwMode="auto">
            <a:xfrm flipH="1">
              <a:off x="8018551" y="3576162"/>
              <a:ext cx="431114" cy="140241"/>
            </a:xfrm>
            <a:prstGeom prst="line">
              <a:avLst/>
            </a:prstGeom>
            <a:noFill/>
            <a:ln w="39688">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55" name="Line 78"/>
            <p:cNvSpPr>
              <a:spLocks noChangeShapeType="1"/>
            </p:cNvSpPr>
            <p:nvPr/>
          </p:nvSpPr>
          <p:spPr bwMode="auto">
            <a:xfrm>
              <a:off x="9523120" y="3576162"/>
              <a:ext cx="387829" cy="126390"/>
            </a:xfrm>
            <a:prstGeom prst="line">
              <a:avLst/>
            </a:prstGeom>
            <a:noFill/>
            <a:ln w="39688">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57" name="Freeform 80"/>
            <p:cNvSpPr>
              <a:spLocks/>
            </p:cNvSpPr>
            <p:nvPr/>
          </p:nvSpPr>
          <p:spPr bwMode="auto">
            <a:xfrm>
              <a:off x="7790009" y="1995426"/>
              <a:ext cx="354933" cy="354930"/>
            </a:xfrm>
            <a:custGeom>
              <a:avLst/>
              <a:gdLst>
                <a:gd name="T0" fmla="*/ 130 w 205"/>
                <a:gd name="T1" fmla="*/ 0 h 205"/>
                <a:gd name="T2" fmla="*/ 65 w 205"/>
                <a:gd name="T3" fmla="*/ 0 h 205"/>
                <a:gd name="T4" fmla="*/ 65 w 205"/>
                <a:gd name="T5" fmla="*/ 50 h 205"/>
                <a:gd name="T6" fmla="*/ 65 w 205"/>
                <a:gd name="T7" fmla="*/ 50 h 205"/>
                <a:gd name="T8" fmla="*/ 65 w 205"/>
                <a:gd name="T9" fmla="*/ 54 h 205"/>
                <a:gd name="T10" fmla="*/ 61 w 205"/>
                <a:gd name="T11" fmla="*/ 56 h 205"/>
                <a:gd name="T12" fmla="*/ 48 w 205"/>
                <a:gd name="T13" fmla="*/ 59 h 205"/>
                <a:gd name="T14" fmla="*/ 0 w 205"/>
                <a:gd name="T15" fmla="*/ 59 h 205"/>
                <a:gd name="T16" fmla="*/ 0 w 205"/>
                <a:gd name="T17" fmla="*/ 197 h 205"/>
                <a:gd name="T18" fmla="*/ 0 w 205"/>
                <a:gd name="T19" fmla="*/ 197 h 205"/>
                <a:gd name="T20" fmla="*/ 2 w 205"/>
                <a:gd name="T21" fmla="*/ 201 h 205"/>
                <a:gd name="T22" fmla="*/ 6 w 205"/>
                <a:gd name="T23" fmla="*/ 203 h 205"/>
                <a:gd name="T24" fmla="*/ 19 w 205"/>
                <a:gd name="T25" fmla="*/ 205 h 205"/>
                <a:gd name="T26" fmla="*/ 188 w 205"/>
                <a:gd name="T27" fmla="*/ 205 h 205"/>
                <a:gd name="T28" fmla="*/ 188 w 205"/>
                <a:gd name="T29" fmla="*/ 205 h 205"/>
                <a:gd name="T30" fmla="*/ 201 w 205"/>
                <a:gd name="T31" fmla="*/ 203 h 205"/>
                <a:gd name="T32" fmla="*/ 205 w 205"/>
                <a:gd name="T33" fmla="*/ 201 h 205"/>
                <a:gd name="T34" fmla="*/ 205 w 205"/>
                <a:gd name="T35" fmla="*/ 197 h 205"/>
                <a:gd name="T36" fmla="*/ 205 w 205"/>
                <a:gd name="T37" fmla="*/ 5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 h="205">
                  <a:moveTo>
                    <a:pt x="130" y="0"/>
                  </a:moveTo>
                  <a:lnTo>
                    <a:pt x="65" y="0"/>
                  </a:lnTo>
                  <a:lnTo>
                    <a:pt x="65" y="50"/>
                  </a:lnTo>
                  <a:lnTo>
                    <a:pt x="65" y="50"/>
                  </a:lnTo>
                  <a:lnTo>
                    <a:pt x="65" y="54"/>
                  </a:lnTo>
                  <a:lnTo>
                    <a:pt x="61" y="56"/>
                  </a:lnTo>
                  <a:lnTo>
                    <a:pt x="48" y="59"/>
                  </a:lnTo>
                  <a:lnTo>
                    <a:pt x="0" y="59"/>
                  </a:lnTo>
                  <a:lnTo>
                    <a:pt x="0" y="197"/>
                  </a:lnTo>
                  <a:lnTo>
                    <a:pt x="0" y="197"/>
                  </a:lnTo>
                  <a:lnTo>
                    <a:pt x="2" y="201"/>
                  </a:lnTo>
                  <a:lnTo>
                    <a:pt x="6" y="203"/>
                  </a:lnTo>
                  <a:lnTo>
                    <a:pt x="19" y="205"/>
                  </a:lnTo>
                  <a:lnTo>
                    <a:pt x="188" y="205"/>
                  </a:lnTo>
                  <a:lnTo>
                    <a:pt x="188" y="205"/>
                  </a:lnTo>
                  <a:lnTo>
                    <a:pt x="201" y="203"/>
                  </a:lnTo>
                  <a:lnTo>
                    <a:pt x="205" y="201"/>
                  </a:lnTo>
                  <a:lnTo>
                    <a:pt x="205" y="197"/>
                  </a:lnTo>
                  <a:lnTo>
                    <a:pt x="205" y="59"/>
                  </a:lnTo>
                </a:path>
              </a:pathLst>
            </a:custGeom>
            <a:noFill/>
            <a:ln w="269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58" name="Freeform 81"/>
            <p:cNvSpPr>
              <a:spLocks/>
            </p:cNvSpPr>
            <p:nvPr/>
          </p:nvSpPr>
          <p:spPr bwMode="auto">
            <a:xfrm>
              <a:off x="7790009" y="1995426"/>
              <a:ext cx="112540" cy="102150"/>
            </a:xfrm>
            <a:custGeom>
              <a:avLst/>
              <a:gdLst>
                <a:gd name="T0" fmla="*/ 0 w 65"/>
                <a:gd name="T1" fmla="*/ 59 h 59"/>
                <a:gd name="T2" fmla="*/ 48 w 65"/>
                <a:gd name="T3" fmla="*/ 59 h 59"/>
                <a:gd name="T4" fmla="*/ 48 w 65"/>
                <a:gd name="T5" fmla="*/ 59 h 59"/>
                <a:gd name="T6" fmla="*/ 61 w 65"/>
                <a:gd name="T7" fmla="*/ 56 h 59"/>
                <a:gd name="T8" fmla="*/ 65 w 65"/>
                <a:gd name="T9" fmla="*/ 54 h 59"/>
                <a:gd name="T10" fmla="*/ 65 w 65"/>
                <a:gd name="T11" fmla="*/ 50 h 59"/>
                <a:gd name="T12" fmla="*/ 65 w 65"/>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5" h="59">
                  <a:moveTo>
                    <a:pt x="0" y="59"/>
                  </a:moveTo>
                  <a:lnTo>
                    <a:pt x="48" y="59"/>
                  </a:lnTo>
                  <a:lnTo>
                    <a:pt x="48" y="59"/>
                  </a:lnTo>
                  <a:lnTo>
                    <a:pt x="61" y="56"/>
                  </a:lnTo>
                  <a:lnTo>
                    <a:pt x="65" y="54"/>
                  </a:lnTo>
                  <a:lnTo>
                    <a:pt x="65" y="50"/>
                  </a:lnTo>
                  <a:lnTo>
                    <a:pt x="65" y="0"/>
                  </a:lnTo>
                </a:path>
              </a:pathLst>
            </a:custGeom>
            <a:solidFill>
              <a:srgbClr val="FFFFFF"/>
            </a:solidFill>
            <a:ln w="26988">
              <a:solidFill>
                <a:schemeClr val="tx2"/>
              </a:solidFill>
              <a:prstDash val="solid"/>
              <a:round/>
              <a:headEnd/>
              <a:tailEnd/>
            </a:ln>
            <a:extLst/>
          </p:spPr>
          <p:txBody>
            <a:bodyPr vert="horz" wrap="square" lIns="162517" tIns="81259" rIns="162517" bIns="81259" numCol="1" anchor="t" anchorCtr="0" compatLnSpc="1">
              <a:prstTxWarp prst="textNoShape">
                <a:avLst/>
              </a:prstTxWarp>
            </a:bodyPr>
            <a:lstStyle/>
            <a:p>
              <a:endParaRPr lang="en-US" sz="2800"/>
            </a:p>
          </p:txBody>
        </p:sp>
        <p:sp>
          <p:nvSpPr>
            <p:cNvPr id="260" name="Freeform 83"/>
            <p:cNvSpPr>
              <a:spLocks/>
            </p:cNvSpPr>
            <p:nvPr/>
          </p:nvSpPr>
          <p:spPr bwMode="auto">
            <a:xfrm>
              <a:off x="8015089" y="1995426"/>
              <a:ext cx="129853" cy="102150"/>
            </a:xfrm>
            <a:custGeom>
              <a:avLst/>
              <a:gdLst>
                <a:gd name="T0" fmla="*/ 75 w 75"/>
                <a:gd name="T1" fmla="*/ 59 h 59"/>
                <a:gd name="T2" fmla="*/ 75 w 75"/>
                <a:gd name="T3" fmla="*/ 8 h 59"/>
                <a:gd name="T4" fmla="*/ 75 w 75"/>
                <a:gd name="T5" fmla="*/ 8 h 59"/>
                <a:gd name="T6" fmla="*/ 75 w 75"/>
                <a:gd name="T7" fmla="*/ 4 h 59"/>
                <a:gd name="T8" fmla="*/ 71 w 75"/>
                <a:gd name="T9" fmla="*/ 2 h 59"/>
                <a:gd name="T10" fmla="*/ 58 w 75"/>
                <a:gd name="T11" fmla="*/ 0 h 59"/>
                <a:gd name="T12" fmla="*/ 0 w 75"/>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75" h="59">
                  <a:moveTo>
                    <a:pt x="75" y="59"/>
                  </a:moveTo>
                  <a:lnTo>
                    <a:pt x="75" y="8"/>
                  </a:lnTo>
                  <a:lnTo>
                    <a:pt x="75" y="8"/>
                  </a:lnTo>
                  <a:lnTo>
                    <a:pt x="75" y="4"/>
                  </a:lnTo>
                  <a:lnTo>
                    <a:pt x="71" y="2"/>
                  </a:lnTo>
                  <a:lnTo>
                    <a:pt x="58" y="0"/>
                  </a:lnTo>
                  <a:lnTo>
                    <a:pt x="0" y="0"/>
                  </a:lnTo>
                </a:path>
              </a:pathLst>
            </a:custGeom>
            <a:solidFill>
              <a:srgbClr val="FFFFFF"/>
            </a:solidFill>
            <a:ln w="26988">
              <a:solidFill>
                <a:schemeClr val="tx2"/>
              </a:solidFill>
              <a:prstDash val="solid"/>
              <a:round/>
              <a:headEnd/>
              <a:tailEnd/>
            </a:ln>
            <a:extLst/>
          </p:spPr>
          <p:txBody>
            <a:bodyPr vert="horz" wrap="square" lIns="162517" tIns="81259" rIns="162517" bIns="81259" numCol="1" anchor="t" anchorCtr="0" compatLnSpc="1">
              <a:prstTxWarp prst="textNoShape">
                <a:avLst/>
              </a:prstTxWarp>
            </a:bodyPr>
            <a:lstStyle/>
            <a:p>
              <a:endParaRPr lang="en-US" sz="2800"/>
            </a:p>
          </p:txBody>
        </p:sp>
        <p:sp>
          <p:nvSpPr>
            <p:cNvPr id="262" name="Freeform 85"/>
            <p:cNvSpPr>
              <a:spLocks/>
            </p:cNvSpPr>
            <p:nvPr/>
          </p:nvSpPr>
          <p:spPr bwMode="auto">
            <a:xfrm>
              <a:off x="7859264" y="2107965"/>
              <a:ext cx="212960" cy="79643"/>
            </a:xfrm>
            <a:custGeom>
              <a:avLst/>
              <a:gdLst>
                <a:gd name="T0" fmla="*/ 0 w 123"/>
                <a:gd name="T1" fmla="*/ 0 h 46"/>
                <a:gd name="T2" fmla="*/ 63 w 123"/>
                <a:gd name="T3" fmla="*/ 46 h 46"/>
                <a:gd name="T4" fmla="*/ 61 w 123"/>
                <a:gd name="T5" fmla="*/ 46 h 46"/>
                <a:gd name="T6" fmla="*/ 123 w 123"/>
                <a:gd name="T7" fmla="*/ 0 h 46"/>
              </a:gdLst>
              <a:ahLst/>
              <a:cxnLst>
                <a:cxn ang="0">
                  <a:pos x="T0" y="T1"/>
                </a:cxn>
                <a:cxn ang="0">
                  <a:pos x="T2" y="T3"/>
                </a:cxn>
                <a:cxn ang="0">
                  <a:pos x="T4" y="T5"/>
                </a:cxn>
                <a:cxn ang="0">
                  <a:pos x="T6" y="T7"/>
                </a:cxn>
              </a:cxnLst>
              <a:rect l="0" t="0" r="r" b="b"/>
              <a:pathLst>
                <a:path w="123" h="46">
                  <a:moveTo>
                    <a:pt x="0" y="0"/>
                  </a:moveTo>
                  <a:lnTo>
                    <a:pt x="63" y="46"/>
                  </a:lnTo>
                  <a:lnTo>
                    <a:pt x="61" y="46"/>
                  </a:lnTo>
                  <a:lnTo>
                    <a:pt x="123" y="0"/>
                  </a:lnTo>
                </a:path>
              </a:pathLst>
            </a:custGeom>
            <a:noFill/>
            <a:ln w="269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63" name="Freeform 86"/>
            <p:cNvSpPr>
              <a:spLocks noEditPoints="1"/>
            </p:cNvSpPr>
            <p:nvPr/>
          </p:nvSpPr>
          <p:spPr bwMode="auto">
            <a:xfrm>
              <a:off x="7608214" y="1799782"/>
              <a:ext cx="235468" cy="235466"/>
            </a:xfrm>
            <a:custGeom>
              <a:avLst/>
              <a:gdLst>
                <a:gd name="T0" fmla="*/ 136 w 136"/>
                <a:gd name="T1" fmla="*/ 136 h 136"/>
                <a:gd name="T2" fmla="*/ 136 w 136"/>
                <a:gd name="T3" fmla="*/ 0 h 136"/>
                <a:gd name="T4" fmla="*/ 0 w 136"/>
                <a:gd name="T5" fmla="*/ 0 h 136"/>
                <a:gd name="T6" fmla="*/ 0 w 136"/>
                <a:gd name="T7" fmla="*/ 136 h 136"/>
                <a:gd name="T8" fmla="*/ 136 w 136"/>
                <a:gd name="T9" fmla="*/ 136 h 136"/>
                <a:gd name="T10" fmla="*/ 136 w 136"/>
                <a:gd name="T11" fmla="*/ 136 h 136"/>
                <a:gd name="T12" fmla="*/ 122 w 136"/>
                <a:gd name="T13" fmla="*/ 14 h 136"/>
                <a:gd name="T14" fmla="*/ 122 w 136"/>
                <a:gd name="T15" fmla="*/ 123 h 136"/>
                <a:gd name="T16" fmla="*/ 15 w 136"/>
                <a:gd name="T17" fmla="*/ 123 h 136"/>
                <a:gd name="T18" fmla="*/ 15 w 136"/>
                <a:gd name="T19" fmla="*/ 14 h 136"/>
                <a:gd name="T20" fmla="*/ 122 w 136"/>
                <a:gd name="T21" fmla="*/ 14 h 136"/>
                <a:gd name="T22" fmla="*/ 122 w 136"/>
                <a:gd name="T23"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6">
                  <a:moveTo>
                    <a:pt x="136" y="136"/>
                  </a:moveTo>
                  <a:lnTo>
                    <a:pt x="136" y="0"/>
                  </a:lnTo>
                  <a:lnTo>
                    <a:pt x="0" y="0"/>
                  </a:lnTo>
                  <a:lnTo>
                    <a:pt x="0" y="136"/>
                  </a:lnTo>
                  <a:lnTo>
                    <a:pt x="136" y="136"/>
                  </a:lnTo>
                  <a:lnTo>
                    <a:pt x="136" y="136"/>
                  </a:lnTo>
                  <a:close/>
                  <a:moveTo>
                    <a:pt x="122" y="14"/>
                  </a:moveTo>
                  <a:lnTo>
                    <a:pt x="122" y="123"/>
                  </a:lnTo>
                  <a:lnTo>
                    <a:pt x="15" y="123"/>
                  </a:lnTo>
                  <a:lnTo>
                    <a:pt x="15" y="14"/>
                  </a:lnTo>
                  <a:lnTo>
                    <a:pt x="122" y="14"/>
                  </a:lnTo>
                  <a:lnTo>
                    <a:pt x="122" y="14"/>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grpSp>
          <p:nvGrpSpPr>
            <p:cNvPr id="2" name="Group 1"/>
            <p:cNvGrpSpPr/>
            <p:nvPr/>
          </p:nvGrpSpPr>
          <p:grpSpPr>
            <a:xfrm>
              <a:off x="7329462" y="1476017"/>
              <a:ext cx="1258713" cy="1258702"/>
              <a:chOff x="7329462" y="1476017"/>
              <a:chExt cx="1258713" cy="1258702"/>
            </a:xfrm>
          </p:grpSpPr>
          <p:sp>
            <p:nvSpPr>
              <p:cNvPr id="207" name="Freeform 206"/>
              <p:cNvSpPr>
                <a:spLocks/>
              </p:cNvSpPr>
              <p:nvPr/>
            </p:nvSpPr>
            <p:spPr bwMode="auto">
              <a:xfrm>
                <a:off x="7329462" y="1476017"/>
                <a:ext cx="1258713" cy="1258702"/>
              </a:xfrm>
              <a:custGeom>
                <a:avLst/>
                <a:gdLst>
                  <a:gd name="T0" fmla="*/ 122 w 727"/>
                  <a:gd name="T1" fmla="*/ 90 h 727"/>
                  <a:gd name="T2" fmla="*/ 73 w 727"/>
                  <a:gd name="T3" fmla="*/ 145 h 727"/>
                  <a:gd name="T4" fmla="*/ 36 w 727"/>
                  <a:gd name="T5" fmla="*/ 206 h 727"/>
                  <a:gd name="T6" fmla="*/ 13 w 727"/>
                  <a:gd name="T7" fmla="*/ 273 h 727"/>
                  <a:gd name="T8" fmla="*/ 2 w 727"/>
                  <a:gd name="T9" fmla="*/ 342 h 727"/>
                  <a:gd name="T10" fmla="*/ 4 w 727"/>
                  <a:gd name="T11" fmla="*/ 411 h 727"/>
                  <a:gd name="T12" fmla="*/ 21 w 727"/>
                  <a:gd name="T13" fmla="*/ 480 h 727"/>
                  <a:gd name="T14" fmla="*/ 50 w 727"/>
                  <a:gd name="T15" fmla="*/ 545 h 727"/>
                  <a:gd name="T16" fmla="*/ 94 w 727"/>
                  <a:gd name="T17" fmla="*/ 606 h 727"/>
                  <a:gd name="T18" fmla="*/ 119 w 727"/>
                  <a:gd name="T19" fmla="*/ 631 h 727"/>
                  <a:gd name="T20" fmla="*/ 178 w 727"/>
                  <a:gd name="T21" fmla="*/ 675 h 727"/>
                  <a:gd name="T22" fmla="*/ 241 w 727"/>
                  <a:gd name="T23" fmla="*/ 706 h 727"/>
                  <a:gd name="T24" fmla="*/ 310 w 727"/>
                  <a:gd name="T25" fmla="*/ 723 h 727"/>
                  <a:gd name="T26" fmla="*/ 379 w 727"/>
                  <a:gd name="T27" fmla="*/ 727 h 727"/>
                  <a:gd name="T28" fmla="*/ 448 w 727"/>
                  <a:gd name="T29" fmla="*/ 719 h 727"/>
                  <a:gd name="T30" fmla="*/ 515 w 727"/>
                  <a:gd name="T31" fmla="*/ 696 h 727"/>
                  <a:gd name="T32" fmla="*/ 578 w 727"/>
                  <a:gd name="T33" fmla="*/ 660 h 727"/>
                  <a:gd name="T34" fmla="*/ 607 w 727"/>
                  <a:gd name="T35" fmla="*/ 637 h 727"/>
                  <a:gd name="T36" fmla="*/ 656 w 727"/>
                  <a:gd name="T37" fmla="*/ 583 h 727"/>
                  <a:gd name="T38" fmla="*/ 693 w 727"/>
                  <a:gd name="T39" fmla="*/ 522 h 727"/>
                  <a:gd name="T40" fmla="*/ 716 w 727"/>
                  <a:gd name="T41" fmla="*/ 455 h 727"/>
                  <a:gd name="T42" fmla="*/ 727 w 727"/>
                  <a:gd name="T43" fmla="*/ 386 h 727"/>
                  <a:gd name="T44" fmla="*/ 725 w 727"/>
                  <a:gd name="T45" fmla="*/ 317 h 727"/>
                  <a:gd name="T46" fmla="*/ 708 w 727"/>
                  <a:gd name="T47" fmla="*/ 248 h 727"/>
                  <a:gd name="T48" fmla="*/ 679 w 727"/>
                  <a:gd name="T49" fmla="*/ 183 h 727"/>
                  <a:gd name="T50" fmla="*/ 635 w 727"/>
                  <a:gd name="T51" fmla="*/ 124 h 727"/>
                  <a:gd name="T52" fmla="*/ 635 w 727"/>
                  <a:gd name="T53" fmla="*/ 124 h 727"/>
                  <a:gd name="T54" fmla="*/ 580 w 727"/>
                  <a:gd name="T55" fmla="*/ 74 h 727"/>
                  <a:gd name="T56" fmla="*/ 519 w 727"/>
                  <a:gd name="T57" fmla="*/ 36 h 727"/>
                  <a:gd name="T58" fmla="*/ 454 w 727"/>
                  <a:gd name="T59" fmla="*/ 11 h 727"/>
                  <a:gd name="T60" fmla="*/ 385 w 727"/>
                  <a:gd name="T61" fmla="*/ 0 h 727"/>
                  <a:gd name="T62" fmla="*/ 314 w 727"/>
                  <a:gd name="T63" fmla="*/ 3 h 727"/>
                  <a:gd name="T64" fmla="*/ 247 w 727"/>
                  <a:gd name="T65" fmla="*/ 19 h 727"/>
                  <a:gd name="T66" fmla="*/ 182 w 727"/>
                  <a:gd name="T67" fmla="*/ 49 h 727"/>
                  <a:gd name="T68" fmla="*/ 122 w 727"/>
                  <a:gd name="T69" fmla="*/ 90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7" h="727">
                    <a:moveTo>
                      <a:pt x="122" y="90"/>
                    </a:moveTo>
                    <a:lnTo>
                      <a:pt x="122" y="90"/>
                    </a:lnTo>
                    <a:lnTo>
                      <a:pt x="96" y="118"/>
                    </a:lnTo>
                    <a:lnTo>
                      <a:pt x="73" y="145"/>
                    </a:lnTo>
                    <a:lnTo>
                      <a:pt x="52" y="174"/>
                    </a:lnTo>
                    <a:lnTo>
                      <a:pt x="36" y="206"/>
                    </a:lnTo>
                    <a:lnTo>
                      <a:pt x="23" y="239"/>
                    </a:lnTo>
                    <a:lnTo>
                      <a:pt x="13" y="273"/>
                    </a:lnTo>
                    <a:lnTo>
                      <a:pt x="4" y="306"/>
                    </a:lnTo>
                    <a:lnTo>
                      <a:pt x="2" y="342"/>
                    </a:lnTo>
                    <a:lnTo>
                      <a:pt x="0" y="375"/>
                    </a:lnTo>
                    <a:lnTo>
                      <a:pt x="4" y="411"/>
                    </a:lnTo>
                    <a:lnTo>
                      <a:pt x="11" y="446"/>
                    </a:lnTo>
                    <a:lnTo>
                      <a:pt x="21" y="480"/>
                    </a:lnTo>
                    <a:lnTo>
                      <a:pt x="34" y="513"/>
                    </a:lnTo>
                    <a:lnTo>
                      <a:pt x="50" y="545"/>
                    </a:lnTo>
                    <a:lnTo>
                      <a:pt x="69" y="576"/>
                    </a:lnTo>
                    <a:lnTo>
                      <a:pt x="94" y="606"/>
                    </a:lnTo>
                    <a:lnTo>
                      <a:pt x="94" y="606"/>
                    </a:lnTo>
                    <a:lnTo>
                      <a:pt x="119" y="631"/>
                    </a:lnTo>
                    <a:lnTo>
                      <a:pt x="147" y="654"/>
                    </a:lnTo>
                    <a:lnTo>
                      <a:pt x="178" y="675"/>
                    </a:lnTo>
                    <a:lnTo>
                      <a:pt x="209" y="691"/>
                    </a:lnTo>
                    <a:lnTo>
                      <a:pt x="241" y="706"/>
                    </a:lnTo>
                    <a:lnTo>
                      <a:pt x="274" y="717"/>
                    </a:lnTo>
                    <a:lnTo>
                      <a:pt x="310" y="723"/>
                    </a:lnTo>
                    <a:lnTo>
                      <a:pt x="344" y="727"/>
                    </a:lnTo>
                    <a:lnTo>
                      <a:pt x="379" y="727"/>
                    </a:lnTo>
                    <a:lnTo>
                      <a:pt x="415" y="725"/>
                    </a:lnTo>
                    <a:lnTo>
                      <a:pt x="448" y="719"/>
                    </a:lnTo>
                    <a:lnTo>
                      <a:pt x="482" y="708"/>
                    </a:lnTo>
                    <a:lnTo>
                      <a:pt x="515" y="696"/>
                    </a:lnTo>
                    <a:lnTo>
                      <a:pt x="547" y="679"/>
                    </a:lnTo>
                    <a:lnTo>
                      <a:pt x="578" y="660"/>
                    </a:lnTo>
                    <a:lnTo>
                      <a:pt x="607" y="637"/>
                    </a:lnTo>
                    <a:lnTo>
                      <a:pt x="607" y="637"/>
                    </a:lnTo>
                    <a:lnTo>
                      <a:pt x="632" y="610"/>
                    </a:lnTo>
                    <a:lnTo>
                      <a:pt x="656" y="583"/>
                    </a:lnTo>
                    <a:lnTo>
                      <a:pt x="676" y="553"/>
                    </a:lnTo>
                    <a:lnTo>
                      <a:pt x="693" y="522"/>
                    </a:lnTo>
                    <a:lnTo>
                      <a:pt x="706" y="488"/>
                    </a:lnTo>
                    <a:lnTo>
                      <a:pt x="716" y="455"/>
                    </a:lnTo>
                    <a:lnTo>
                      <a:pt x="725" y="421"/>
                    </a:lnTo>
                    <a:lnTo>
                      <a:pt x="727" y="386"/>
                    </a:lnTo>
                    <a:lnTo>
                      <a:pt x="727" y="352"/>
                    </a:lnTo>
                    <a:lnTo>
                      <a:pt x="725" y="317"/>
                    </a:lnTo>
                    <a:lnTo>
                      <a:pt x="718" y="283"/>
                    </a:lnTo>
                    <a:lnTo>
                      <a:pt x="708" y="248"/>
                    </a:lnTo>
                    <a:lnTo>
                      <a:pt x="695" y="216"/>
                    </a:lnTo>
                    <a:lnTo>
                      <a:pt x="679" y="183"/>
                    </a:lnTo>
                    <a:lnTo>
                      <a:pt x="660" y="153"/>
                    </a:lnTo>
                    <a:lnTo>
                      <a:pt x="635" y="124"/>
                    </a:lnTo>
                    <a:lnTo>
                      <a:pt x="635" y="124"/>
                    </a:lnTo>
                    <a:lnTo>
                      <a:pt x="635" y="124"/>
                    </a:lnTo>
                    <a:lnTo>
                      <a:pt x="609" y="97"/>
                    </a:lnTo>
                    <a:lnTo>
                      <a:pt x="580" y="74"/>
                    </a:lnTo>
                    <a:lnTo>
                      <a:pt x="551" y="53"/>
                    </a:lnTo>
                    <a:lnTo>
                      <a:pt x="519" y="36"/>
                    </a:lnTo>
                    <a:lnTo>
                      <a:pt x="488" y="21"/>
                    </a:lnTo>
                    <a:lnTo>
                      <a:pt x="454" y="11"/>
                    </a:lnTo>
                    <a:lnTo>
                      <a:pt x="419" y="5"/>
                    </a:lnTo>
                    <a:lnTo>
                      <a:pt x="385" y="0"/>
                    </a:lnTo>
                    <a:lnTo>
                      <a:pt x="350" y="0"/>
                    </a:lnTo>
                    <a:lnTo>
                      <a:pt x="314" y="3"/>
                    </a:lnTo>
                    <a:lnTo>
                      <a:pt x="281" y="9"/>
                    </a:lnTo>
                    <a:lnTo>
                      <a:pt x="247" y="19"/>
                    </a:lnTo>
                    <a:lnTo>
                      <a:pt x="214" y="32"/>
                    </a:lnTo>
                    <a:lnTo>
                      <a:pt x="182" y="49"/>
                    </a:lnTo>
                    <a:lnTo>
                      <a:pt x="151" y="67"/>
                    </a:lnTo>
                    <a:lnTo>
                      <a:pt x="122" y="90"/>
                    </a:lnTo>
                    <a:lnTo>
                      <a:pt x="122" y="90"/>
                    </a:lnTo>
                    <a:close/>
                  </a:path>
                </a:pathLst>
              </a:custGeom>
              <a:noFill/>
              <a:ln w="396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48" name="Rectangle 71"/>
              <p:cNvSpPr>
                <a:spLocks noChangeArrowheads="1"/>
              </p:cNvSpPr>
              <p:nvPr/>
            </p:nvSpPr>
            <p:spPr bwMode="auto">
              <a:xfrm>
                <a:off x="7791741" y="2397103"/>
                <a:ext cx="387826" cy="205121"/>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1219027"/>
                <a:r>
                  <a:rPr lang="en-US" altLang="en-US" sz="1333" dirty="0"/>
                  <a:t>Apps</a:t>
                </a:r>
              </a:p>
            </p:txBody>
          </p:sp>
          <p:sp>
            <p:nvSpPr>
              <p:cNvPr id="256" name="Freeform 79"/>
              <p:cNvSpPr>
                <a:spLocks/>
              </p:cNvSpPr>
              <p:nvPr/>
            </p:nvSpPr>
            <p:spPr bwMode="auto">
              <a:xfrm>
                <a:off x="7547616" y="1740916"/>
                <a:ext cx="354933" cy="356661"/>
              </a:xfrm>
              <a:custGeom>
                <a:avLst/>
                <a:gdLst>
                  <a:gd name="T0" fmla="*/ 205 w 205"/>
                  <a:gd name="T1" fmla="*/ 147 h 206"/>
                  <a:gd name="T2" fmla="*/ 205 w 205"/>
                  <a:gd name="T3" fmla="*/ 9 h 206"/>
                  <a:gd name="T4" fmla="*/ 205 w 205"/>
                  <a:gd name="T5" fmla="*/ 9 h 206"/>
                  <a:gd name="T6" fmla="*/ 205 w 205"/>
                  <a:gd name="T7" fmla="*/ 4 h 206"/>
                  <a:gd name="T8" fmla="*/ 201 w 205"/>
                  <a:gd name="T9" fmla="*/ 2 h 206"/>
                  <a:gd name="T10" fmla="*/ 188 w 205"/>
                  <a:gd name="T11" fmla="*/ 0 h 206"/>
                  <a:gd name="T12" fmla="*/ 19 w 205"/>
                  <a:gd name="T13" fmla="*/ 0 h 206"/>
                  <a:gd name="T14" fmla="*/ 19 w 205"/>
                  <a:gd name="T15" fmla="*/ 0 h 206"/>
                  <a:gd name="T16" fmla="*/ 6 w 205"/>
                  <a:gd name="T17" fmla="*/ 2 h 206"/>
                  <a:gd name="T18" fmla="*/ 2 w 205"/>
                  <a:gd name="T19" fmla="*/ 4 h 206"/>
                  <a:gd name="T20" fmla="*/ 0 w 205"/>
                  <a:gd name="T21" fmla="*/ 9 h 206"/>
                  <a:gd name="T22" fmla="*/ 0 w 205"/>
                  <a:gd name="T23" fmla="*/ 197 h 206"/>
                  <a:gd name="T24" fmla="*/ 0 w 205"/>
                  <a:gd name="T25" fmla="*/ 197 h 206"/>
                  <a:gd name="T26" fmla="*/ 2 w 205"/>
                  <a:gd name="T27" fmla="*/ 201 h 206"/>
                  <a:gd name="T28" fmla="*/ 6 w 205"/>
                  <a:gd name="T29" fmla="*/ 203 h 206"/>
                  <a:gd name="T30" fmla="*/ 19 w 205"/>
                  <a:gd name="T31" fmla="*/ 206 h 206"/>
                  <a:gd name="T32" fmla="*/ 140 w 205"/>
                  <a:gd name="T33"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206">
                    <a:moveTo>
                      <a:pt x="205" y="147"/>
                    </a:moveTo>
                    <a:lnTo>
                      <a:pt x="205" y="9"/>
                    </a:lnTo>
                    <a:lnTo>
                      <a:pt x="205" y="9"/>
                    </a:lnTo>
                    <a:lnTo>
                      <a:pt x="205" y="4"/>
                    </a:lnTo>
                    <a:lnTo>
                      <a:pt x="201" y="2"/>
                    </a:lnTo>
                    <a:lnTo>
                      <a:pt x="188" y="0"/>
                    </a:lnTo>
                    <a:lnTo>
                      <a:pt x="19" y="0"/>
                    </a:lnTo>
                    <a:lnTo>
                      <a:pt x="19" y="0"/>
                    </a:lnTo>
                    <a:lnTo>
                      <a:pt x="6" y="2"/>
                    </a:lnTo>
                    <a:lnTo>
                      <a:pt x="2" y="4"/>
                    </a:lnTo>
                    <a:lnTo>
                      <a:pt x="0" y="9"/>
                    </a:lnTo>
                    <a:lnTo>
                      <a:pt x="0" y="197"/>
                    </a:lnTo>
                    <a:lnTo>
                      <a:pt x="0" y="197"/>
                    </a:lnTo>
                    <a:lnTo>
                      <a:pt x="2" y="201"/>
                    </a:lnTo>
                    <a:lnTo>
                      <a:pt x="6" y="203"/>
                    </a:lnTo>
                    <a:lnTo>
                      <a:pt x="19" y="206"/>
                    </a:lnTo>
                    <a:lnTo>
                      <a:pt x="140" y="206"/>
                    </a:lnTo>
                  </a:path>
                </a:pathLst>
              </a:custGeom>
              <a:noFill/>
              <a:ln w="269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59" name="Freeform 82"/>
              <p:cNvSpPr>
                <a:spLocks/>
              </p:cNvSpPr>
              <p:nvPr/>
            </p:nvSpPr>
            <p:spPr bwMode="auto">
              <a:xfrm>
                <a:off x="8015089" y="1740916"/>
                <a:ext cx="354933" cy="356661"/>
              </a:xfrm>
              <a:custGeom>
                <a:avLst/>
                <a:gdLst>
                  <a:gd name="T0" fmla="*/ 186 w 205"/>
                  <a:gd name="T1" fmla="*/ 0 h 206"/>
                  <a:gd name="T2" fmla="*/ 17 w 205"/>
                  <a:gd name="T3" fmla="*/ 0 h 206"/>
                  <a:gd name="T4" fmla="*/ 17 w 205"/>
                  <a:gd name="T5" fmla="*/ 0 h 206"/>
                  <a:gd name="T6" fmla="*/ 4 w 205"/>
                  <a:gd name="T7" fmla="*/ 2 h 206"/>
                  <a:gd name="T8" fmla="*/ 0 w 205"/>
                  <a:gd name="T9" fmla="*/ 4 h 206"/>
                  <a:gd name="T10" fmla="*/ 0 w 205"/>
                  <a:gd name="T11" fmla="*/ 9 h 206"/>
                  <a:gd name="T12" fmla="*/ 0 w 205"/>
                  <a:gd name="T13" fmla="*/ 147 h 206"/>
                  <a:gd name="T14" fmla="*/ 58 w 205"/>
                  <a:gd name="T15" fmla="*/ 147 h 206"/>
                  <a:gd name="T16" fmla="*/ 58 w 205"/>
                  <a:gd name="T17" fmla="*/ 147 h 206"/>
                  <a:gd name="T18" fmla="*/ 71 w 205"/>
                  <a:gd name="T19" fmla="*/ 149 h 206"/>
                  <a:gd name="T20" fmla="*/ 75 w 205"/>
                  <a:gd name="T21" fmla="*/ 151 h 206"/>
                  <a:gd name="T22" fmla="*/ 75 w 205"/>
                  <a:gd name="T23" fmla="*/ 155 h 206"/>
                  <a:gd name="T24" fmla="*/ 75 w 205"/>
                  <a:gd name="T25" fmla="*/ 206 h 206"/>
                  <a:gd name="T26" fmla="*/ 186 w 205"/>
                  <a:gd name="T27" fmla="*/ 206 h 206"/>
                  <a:gd name="T28" fmla="*/ 186 w 205"/>
                  <a:gd name="T29" fmla="*/ 206 h 206"/>
                  <a:gd name="T30" fmla="*/ 199 w 205"/>
                  <a:gd name="T31" fmla="*/ 203 h 206"/>
                  <a:gd name="T32" fmla="*/ 203 w 205"/>
                  <a:gd name="T33" fmla="*/ 201 h 206"/>
                  <a:gd name="T34" fmla="*/ 205 w 205"/>
                  <a:gd name="T35" fmla="*/ 197 h 206"/>
                  <a:gd name="T36" fmla="*/ 205 w 205"/>
                  <a:gd name="T37" fmla="*/ 9 h 206"/>
                  <a:gd name="T38" fmla="*/ 205 w 205"/>
                  <a:gd name="T39" fmla="*/ 9 h 206"/>
                  <a:gd name="T40" fmla="*/ 203 w 205"/>
                  <a:gd name="T41" fmla="*/ 4 h 206"/>
                  <a:gd name="T42" fmla="*/ 199 w 205"/>
                  <a:gd name="T43" fmla="*/ 2 h 206"/>
                  <a:gd name="T44" fmla="*/ 186 w 205"/>
                  <a:gd name="T45" fmla="*/ 0 h 206"/>
                  <a:gd name="T46" fmla="*/ 186 w 205"/>
                  <a:gd name="T4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 h="206">
                    <a:moveTo>
                      <a:pt x="186" y="0"/>
                    </a:moveTo>
                    <a:lnTo>
                      <a:pt x="17" y="0"/>
                    </a:lnTo>
                    <a:lnTo>
                      <a:pt x="17" y="0"/>
                    </a:lnTo>
                    <a:lnTo>
                      <a:pt x="4" y="2"/>
                    </a:lnTo>
                    <a:lnTo>
                      <a:pt x="0" y="4"/>
                    </a:lnTo>
                    <a:lnTo>
                      <a:pt x="0" y="9"/>
                    </a:lnTo>
                    <a:lnTo>
                      <a:pt x="0" y="147"/>
                    </a:lnTo>
                    <a:lnTo>
                      <a:pt x="58" y="147"/>
                    </a:lnTo>
                    <a:lnTo>
                      <a:pt x="58" y="147"/>
                    </a:lnTo>
                    <a:lnTo>
                      <a:pt x="71" y="149"/>
                    </a:lnTo>
                    <a:lnTo>
                      <a:pt x="75" y="151"/>
                    </a:lnTo>
                    <a:lnTo>
                      <a:pt x="75" y="155"/>
                    </a:lnTo>
                    <a:lnTo>
                      <a:pt x="75" y="206"/>
                    </a:lnTo>
                    <a:lnTo>
                      <a:pt x="186" y="206"/>
                    </a:lnTo>
                    <a:lnTo>
                      <a:pt x="186" y="206"/>
                    </a:lnTo>
                    <a:lnTo>
                      <a:pt x="199" y="203"/>
                    </a:lnTo>
                    <a:lnTo>
                      <a:pt x="203" y="201"/>
                    </a:lnTo>
                    <a:lnTo>
                      <a:pt x="205" y="197"/>
                    </a:lnTo>
                    <a:lnTo>
                      <a:pt x="205" y="9"/>
                    </a:lnTo>
                    <a:lnTo>
                      <a:pt x="205" y="9"/>
                    </a:lnTo>
                    <a:lnTo>
                      <a:pt x="203" y="4"/>
                    </a:lnTo>
                    <a:lnTo>
                      <a:pt x="199" y="2"/>
                    </a:lnTo>
                    <a:lnTo>
                      <a:pt x="186" y="0"/>
                    </a:lnTo>
                    <a:lnTo>
                      <a:pt x="186" y="0"/>
                    </a:lnTo>
                    <a:close/>
                  </a:path>
                </a:pathLst>
              </a:custGeom>
              <a:noFill/>
              <a:ln w="269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61" name="Freeform 84"/>
              <p:cNvSpPr>
                <a:spLocks/>
              </p:cNvSpPr>
              <p:nvPr/>
            </p:nvSpPr>
            <p:spPr bwMode="auto">
              <a:xfrm>
                <a:off x="7859264" y="2101040"/>
                <a:ext cx="212960" cy="166211"/>
              </a:xfrm>
              <a:custGeom>
                <a:avLst/>
                <a:gdLst>
                  <a:gd name="T0" fmla="*/ 4 w 123"/>
                  <a:gd name="T1" fmla="*/ 0 h 96"/>
                  <a:gd name="T2" fmla="*/ 113 w 123"/>
                  <a:gd name="T3" fmla="*/ 0 h 96"/>
                  <a:gd name="T4" fmla="*/ 113 w 123"/>
                  <a:gd name="T5" fmla="*/ 0 h 96"/>
                  <a:gd name="T6" fmla="*/ 121 w 123"/>
                  <a:gd name="T7" fmla="*/ 2 h 96"/>
                  <a:gd name="T8" fmla="*/ 123 w 123"/>
                  <a:gd name="T9" fmla="*/ 2 h 96"/>
                  <a:gd name="T10" fmla="*/ 123 w 123"/>
                  <a:gd name="T11" fmla="*/ 4 h 96"/>
                  <a:gd name="T12" fmla="*/ 123 w 123"/>
                  <a:gd name="T13" fmla="*/ 92 h 96"/>
                  <a:gd name="T14" fmla="*/ 123 w 123"/>
                  <a:gd name="T15" fmla="*/ 92 h 96"/>
                  <a:gd name="T16" fmla="*/ 123 w 123"/>
                  <a:gd name="T17" fmla="*/ 94 h 96"/>
                  <a:gd name="T18" fmla="*/ 121 w 123"/>
                  <a:gd name="T19" fmla="*/ 96 h 96"/>
                  <a:gd name="T20" fmla="*/ 113 w 123"/>
                  <a:gd name="T21" fmla="*/ 96 h 96"/>
                  <a:gd name="T22" fmla="*/ 12 w 123"/>
                  <a:gd name="T23" fmla="*/ 96 h 96"/>
                  <a:gd name="T24" fmla="*/ 12 w 123"/>
                  <a:gd name="T25" fmla="*/ 96 h 96"/>
                  <a:gd name="T26" fmla="*/ 4 w 123"/>
                  <a:gd name="T27" fmla="*/ 96 h 96"/>
                  <a:gd name="T28" fmla="*/ 2 w 123"/>
                  <a:gd name="T29" fmla="*/ 94 h 96"/>
                  <a:gd name="T30" fmla="*/ 0 w 123"/>
                  <a:gd name="T31" fmla="*/ 92 h 96"/>
                  <a:gd name="T32" fmla="*/ 0 w 123"/>
                  <a:gd name="T33" fmla="*/ 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96">
                    <a:moveTo>
                      <a:pt x="4" y="0"/>
                    </a:moveTo>
                    <a:lnTo>
                      <a:pt x="113" y="0"/>
                    </a:lnTo>
                    <a:lnTo>
                      <a:pt x="113" y="0"/>
                    </a:lnTo>
                    <a:lnTo>
                      <a:pt x="121" y="2"/>
                    </a:lnTo>
                    <a:lnTo>
                      <a:pt x="123" y="2"/>
                    </a:lnTo>
                    <a:lnTo>
                      <a:pt x="123" y="4"/>
                    </a:lnTo>
                    <a:lnTo>
                      <a:pt x="123" y="92"/>
                    </a:lnTo>
                    <a:lnTo>
                      <a:pt x="123" y="92"/>
                    </a:lnTo>
                    <a:lnTo>
                      <a:pt x="123" y="94"/>
                    </a:lnTo>
                    <a:lnTo>
                      <a:pt x="121" y="96"/>
                    </a:lnTo>
                    <a:lnTo>
                      <a:pt x="113" y="96"/>
                    </a:lnTo>
                    <a:lnTo>
                      <a:pt x="12" y="96"/>
                    </a:lnTo>
                    <a:lnTo>
                      <a:pt x="12" y="96"/>
                    </a:lnTo>
                    <a:lnTo>
                      <a:pt x="4" y="96"/>
                    </a:lnTo>
                    <a:lnTo>
                      <a:pt x="2" y="94"/>
                    </a:lnTo>
                    <a:lnTo>
                      <a:pt x="0" y="92"/>
                    </a:lnTo>
                    <a:lnTo>
                      <a:pt x="0" y="4"/>
                    </a:lnTo>
                  </a:path>
                </a:pathLst>
              </a:custGeom>
              <a:solidFill>
                <a:srgbClr val="FFFFFF"/>
              </a:solidFill>
              <a:ln w="26988">
                <a:solidFill>
                  <a:schemeClr val="tx2"/>
                </a:solidFill>
                <a:prstDash val="solid"/>
                <a:round/>
                <a:headEnd/>
                <a:tailEnd/>
              </a:ln>
              <a:extLst/>
            </p:spPr>
            <p:txBody>
              <a:bodyPr vert="horz" wrap="square" lIns="162517" tIns="81259" rIns="162517" bIns="81259" numCol="1" anchor="t" anchorCtr="0" compatLnSpc="1">
                <a:prstTxWarp prst="textNoShape">
                  <a:avLst/>
                </a:prstTxWarp>
              </a:bodyPr>
              <a:lstStyle/>
              <a:p>
                <a:endParaRPr lang="en-US" sz="2800"/>
              </a:p>
            </p:txBody>
          </p:sp>
          <p:sp>
            <p:nvSpPr>
              <p:cNvPr id="264" name="Freeform 87"/>
              <p:cNvSpPr>
                <a:spLocks noEditPoints="1"/>
              </p:cNvSpPr>
              <p:nvPr/>
            </p:nvSpPr>
            <p:spPr bwMode="auto">
              <a:xfrm>
                <a:off x="7637648" y="1860380"/>
                <a:ext cx="174869" cy="128121"/>
              </a:xfrm>
              <a:custGeom>
                <a:avLst/>
                <a:gdLst>
                  <a:gd name="T0" fmla="*/ 94 w 101"/>
                  <a:gd name="T1" fmla="*/ 9 h 74"/>
                  <a:gd name="T2" fmla="*/ 94 w 101"/>
                  <a:gd name="T3" fmla="*/ 0 h 74"/>
                  <a:gd name="T4" fmla="*/ 63 w 101"/>
                  <a:gd name="T5" fmla="*/ 0 h 74"/>
                  <a:gd name="T6" fmla="*/ 50 w 101"/>
                  <a:gd name="T7" fmla="*/ 13 h 74"/>
                  <a:gd name="T8" fmla="*/ 36 w 101"/>
                  <a:gd name="T9" fmla="*/ 0 h 74"/>
                  <a:gd name="T10" fmla="*/ 4 w 101"/>
                  <a:gd name="T11" fmla="*/ 0 h 74"/>
                  <a:gd name="T12" fmla="*/ 4 w 101"/>
                  <a:gd name="T13" fmla="*/ 9 h 74"/>
                  <a:gd name="T14" fmla="*/ 29 w 101"/>
                  <a:gd name="T15" fmla="*/ 34 h 74"/>
                  <a:gd name="T16" fmla="*/ 0 w 101"/>
                  <a:gd name="T17" fmla="*/ 61 h 74"/>
                  <a:gd name="T18" fmla="*/ 0 w 101"/>
                  <a:gd name="T19" fmla="*/ 70 h 74"/>
                  <a:gd name="T20" fmla="*/ 63 w 101"/>
                  <a:gd name="T21" fmla="*/ 70 h 74"/>
                  <a:gd name="T22" fmla="*/ 63 w 101"/>
                  <a:gd name="T23" fmla="*/ 74 h 74"/>
                  <a:gd name="T24" fmla="*/ 101 w 101"/>
                  <a:gd name="T25" fmla="*/ 74 h 74"/>
                  <a:gd name="T26" fmla="*/ 101 w 101"/>
                  <a:gd name="T27" fmla="*/ 63 h 74"/>
                  <a:gd name="T28" fmla="*/ 88 w 101"/>
                  <a:gd name="T29" fmla="*/ 53 h 74"/>
                  <a:gd name="T30" fmla="*/ 94 w 101"/>
                  <a:gd name="T31" fmla="*/ 44 h 74"/>
                  <a:gd name="T32" fmla="*/ 94 w 101"/>
                  <a:gd name="T33" fmla="*/ 36 h 74"/>
                  <a:gd name="T34" fmla="*/ 67 w 101"/>
                  <a:gd name="T35" fmla="*/ 36 h 74"/>
                  <a:gd name="T36" fmla="*/ 94 w 101"/>
                  <a:gd name="T37" fmla="*/ 9 h 74"/>
                  <a:gd name="T38" fmla="*/ 94 w 101"/>
                  <a:gd name="T39" fmla="*/ 9 h 74"/>
                  <a:gd name="T40" fmla="*/ 11 w 101"/>
                  <a:gd name="T41" fmla="*/ 5 h 74"/>
                  <a:gd name="T42" fmla="*/ 15 w 101"/>
                  <a:gd name="T43" fmla="*/ 5 h 74"/>
                  <a:gd name="T44" fmla="*/ 78 w 101"/>
                  <a:gd name="T45" fmla="*/ 65 h 74"/>
                  <a:gd name="T46" fmla="*/ 78 w 101"/>
                  <a:gd name="T47" fmla="*/ 70 h 74"/>
                  <a:gd name="T48" fmla="*/ 71 w 101"/>
                  <a:gd name="T49" fmla="*/ 70 h 74"/>
                  <a:gd name="T50" fmla="*/ 11 w 101"/>
                  <a:gd name="T51" fmla="*/ 9 h 74"/>
                  <a:gd name="T52" fmla="*/ 11 w 101"/>
                  <a:gd name="T53" fmla="*/ 5 h 74"/>
                  <a:gd name="T54" fmla="*/ 11 w 101"/>
                  <a:gd name="T55" fmla="*/ 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 h="74">
                    <a:moveTo>
                      <a:pt x="94" y="9"/>
                    </a:moveTo>
                    <a:lnTo>
                      <a:pt x="94" y="0"/>
                    </a:lnTo>
                    <a:lnTo>
                      <a:pt x="63" y="0"/>
                    </a:lnTo>
                    <a:lnTo>
                      <a:pt x="50" y="13"/>
                    </a:lnTo>
                    <a:lnTo>
                      <a:pt x="36" y="0"/>
                    </a:lnTo>
                    <a:lnTo>
                      <a:pt x="4" y="0"/>
                    </a:lnTo>
                    <a:lnTo>
                      <a:pt x="4" y="9"/>
                    </a:lnTo>
                    <a:lnTo>
                      <a:pt x="29" y="34"/>
                    </a:lnTo>
                    <a:lnTo>
                      <a:pt x="0" y="61"/>
                    </a:lnTo>
                    <a:lnTo>
                      <a:pt x="0" y="70"/>
                    </a:lnTo>
                    <a:lnTo>
                      <a:pt x="63" y="70"/>
                    </a:lnTo>
                    <a:lnTo>
                      <a:pt x="63" y="74"/>
                    </a:lnTo>
                    <a:lnTo>
                      <a:pt x="101" y="74"/>
                    </a:lnTo>
                    <a:lnTo>
                      <a:pt x="101" y="63"/>
                    </a:lnTo>
                    <a:lnTo>
                      <a:pt x="88" y="53"/>
                    </a:lnTo>
                    <a:lnTo>
                      <a:pt x="94" y="44"/>
                    </a:lnTo>
                    <a:lnTo>
                      <a:pt x="94" y="36"/>
                    </a:lnTo>
                    <a:lnTo>
                      <a:pt x="67" y="36"/>
                    </a:lnTo>
                    <a:lnTo>
                      <a:pt x="94" y="9"/>
                    </a:lnTo>
                    <a:lnTo>
                      <a:pt x="94" y="9"/>
                    </a:lnTo>
                    <a:close/>
                    <a:moveTo>
                      <a:pt x="11" y="5"/>
                    </a:moveTo>
                    <a:lnTo>
                      <a:pt x="15" y="5"/>
                    </a:lnTo>
                    <a:lnTo>
                      <a:pt x="78" y="65"/>
                    </a:lnTo>
                    <a:lnTo>
                      <a:pt x="78" y="70"/>
                    </a:lnTo>
                    <a:lnTo>
                      <a:pt x="71" y="70"/>
                    </a:lnTo>
                    <a:lnTo>
                      <a:pt x="11" y="9"/>
                    </a:lnTo>
                    <a:lnTo>
                      <a:pt x="11" y="5"/>
                    </a:lnTo>
                    <a:lnTo>
                      <a:pt x="11" y="5"/>
                    </a:lnTo>
                    <a:close/>
                  </a:path>
                </a:pathLst>
              </a:custGeom>
              <a:solidFill>
                <a:schemeClr val="tx2"/>
              </a:solidFill>
              <a:ln w="9525">
                <a:solidFill>
                  <a:schemeClr val="tx2"/>
                </a:solidFill>
                <a:round/>
                <a:headEnd/>
                <a:tailEnd/>
              </a:ln>
              <a:extLst/>
            </p:spPr>
            <p:txBody>
              <a:bodyPr vert="horz" wrap="square" lIns="162517" tIns="81259" rIns="162517" bIns="81259" numCol="1" anchor="t" anchorCtr="0" compatLnSpc="1">
                <a:prstTxWarp prst="textNoShape">
                  <a:avLst/>
                </a:prstTxWarp>
              </a:bodyPr>
              <a:lstStyle/>
              <a:p>
                <a:endParaRPr lang="en-US" sz="2800"/>
              </a:p>
            </p:txBody>
          </p:sp>
          <p:sp>
            <p:nvSpPr>
              <p:cNvPr id="265" name="Freeform 88"/>
              <p:cNvSpPr>
                <a:spLocks noEditPoints="1"/>
              </p:cNvSpPr>
              <p:nvPr/>
            </p:nvSpPr>
            <p:spPr bwMode="auto">
              <a:xfrm>
                <a:off x="8068761" y="1792857"/>
                <a:ext cx="251050" cy="249316"/>
              </a:xfrm>
              <a:custGeom>
                <a:avLst/>
                <a:gdLst>
                  <a:gd name="T0" fmla="*/ 76 w 145"/>
                  <a:gd name="T1" fmla="*/ 44 h 144"/>
                  <a:gd name="T2" fmla="*/ 103 w 145"/>
                  <a:gd name="T3" fmla="*/ 42 h 144"/>
                  <a:gd name="T4" fmla="*/ 76 w 145"/>
                  <a:gd name="T5" fmla="*/ 37 h 144"/>
                  <a:gd name="T6" fmla="*/ 86 w 145"/>
                  <a:gd name="T7" fmla="*/ 8 h 144"/>
                  <a:gd name="T8" fmla="*/ 99 w 145"/>
                  <a:gd name="T9" fmla="*/ 18 h 144"/>
                  <a:gd name="T10" fmla="*/ 76 w 145"/>
                  <a:gd name="T11" fmla="*/ 37 h 144"/>
                  <a:gd name="T12" fmla="*/ 69 w 145"/>
                  <a:gd name="T13" fmla="*/ 37 h 144"/>
                  <a:gd name="T14" fmla="*/ 46 w 145"/>
                  <a:gd name="T15" fmla="*/ 18 h 144"/>
                  <a:gd name="T16" fmla="*/ 59 w 145"/>
                  <a:gd name="T17" fmla="*/ 8 h 144"/>
                  <a:gd name="T18" fmla="*/ 69 w 145"/>
                  <a:gd name="T19" fmla="*/ 44 h 144"/>
                  <a:gd name="T20" fmla="*/ 40 w 145"/>
                  <a:gd name="T21" fmla="*/ 69 h 144"/>
                  <a:gd name="T22" fmla="*/ 69 w 145"/>
                  <a:gd name="T23" fmla="*/ 44 h 144"/>
                  <a:gd name="T24" fmla="*/ 7 w 145"/>
                  <a:gd name="T25" fmla="*/ 69 h 144"/>
                  <a:gd name="T26" fmla="*/ 17 w 145"/>
                  <a:gd name="T27" fmla="*/ 37 h 144"/>
                  <a:gd name="T28" fmla="*/ 36 w 145"/>
                  <a:gd name="T29" fmla="*/ 42 h 144"/>
                  <a:gd name="T30" fmla="*/ 36 w 145"/>
                  <a:gd name="T31" fmla="*/ 75 h 144"/>
                  <a:gd name="T32" fmla="*/ 38 w 145"/>
                  <a:gd name="T33" fmla="*/ 102 h 144"/>
                  <a:gd name="T34" fmla="*/ 9 w 145"/>
                  <a:gd name="T35" fmla="*/ 92 h 144"/>
                  <a:gd name="T36" fmla="*/ 40 w 145"/>
                  <a:gd name="T37" fmla="*/ 75 h 144"/>
                  <a:gd name="T38" fmla="*/ 69 w 145"/>
                  <a:gd name="T39" fmla="*/ 100 h 144"/>
                  <a:gd name="T40" fmla="*/ 40 w 145"/>
                  <a:gd name="T41" fmla="*/ 75 h 144"/>
                  <a:gd name="T42" fmla="*/ 69 w 145"/>
                  <a:gd name="T43" fmla="*/ 138 h 144"/>
                  <a:gd name="T44" fmla="*/ 55 w 145"/>
                  <a:gd name="T45" fmla="*/ 136 h 144"/>
                  <a:gd name="T46" fmla="*/ 46 w 145"/>
                  <a:gd name="T47" fmla="*/ 106 h 144"/>
                  <a:gd name="T48" fmla="*/ 69 w 145"/>
                  <a:gd name="T49" fmla="*/ 106 h 144"/>
                  <a:gd name="T50" fmla="*/ 99 w 145"/>
                  <a:gd name="T51" fmla="*/ 106 h 144"/>
                  <a:gd name="T52" fmla="*/ 90 w 145"/>
                  <a:gd name="T53" fmla="*/ 136 h 144"/>
                  <a:gd name="T54" fmla="*/ 76 w 145"/>
                  <a:gd name="T55" fmla="*/ 138 h 144"/>
                  <a:gd name="T56" fmla="*/ 76 w 145"/>
                  <a:gd name="T57" fmla="*/ 75 h 144"/>
                  <a:gd name="T58" fmla="*/ 101 w 145"/>
                  <a:gd name="T59" fmla="*/ 100 h 144"/>
                  <a:gd name="T60" fmla="*/ 76 w 145"/>
                  <a:gd name="T61" fmla="*/ 100 h 144"/>
                  <a:gd name="T62" fmla="*/ 138 w 145"/>
                  <a:gd name="T63" fmla="*/ 75 h 144"/>
                  <a:gd name="T64" fmla="*/ 130 w 145"/>
                  <a:gd name="T65" fmla="*/ 106 h 144"/>
                  <a:gd name="T66" fmla="*/ 109 w 145"/>
                  <a:gd name="T67" fmla="*/ 75 h 144"/>
                  <a:gd name="T68" fmla="*/ 109 w 145"/>
                  <a:gd name="T69" fmla="*/ 69 h 144"/>
                  <a:gd name="T70" fmla="*/ 128 w 145"/>
                  <a:gd name="T71" fmla="*/ 37 h 144"/>
                  <a:gd name="T72" fmla="*/ 138 w 145"/>
                  <a:gd name="T73" fmla="*/ 69 h 144"/>
                  <a:gd name="T74" fmla="*/ 126 w 145"/>
                  <a:gd name="T75" fmla="*/ 31 h 144"/>
                  <a:gd name="T76" fmla="*/ 103 w 145"/>
                  <a:gd name="T77" fmla="*/ 12 h 144"/>
                  <a:gd name="T78" fmla="*/ 126 w 145"/>
                  <a:gd name="T79" fmla="*/ 31 h 144"/>
                  <a:gd name="T80" fmla="*/ 42 w 145"/>
                  <a:gd name="T81" fmla="*/ 12 h 144"/>
                  <a:gd name="T82" fmla="*/ 21 w 145"/>
                  <a:gd name="T83" fmla="*/ 31 h 144"/>
                  <a:gd name="T84" fmla="*/ 42 w 145"/>
                  <a:gd name="T85" fmla="*/ 12 h 144"/>
                  <a:gd name="T86" fmla="*/ 25 w 145"/>
                  <a:gd name="T87" fmla="*/ 119 h 144"/>
                  <a:gd name="T88" fmla="*/ 40 w 145"/>
                  <a:gd name="T89" fmla="*/ 109 h 144"/>
                  <a:gd name="T90" fmla="*/ 46 w 145"/>
                  <a:gd name="T91" fmla="*/ 134 h 144"/>
                  <a:gd name="T92" fmla="*/ 44 w 145"/>
                  <a:gd name="T93" fmla="*/ 138 h 144"/>
                  <a:gd name="T94" fmla="*/ 74 w 145"/>
                  <a:gd name="T95" fmla="*/ 144 h 144"/>
                  <a:gd name="T96" fmla="*/ 113 w 145"/>
                  <a:gd name="T97" fmla="*/ 132 h 144"/>
                  <a:gd name="T98" fmla="*/ 138 w 145"/>
                  <a:gd name="T99" fmla="*/ 100 h 144"/>
                  <a:gd name="T100" fmla="*/ 145 w 145"/>
                  <a:gd name="T101" fmla="*/ 73 h 144"/>
                  <a:gd name="T102" fmla="*/ 132 w 145"/>
                  <a:gd name="T103" fmla="*/ 31 h 144"/>
                  <a:gd name="T104" fmla="*/ 101 w 145"/>
                  <a:gd name="T105" fmla="*/ 6 h 144"/>
                  <a:gd name="T106" fmla="*/ 74 w 145"/>
                  <a:gd name="T107" fmla="*/ 0 h 144"/>
                  <a:gd name="T108" fmla="*/ 32 w 145"/>
                  <a:gd name="T109" fmla="*/ 12 h 144"/>
                  <a:gd name="T110" fmla="*/ 7 w 145"/>
                  <a:gd name="T111" fmla="*/ 44 h 144"/>
                  <a:gd name="T112" fmla="*/ 0 w 145"/>
                  <a:gd name="T113" fmla="*/ 73 h 144"/>
                  <a:gd name="T114" fmla="*/ 9 w 145"/>
                  <a:gd name="T115" fmla="*/ 106 h 144"/>
                  <a:gd name="T116" fmla="*/ 97 w 145"/>
                  <a:gd name="T117" fmla="*/ 134 h 144"/>
                  <a:gd name="T118" fmla="*/ 105 w 145"/>
                  <a:gd name="T119" fmla="*/ 109 h 144"/>
                  <a:gd name="T120" fmla="*/ 113 w 145"/>
                  <a:gd name="T121" fmla="*/ 12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 h="144">
                    <a:moveTo>
                      <a:pt x="105" y="69"/>
                    </a:moveTo>
                    <a:lnTo>
                      <a:pt x="76" y="69"/>
                    </a:lnTo>
                    <a:lnTo>
                      <a:pt x="76" y="44"/>
                    </a:lnTo>
                    <a:lnTo>
                      <a:pt x="76" y="44"/>
                    </a:lnTo>
                    <a:lnTo>
                      <a:pt x="103" y="42"/>
                    </a:lnTo>
                    <a:lnTo>
                      <a:pt x="103" y="42"/>
                    </a:lnTo>
                    <a:lnTo>
                      <a:pt x="105" y="69"/>
                    </a:lnTo>
                    <a:lnTo>
                      <a:pt x="105" y="69"/>
                    </a:lnTo>
                    <a:close/>
                    <a:moveTo>
                      <a:pt x="76" y="37"/>
                    </a:moveTo>
                    <a:lnTo>
                      <a:pt x="76" y="6"/>
                    </a:lnTo>
                    <a:lnTo>
                      <a:pt x="76" y="6"/>
                    </a:lnTo>
                    <a:lnTo>
                      <a:pt x="86" y="8"/>
                    </a:lnTo>
                    <a:lnTo>
                      <a:pt x="95" y="10"/>
                    </a:lnTo>
                    <a:lnTo>
                      <a:pt x="95" y="10"/>
                    </a:lnTo>
                    <a:lnTo>
                      <a:pt x="99" y="18"/>
                    </a:lnTo>
                    <a:lnTo>
                      <a:pt x="101" y="35"/>
                    </a:lnTo>
                    <a:lnTo>
                      <a:pt x="101" y="35"/>
                    </a:lnTo>
                    <a:lnTo>
                      <a:pt x="76" y="37"/>
                    </a:lnTo>
                    <a:lnTo>
                      <a:pt x="76" y="37"/>
                    </a:lnTo>
                    <a:close/>
                    <a:moveTo>
                      <a:pt x="69" y="37"/>
                    </a:moveTo>
                    <a:lnTo>
                      <a:pt x="69" y="37"/>
                    </a:lnTo>
                    <a:lnTo>
                      <a:pt x="44" y="35"/>
                    </a:lnTo>
                    <a:lnTo>
                      <a:pt x="44" y="35"/>
                    </a:lnTo>
                    <a:lnTo>
                      <a:pt x="46" y="18"/>
                    </a:lnTo>
                    <a:lnTo>
                      <a:pt x="51" y="10"/>
                    </a:lnTo>
                    <a:lnTo>
                      <a:pt x="51" y="10"/>
                    </a:lnTo>
                    <a:lnTo>
                      <a:pt x="59" y="8"/>
                    </a:lnTo>
                    <a:lnTo>
                      <a:pt x="69" y="6"/>
                    </a:lnTo>
                    <a:lnTo>
                      <a:pt x="69" y="37"/>
                    </a:lnTo>
                    <a:close/>
                    <a:moveTo>
                      <a:pt x="69" y="44"/>
                    </a:moveTo>
                    <a:lnTo>
                      <a:pt x="69" y="69"/>
                    </a:lnTo>
                    <a:lnTo>
                      <a:pt x="40" y="69"/>
                    </a:lnTo>
                    <a:lnTo>
                      <a:pt x="40" y="69"/>
                    </a:lnTo>
                    <a:lnTo>
                      <a:pt x="42" y="42"/>
                    </a:lnTo>
                    <a:lnTo>
                      <a:pt x="42" y="42"/>
                    </a:lnTo>
                    <a:lnTo>
                      <a:pt x="69" y="44"/>
                    </a:lnTo>
                    <a:lnTo>
                      <a:pt x="69" y="44"/>
                    </a:lnTo>
                    <a:close/>
                    <a:moveTo>
                      <a:pt x="34" y="69"/>
                    </a:moveTo>
                    <a:lnTo>
                      <a:pt x="7" y="69"/>
                    </a:lnTo>
                    <a:lnTo>
                      <a:pt x="7" y="69"/>
                    </a:lnTo>
                    <a:lnTo>
                      <a:pt x="9" y="52"/>
                    </a:lnTo>
                    <a:lnTo>
                      <a:pt x="17" y="37"/>
                    </a:lnTo>
                    <a:lnTo>
                      <a:pt x="17" y="37"/>
                    </a:lnTo>
                    <a:lnTo>
                      <a:pt x="36" y="42"/>
                    </a:lnTo>
                    <a:lnTo>
                      <a:pt x="36" y="42"/>
                    </a:lnTo>
                    <a:lnTo>
                      <a:pt x="34" y="69"/>
                    </a:lnTo>
                    <a:lnTo>
                      <a:pt x="34" y="69"/>
                    </a:lnTo>
                    <a:close/>
                    <a:moveTo>
                      <a:pt x="36" y="75"/>
                    </a:moveTo>
                    <a:lnTo>
                      <a:pt x="36" y="75"/>
                    </a:lnTo>
                    <a:lnTo>
                      <a:pt x="38" y="102"/>
                    </a:lnTo>
                    <a:lnTo>
                      <a:pt x="38" y="102"/>
                    </a:lnTo>
                    <a:lnTo>
                      <a:pt x="15" y="106"/>
                    </a:lnTo>
                    <a:lnTo>
                      <a:pt x="15" y="106"/>
                    </a:lnTo>
                    <a:lnTo>
                      <a:pt x="9" y="92"/>
                    </a:lnTo>
                    <a:lnTo>
                      <a:pt x="7" y="75"/>
                    </a:lnTo>
                    <a:lnTo>
                      <a:pt x="36" y="75"/>
                    </a:lnTo>
                    <a:close/>
                    <a:moveTo>
                      <a:pt x="40" y="75"/>
                    </a:moveTo>
                    <a:lnTo>
                      <a:pt x="69" y="75"/>
                    </a:lnTo>
                    <a:lnTo>
                      <a:pt x="69" y="100"/>
                    </a:lnTo>
                    <a:lnTo>
                      <a:pt x="69" y="100"/>
                    </a:lnTo>
                    <a:lnTo>
                      <a:pt x="44" y="100"/>
                    </a:lnTo>
                    <a:lnTo>
                      <a:pt x="44" y="100"/>
                    </a:lnTo>
                    <a:lnTo>
                      <a:pt x="40" y="75"/>
                    </a:lnTo>
                    <a:lnTo>
                      <a:pt x="40" y="75"/>
                    </a:lnTo>
                    <a:close/>
                    <a:moveTo>
                      <a:pt x="69" y="106"/>
                    </a:moveTo>
                    <a:lnTo>
                      <a:pt x="69" y="138"/>
                    </a:lnTo>
                    <a:lnTo>
                      <a:pt x="69" y="138"/>
                    </a:lnTo>
                    <a:lnTo>
                      <a:pt x="55" y="136"/>
                    </a:lnTo>
                    <a:lnTo>
                      <a:pt x="55" y="136"/>
                    </a:lnTo>
                    <a:lnTo>
                      <a:pt x="55" y="136"/>
                    </a:lnTo>
                    <a:lnTo>
                      <a:pt x="48" y="121"/>
                    </a:lnTo>
                    <a:lnTo>
                      <a:pt x="46" y="106"/>
                    </a:lnTo>
                    <a:lnTo>
                      <a:pt x="46" y="106"/>
                    </a:lnTo>
                    <a:lnTo>
                      <a:pt x="69" y="106"/>
                    </a:lnTo>
                    <a:lnTo>
                      <a:pt x="69" y="106"/>
                    </a:lnTo>
                    <a:close/>
                    <a:moveTo>
                      <a:pt x="76" y="106"/>
                    </a:moveTo>
                    <a:lnTo>
                      <a:pt x="76" y="106"/>
                    </a:lnTo>
                    <a:lnTo>
                      <a:pt x="99" y="106"/>
                    </a:lnTo>
                    <a:lnTo>
                      <a:pt x="99" y="106"/>
                    </a:lnTo>
                    <a:lnTo>
                      <a:pt x="95" y="121"/>
                    </a:lnTo>
                    <a:lnTo>
                      <a:pt x="90" y="136"/>
                    </a:lnTo>
                    <a:lnTo>
                      <a:pt x="90" y="136"/>
                    </a:lnTo>
                    <a:lnTo>
                      <a:pt x="90" y="136"/>
                    </a:lnTo>
                    <a:lnTo>
                      <a:pt x="76" y="138"/>
                    </a:lnTo>
                    <a:lnTo>
                      <a:pt x="76" y="106"/>
                    </a:lnTo>
                    <a:close/>
                    <a:moveTo>
                      <a:pt x="76" y="100"/>
                    </a:moveTo>
                    <a:lnTo>
                      <a:pt x="76" y="75"/>
                    </a:lnTo>
                    <a:lnTo>
                      <a:pt x="103" y="75"/>
                    </a:lnTo>
                    <a:lnTo>
                      <a:pt x="103" y="75"/>
                    </a:lnTo>
                    <a:lnTo>
                      <a:pt x="101" y="100"/>
                    </a:lnTo>
                    <a:lnTo>
                      <a:pt x="101" y="100"/>
                    </a:lnTo>
                    <a:lnTo>
                      <a:pt x="76" y="100"/>
                    </a:lnTo>
                    <a:lnTo>
                      <a:pt x="76" y="100"/>
                    </a:lnTo>
                    <a:close/>
                    <a:moveTo>
                      <a:pt x="109" y="75"/>
                    </a:moveTo>
                    <a:lnTo>
                      <a:pt x="138" y="75"/>
                    </a:lnTo>
                    <a:lnTo>
                      <a:pt x="138" y="75"/>
                    </a:lnTo>
                    <a:lnTo>
                      <a:pt x="136" y="92"/>
                    </a:lnTo>
                    <a:lnTo>
                      <a:pt x="130" y="106"/>
                    </a:lnTo>
                    <a:lnTo>
                      <a:pt x="130" y="106"/>
                    </a:lnTo>
                    <a:lnTo>
                      <a:pt x="107" y="102"/>
                    </a:lnTo>
                    <a:lnTo>
                      <a:pt x="107" y="102"/>
                    </a:lnTo>
                    <a:lnTo>
                      <a:pt x="109" y="75"/>
                    </a:lnTo>
                    <a:lnTo>
                      <a:pt x="109" y="75"/>
                    </a:lnTo>
                    <a:close/>
                    <a:moveTo>
                      <a:pt x="109" y="69"/>
                    </a:moveTo>
                    <a:lnTo>
                      <a:pt x="109" y="69"/>
                    </a:lnTo>
                    <a:lnTo>
                      <a:pt x="109" y="42"/>
                    </a:lnTo>
                    <a:lnTo>
                      <a:pt x="109" y="42"/>
                    </a:lnTo>
                    <a:lnTo>
                      <a:pt x="128" y="37"/>
                    </a:lnTo>
                    <a:lnTo>
                      <a:pt x="128" y="37"/>
                    </a:lnTo>
                    <a:lnTo>
                      <a:pt x="136" y="52"/>
                    </a:lnTo>
                    <a:lnTo>
                      <a:pt x="138" y="69"/>
                    </a:lnTo>
                    <a:lnTo>
                      <a:pt x="109" y="69"/>
                    </a:lnTo>
                    <a:close/>
                    <a:moveTo>
                      <a:pt x="126" y="31"/>
                    </a:moveTo>
                    <a:lnTo>
                      <a:pt x="126" y="31"/>
                    </a:lnTo>
                    <a:lnTo>
                      <a:pt x="107" y="35"/>
                    </a:lnTo>
                    <a:lnTo>
                      <a:pt x="107" y="35"/>
                    </a:lnTo>
                    <a:lnTo>
                      <a:pt x="103" y="12"/>
                    </a:lnTo>
                    <a:lnTo>
                      <a:pt x="103" y="12"/>
                    </a:lnTo>
                    <a:lnTo>
                      <a:pt x="115" y="21"/>
                    </a:lnTo>
                    <a:lnTo>
                      <a:pt x="126" y="31"/>
                    </a:lnTo>
                    <a:lnTo>
                      <a:pt x="126" y="31"/>
                    </a:lnTo>
                    <a:close/>
                    <a:moveTo>
                      <a:pt x="42" y="12"/>
                    </a:moveTo>
                    <a:lnTo>
                      <a:pt x="42" y="12"/>
                    </a:lnTo>
                    <a:lnTo>
                      <a:pt x="38" y="35"/>
                    </a:lnTo>
                    <a:lnTo>
                      <a:pt x="38" y="35"/>
                    </a:lnTo>
                    <a:lnTo>
                      <a:pt x="21" y="31"/>
                    </a:lnTo>
                    <a:lnTo>
                      <a:pt x="21" y="31"/>
                    </a:lnTo>
                    <a:lnTo>
                      <a:pt x="30" y="21"/>
                    </a:lnTo>
                    <a:lnTo>
                      <a:pt x="42" y="12"/>
                    </a:lnTo>
                    <a:lnTo>
                      <a:pt x="42" y="12"/>
                    </a:lnTo>
                    <a:close/>
                    <a:moveTo>
                      <a:pt x="25" y="119"/>
                    </a:moveTo>
                    <a:lnTo>
                      <a:pt x="25" y="119"/>
                    </a:lnTo>
                    <a:lnTo>
                      <a:pt x="19" y="113"/>
                    </a:lnTo>
                    <a:lnTo>
                      <a:pt x="19" y="113"/>
                    </a:lnTo>
                    <a:lnTo>
                      <a:pt x="40" y="109"/>
                    </a:lnTo>
                    <a:lnTo>
                      <a:pt x="40" y="109"/>
                    </a:lnTo>
                    <a:lnTo>
                      <a:pt x="46" y="134"/>
                    </a:lnTo>
                    <a:lnTo>
                      <a:pt x="46" y="134"/>
                    </a:lnTo>
                    <a:lnTo>
                      <a:pt x="44" y="132"/>
                    </a:lnTo>
                    <a:lnTo>
                      <a:pt x="44" y="138"/>
                    </a:lnTo>
                    <a:lnTo>
                      <a:pt x="44" y="138"/>
                    </a:lnTo>
                    <a:lnTo>
                      <a:pt x="57" y="144"/>
                    </a:lnTo>
                    <a:lnTo>
                      <a:pt x="74" y="144"/>
                    </a:lnTo>
                    <a:lnTo>
                      <a:pt x="74" y="144"/>
                    </a:lnTo>
                    <a:lnTo>
                      <a:pt x="88" y="144"/>
                    </a:lnTo>
                    <a:lnTo>
                      <a:pt x="101" y="140"/>
                    </a:lnTo>
                    <a:lnTo>
                      <a:pt x="113" y="132"/>
                    </a:lnTo>
                    <a:lnTo>
                      <a:pt x="124" y="123"/>
                    </a:lnTo>
                    <a:lnTo>
                      <a:pt x="132" y="113"/>
                    </a:lnTo>
                    <a:lnTo>
                      <a:pt x="138" y="100"/>
                    </a:lnTo>
                    <a:lnTo>
                      <a:pt x="145" y="88"/>
                    </a:lnTo>
                    <a:lnTo>
                      <a:pt x="145" y="73"/>
                    </a:lnTo>
                    <a:lnTo>
                      <a:pt x="145" y="73"/>
                    </a:lnTo>
                    <a:lnTo>
                      <a:pt x="145" y="58"/>
                    </a:lnTo>
                    <a:lnTo>
                      <a:pt x="138" y="44"/>
                    </a:lnTo>
                    <a:lnTo>
                      <a:pt x="132" y="31"/>
                    </a:lnTo>
                    <a:lnTo>
                      <a:pt x="124" y="21"/>
                    </a:lnTo>
                    <a:lnTo>
                      <a:pt x="113" y="12"/>
                    </a:lnTo>
                    <a:lnTo>
                      <a:pt x="101" y="6"/>
                    </a:lnTo>
                    <a:lnTo>
                      <a:pt x="88" y="2"/>
                    </a:lnTo>
                    <a:lnTo>
                      <a:pt x="74" y="0"/>
                    </a:lnTo>
                    <a:lnTo>
                      <a:pt x="74" y="0"/>
                    </a:lnTo>
                    <a:lnTo>
                      <a:pt x="59" y="2"/>
                    </a:lnTo>
                    <a:lnTo>
                      <a:pt x="44" y="6"/>
                    </a:lnTo>
                    <a:lnTo>
                      <a:pt x="32" y="12"/>
                    </a:lnTo>
                    <a:lnTo>
                      <a:pt x="21" y="21"/>
                    </a:lnTo>
                    <a:lnTo>
                      <a:pt x="13" y="31"/>
                    </a:lnTo>
                    <a:lnTo>
                      <a:pt x="7" y="44"/>
                    </a:lnTo>
                    <a:lnTo>
                      <a:pt x="2" y="58"/>
                    </a:lnTo>
                    <a:lnTo>
                      <a:pt x="0" y="73"/>
                    </a:lnTo>
                    <a:lnTo>
                      <a:pt x="0" y="73"/>
                    </a:lnTo>
                    <a:lnTo>
                      <a:pt x="0" y="83"/>
                    </a:lnTo>
                    <a:lnTo>
                      <a:pt x="4" y="96"/>
                    </a:lnTo>
                    <a:lnTo>
                      <a:pt x="9" y="106"/>
                    </a:lnTo>
                    <a:lnTo>
                      <a:pt x="15" y="115"/>
                    </a:lnTo>
                    <a:lnTo>
                      <a:pt x="25" y="119"/>
                    </a:lnTo>
                    <a:close/>
                    <a:moveTo>
                      <a:pt x="97" y="134"/>
                    </a:moveTo>
                    <a:lnTo>
                      <a:pt x="97" y="134"/>
                    </a:lnTo>
                    <a:lnTo>
                      <a:pt x="105" y="109"/>
                    </a:lnTo>
                    <a:lnTo>
                      <a:pt x="105" y="109"/>
                    </a:lnTo>
                    <a:lnTo>
                      <a:pt x="126" y="113"/>
                    </a:lnTo>
                    <a:lnTo>
                      <a:pt x="126" y="113"/>
                    </a:lnTo>
                    <a:lnTo>
                      <a:pt x="113" y="125"/>
                    </a:lnTo>
                    <a:lnTo>
                      <a:pt x="97" y="134"/>
                    </a:lnTo>
                    <a:lnTo>
                      <a:pt x="97" y="134"/>
                    </a:lnTo>
                    <a:close/>
                  </a:path>
                </a:pathLst>
              </a:custGeom>
              <a:solidFill>
                <a:schemeClr val="accent1"/>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grpSp>
        <p:sp>
          <p:nvSpPr>
            <p:cNvPr id="266" name="Freeform 89"/>
            <p:cNvSpPr>
              <a:spLocks/>
            </p:cNvSpPr>
            <p:nvPr/>
          </p:nvSpPr>
          <p:spPr bwMode="auto">
            <a:xfrm>
              <a:off x="8972542" y="4772535"/>
              <a:ext cx="103883" cy="93494"/>
            </a:xfrm>
            <a:custGeom>
              <a:avLst/>
              <a:gdLst>
                <a:gd name="T0" fmla="*/ 0 w 60"/>
                <a:gd name="T1" fmla="*/ 54 h 54"/>
                <a:gd name="T2" fmla="*/ 44 w 60"/>
                <a:gd name="T3" fmla="*/ 54 h 54"/>
                <a:gd name="T4" fmla="*/ 44 w 60"/>
                <a:gd name="T5" fmla="*/ 54 h 54"/>
                <a:gd name="T6" fmla="*/ 54 w 60"/>
                <a:gd name="T7" fmla="*/ 52 h 54"/>
                <a:gd name="T8" fmla="*/ 58 w 60"/>
                <a:gd name="T9" fmla="*/ 50 h 54"/>
                <a:gd name="T10" fmla="*/ 60 w 60"/>
                <a:gd name="T11" fmla="*/ 46 h 54"/>
                <a:gd name="T12" fmla="*/ 60 w 60"/>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0" y="54"/>
                  </a:moveTo>
                  <a:lnTo>
                    <a:pt x="44" y="54"/>
                  </a:lnTo>
                  <a:lnTo>
                    <a:pt x="44" y="54"/>
                  </a:lnTo>
                  <a:lnTo>
                    <a:pt x="54" y="52"/>
                  </a:lnTo>
                  <a:lnTo>
                    <a:pt x="58" y="50"/>
                  </a:lnTo>
                  <a:lnTo>
                    <a:pt x="60" y="46"/>
                  </a:lnTo>
                  <a:lnTo>
                    <a:pt x="60" y="0"/>
                  </a:lnTo>
                </a:path>
              </a:pathLst>
            </a:custGeom>
            <a:noFill/>
            <a:ln w="269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67" name="Freeform 90"/>
            <p:cNvSpPr>
              <a:spLocks/>
            </p:cNvSpPr>
            <p:nvPr/>
          </p:nvSpPr>
          <p:spPr bwMode="auto">
            <a:xfrm>
              <a:off x="8972542" y="4772535"/>
              <a:ext cx="325499" cy="325496"/>
            </a:xfrm>
            <a:custGeom>
              <a:avLst/>
              <a:gdLst>
                <a:gd name="T0" fmla="*/ 188 w 188"/>
                <a:gd name="T1" fmla="*/ 65 h 188"/>
                <a:gd name="T2" fmla="*/ 188 w 188"/>
                <a:gd name="T3" fmla="*/ 8 h 188"/>
                <a:gd name="T4" fmla="*/ 188 w 188"/>
                <a:gd name="T5" fmla="*/ 8 h 188"/>
                <a:gd name="T6" fmla="*/ 188 w 188"/>
                <a:gd name="T7" fmla="*/ 4 h 188"/>
                <a:gd name="T8" fmla="*/ 184 w 188"/>
                <a:gd name="T9" fmla="*/ 2 h 188"/>
                <a:gd name="T10" fmla="*/ 171 w 188"/>
                <a:gd name="T11" fmla="*/ 0 h 188"/>
                <a:gd name="T12" fmla="*/ 98 w 188"/>
                <a:gd name="T13" fmla="*/ 0 h 188"/>
                <a:gd name="T14" fmla="*/ 60 w 188"/>
                <a:gd name="T15" fmla="*/ 0 h 188"/>
                <a:gd name="T16" fmla="*/ 60 w 188"/>
                <a:gd name="T17" fmla="*/ 46 h 188"/>
                <a:gd name="T18" fmla="*/ 60 w 188"/>
                <a:gd name="T19" fmla="*/ 46 h 188"/>
                <a:gd name="T20" fmla="*/ 58 w 188"/>
                <a:gd name="T21" fmla="*/ 50 h 188"/>
                <a:gd name="T22" fmla="*/ 54 w 188"/>
                <a:gd name="T23" fmla="*/ 52 h 188"/>
                <a:gd name="T24" fmla="*/ 44 w 188"/>
                <a:gd name="T25" fmla="*/ 54 h 188"/>
                <a:gd name="T26" fmla="*/ 0 w 188"/>
                <a:gd name="T27" fmla="*/ 54 h 188"/>
                <a:gd name="T28" fmla="*/ 0 w 188"/>
                <a:gd name="T29" fmla="*/ 180 h 188"/>
                <a:gd name="T30" fmla="*/ 0 w 188"/>
                <a:gd name="T31" fmla="*/ 180 h 188"/>
                <a:gd name="T32" fmla="*/ 2 w 188"/>
                <a:gd name="T33" fmla="*/ 184 h 188"/>
                <a:gd name="T34" fmla="*/ 4 w 188"/>
                <a:gd name="T35" fmla="*/ 186 h 188"/>
                <a:gd name="T36" fmla="*/ 16 w 188"/>
                <a:gd name="T37" fmla="*/ 188 h 188"/>
                <a:gd name="T38" fmla="*/ 171 w 188"/>
                <a:gd name="T39" fmla="*/ 188 h 188"/>
                <a:gd name="T40" fmla="*/ 171 w 188"/>
                <a:gd name="T41" fmla="*/ 188 h 188"/>
                <a:gd name="T42" fmla="*/ 184 w 188"/>
                <a:gd name="T43" fmla="*/ 186 h 188"/>
                <a:gd name="T44" fmla="*/ 188 w 188"/>
                <a:gd name="T45" fmla="*/ 184 h 188"/>
                <a:gd name="T46" fmla="*/ 188 w 188"/>
                <a:gd name="T47" fmla="*/ 180 h 188"/>
                <a:gd name="T48" fmla="*/ 188 w 188"/>
                <a:gd name="T49" fmla="*/ 5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 h="188">
                  <a:moveTo>
                    <a:pt x="188" y="65"/>
                  </a:moveTo>
                  <a:lnTo>
                    <a:pt x="188" y="8"/>
                  </a:lnTo>
                  <a:lnTo>
                    <a:pt x="188" y="8"/>
                  </a:lnTo>
                  <a:lnTo>
                    <a:pt x="188" y="4"/>
                  </a:lnTo>
                  <a:lnTo>
                    <a:pt x="184" y="2"/>
                  </a:lnTo>
                  <a:lnTo>
                    <a:pt x="171" y="0"/>
                  </a:lnTo>
                  <a:lnTo>
                    <a:pt x="98" y="0"/>
                  </a:lnTo>
                  <a:lnTo>
                    <a:pt x="60" y="0"/>
                  </a:lnTo>
                  <a:lnTo>
                    <a:pt x="60" y="46"/>
                  </a:lnTo>
                  <a:lnTo>
                    <a:pt x="60" y="46"/>
                  </a:lnTo>
                  <a:lnTo>
                    <a:pt x="58" y="50"/>
                  </a:lnTo>
                  <a:lnTo>
                    <a:pt x="54" y="52"/>
                  </a:lnTo>
                  <a:lnTo>
                    <a:pt x="44" y="54"/>
                  </a:lnTo>
                  <a:lnTo>
                    <a:pt x="0" y="54"/>
                  </a:lnTo>
                  <a:lnTo>
                    <a:pt x="0" y="180"/>
                  </a:lnTo>
                  <a:lnTo>
                    <a:pt x="0" y="180"/>
                  </a:lnTo>
                  <a:lnTo>
                    <a:pt x="2" y="184"/>
                  </a:lnTo>
                  <a:lnTo>
                    <a:pt x="4" y="186"/>
                  </a:lnTo>
                  <a:lnTo>
                    <a:pt x="16" y="188"/>
                  </a:lnTo>
                  <a:lnTo>
                    <a:pt x="171" y="188"/>
                  </a:lnTo>
                  <a:lnTo>
                    <a:pt x="171" y="188"/>
                  </a:lnTo>
                  <a:lnTo>
                    <a:pt x="184" y="186"/>
                  </a:lnTo>
                  <a:lnTo>
                    <a:pt x="188" y="184"/>
                  </a:lnTo>
                  <a:lnTo>
                    <a:pt x="188" y="180"/>
                  </a:lnTo>
                  <a:lnTo>
                    <a:pt x="188" y="54"/>
                  </a:lnTo>
                </a:path>
              </a:pathLst>
            </a:custGeom>
            <a:noFill/>
            <a:ln w="26988">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endParaRPr lang="en-US" sz="2800"/>
            </a:p>
          </p:txBody>
        </p:sp>
        <p:sp>
          <p:nvSpPr>
            <p:cNvPr id="268" name="Freeform 91"/>
            <p:cNvSpPr>
              <a:spLocks/>
            </p:cNvSpPr>
            <p:nvPr/>
          </p:nvSpPr>
          <p:spPr bwMode="auto">
            <a:xfrm>
              <a:off x="9088544" y="4829670"/>
              <a:ext cx="122928" cy="261436"/>
            </a:xfrm>
            <a:custGeom>
              <a:avLst/>
              <a:gdLst>
                <a:gd name="T0" fmla="*/ 16 w 71"/>
                <a:gd name="T1" fmla="*/ 30 h 151"/>
                <a:gd name="T2" fmla="*/ 16 w 71"/>
                <a:gd name="T3" fmla="*/ 30 h 151"/>
                <a:gd name="T4" fmla="*/ 16 w 71"/>
                <a:gd name="T5" fmla="*/ 48 h 151"/>
                <a:gd name="T6" fmla="*/ 0 w 71"/>
                <a:gd name="T7" fmla="*/ 48 h 151"/>
                <a:gd name="T8" fmla="*/ 0 w 71"/>
                <a:gd name="T9" fmla="*/ 76 h 151"/>
                <a:gd name="T10" fmla="*/ 16 w 71"/>
                <a:gd name="T11" fmla="*/ 76 h 151"/>
                <a:gd name="T12" fmla="*/ 16 w 71"/>
                <a:gd name="T13" fmla="*/ 151 h 151"/>
                <a:gd name="T14" fmla="*/ 48 w 71"/>
                <a:gd name="T15" fmla="*/ 151 h 151"/>
                <a:gd name="T16" fmla="*/ 48 w 71"/>
                <a:gd name="T17" fmla="*/ 76 h 151"/>
                <a:gd name="T18" fmla="*/ 69 w 71"/>
                <a:gd name="T19" fmla="*/ 76 h 151"/>
                <a:gd name="T20" fmla="*/ 69 w 71"/>
                <a:gd name="T21" fmla="*/ 76 h 151"/>
                <a:gd name="T22" fmla="*/ 71 w 71"/>
                <a:gd name="T23" fmla="*/ 48 h 151"/>
                <a:gd name="T24" fmla="*/ 71 w 71"/>
                <a:gd name="T25" fmla="*/ 48 h 151"/>
                <a:gd name="T26" fmla="*/ 48 w 71"/>
                <a:gd name="T27" fmla="*/ 48 h 151"/>
                <a:gd name="T28" fmla="*/ 48 w 71"/>
                <a:gd name="T29" fmla="*/ 48 h 151"/>
                <a:gd name="T30" fmla="*/ 48 w 71"/>
                <a:gd name="T31" fmla="*/ 32 h 151"/>
                <a:gd name="T32" fmla="*/ 48 w 71"/>
                <a:gd name="T33" fmla="*/ 32 h 151"/>
                <a:gd name="T34" fmla="*/ 50 w 71"/>
                <a:gd name="T35" fmla="*/ 27 h 151"/>
                <a:gd name="T36" fmla="*/ 54 w 71"/>
                <a:gd name="T37" fmla="*/ 25 h 151"/>
                <a:gd name="T38" fmla="*/ 54 w 71"/>
                <a:gd name="T39" fmla="*/ 25 h 151"/>
                <a:gd name="T40" fmla="*/ 71 w 71"/>
                <a:gd name="T41" fmla="*/ 25 h 151"/>
                <a:gd name="T42" fmla="*/ 71 w 71"/>
                <a:gd name="T43" fmla="*/ 25 h 151"/>
                <a:gd name="T44" fmla="*/ 71 w 71"/>
                <a:gd name="T45" fmla="*/ 0 h 151"/>
                <a:gd name="T46" fmla="*/ 71 w 71"/>
                <a:gd name="T47" fmla="*/ 0 h 151"/>
                <a:gd name="T48" fmla="*/ 48 w 71"/>
                <a:gd name="T49" fmla="*/ 0 h 151"/>
                <a:gd name="T50" fmla="*/ 48 w 71"/>
                <a:gd name="T51" fmla="*/ 0 h 151"/>
                <a:gd name="T52" fmla="*/ 37 w 71"/>
                <a:gd name="T53" fmla="*/ 0 h 151"/>
                <a:gd name="T54" fmla="*/ 29 w 71"/>
                <a:gd name="T55" fmla="*/ 2 h 151"/>
                <a:gd name="T56" fmla="*/ 23 w 71"/>
                <a:gd name="T57" fmla="*/ 7 h 151"/>
                <a:gd name="T58" fmla="*/ 21 w 71"/>
                <a:gd name="T59" fmla="*/ 13 h 151"/>
                <a:gd name="T60" fmla="*/ 16 w 71"/>
                <a:gd name="T61" fmla="*/ 23 h 151"/>
                <a:gd name="T62" fmla="*/ 16 w 71"/>
                <a:gd name="T63" fmla="*/ 30 h 151"/>
                <a:gd name="T64" fmla="*/ 16 w 71"/>
                <a:gd name="T65" fmla="*/ 3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51">
                  <a:moveTo>
                    <a:pt x="16" y="30"/>
                  </a:moveTo>
                  <a:lnTo>
                    <a:pt x="16" y="30"/>
                  </a:lnTo>
                  <a:lnTo>
                    <a:pt x="16" y="48"/>
                  </a:lnTo>
                  <a:lnTo>
                    <a:pt x="0" y="48"/>
                  </a:lnTo>
                  <a:lnTo>
                    <a:pt x="0" y="76"/>
                  </a:lnTo>
                  <a:lnTo>
                    <a:pt x="16" y="76"/>
                  </a:lnTo>
                  <a:lnTo>
                    <a:pt x="16" y="151"/>
                  </a:lnTo>
                  <a:lnTo>
                    <a:pt x="48" y="151"/>
                  </a:lnTo>
                  <a:lnTo>
                    <a:pt x="48" y="76"/>
                  </a:lnTo>
                  <a:lnTo>
                    <a:pt x="69" y="76"/>
                  </a:lnTo>
                  <a:lnTo>
                    <a:pt x="69" y="76"/>
                  </a:lnTo>
                  <a:lnTo>
                    <a:pt x="71" y="48"/>
                  </a:lnTo>
                  <a:lnTo>
                    <a:pt x="71" y="48"/>
                  </a:lnTo>
                  <a:lnTo>
                    <a:pt x="48" y="48"/>
                  </a:lnTo>
                  <a:lnTo>
                    <a:pt x="48" y="48"/>
                  </a:lnTo>
                  <a:lnTo>
                    <a:pt x="48" y="32"/>
                  </a:lnTo>
                  <a:lnTo>
                    <a:pt x="48" y="32"/>
                  </a:lnTo>
                  <a:lnTo>
                    <a:pt x="50" y="27"/>
                  </a:lnTo>
                  <a:lnTo>
                    <a:pt x="54" y="25"/>
                  </a:lnTo>
                  <a:lnTo>
                    <a:pt x="54" y="25"/>
                  </a:lnTo>
                  <a:lnTo>
                    <a:pt x="71" y="25"/>
                  </a:lnTo>
                  <a:lnTo>
                    <a:pt x="71" y="25"/>
                  </a:lnTo>
                  <a:lnTo>
                    <a:pt x="71" y="0"/>
                  </a:lnTo>
                  <a:lnTo>
                    <a:pt x="71" y="0"/>
                  </a:lnTo>
                  <a:lnTo>
                    <a:pt x="48" y="0"/>
                  </a:lnTo>
                  <a:lnTo>
                    <a:pt x="48" y="0"/>
                  </a:lnTo>
                  <a:lnTo>
                    <a:pt x="37" y="0"/>
                  </a:lnTo>
                  <a:lnTo>
                    <a:pt x="29" y="2"/>
                  </a:lnTo>
                  <a:lnTo>
                    <a:pt x="23" y="7"/>
                  </a:lnTo>
                  <a:lnTo>
                    <a:pt x="21" y="13"/>
                  </a:lnTo>
                  <a:lnTo>
                    <a:pt x="16" y="23"/>
                  </a:lnTo>
                  <a:lnTo>
                    <a:pt x="16" y="30"/>
                  </a:lnTo>
                  <a:lnTo>
                    <a:pt x="16" y="30"/>
                  </a:lnTo>
                  <a:close/>
                </a:path>
              </a:pathLst>
            </a:custGeom>
            <a:solidFill>
              <a:schemeClr val="tx2"/>
            </a:solidFill>
            <a:ln>
              <a:solidFill>
                <a:schemeClr val="tx2"/>
              </a:solidFill>
            </a:ln>
            <a:extLst/>
          </p:spPr>
          <p:txBody>
            <a:bodyPr vert="horz" wrap="square" lIns="162517" tIns="81259" rIns="162517" bIns="81259" numCol="1" anchor="t" anchorCtr="0" compatLnSpc="1">
              <a:prstTxWarp prst="textNoShape">
                <a:avLst/>
              </a:prstTxWarp>
            </a:bodyPr>
            <a:lstStyle/>
            <a:p>
              <a:endParaRPr lang="en-US" sz="2800"/>
            </a:p>
          </p:txBody>
        </p:sp>
      </p:grpSp>
      <p:grpSp>
        <p:nvGrpSpPr>
          <p:cNvPr id="4" name="Group 3"/>
          <p:cNvGrpSpPr/>
          <p:nvPr/>
        </p:nvGrpSpPr>
        <p:grpSpPr>
          <a:xfrm>
            <a:off x="103439" y="2470662"/>
            <a:ext cx="6473247" cy="1506335"/>
            <a:chOff x="400023" y="2649028"/>
            <a:chExt cx="6471560" cy="1506334"/>
          </a:xfrm>
        </p:grpSpPr>
        <p:grpSp>
          <p:nvGrpSpPr>
            <p:cNvPr id="277" name="Group 276"/>
            <p:cNvGrpSpPr/>
            <p:nvPr/>
          </p:nvGrpSpPr>
          <p:grpSpPr>
            <a:xfrm>
              <a:off x="400023" y="3632142"/>
              <a:ext cx="6471560" cy="523220"/>
              <a:chOff x="990600" y="2830049"/>
              <a:chExt cx="4854937" cy="392518"/>
            </a:xfrm>
          </p:grpSpPr>
          <p:sp>
            <p:nvSpPr>
              <p:cNvPr id="272" name="TextBox 271"/>
              <p:cNvSpPr txBox="1"/>
              <p:nvPr/>
            </p:nvSpPr>
            <p:spPr>
              <a:xfrm>
                <a:off x="990600" y="2830049"/>
                <a:ext cx="4854937" cy="392518"/>
              </a:xfrm>
              <a:prstGeom prst="rect">
                <a:avLst/>
              </a:prstGeom>
              <a:noFill/>
            </p:spPr>
            <p:txBody>
              <a:bodyPr wrap="none" rtlCol="0">
                <a:spAutoFit/>
              </a:bodyPr>
              <a:lstStyle/>
              <a:p>
                <a:r>
                  <a:rPr lang="en-US" sz="2800" b="1" dirty="0">
                    <a:solidFill>
                      <a:schemeClr val="tx2"/>
                    </a:solidFill>
                    <a:latin typeface="Arial" pitchFamily="34" charset="0"/>
                    <a:cs typeface="Arial" pitchFamily="34" charset="0"/>
                  </a:rPr>
                  <a:t>Mobile   </a:t>
                </a:r>
                <a:r>
                  <a:rPr lang="en-US" sz="2800" b="1" dirty="0" err="1" smtClean="0">
                    <a:solidFill>
                      <a:schemeClr val="tx2"/>
                    </a:solidFill>
                    <a:latin typeface="Arial" pitchFamily="34" charset="0"/>
                    <a:cs typeface="Arial" pitchFamily="34" charset="0"/>
                  </a:rPr>
                  <a:t>Sempre</a:t>
                </a:r>
                <a:r>
                  <a:rPr lang="en-US" sz="2800" b="1" dirty="0" smtClean="0">
                    <a:solidFill>
                      <a:schemeClr val="tx2"/>
                    </a:solidFill>
                    <a:latin typeface="Arial" pitchFamily="34" charset="0"/>
                    <a:cs typeface="Arial" pitchFamily="34" charset="0"/>
                  </a:rPr>
                  <a:t> </a:t>
                </a:r>
                <a:r>
                  <a:rPr lang="en-US" sz="2800" b="1" dirty="0" err="1" smtClean="0">
                    <a:solidFill>
                      <a:schemeClr val="tx2"/>
                    </a:solidFill>
                    <a:latin typeface="Arial" pitchFamily="34" charset="0"/>
                    <a:cs typeface="Arial" pitchFamily="34" charset="0"/>
                  </a:rPr>
                  <a:t>accessibile</a:t>
                </a:r>
                <a:r>
                  <a:rPr lang="en-US" sz="2800" b="1" dirty="0" smtClean="0">
                    <a:solidFill>
                      <a:schemeClr val="tx2"/>
                    </a:solidFill>
                    <a:latin typeface="Arial" pitchFamily="34" charset="0"/>
                    <a:cs typeface="Arial" pitchFamily="34" charset="0"/>
                  </a:rPr>
                  <a:t>   </a:t>
                </a:r>
                <a:r>
                  <a:rPr lang="en-US" sz="2800" b="1" dirty="0" err="1" smtClean="0">
                    <a:solidFill>
                      <a:schemeClr val="tx2"/>
                    </a:solidFill>
                    <a:latin typeface="Arial" pitchFamily="34" charset="0"/>
                    <a:cs typeface="Arial" pitchFamily="34" charset="0"/>
                  </a:rPr>
                  <a:t>Sicuro</a:t>
                </a:r>
                <a:endParaRPr lang="en-US" sz="2800" b="1" dirty="0">
                  <a:solidFill>
                    <a:schemeClr val="tx2"/>
                  </a:solidFill>
                  <a:latin typeface="Arial" pitchFamily="34" charset="0"/>
                  <a:cs typeface="Arial" pitchFamily="34" charset="0"/>
                </a:endParaRPr>
              </a:p>
            </p:txBody>
          </p:sp>
          <p:cxnSp>
            <p:nvCxnSpPr>
              <p:cNvPr id="274" name="Straight Connector 273"/>
              <p:cNvCxnSpPr/>
              <p:nvPr/>
            </p:nvCxnSpPr>
            <p:spPr bwMode="auto">
              <a:xfrm>
                <a:off x="2013856" y="2887520"/>
                <a:ext cx="0" cy="331859"/>
              </a:xfrm>
              <a:prstGeom prst="line">
                <a:avLst/>
              </a:prstGeom>
              <a:noFill/>
              <a:ln w="34925" cap="flat" cmpd="sng" algn="ctr">
                <a:solidFill>
                  <a:schemeClr val="tx1"/>
                </a:solidFill>
                <a:prstDash val="solid"/>
                <a:round/>
                <a:headEnd type="none" w="med" len="med"/>
                <a:tailEnd type="none" w="med" len="med"/>
              </a:ln>
              <a:effectLst/>
            </p:spPr>
          </p:cxnSp>
          <p:cxnSp>
            <p:nvCxnSpPr>
              <p:cNvPr id="276" name="Straight Connector 275"/>
              <p:cNvCxnSpPr/>
              <p:nvPr/>
            </p:nvCxnSpPr>
            <p:spPr bwMode="auto">
              <a:xfrm>
                <a:off x="4729843" y="2882525"/>
                <a:ext cx="0" cy="331859"/>
              </a:xfrm>
              <a:prstGeom prst="line">
                <a:avLst/>
              </a:prstGeom>
              <a:noFill/>
              <a:ln w="34925" cap="flat" cmpd="sng" algn="ctr">
                <a:solidFill>
                  <a:schemeClr val="tx1"/>
                </a:solidFill>
                <a:prstDash val="solid"/>
                <a:round/>
                <a:headEnd type="none" w="med" len="med"/>
                <a:tailEnd type="none" w="med" len="med"/>
              </a:ln>
              <a:effectLst/>
            </p:spPr>
          </p:cxnSp>
        </p:grpSp>
        <p:sp>
          <p:nvSpPr>
            <p:cNvPr id="278" name="TextBox 277"/>
            <p:cNvSpPr txBox="1"/>
            <p:nvPr/>
          </p:nvSpPr>
          <p:spPr>
            <a:xfrm>
              <a:off x="1184991" y="2649028"/>
              <a:ext cx="4800063" cy="707886"/>
            </a:xfrm>
            <a:prstGeom prst="rect">
              <a:avLst/>
            </a:prstGeom>
            <a:noFill/>
          </p:spPr>
          <p:txBody>
            <a:bodyPr wrap="none" rtlCol="0">
              <a:spAutoFit/>
            </a:bodyPr>
            <a:lstStyle/>
            <a:p>
              <a:r>
                <a:rPr lang="en-US" sz="4000" b="1" dirty="0" err="1" smtClean="0">
                  <a:latin typeface="Arial" pitchFamily="34" charset="0"/>
                  <a:cs typeface="Arial" pitchFamily="34" charset="0"/>
                </a:rPr>
                <a:t>Ambiente</a:t>
              </a:r>
              <a:r>
                <a:rPr lang="en-US" sz="4000" b="1" dirty="0" smtClean="0">
                  <a:latin typeface="Arial" pitchFamily="34" charset="0"/>
                  <a:cs typeface="Arial" pitchFamily="34" charset="0"/>
                </a:rPr>
                <a:t> di </a:t>
              </a:r>
              <a:r>
                <a:rPr lang="en-US" sz="4000" b="1" dirty="0" err="1" smtClean="0">
                  <a:latin typeface="Arial" pitchFamily="34" charset="0"/>
                  <a:cs typeface="Arial" pitchFamily="34" charset="0"/>
                </a:rPr>
                <a:t>lavoro</a:t>
              </a:r>
              <a:endParaRPr lang="en-US" sz="4000" b="1" dirty="0">
                <a:latin typeface="Arial" pitchFamily="34" charset="0"/>
                <a:cs typeface="Arial" pitchFamily="34" charset="0"/>
              </a:endParaRPr>
            </a:p>
          </p:txBody>
        </p:sp>
      </p:grpSp>
    </p:spTree>
    <p:custDataLst>
      <p:tags r:id="rId1"/>
    </p:custDataLst>
    <p:extLst>
      <p:ext uri="{BB962C8B-B14F-4D97-AF65-F5344CB8AC3E}">
        <p14:creationId xmlns:p14="http://schemas.microsoft.com/office/powerpoint/2010/main" val="12367718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C:\Users\flowers\Desktop\Windows-7-startup-screen-008.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80000"/>
                    </a14:imgEffect>
                  </a14:imgLayer>
                </a14:imgProps>
              </a:ext>
              <a:ext uri="{28A0092B-C50C-407E-A947-70E740481C1C}">
                <a14:useLocalDpi xmlns:a14="http://schemas.microsoft.com/office/drawing/2010/main" val="0"/>
              </a:ext>
            </a:extLst>
          </a:blip>
          <a:srcRect t="16306"/>
          <a:stretch>
            <a:fillRect/>
          </a:stretch>
        </p:blipFill>
        <p:spPr bwMode="auto">
          <a:xfrm>
            <a:off x="2178052" y="2378391"/>
            <a:ext cx="2620565" cy="164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flowers\Desktop\server.png"/>
          <p:cNvPicPr>
            <a:picLocks noChangeAspect="1" noChangeArrowheads="1"/>
          </p:cNvPicPr>
          <p:nvPr/>
        </p:nvPicPr>
        <p:blipFill>
          <a:blip r:embed="rId5">
            <a:extLst>
              <a:ext uri="{28A0092B-C50C-407E-A947-70E740481C1C}">
                <a14:useLocalDpi xmlns:a14="http://schemas.microsoft.com/office/drawing/2010/main" val="0"/>
              </a:ext>
            </a:extLst>
          </a:blip>
          <a:srcRect l="12131" r="21252" b="9019"/>
          <a:stretch>
            <a:fillRect/>
          </a:stretch>
        </p:blipFill>
        <p:spPr bwMode="auto">
          <a:xfrm>
            <a:off x="5407027" y="551618"/>
            <a:ext cx="6797675" cy="630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1"/>
          <p:cNvSpPr>
            <a:spLocks noGrp="1"/>
          </p:cNvSpPr>
          <p:nvPr>
            <p:ph type="title"/>
          </p:nvPr>
        </p:nvSpPr>
        <p:spPr>
          <a:xfrm>
            <a:off x="550042" y="991413"/>
            <a:ext cx="11339900" cy="985840"/>
          </a:xfrm>
        </p:spPr>
        <p:txBody>
          <a:bodyPr/>
          <a:lstStyle/>
          <a:p>
            <a:r>
              <a:rPr lang="en-US" sz="2400" dirty="0" smtClean="0"/>
              <a:t>La </a:t>
            </a:r>
            <a:r>
              <a:rPr lang="en-US" sz="2400" dirty="0" err="1" smtClean="0"/>
              <a:t>postazione</a:t>
            </a:r>
            <a:r>
              <a:rPr lang="en-US" sz="2400" dirty="0" smtClean="0"/>
              <a:t> di </a:t>
            </a:r>
            <a:r>
              <a:rPr lang="en-US" sz="2400" dirty="0" err="1" smtClean="0"/>
              <a:t>lavoro</a:t>
            </a:r>
            <a:r>
              <a:rPr lang="en-US" sz="2400" dirty="0" smtClean="0"/>
              <a:t> </a:t>
            </a:r>
            <a:r>
              <a:rPr lang="en-US" sz="2400" dirty="0" err="1"/>
              <a:t>ed</a:t>
            </a:r>
            <a:r>
              <a:rPr lang="en-US" sz="2400" dirty="0"/>
              <a:t> </a:t>
            </a:r>
            <a:r>
              <a:rPr lang="en-US" sz="2400" dirty="0" err="1"/>
              <a:t>applicazioni</a:t>
            </a:r>
            <a:r>
              <a:rPr lang="en-US" sz="2400" dirty="0"/>
              <a:t> </a:t>
            </a:r>
            <a:r>
              <a:rPr lang="en-US" sz="2400" dirty="0" err="1"/>
              <a:t>accessibili</a:t>
            </a:r>
            <a:r>
              <a:rPr lang="en-US" sz="2400" dirty="0"/>
              <a:t> </a:t>
            </a:r>
            <a:r>
              <a:rPr lang="en-US" sz="2400" dirty="0" smtClean="0"/>
              <a:t>da </a:t>
            </a:r>
            <a:r>
              <a:rPr lang="en-US" sz="2400" dirty="0" err="1"/>
              <a:t>qualsiasi</a:t>
            </a:r>
            <a:r>
              <a:rPr lang="en-US" sz="2400" dirty="0"/>
              <a:t> </a:t>
            </a:r>
            <a:r>
              <a:rPr lang="en-US" sz="2400" dirty="0" err="1"/>
              <a:t>dispositivo</a:t>
            </a:r>
            <a:endParaRPr lang="en-US" sz="2400" dirty="0"/>
          </a:p>
        </p:txBody>
      </p:sp>
      <p:pic>
        <p:nvPicPr>
          <p:cNvPr id="25" name="Picture 2" descr="C:\Users\flowers\Desktop\Windows-7-startup-screen-008.jpg"/>
          <p:cNvPicPr>
            <a:picLocks noChangeAspect="1" noChangeArrowheads="1"/>
          </p:cNvPicPr>
          <p:nvPr/>
        </p:nvPicPr>
        <p:blipFill>
          <a:blip r:embed="rId6" cstate="print">
            <a:extLst>
              <a:ext uri="{28A0092B-C50C-407E-A947-70E740481C1C}">
                <a14:useLocalDpi xmlns:a14="http://schemas.microsoft.com/office/drawing/2010/main" val="0"/>
              </a:ext>
            </a:extLst>
          </a:blip>
          <a:srcRect t="16306"/>
          <a:stretch>
            <a:fillRect/>
          </a:stretch>
        </p:blipFill>
        <p:spPr bwMode="auto">
          <a:xfrm>
            <a:off x="2178052" y="2385531"/>
            <a:ext cx="2620565" cy="164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1691" y="2261740"/>
            <a:ext cx="2824163" cy="31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 descr="C:\Users\flowers\Desktop\Windows-7-startup-screen-008.jpg"/>
          <p:cNvPicPr>
            <a:picLocks noChangeAspect="1" noChangeArrowheads="1"/>
          </p:cNvPicPr>
          <p:nvPr/>
        </p:nvPicPr>
        <p:blipFill>
          <a:blip r:embed="rId8" cstate="print">
            <a:extLst>
              <a:ext uri="{28A0092B-C50C-407E-A947-70E740481C1C}">
                <a14:useLocalDpi xmlns:a14="http://schemas.microsoft.com/office/drawing/2010/main" val="0"/>
              </a:ext>
            </a:extLst>
          </a:blip>
          <a:srcRect t="16306"/>
          <a:stretch>
            <a:fillRect/>
          </a:stretch>
        </p:blipFill>
        <p:spPr bwMode="auto">
          <a:xfrm>
            <a:off x="2178050" y="2385532"/>
            <a:ext cx="2603500" cy="163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bwMode="auto">
          <a:xfrm>
            <a:off x="7771445" y="2394382"/>
            <a:ext cx="3754494" cy="2816650"/>
          </a:xfrm>
          <a:custGeom>
            <a:avLst/>
            <a:gdLst>
              <a:gd name="connsiteX0" fmla="*/ 0 w 3795823"/>
              <a:gd name="connsiteY0" fmla="*/ 2158409 h 2690037"/>
              <a:gd name="connsiteX1" fmla="*/ 3795823 w 3795823"/>
              <a:gd name="connsiteY1" fmla="*/ 2690037 h 2690037"/>
              <a:gd name="connsiteX2" fmla="*/ 3423683 w 3795823"/>
              <a:gd name="connsiteY2" fmla="*/ 0 h 2690037"/>
              <a:gd name="connsiteX3" fmla="*/ 0 w 3795823"/>
              <a:gd name="connsiteY3" fmla="*/ 2158409 h 2690037"/>
              <a:gd name="connsiteX0" fmla="*/ 0 w 3902149"/>
              <a:gd name="connsiteY0" fmla="*/ 2158409 h 3349256"/>
              <a:gd name="connsiteX1" fmla="*/ 3902149 w 3902149"/>
              <a:gd name="connsiteY1" fmla="*/ 3349256 h 3349256"/>
              <a:gd name="connsiteX2" fmla="*/ 3423683 w 3902149"/>
              <a:gd name="connsiteY2" fmla="*/ 0 h 3349256"/>
              <a:gd name="connsiteX3" fmla="*/ 0 w 3902149"/>
              <a:gd name="connsiteY3" fmla="*/ 2158409 h 3349256"/>
              <a:gd name="connsiteX0" fmla="*/ 0 w 3902149"/>
              <a:gd name="connsiteY0" fmla="*/ 2212454 h 3403301"/>
              <a:gd name="connsiteX1" fmla="*/ 3902149 w 3902149"/>
              <a:gd name="connsiteY1" fmla="*/ 3403301 h 3403301"/>
              <a:gd name="connsiteX2" fmla="*/ 3279134 w 3902149"/>
              <a:gd name="connsiteY2" fmla="*/ 0 h 3403301"/>
              <a:gd name="connsiteX3" fmla="*/ 0 w 3902149"/>
              <a:gd name="connsiteY3" fmla="*/ 2212454 h 3403301"/>
              <a:gd name="connsiteX0" fmla="*/ 0 w 3622995"/>
              <a:gd name="connsiteY0" fmla="*/ 2097332 h 3403301"/>
              <a:gd name="connsiteX1" fmla="*/ 3622995 w 3622995"/>
              <a:gd name="connsiteY1" fmla="*/ 3403301 h 3403301"/>
              <a:gd name="connsiteX2" fmla="*/ 2999980 w 3622995"/>
              <a:gd name="connsiteY2" fmla="*/ 0 h 3403301"/>
              <a:gd name="connsiteX3" fmla="*/ 0 w 3622995"/>
              <a:gd name="connsiteY3" fmla="*/ 2097332 h 3403301"/>
              <a:gd name="connsiteX0" fmla="*/ 0 w 3622995"/>
              <a:gd name="connsiteY0" fmla="*/ 2230166 h 3536135"/>
              <a:gd name="connsiteX1" fmla="*/ 3622995 w 3622995"/>
              <a:gd name="connsiteY1" fmla="*/ 3536135 h 3536135"/>
              <a:gd name="connsiteX2" fmla="*/ 2720826 w 3622995"/>
              <a:gd name="connsiteY2" fmla="*/ 0 h 3536135"/>
              <a:gd name="connsiteX3" fmla="*/ 0 w 3622995"/>
              <a:gd name="connsiteY3" fmla="*/ 2230166 h 3536135"/>
            </a:gdLst>
            <a:ahLst/>
            <a:cxnLst>
              <a:cxn ang="0">
                <a:pos x="connsiteX0" y="connsiteY0"/>
              </a:cxn>
              <a:cxn ang="0">
                <a:pos x="connsiteX1" y="connsiteY1"/>
              </a:cxn>
              <a:cxn ang="0">
                <a:pos x="connsiteX2" y="connsiteY2"/>
              </a:cxn>
              <a:cxn ang="0">
                <a:pos x="connsiteX3" y="connsiteY3"/>
              </a:cxn>
            </a:cxnLst>
            <a:rect l="l" t="t" r="r" b="b"/>
            <a:pathLst>
              <a:path w="3622995" h="3536135">
                <a:moveTo>
                  <a:pt x="0" y="2230166"/>
                </a:moveTo>
                <a:lnTo>
                  <a:pt x="3622995" y="3536135"/>
                </a:lnTo>
                <a:lnTo>
                  <a:pt x="2720826" y="0"/>
                </a:lnTo>
                <a:lnTo>
                  <a:pt x="0" y="2230166"/>
                </a:lnTo>
                <a:close/>
              </a:path>
            </a:pathLst>
          </a:custGeom>
          <a:gradFill>
            <a:gsLst>
              <a:gs pos="59000">
                <a:schemeClr val="bg1">
                  <a:alpha val="77000"/>
                  <a:lumMod val="95000"/>
                </a:schemeClr>
              </a:gs>
              <a:gs pos="100000">
                <a:schemeClr val="tx1">
                  <a:alpha val="0"/>
                </a:schemeClr>
              </a:gs>
            </a:gsLst>
            <a:lin ang="5400000" scaled="0"/>
          </a:gradFill>
          <a:ln w="9525" algn="ctr">
            <a:noFill/>
            <a:miter lim="800000"/>
            <a:headEnd/>
            <a:tailEnd/>
          </a:ln>
          <a:effectLst/>
          <a:extLst/>
        </p:spPr>
        <p:txBody>
          <a:bodyPr lIns="91420" tIns="45711" rIns="91420" bIns="45711"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1217613" fontAlgn="base">
              <a:spcBef>
                <a:spcPct val="0"/>
              </a:spcBef>
              <a:spcAft>
                <a:spcPct val="0"/>
              </a:spcAft>
              <a:defRPr sz="2400">
                <a:solidFill>
                  <a:schemeClr val="tx1"/>
                </a:solidFill>
                <a:latin typeface="Calibri" pitchFamily="34" charset="0"/>
                <a:ea typeface="MS PGothic" pitchFamily="34" charset="-128"/>
              </a:defRPr>
            </a:lvl6pPr>
            <a:lvl7pPr marL="2971800" indent="-228600" defTabSz="1217613" fontAlgn="base">
              <a:spcBef>
                <a:spcPct val="0"/>
              </a:spcBef>
              <a:spcAft>
                <a:spcPct val="0"/>
              </a:spcAft>
              <a:defRPr sz="2400">
                <a:solidFill>
                  <a:schemeClr val="tx1"/>
                </a:solidFill>
                <a:latin typeface="Calibri" pitchFamily="34" charset="0"/>
                <a:ea typeface="MS PGothic" pitchFamily="34" charset="-128"/>
              </a:defRPr>
            </a:lvl7pPr>
            <a:lvl8pPr marL="3429000" indent="-228600" defTabSz="1217613" fontAlgn="base">
              <a:spcBef>
                <a:spcPct val="0"/>
              </a:spcBef>
              <a:spcAft>
                <a:spcPct val="0"/>
              </a:spcAft>
              <a:defRPr sz="2400">
                <a:solidFill>
                  <a:schemeClr val="tx1"/>
                </a:solidFill>
                <a:latin typeface="Calibri" pitchFamily="34" charset="0"/>
                <a:ea typeface="MS PGothic" pitchFamily="34" charset="-128"/>
              </a:defRPr>
            </a:lvl8pPr>
            <a:lvl9pPr marL="3886200" indent="-228600" defTabSz="1217613" fontAlgn="base">
              <a:spcBef>
                <a:spcPct val="0"/>
              </a:spcBef>
              <a:spcAft>
                <a:spcPct val="0"/>
              </a:spcAft>
              <a:defRPr sz="2400">
                <a:solidFill>
                  <a:schemeClr val="tx1"/>
                </a:solidFill>
                <a:latin typeface="Calibri" pitchFamily="34" charset="0"/>
                <a:ea typeface="MS PGothic" pitchFamily="34" charset="-128"/>
              </a:defRPr>
            </a:lvl9pPr>
          </a:lstStyle>
          <a:p>
            <a:pPr algn="ctr" eaLnBrk="0" hangingPunct="0"/>
            <a:endParaRPr lang="en-US" sz="1600">
              <a:solidFill>
                <a:srgbClr val="FFFFFF"/>
              </a:solidFill>
              <a:latin typeface="Arial" pitchFamily="34" charset="0"/>
              <a:cs typeface="Arial" pitchFamily="34" charset="0"/>
            </a:endParaRPr>
          </a:p>
        </p:txBody>
      </p:sp>
      <p:pic>
        <p:nvPicPr>
          <p:cNvPr id="26" name="Picture 2" descr="C:\Users\flowers\Desktop\Windows-7-startup-screen-008.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305"/>
          <a:stretch/>
        </p:blipFill>
        <p:spPr bwMode="auto">
          <a:xfrm>
            <a:off x="7714171" y="2342456"/>
            <a:ext cx="2811464" cy="176801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0"/>
          <a:stretch>
            <a:fillRect/>
          </a:stretch>
        </p:blipFill>
        <p:spPr>
          <a:xfrm>
            <a:off x="8247611" y="2568819"/>
            <a:ext cx="1744582" cy="1315291"/>
          </a:xfrm>
          <a:prstGeom prst="rect">
            <a:avLst/>
          </a:prstGeom>
        </p:spPr>
      </p:pic>
      <p:sp>
        <p:nvSpPr>
          <p:cNvPr id="2" name="Rectangle 1"/>
          <p:cNvSpPr/>
          <p:nvPr/>
        </p:nvSpPr>
        <p:spPr bwMode="auto">
          <a:xfrm>
            <a:off x="2178051" y="2378391"/>
            <a:ext cx="2620567" cy="1642219"/>
          </a:xfrm>
          <a:prstGeom prst="rect">
            <a:avLst/>
          </a:prstGeom>
          <a:solidFill>
            <a:schemeClr val="bg2">
              <a:alpha val="69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84271" tIns="92135" rIns="184271" bIns="92135" numCol="1" spcCol="0" rtlCol="0" fromWordArt="0" anchor="ctr" anchorCtr="0" forceAA="0" compatLnSpc="1">
            <a:prstTxWarp prst="textNoShape">
              <a:avLst/>
            </a:prstTxWarp>
            <a:normAutofit/>
          </a:bodyPr>
          <a:lstStyle/>
          <a:p>
            <a:pPr algn="ctr" defTabSz="1948299" fontAlgn="base">
              <a:spcBef>
                <a:spcPct val="0"/>
              </a:spcBef>
              <a:spcAft>
                <a:spcPct val="0"/>
              </a:spcAft>
            </a:pPr>
            <a:endParaRPr lang="en-US" sz="2799" dirty="0">
              <a:solidFill>
                <a:schemeClr val="bg2"/>
              </a:solidFill>
              <a:latin typeface="Arial" charset="0"/>
              <a:cs typeface="Arial" charset="0"/>
            </a:endParaRPr>
          </a:p>
        </p:txBody>
      </p:sp>
      <p:grpSp>
        <p:nvGrpSpPr>
          <p:cNvPr id="3" name="Group 2"/>
          <p:cNvGrpSpPr/>
          <p:nvPr/>
        </p:nvGrpSpPr>
        <p:grpSpPr>
          <a:xfrm>
            <a:off x="3162302" y="4208063"/>
            <a:ext cx="485775" cy="996691"/>
            <a:chOff x="2371153" y="3156198"/>
            <a:chExt cx="364426" cy="747713"/>
          </a:xfrm>
        </p:grpSpPr>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71153" y="3156198"/>
              <a:ext cx="364426"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27141" y="3227096"/>
              <a:ext cx="252447" cy="339221"/>
            </a:xfrm>
            <a:prstGeom prst="rect">
              <a:avLst/>
            </a:prstGeom>
            <a:ln>
              <a:noFill/>
            </a:ln>
          </p:spPr>
        </p:pic>
      </p:grpSp>
      <p:grpSp>
        <p:nvGrpSpPr>
          <p:cNvPr id="5" name="Group 4"/>
          <p:cNvGrpSpPr/>
          <p:nvPr/>
        </p:nvGrpSpPr>
        <p:grpSpPr>
          <a:xfrm>
            <a:off x="2436815" y="4144581"/>
            <a:ext cx="665163" cy="1052239"/>
            <a:chOff x="1826896" y="3108574"/>
            <a:chExt cx="499002" cy="789385"/>
          </a:xfrm>
        </p:grpSpPr>
        <p:pic>
          <p:nvPicPr>
            <p:cNvPr id="14" name="Picture 3" descr="C:\Users\flowers\Desktop\Flats\Receiver_Apple_iPhone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6896" y="3108574"/>
              <a:ext cx="499002" cy="78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21927" y="3295700"/>
              <a:ext cx="308939" cy="415131"/>
            </a:xfrm>
            <a:prstGeom prst="rect">
              <a:avLst/>
            </a:prstGeom>
            <a:ln>
              <a:noFill/>
            </a:ln>
          </p:spPr>
        </p:pic>
      </p:grpSp>
      <p:grpSp>
        <p:nvGrpSpPr>
          <p:cNvPr id="8" name="Group 7"/>
          <p:cNvGrpSpPr/>
          <p:nvPr/>
        </p:nvGrpSpPr>
        <p:grpSpPr>
          <a:xfrm>
            <a:off x="3863976" y="4132084"/>
            <a:ext cx="2400300" cy="1983858"/>
            <a:chOff x="2897546" y="3099200"/>
            <a:chExt cx="1800694" cy="1488281"/>
          </a:xfrm>
        </p:grpSpPr>
        <p:grpSp>
          <p:nvGrpSpPr>
            <p:cNvPr id="19" name="Group 18"/>
            <p:cNvGrpSpPr>
              <a:grpSpLocks/>
            </p:cNvGrpSpPr>
            <p:nvPr/>
          </p:nvGrpSpPr>
          <p:grpSpPr bwMode="auto">
            <a:xfrm>
              <a:off x="2897546" y="3099200"/>
              <a:ext cx="1800694" cy="1488281"/>
              <a:chOff x="3862185" y="4132763"/>
              <a:chExt cx="2400930" cy="1984090"/>
            </a:xfrm>
          </p:grpSpPr>
          <p:sp>
            <p:nvSpPr>
              <p:cNvPr id="1043" name="LCD Black"/>
              <p:cNvSpPr>
                <a:spLocks noChangeArrowheads="1"/>
              </p:cNvSpPr>
              <p:nvPr/>
            </p:nvSpPr>
            <p:spPr bwMode="auto">
              <a:xfrm>
                <a:off x="4263421" y="4303994"/>
                <a:ext cx="1606971" cy="903005"/>
              </a:xfrm>
              <a:prstGeom prst="rect">
                <a:avLst/>
              </a:prstGeom>
              <a:gradFill rotWithShape="1">
                <a:gsLst>
                  <a:gs pos="0">
                    <a:srgbClr val="161A21"/>
                  </a:gs>
                  <a:gs pos="50000">
                    <a:srgbClr val="242934"/>
                  </a:gs>
                  <a:gs pos="100000">
                    <a:srgbClr val="2D334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121883" tIns="60943" rIns="121883" bIns="60943" anchor="ctr"/>
              <a:lstStyle/>
              <a:p>
                <a:pPr algn="ctr" defTabSz="965008"/>
                <a:endParaRPr lang="en-US" sz="1866">
                  <a:solidFill>
                    <a:srgbClr val="FFFFFF"/>
                  </a:solidFill>
                  <a:latin typeface="Arial" pitchFamily="34" charset="0"/>
                </a:endParaRPr>
              </a:p>
            </p:txBody>
          </p:sp>
          <p:pic>
            <p:nvPicPr>
              <p:cNvPr id="1044" name="Picture 2" descr="C:\Users\flowers\Desktop\Windows-7-startup-screen-008.jpg"/>
              <p:cNvPicPr>
                <a:picLocks noChangeAspect="1" noChangeArrowheads="1"/>
              </p:cNvPicPr>
              <p:nvPr/>
            </p:nvPicPr>
            <p:blipFill>
              <a:blip r:embed="rId15" cstate="print">
                <a:extLst>
                  <a:ext uri="{28A0092B-C50C-407E-A947-70E740481C1C}">
                    <a14:useLocalDpi xmlns:a14="http://schemas.microsoft.com/office/drawing/2010/main" val="0"/>
                  </a:ext>
                </a:extLst>
              </a:blip>
              <a:srcRect t="25435"/>
              <a:stretch>
                <a:fillRect/>
              </a:stretch>
            </p:blipFill>
            <p:spPr bwMode="auto">
              <a:xfrm>
                <a:off x="4262850" y="4307215"/>
                <a:ext cx="1607542" cy="8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3862185" y="4132763"/>
                <a:ext cx="2400930" cy="1984090"/>
              </a:xfrm>
              <a:prstGeom prst="rect">
                <a:avLst/>
              </a:prstGeom>
              <a:noFill/>
              <a:ln w="9525">
                <a:noFill/>
                <a:miter lim="800000"/>
                <a:headEnd/>
                <a:tailEnd/>
              </a:ln>
              <a:effectLst>
                <a:outerShdw blurRad="63500" dist="38100" dir="2700000" algn="tl" rotWithShape="0">
                  <a:srgbClr val="000000">
                    <a:alpha val="79999"/>
                  </a:srgbClr>
                </a:outerShdw>
              </a:effectLst>
            </p:spPr>
          </p:pic>
        </p:grpSp>
        <p:pic>
          <p:nvPicPr>
            <p:cNvPr id="32" name="Picture 31"/>
            <p:cNvPicPr>
              <a:picLocks noChangeAspect="1"/>
            </p:cNvPicPr>
            <p:nvPr/>
          </p:nvPicPr>
          <p:blipFill>
            <a:blip r:embed="rId10"/>
            <a:stretch>
              <a:fillRect/>
            </a:stretch>
          </p:blipFill>
          <p:spPr>
            <a:xfrm>
              <a:off x="3372836" y="3226861"/>
              <a:ext cx="856497" cy="645738"/>
            </a:xfrm>
            <a:prstGeom prst="rect">
              <a:avLst/>
            </a:prstGeom>
          </p:spPr>
        </p:pic>
      </p:grpSp>
      <p:grpSp>
        <p:nvGrpSpPr>
          <p:cNvPr id="11" name="Group 10"/>
          <p:cNvGrpSpPr/>
          <p:nvPr/>
        </p:nvGrpSpPr>
        <p:grpSpPr>
          <a:xfrm>
            <a:off x="739779" y="4419346"/>
            <a:ext cx="1746250" cy="1326805"/>
            <a:chOff x="553787" y="3314702"/>
            <a:chExt cx="1310029" cy="995363"/>
          </a:xfrm>
        </p:grpSpPr>
        <p:pic>
          <p:nvPicPr>
            <p:cNvPr id="12"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787" y="3314702"/>
              <a:ext cx="1310029"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10"/>
            <a:stretch>
              <a:fillRect/>
            </a:stretch>
          </p:blipFill>
          <p:spPr>
            <a:xfrm>
              <a:off x="759526" y="3486334"/>
              <a:ext cx="910440" cy="607661"/>
            </a:xfrm>
            <a:prstGeom prst="rect">
              <a:avLst/>
            </a:prstGeom>
          </p:spPr>
        </p:pic>
      </p:grpSp>
      <p:grpSp>
        <p:nvGrpSpPr>
          <p:cNvPr id="9" name="Group 8"/>
          <p:cNvGrpSpPr/>
          <p:nvPr/>
        </p:nvGrpSpPr>
        <p:grpSpPr>
          <a:xfrm>
            <a:off x="1890717" y="5128774"/>
            <a:ext cx="1566863" cy="1283952"/>
            <a:chOff x="1417215" y="3846912"/>
            <a:chExt cx="1175453" cy="963215"/>
          </a:xfrm>
        </p:grpSpPr>
        <p:pic>
          <p:nvPicPr>
            <p:cNvPr id="15" name="Picture 6" descr="C:\Users\flowers\Desktop\Flats\Receiver_GALAXY_Tab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17215" y="3846912"/>
              <a:ext cx="1175453" cy="96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10"/>
            <a:stretch>
              <a:fillRect/>
            </a:stretch>
          </p:blipFill>
          <p:spPr>
            <a:xfrm>
              <a:off x="1576691" y="3943350"/>
              <a:ext cx="850449" cy="567621"/>
            </a:xfrm>
            <a:prstGeom prst="rect">
              <a:avLst/>
            </a:prstGeom>
          </p:spPr>
        </p:pic>
      </p:grpSp>
    </p:spTree>
    <p:extLst>
      <p:ext uri="{BB962C8B-B14F-4D97-AF65-F5344CB8AC3E}">
        <p14:creationId xmlns:p14="http://schemas.microsoft.com/office/powerpoint/2010/main" val="77973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63" presetClass="path" presetSubtype="0" accel="50000" decel="50000" fill="hold" nodeType="withEffect">
                                  <p:stCondLst>
                                    <p:cond delay="0"/>
                                  </p:stCondLst>
                                  <p:childTnLst>
                                    <p:animMotion origin="layout" path="M 3.33333E-6 2.96296E-6 L 0.45039 2.96296E-6 " pathEditMode="relative" rAng="0" ptsTypes="AA">
                                      <p:cBhvr>
                                        <p:cTn id="15" dur="2000" fill="hold"/>
                                        <p:tgtEl>
                                          <p:spTgt spid="25"/>
                                        </p:tgtEl>
                                        <p:attrNameLst>
                                          <p:attrName>ppt_x</p:attrName>
                                          <p:attrName>ppt_y</p:attrName>
                                        </p:attrNameLst>
                                      </p:cBhvr>
                                      <p:rCtr x="22513" y="0"/>
                                    </p:animMotion>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250"/>
                                        <p:tgtEl>
                                          <p:spTgt spid="24"/>
                                        </p:tgtEl>
                                      </p:cBhvr>
                                    </p:animEffect>
                                  </p:childTnLst>
                                </p:cTn>
                              </p:par>
                              <p:par>
                                <p:cTn id="19" presetID="10" presetClass="exit" presetSubtype="0" fill="hold" nodeType="withEffect">
                                  <p:stCondLst>
                                    <p:cond delay="200"/>
                                  </p:stCondLst>
                                  <p:childTnLst>
                                    <p:animEffect transition="out" filter="fade">
                                      <p:cBhvr>
                                        <p:cTn id="20" dur="2000"/>
                                        <p:tgtEl>
                                          <p:spTgt spid="25"/>
                                        </p:tgtEl>
                                      </p:cBhvr>
                                    </p:animEffect>
                                    <p:set>
                                      <p:cBhvr>
                                        <p:cTn id="21" dur="1" fill="hold">
                                          <p:stCondLst>
                                            <p:cond delay="1999"/>
                                          </p:stCondLst>
                                        </p:cTn>
                                        <p:tgtEl>
                                          <p:spTgt spid="25"/>
                                        </p:tgtEl>
                                        <p:attrNameLst>
                                          <p:attrName>style.visibility</p:attrName>
                                        </p:attrNameLst>
                                      </p:cBhvr>
                                      <p:to>
                                        <p:strVal val="hidden"/>
                                      </p:to>
                                    </p:set>
                                  </p:childTnLst>
                                </p:cTn>
                              </p:par>
                            </p:childTnLst>
                          </p:cTn>
                        </p:par>
                        <p:par>
                          <p:cTn id="22" fill="hold" nodeType="afterGroup">
                            <p:stCondLst>
                              <p:cond delay="2200"/>
                            </p:stCondLst>
                            <p:childTnLst>
                              <p:par>
                                <p:cTn id="23" presetID="2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1000"/>
                                        <p:tgtEl>
                                          <p:spTgt spid="7"/>
                                        </p:tgtEl>
                                      </p:cBhvr>
                                    </p:animEffect>
                                  </p:childTnLst>
                                </p:cTn>
                              </p:par>
                              <p:par>
                                <p:cTn id="26" presetID="22" presetClass="entr" presetSubtype="4" fill="hold" nodeType="withEffect">
                                  <p:stCondLst>
                                    <p:cond delay="25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par>
                          <p:cTn id="29" fill="hold">
                            <p:stCondLst>
                              <p:cond delay="3200"/>
                            </p:stCondLst>
                            <p:childTnLst>
                              <p:par>
                                <p:cTn id="30" presetID="1"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par>
                          <p:cTn id="32" fill="hold">
                            <p:stCondLst>
                              <p:cond delay="3200"/>
                            </p:stCondLst>
                            <p:childTnLst>
                              <p:par>
                                <p:cTn id="33" presetID="10" presetClass="exit" presetSubtype="0" fill="hold" nodeType="after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01163 -0.00278 L -0.46805 -0.00278 " pathEditMode="relative" rAng="0" ptsTypes="AA">
                                      <p:cBhvr>
                                        <p:cTn id="39" dur="2000" fill="hold"/>
                                        <p:tgtEl>
                                          <p:spTgt spid="28"/>
                                        </p:tgtEl>
                                        <p:attrNameLst>
                                          <p:attrName>ppt_x</p:attrName>
                                          <p:attrName>ppt_y</p:attrName>
                                        </p:attrNameLst>
                                      </p:cBhvr>
                                      <p:rCtr x="-22830" y="0"/>
                                    </p:animMotion>
                                  </p:childTnLst>
                                </p:cTn>
                              </p:par>
                              <p:par>
                                <p:cTn id="40" presetID="1" presetClass="exit" presetSubtype="0" fill="hold" grpId="1" nodeType="withEffect">
                                  <p:stCondLst>
                                    <p:cond delay="0"/>
                                  </p:stCondLst>
                                  <p:childTnLst>
                                    <p:set>
                                      <p:cBhvr>
                                        <p:cTn id="41" dur="1" fill="hold">
                                          <p:stCondLst>
                                            <p:cond delay="0"/>
                                          </p:stCondLst>
                                        </p:cTn>
                                        <p:tgtEl>
                                          <p:spTgt spid="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V-FS\Projects\Citrix\1. Projects\13-2667_Why_Citrix\7_Design\6_Production\Live\receiver screens\flat_desktop.png"/>
          <p:cNvPicPr>
            <a:picLocks noChangeAspect="1" noChangeArrowheads="1"/>
          </p:cNvPicPr>
          <p:nvPr/>
        </p:nvPicPr>
        <p:blipFill rotWithShape="1">
          <a:blip r:embed="rId3">
            <a:extLst>
              <a:ext uri="{28A0092B-C50C-407E-A947-70E740481C1C}">
                <a14:useLocalDpi xmlns:a14="http://schemas.microsoft.com/office/drawing/2010/main" val="0"/>
              </a:ext>
            </a:extLst>
          </a:blip>
          <a:srcRect t="1" b="7119"/>
          <a:stretch/>
        </p:blipFill>
        <p:spPr bwMode="auto">
          <a:xfrm>
            <a:off x="3774539" y="1572612"/>
            <a:ext cx="4671950" cy="32544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bwMode="white">
          <a:xfrm>
            <a:off x="2381" y="5735426"/>
            <a:ext cx="12187237" cy="510909"/>
          </a:xfrm>
          <a:prstGeom prst="rect">
            <a:avLst/>
          </a:prstGeom>
        </p:spPr>
        <p:txBody>
          <a:bodyPr lIns="91428" tIns="45715" rIns="91428" bIns="45715" anchor="ctr"/>
          <a:lstStyle>
            <a:defPPr>
              <a:defRPr lang="en-US"/>
            </a:defPPr>
            <a:lvl1pPr algn="ctr" fontAlgn="base">
              <a:lnSpc>
                <a:spcPct val="85000"/>
              </a:lnSpc>
              <a:spcBef>
                <a:spcPct val="0"/>
              </a:spcBef>
              <a:spcAft>
                <a:spcPct val="0"/>
              </a:spcAft>
              <a:defRPr sz="320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atin typeface="+mj-lt"/>
                <a:ea typeface="+mj-ea"/>
                <a:cs typeface="Arial" pitchFamily="34" charset="0"/>
              </a:defRPr>
            </a:lvl1pPr>
            <a:lvl2pPr fontAlgn="base">
              <a:lnSpc>
                <a:spcPct val="85000"/>
              </a:lnSpc>
              <a:spcBef>
                <a:spcPct val="0"/>
              </a:spcBef>
              <a:spcAft>
                <a:spcPct val="0"/>
              </a:spcAft>
              <a:defRPr sz="3600">
                <a:solidFill>
                  <a:schemeClr val="tx2"/>
                </a:solidFill>
                <a:latin typeface="Arial" charset="0"/>
              </a:defRPr>
            </a:lvl2pPr>
            <a:lvl3pPr fontAlgn="base">
              <a:lnSpc>
                <a:spcPct val="85000"/>
              </a:lnSpc>
              <a:spcBef>
                <a:spcPct val="0"/>
              </a:spcBef>
              <a:spcAft>
                <a:spcPct val="0"/>
              </a:spcAft>
              <a:defRPr sz="3600">
                <a:solidFill>
                  <a:schemeClr val="tx2"/>
                </a:solidFill>
                <a:latin typeface="Arial" charset="0"/>
              </a:defRPr>
            </a:lvl3pPr>
            <a:lvl4pPr fontAlgn="base">
              <a:lnSpc>
                <a:spcPct val="85000"/>
              </a:lnSpc>
              <a:spcBef>
                <a:spcPct val="0"/>
              </a:spcBef>
              <a:spcAft>
                <a:spcPct val="0"/>
              </a:spcAft>
              <a:defRPr sz="3600">
                <a:solidFill>
                  <a:schemeClr val="tx2"/>
                </a:solidFill>
                <a:latin typeface="Arial" charset="0"/>
              </a:defRPr>
            </a:lvl4pPr>
            <a:lvl5pPr fontAlgn="base">
              <a:lnSpc>
                <a:spcPct val="85000"/>
              </a:lnSpc>
              <a:spcBef>
                <a:spcPct val="0"/>
              </a:spcBef>
              <a:spcAft>
                <a:spcPct val="0"/>
              </a:spcAft>
              <a:defRPr sz="3600">
                <a:solidFill>
                  <a:schemeClr val="tx2"/>
                </a:solidFill>
                <a:latin typeface="Arial" charset="0"/>
              </a:defRPr>
            </a:lvl5pPr>
            <a:lvl6pPr marL="457200" fontAlgn="base">
              <a:lnSpc>
                <a:spcPct val="85000"/>
              </a:lnSpc>
              <a:spcBef>
                <a:spcPct val="0"/>
              </a:spcBef>
              <a:spcAft>
                <a:spcPct val="0"/>
              </a:spcAft>
              <a:defRPr sz="3600">
                <a:solidFill>
                  <a:schemeClr val="tx2"/>
                </a:solidFill>
                <a:latin typeface="Arial" charset="0"/>
              </a:defRPr>
            </a:lvl6pPr>
            <a:lvl7pPr marL="914400" fontAlgn="base">
              <a:lnSpc>
                <a:spcPct val="85000"/>
              </a:lnSpc>
              <a:spcBef>
                <a:spcPct val="0"/>
              </a:spcBef>
              <a:spcAft>
                <a:spcPct val="0"/>
              </a:spcAft>
              <a:defRPr sz="3600">
                <a:solidFill>
                  <a:schemeClr val="tx2"/>
                </a:solidFill>
                <a:latin typeface="Arial" charset="0"/>
              </a:defRPr>
            </a:lvl7pPr>
            <a:lvl8pPr marL="1371600" fontAlgn="base">
              <a:lnSpc>
                <a:spcPct val="85000"/>
              </a:lnSpc>
              <a:spcBef>
                <a:spcPct val="0"/>
              </a:spcBef>
              <a:spcAft>
                <a:spcPct val="0"/>
              </a:spcAft>
              <a:defRPr sz="3600">
                <a:solidFill>
                  <a:schemeClr val="tx2"/>
                </a:solidFill>
                <a:latin typeface="Arial" charset="0"/>
              </a:defRPr>
            </a:lvl8pPr>
            <a:lvl9pPr marL="1828800" fontAlgn="base">
              <a:lnSpc>
                <a:spcPct val="85000"/>
              </a:lnSpc>
              <a:spcBef>
                <a:spcPct val="0"/>
              </a:spcBef>
              <a:spcAft>
                <a:spcPct val="0"/>
              </a:spcAft>
              <a:defRPr sz="3600">
                <a:solidFill>
                  <a:schemeClr val="tx2"/>
                </a:solidFill>
                <a:latin typeface="Arial" charset="0"/>
              </a:defRPr>
            </a:lvl9pPr>
          </a:lstStyle>
          <a:p>
            <a:pPr defTabSz="1218987">
              <a:lnSpc>
                <a:spcPct val="90000"/>
              </a:lnSpc>
              <a:spcAft>
                <a:spcPts val="984"/>
              </a:spcAft>
              <a:buClr>
                <a:schemeClr val="tx1">
                  <a:lumMod val="50000"/>
                </a:schemeClr>
              </a:buClr>
            </a:pPr>
            <a:r>
              <a:rPr lang="en-US" sz="2800" dirty="0" smtClean="0">
                <a:solidFill>
                  <a:srgbClr val="4D4F53"/>
                </a:solidFill>
                <a:latin typeface="Arial" pitchFamily="34" charset="0"/>
                <a:cs typeface="+mj-cs"/>
              </a:rPr>
              <a:t>Da </a:t>
            </a:r>
            <a:r>
              <a:rPr lang="en-US" sz="2800" smtClean="0">
                <a:solidFill>
                  <a:srgbClr val="4D4F53"/>
                </a:solidFill>
                <a:latin typeface="Arial" pitchFamily="34" charset="0"/>
                <a:cs typeface="+mj-cs"/>
              </a:rPr>
              <a:t>qualsiasi</a:t>
            </a:r>
            <a:r>
              <a:rPr lang="en-US" sz="2800" dirty="0" smtClean="0">
                <a:solidFill>
                  <a:srgbClr val="4D4F53"/>
                </a:solidFill>
                <a:latin typeface="Arial" pitchFamily="34" charset="0"/>
                <a:cs typeface="+mj-cs"/>
              </a:rPr>
              <a:t> </a:t>
            </a:r>
            <a:r>
              <a:rPr lang="en-US" sz="2800" dirty="0" err="1" smtClean="0">
                <a:solidFill>
                  <a:srgbClr val="4D4F53"/>
                </a:solidFill>
                <a:latin typeface="Arial" pitchFamily="34" charset="0"/>
                <a:cs typeface="+mj-cs"/>
              </a:rPr>
              <a:t>tipo</a:t>
            </a:r>
            <a:r>
              <a:rPr lang="en-US" sz="2800" dirty="0" smtClean="0">
                <a:solidFill>
                  <a:srgbClr val="4D4F53"/>
                </a:solidFill>
                <a:latin typeface="Arial" pitchFamily="34" charset="0"/>
                <a:cs typeface="+mj-cs"/>
              </a:rPr>
              <a:t> di computer ……</a:t>
            </a:r>
            <a:endParaRPr lang="en-US" sz="2800" dirty="0">
              <a:solidFill>
                <a:srgbClr val="4D4F53"/>
              </a:solidFill>
              <a:latin typeface="Arial" pitchFamily="34" charset="0"/>
              <a:cs typeface="+mj-cs"/>
            </a:endParaRPr>
          </a:p>
        </p:txBody>
      </p:sp>
      <p:sp>
        <p:nvSpPr>
          <p:cNvPr id="5" name="Titolo 3"/>
          <p:cNvSpPr txBox="1">
            <a:spLocks/>
          </p:cNvSpPr>
          <p:nvPr/>
        </p:nvSpPr>
        <p:spPr>
          <a:xfrm>
            <a:off x="418011" y="930105"/>
            <a:ext cx="10411096" cy="44034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altLang="it-IT" sz="2400" dirty="0" smtClean="0"/>
              <a:t>La postazione di lavoro e le applicazioni sempre disponibili da qualsiasi dispositivo</a:t>
            </a:r>
          </a:p>
        </p:txBody>
      </p:sp>
      <p:grpSp>
        <p:nvGrpSpPr>
          <p:cNvPr id="3" name="Group 2"/>
          <p:cNvGrpSpPr/>
          <p:nvPr/>
        </p:nvGrpSpPr>
        <p:grpSpPr>
          <a:xfrm>
            <a:off x="3517966" y="1374022"/>
            <a:ext cx="5156068" cy="4311651"/>
            <a:chOff x="3517966" y="1374022"/>
            <a:chExt cx="5156068" cy="4311651"/>
          </a:xfrm>
        </p:grpSpPr>
        <p:pic>
          <p:nvPicPr>
            <p:cNvPr id="1028" name="Picture 4" descr="C:\Users\Duarte\Desktop\iMa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966" y="1374022"/>
              <a:ext cx="5156068" cy="43116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flowers\Desktop\Windows-7-startup-screen-0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305"/>
            <a:stretch/>
          </p:blipFill>
          <p:spPr bwMode="auto">
            <a:xfrm>
              <a:off x="3774539" y="1569103"/>
              <a:ext cx="4671950" cy="26475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24425285"/>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white">
          <a:xfrm>
            <a:off x="1595" y="5829301"/>
            <a:ext cx="12187237" cy="510909"/>
          </a:xfrm>
          <a:prstGeom prst="rect">
            <a:avLst/>
          </a:prstGeom>
        </p:spPr>
        <p:txBody>
          <a:bodyPr lIns="91428" tIns="45715" rIns="91428" bIns="45715" anchor="ctr"/>
          <a:lstStyle>
            <a:defPPr>
              <a:defRPr lang="en-US"/>
            </a:defPPr>
            <a:lvl1pPr algn="ctr" fontAlgn="base">
              <a:lnSpc>
                <a:spcPct val="85000"/>
              </a:lnSpc>
              <a:spcBef>
                <a:spcPct val="0"/>
              </a:spcBef>
              <a:spcAft>
                <a:spcPct val="0"/>
              </a:spcAft>
              <a:defRPr sz="320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atin typeface="+mj-lt"/>
                <a:ea typeface="+mj-ea"/>
                <a:cs typeface="Arial" pitchFamily="34" charset="0"/>
              </a:defRPr>
            </a:lvl1pPr>
            <a:lvl2pPr fontAlgn="base">
              <a:lnSpc>
                <a:spcPct val="85000"/>
              </a:lnSpc>
              <a:spcBef>
                <a:spcPct val="0"/>
              </a:spcBef>
              <a:spcAft>
                <a:spcPct val="0"/>
              </a:spcAft>
              <a:defRPr sz="3600">
                <a:solidFill>
                  <a:schemeClr val="tx2"/>
                </a:solidFill>
                <a:latin typeface="Arial" charset="0"/>
              </a:defRPr>
            </a:lvl2pPr>
            <a:lvl3pPr fontAlgn="base">
              <a:lnSpc>
                <a:spcPct val="85000"/>
              </a:lnSpc>
              <a:spcBef>
                <a:spcPct val="0"/>
              </a:spcBef>
              <a:spcAft>
                <a:spcPct val="0"/>
              </a:spcAft>
              <a:defRPr sz="3600">
                <a:solidFill>
                  <a:schemeClr val="tx2"/>
                </a:solidFill>
                <a:latin typeface="Arial" charset="0"/>
              </a:defRPr>
            </a:lvl3pPr>
            <a:lvl4pPr fontAlgn="base">
              <a:lnSpc>
                <a:spcPct val="85000"/>
              </a:lnSpc>
              <a:spcBef>
                <a:spcPct val="0"/>
              </a:spcBef>
              <a:spcAft>
                <a:spcPct val="0"/>
              </a:spcAft>
              <a:defRPr sz="3600">
                <a:solidFill>
                  <a:schemeClr val="tx2"/>
                </a:solidFill>
                <a:latin typeface="Arial" charset="0"/>
              </a:defRPr>
            </a:lvl4pPr>
            <a:lvl5pPr fontAlgn="base">
              <a:lnSpc>
                <a:spcPct val="85000"/>
              </a:lnSpc>
              <a:spcBef>
                <a:spcPct val="0"/>
              </a:spcBef>
              <a:spcAft>
                <a:spcPct val="0"/>
              </a:spcAft>
              <a:defRPr sz="3600">
                <a:solidFill>
                  <a:schemeClr val="tx2"/>
                </a:solidFill>
                <a:latin typeface="Arial" charset="0"/>
              </a:defRPr>
            </a:lvl5pPr>
            <a:lvl6pPr marL="457200" fontAlgn="base">
              <a:lnSpc>
                <a:spcPct val="85000"/>
              </a:lnSpc>
              <a:spcBef>
                <a:spcPct val="0"/>
              </a:spcBef>
              <a:spcAft>
                <a:spcPct val="0"/>
              </a:spcAft>
              <a:defRPr sz="3600">
                <a:solidFill>
                  <a:schemeClr val="tx2"/>
                </a:solidFill>
                <a:latin typeface="Arial" charset="0"/>
              </a:defRPr>
            </a:lvl6pPr>
            <a:lvl7pPr marL="914400" fontAlgn="base">
              <a:lnSpc>
                <a:spcPct val="85000"/>
              </a:lnSpc>
              <a:spcBef>
                <a:spcPct val="0"/>
              </a:spcBef>
              <a:spcAft>
                <a:spcPct val="0"/>
              </a:spcAft>
              <a:defRPr sz="3600">
                <a:solidFill>
                  <a:schemeClr val="tx2"/>
                </a:solidFill>
                <a:latin typeface="Arial" charset="0"/>
              </a:defRPr>
            </a:lvl7pPr>
            <a:lvl8pPr marL="1371600" fontAlgn="base">
              <a:lnSpc>
                <a:spcPct val="85000"/>
              </a:lnSpc>
              <a:spcBef>
                <a:spcPct val="0"/>
              </a:spcBef>
              <a:spcAft>
                <a:spcPct val="0"/>
              </a:spcAft>
              <a:defRPr sz="3600">
                <a:solidFill>
                  <a:schemeClr val="tx2"/>
                </a:solidFill>
                <a:latin typeface="Arial" charset="0"/>
              </a:defRPr>
            </a:lvl8pPr>
            <a:lvl9pPr marL="1828800" fontAlgn="base">
              <a:lnSpc>
                <a:spcPct val="85000"/>
              </a:lnSpc>
              <a:spcBef>
                <a:spcPct val="0"/>
              </a:spcBef>
              <a:spcAft>
                <a:spcPct val="0"/>
              </a:spcAft>
              <a:defRPr sz="3600">
                <a:solidFill>
                  <a:schemeClr val="tx2"/>
                </a:solidFill>
                <a:latin typeface="Arial" charset="0"/>
              </a:defRPr>
            </a:lvl9pPr>
          </a:lstStyle>
          <a:p>
            <a:pPr defTabSz="1218987">
              <a:lnSpc>
                <a:spcPct val="90000"/>
              </a:lnSpc>
              <a:spcAft>
                <a:spcPts val="984"/>
              </a:spcAft>
              <a:buClr>
                <a:schemeClr val="tx1">
                  <a:lumMod val="50000"/>
                </a:schemeClr>
              </a:buClr>
            </a:pPr>
            <a:r>
              <a:rPr lang="is-IS" sz="2800" dirty="0" smtClean="0">
                <a:solidFill>
                  <a:srgbClr val="4D4F53"/>
                </a:solidFill>
                <a:latin typeface="Arial" pitchFamily="34" charset="0"/>
                <a:cs typeface="+mj-cs"/>
              </a:rPr>
              <a:t>… o da quello dell’ufficio...</a:t>
            </a:r>
            <a:endParaRPr lang="en-US" sz="2800" dirty="0">
              <a:solidFill>
                <a:srgbClr val="4D4F53"/>
              </a:solidFill>
              <a:latin typeface="Arial" pitchFamily="34" charset="0"/>
              <a:cs typeface="+mj-cs"/>
            </a:endParaRPr>
          </a:p>
        </p:txBody>
      </p:sp>
      <p:sp>
        <p:nvSpPr>
          <p:cNvPr id="9" name="TextBox 8"/>
          <p:cNvSpPr txBox="1"/>
          <p:nvPr/>
        </p:nvSpPr>
        <p:spPr bwMode="white">
          <a:xfrm>
            <a:off x="0" y="5845007"/>
            <a:ext cx="12187237" cy="510909"/>
          </a:xfrm>
          <a:prstGeom prst="rect">
            <a:avLst/>
          </a:prstGeom>
        </p:spPr>
        <p:txBody>
          <a:bodyPr lIns="91428" tIns="45715" rIns="91428" bIns="45715" anchor="ctr"/>
          <a:lstStyle>
            <a:defPPr>
              <a:defRPr lang="en-US"/>
            </a:defPPr>
            <a:lvl1pPr algn="ctr" fontAlgn="base">
              <a:lnSpc>
                <a:spcPct val="85000"/>
              </a:lnSpc>
              <a:spcBef>
                <a:spcPct val="0"/>
              </a:spcBef>
              <a:spcAft>
                <a:spcPct val="0"/>
              </a:spcAft>
              <a:defRPr sz="320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atin typeface="+mj-lt"/>
                <a:ea typeface="+mj-ea"/>
                <a:cs typeface="Arial" pitchFamily="34" charset="0"/>
              </a:defRPr>
            </a:lvl1pPr>
            <a:lvl2pPr fontAlgn="base">
              <a:lnSpc>
                <a:spcPct val="85000"/>
              </a:lnSpc>
              <a:spcBef>
                <a:spcPct val="0"/>
              </a:spcBef>
              <a:spcAft>
                <a:spcPct val="0"/>
              </a:spcAft>
              <a:defRPr sz="3600">
                <a:solidFill>
                  <a:schemeClr val="tx2"/>
                </a:solidFill>
                <a:latin typeface="Arial" charset="0"/>
              </a:defRPr>
            </a:lvl2pPr>
            <a:lvl3pPr fontAlgn="base">
              <a:lnSpc>
                <a:spcPct val="85000"/>
              </a:lnSpc>
              <a:spcBef>
                <a:spcPct val="0"/>
              </a:spcBef>
              <a:spcAft>
                <a:spcPct val="0"/>
              </a:spcAft>
              <a:defRPr sz="3600">
                <a:solidFill>
                  <a:schemeClr val="tx2"/>
                </a:solidFill>
                <a:latin typeface="Arial" charset="0"/>
              </a:defRPr>
            </a:lvl3pPr>
            <a:lvl4pPr fontAlgn="base">
              <a:lnSpc>
                <a:spcPct val="85000"/>
              </a:lnSpc>
              <a:spcBef>
                <a:spcPct val="0"/>
              </a:spcBef>
              <a:spcAft>
                <a:spcPct val="0"/>
              </a:spcAft>
              <a:defRPr sz="3600">
                <a:solidFill>
                  <a:schemeClr val="tx2"/>
                </a:solidFill>
                <a:latin typeface="Arial" charset="0"/>
              </a:defRPr>
            </a:lvl4pPr>
            <a:lvl5pPr fontAlgn="base">
              <a:lnSpc>
                <a:spcPct val="85000"/>
              </a:lnSpc>
              <a:spcBef>
                <a:spcPct val="0"/>
              </a:spcBef>
              <a:spcAft>
                <a:spcPct val="0"/>
              </a:spcAft>
              <a:defRPr sz="3600">
                <a:solidFill>
                  <a:schemeClr val="tx2"/>
                </a:solidFill>
                <a:latin typeface="Arial" charset="0"/>
              </a:defRPr>
            </a:lvl5pPr>
            <a:lvl6pPr marL="457200" fontAlgn="base">
              <a:lnSpc>
                <a:spcPct val="85000"/>
              </a:lnSpc>
              <a:spcBef>
                <a:spcPct val="0"/>
              </a:spcBef>
              <a:spcAft>
                <a:spcPct val="0"/>
              </a:spcAft>
              <a:defRPr sz="3600">
                <a:solidFill>
                  <a:schemeClr val="tx2"/>
                </a:solidFill>
                <a:latin typeface="Arial" charset="0"/>
              </a:defRPr>
            </a:lvl6pPr>
            <a:lvl7pPr marL="914400" fontAlgn="base">
              <a:lnSpc>
                <a:spcPct val="85000"/>
              </a:lnSpc>
              <a:spcBef>
                <a:spcPct val="0"/>
              </a:spcBef>
              <a:spcAft>
                <a:spcPct val="0"/>
              </a:spcAft>
              <a:defRPr sz="3600">
                <a:solidFill>
                  <a:schemeClr val="tx2"/>
                </a:solidFill>
                <a:latin typeface="Arial" charset="0"/>
              </a:defRPr>
            </a:lvl7pPr>
            <a:lvl8pPr marL="1371600" fontAlgn="base">
              <a:lnSpc>
                <a:spcPct val="85000"/>
              </a:lnSpc>
              <a:spcBef>
                <a:spcPct val="0"/>
              </a:spcBef>
              <a:spcAft>
                <a:spcPct val="0"/>
              </a:spcAft>
              <a:defRPr sz="3600">
                <a:solidFill>
                  <a:schemeClr val="tx2"/>
                </a:solidFill>
                <a:latin typeface="Arial" charset="0"/>
              </a:defRPr>
            </a:lvl8pPr>
            <a:lvl9pPr marL="1828800" fontAlgn="base">
              <a:lnSpc>
                <a:spcPct val="85000"/>
              </a:lnSpc>
              <a:spcBef>
                <a:spcPct val="0"/>
              </a:spcBef>
              <a:spcAft>
                <a:spcPct val="0"/>
              </a:spcAft>
              <a:defRPr sz="3600">
                <a:solidFill>
                  <a:schemeClr val="tx2"/>
                </a:solidFill>
                <a:latin typeface="Arial" charset="0"/>
              </a:defRPr>
            </a:lvl9pPr>
          </a:lstStyle>
          <a:p>
            <a:pPr defTabSz="1218987">
              <a:lnSpc>
                <a:spcPct val="90000"/>
              </a:lnSpc>
              <a:spcAft>
                <a:spcPts val="984"/>
              </a:spcAft>
              <a:buClr>
                <a:schemeClr val="tx1">
                  <a:lumMod val="50000"/>
                </a:schemeClr>
              </a:buClr>
            </a:pPr>
            <a:r>
              <a:rPr lang="en-US" sz="2800" dirty="0" smtClean="0">
                <a:solidFill>
                  <a:srgbClr val="4D4F53"/>
                </a:solidFill>
                <a:latin typeface="Arial" pitchFamily="34" charset="0"/>
                <a:cs typeface="+mj-cs"/>
              </a:rPr>
              <a:t>Dal computer di casa..</a:t>
            </a:r>
            <a:endParaRPr lang="en-US" sz="2800" dirty="0">
              <a:solidFill>
                <a:srgbClr val="4D4F53"/>
              </a:solidFill>
              <a:latin typeface="Arial" pitchFamily="34" charset="0"/>
              <a:cs typeface="+mj-cs"/>
            </a:endParaRPr>
          </a:p>
        </p:txBody>
      </p:sp>
      <p:sp>
        <p:nvSpPr>
          <p:cNvPr id="10" name="Titolo 3"/>
          <p:cNvSpPr txBox="1">
            <a:spLocks/>
          </p:cNvSpPr>
          <p:nvPr/>
        </p:nvSpPr>
        <p:spPr>
          <a:xfrm>
            <a:off x="0" y="933833"/>
            <a:ext cx="11408229" cy="46946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altLang="it-IT" sz="2400" dirty="0"/>
              <a:t>La postazione di lavoro e le applicazioni sempre disponibili da qualsiasi dispositivo</a:t>
            </a:r>
          </a:p>
        </p:txBody>
      </p:sp>
      <p:grpSp>
        <p:nvGrpSpPr>
          <p:cNvPr id="4" name="Group 3"/>
          <p:cNvGrpSpPr/>
          <p:nvPr/>
        </p:nvGrpSpPr>
        <p:grpSpPr>
          <a:xfrm>
            <a:off x="3108960" y="1556903"/>
            <a:ext cx="6172192" cy="4360779"/>
            <a:chOff x="2964244" y="1261259"/>
            <a:chExt cx="6316908" cy="4656423"/>
          </a:xfrm>
        </p:grpSpPr>
        <p:grpSp>
          <p:nvGrpSpPr>
            <p:cNvPr id="8" name="Group 7"/>
            <p:cNvGrpSpPr/>
            <p:nvPr/>
          </p:nvGrpSpPr>
          <p:grpSpPr>
            <a:xfrm>
              <a:off x="2964244" y="1261259"/>
              <a:ext cx="6316908" cy="4656423"/>
              <a:chOff x="-1201158" y="1261258"/>
              <a:chExt cx="6316908" cy="4656423"/>
            </a:xfrm>
          </p:grpSpPr>
          <p:pic>
            <p:nvPicPr>
              <p:cNvPr id="14" name="Picture 2" descr="\\MV-FS\Projects\Citrix\1. Projects\13-2667_Why_Citrix\7_Design\6_Production\Live\receiver screens\flat_desktop.png"/>
              <p:cNvPicPr>
                <a:picLocks noChangeAspect="1" noChangeArrowheads="1"/>
              </p:cNvPicPr>
              <p:nvPr/>
            </p:nvPicPr>
            <p:blipFill rotWithShape="1">
              <a:blip r:embed="rId3">
                <a:extLst>
                  <a:ext uri="{28A0092B-C50C-407E-A947-70E740481C1C}">
                    <a14:useLocalDpi xmlns:a14="http://schemas.microsoft.com/office/drawing/2010/main" val="0"/>
                  </a:ext>
                </a:extLst>
              </a:blip>
              <a:srcRect t="1" b="7119"/>
              <a:stretch/>
            </p:blipFill>
            <p:spPr bwMode="auto">
              <a:xfrm>
                <a:off x="-414551" y="1572608"/>
                <a:ext cx="4700016" cy="32740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Duarte\Desktop\PC_lapto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158" y="1261258"/>
                <a:ext cx="6316908" cy="4656423"/>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C:\Users\flowers\Desktop\Windows-7-startup-screen-0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305"/>
            <a:stretch/>
          </p:blipFill>
          <p:spPr bwMode="auto">
            <a:xfrm>
              <a:off x="3750850" y="1556903"/>
              <a:ext cx="4700017" cy="295564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8344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35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4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bwMode="white">
          <a:xfrm>
            <a:off x="1595" y="5829301"/>
            <a:ext cx="12187237" cy="510909"/>
          </a:xfrm>
          <a:prstGeom prst="rect">
            <a:avLst/>
          </a:prstGeom>
        </p:spPr>
        <p:txBody>
          <a:bodyPr lIns="91428" tIns="45715" rIns="91428" bIns="45715" anchor="ctr"/>
          <a:lstStyle>
            <a:defPPr>
              <a:defRPr lang="en-US"/>
            </a:defPPr>
            <a:lvl1pPr algn="ctr" fontAlgn="base">
              <a:lnSpc>
                <a:spcPct val="85000"/>
              </a:lnSpc>
              <a:spcBef>
                <a:spcPct val="0"/>
              </a:spcBef>
              <a:spcAft>
                <a:spcPct val="0"/>
              </a:spcAft>
              <a:defRPr sz="320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atin typeface="+mj-lt"/>
                <a:ea typeface="+mj-ea"/>
                <a:cs typeface="Arial" pitchFamily="34" charset="0"/>
              </a:defRPr>
            </a:lvl1pPr>
            <a:lvl2pPr fontAlgn="base">
              <a:lnSpc>
                <a:spcPct val="85000"/>
              </a:lnSpc>
              <a:spcBef>
                <a:spcPct val="0"/>
              </a:spcBef>
              <a:spcAft>
                <a:spcPct val="0"/>
              </a:spcAft>
              <a:defRPr sz="3600">
                <a:solidFill>
                  <a:schemeClr val="tx2"/>
                </a:solidFill>
                <a:latin typeface="Arial" charset="0"/>
              </a:defRPr>
            </a:lvl2pPr>
            <a:lvl3pPr fontAlgn="base">
              <a:lnSpc>
                <a:spcPct val="85000"/>
              </a:lnSpc>
              <a:spcBef>
                <a:spcPct val="0"/>
              </a:spcBef>
              <a:spcAft>
                <a:spcPct val="0"/>
              </a:spcAft>
              <a:defRPr sz="3600">
                <a:solidFill>
                  <a:schemeClr val="tx2"/>
                </a:solidFill>
                <a:latin typeface="Arial" charset="0"/>
              </a:defRPr>
            </a:lvl3pPr>
            <a:lvl4pPr fontAlgn="base">
              <a:lnSpc>
                <a:spcPct val="85000"/>
              </a:lnSpc>
              <a:spcBef>
                <a:spcPct val="0"/>
              </a:spcBef>
              <a:spcAft>
                <a:spcPct val="0"/>
              </a:spcAft>
              <a:defRPr sz="3600">
                <a:solidFill>
                  <a:schemeClr val="tx2"/>
                </a:solidFill>
                <a:latin typeface="Arial" charset="0"/>
              </a:defRPr>
            </a:lvl4pPr>
            <a:lvl5pPr fontAlgn="base">
              <a:lnSpc>
                <a:spcPct val="85000"/>
              </a:lnSpc>
              <a:spcBef>
                <a:spcPct val="0"/>
              </a:spcBef>
              <a:spcAft>
                <a:spcPct val="0"/>
              </a:spcAft>
              <a:defRPr sz="3600">
                <a:solidFill>
                  <a:schemeClr val="tx2"/>
                </a:solidFill>
                <a:latin typeface="Arial" charset="0"/>
              </a:defRPr>
            </a:lvl5pPr>
            <a:lvl6pPr marL="457200" fontAlgn="base">
              <a:lnSpc>
                <a:spcPct val="85000"/>
              </a:lnSpc>
              <a:spcBef>
                <a:spcPct val="0"/>
              </a:spcBef>
              <a:spcAft>
                <a:spcPct val="0"/>
              </a:spcAft>
              <a:defRPr sz="3600">
                <a:solidFill>
                  <a:schemeClr val="tx2"/>
                </a:solidFill>
                <a:latin typeface="Arial" charset="0"/>
              </a:defRPr>
            </a:lvl6pPr>
            <a:lvl7pPr marL="914400" fontAlgn="base">
              <a:lnSpc>
                <a:spcPct val="85000"/>
              </a:lnSpc>
              <a:spcBef>
                <a:spcPct val="0"/>
              </a:spcBef>
              <a:spcAft>
                <a:spcPct val="0"/>
              </a:spcAft>
              <a:defRPr sz="3600">
                <a:solidFill>
                  <a:schemeClr val="tx2"/>
                </a:solidFill>
                <a:latin typeface="Arial" charset="0"/>
              </a:defRPr>
            </a:lvl7pPr>
            <a:lvl8pPr marL="1371600" fontAlgn="base">
              <a:lnSpc>
                <a:spcPct val="85000"/>
              </a:lnSpc>
              <a:spcBef>
                <a:spcPct val="0"/>
              </a:spcBef>
              <a:spcAft>
                <a:spcPct val="0"/>
              </a:spcAft>
              <a:defRPr sz="3600">
                <a:solidFill>
                  <a:schemeClr val="tx2"/>
                </a:solidFill>
                <a:latin typeface="Arial" charset="0"/>
              </a:defRPr>
            </a:lvl8pPr>
            <a:lvl9pPr marL="1828800" fontAlgn="base">
              <a:lnSpc>
                <a:spcPct val="85000"/>
              </a:lnSpc>
              <a:spcBef>
                <a:spcPct val="0"/>
              </a:spcBef>
              <a:spcAft>
                <a:spcPct val="0"/>
              </a:spcAft>
              <a:defRPr sz="3600">
                <a:solidFill>
                  <a:schemeClr val="tx2"/>
                </a:solidFill>
                <a:latin typeface="Arial" charset="0"/>
              </a:defRPr>
            </a:lvl9pPr>
          </a:lstStyle>
          <a:p>
            <a:pPr defTabSz="1218987">
              <a:lnSpc>
                <a:spcPct val="90000"/>
              </a:lnSpc>
              <a:spcAft>
                <a:spcPts val="984"/>
              </a:spcAft>
              <a:buClr>
                <a:schemeClr val="tx1">
                  <a:lumMod val="50000"/>
                </a:schemeClr>
              </a:buClr>
            </a:pPr>
            <a:r>
              <a:rPr lang="is-IS" sz="2800" dirty="0" smtClean="0">
                <a:solidFill>
                  <a:srgbClr val="4D4F53"/>
                </a:solidFill>
                <a:latin typeface="Arial" pitchFamily="34" charset="0"/>
                <a:cs typeface="+mj-cs"/>
              </a:rPr>
              <a:t>… oppure da un </a:t>
            </a:r>
            <a:r>
              <a:rPr lang="en-US" sz="2800" dirty="0" smtClean="0">
                <a:solidFill>
                  <a:srgbClr val="4D4F53"/>
                </a:solidFill>
                <a:latin typeface="Arial" pitchFamily="34" charset="0"/>
                <a:cs typeface="+mj-cs"/>
              </a:rPr>
              <a:t>tablet</a:t>
            </a:r>
            <a:r>
              <a:rPr lang="is-IS" sz="2800" dirty="0" smtClean="0">
                <a:solidFill>
                  <a:srgbClr val="4D4F53"/>
                </a:solidFill>
                <a:latin typeface="Arial" pitchFamily="34" charset="0"/>
                <a:cs typeface="+mj-cs"/>
              </a:rPr>
              <a:t>...</a:t>
            </a:r>
            <a:endParaRPr lang="en-US" sz="2800" dirty="0">
              <a:solidFill>
                <a:srgbClr val="4D4F53"/>
              </a:solidFill>
              <a:latin typeface="Arial" pitchFamily="34" charset="0"/>
              <a:cs typeface="+mj-cs"/>
            </a:endParaRPr>
          </a:p>
        </p:txBody>
      </p:sp>
      <p:sp>
        <p:nvSpPr>
          <p:cNvPr id="14" name="TextBox 13"/>
          <p:cNvSpPr txBox="1"/>
          <p:nvPr/>
        </p:nvSpPr>
        <p:spPr bwMode="white">
          <a:xfrm>
            <a:off x="1595" y="5829310"/>
            <a:ext cx="12187237" cy="510909"/>
          </a:xfrm>
          <a:prstGeom prst="rect">
            <a:avLst/>
          </a:prstGeom>
        </p:spPr>
        <p:txBody>
          <a:bodyPr lIns="91428" tIns="45715" rIns="91428" bIns="45715" anchor="ctr"/>
          <a:lstStyle>
            <a:defPPr>
              <a:defRPr lang="en-US"/>
            </a:defPPr>
            <a:lvl1pPr algn="ctr" fontAlgn="base">
              <a:lnSpc>
                <a:spcPct val="85000"/>
              </a:lnSpc>
              <a:spcBef>
                <a:spcPct val="0"/>
              </a:spcBef>
              <a:spcAft>
                <a:spcPct val="0"/>
              </a:spcAft>
              <a:defRPr sz="320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atin typeface="+mj-lt"/>
                <a:ea typeface="+mj-ea"/>
                <a:cs typeface="Arial" pitchFamily="34" charset="0"/>
              </a:defRPr>
            </a:lvl1pPr>
            <a:lvl2pPr fontAlgn="base">
              <a:lnSpc>
                <a:spcPct val="85000"/>
              </a:lnSpc>
              <a:spcBef>
                <a:spcPct val="0"/>
              </a:spcBef>
              <a:spcAft>
                <a:spcPct val="0"/>
              </a:spcAft>
              <a:defRPr sz="3600">
                <a:solidFill>
                  <a:schemeClr val="tx2"/>
                </a:solidFill>
                <a:latin typeface="Arial" charset="0"/>
              </a:defRPr>
            </a:lvl2pPr>
            <a:lvl3pPr fontAlgn="base">
              <a:lnSpc>
                <a:spcPct val="85000"/>
              </a:lnSpc>
              <a:spcBef>
                <a:spcPct val="0"/>
              </a:spcBef>
              <a:spcAft>
                <a:spcPct val="0"/>
              </a:spcAft>
              <a:defRPr sz="3600">
                <a:solidFill>
                  <a:schemeClr val="tx2"/>
                </a:solidFill>
                <a:latin typeface="Arial" charset="0"/>
              </a:defRPr>
            </a:lvl3pPr>
            <a:lvl4pPr fontAlgn="base">
              <a:lnSpc>
                <a:spcPct val="85000"/>
              </a:lnSpc>
              <a:spcBef>
                <a:spcPct val="0"/>
              </a:spcBef>
              <a:spcAft>
                <a:spcPct val="0"/>
              </a:spcAft>
              <a:defRPr sz="3600">
                <a:solidFill>
                  <a:schemeClr val="tx2"/>
                </a:solidFill>
                <a:latin typeface="Arial" charset="0"/>
              </a:defRPr>
            </a:lvl4pPr>
            <a:lvl5pPr fontAlgn="base">
              <a:lnSpc>
                <a:spcPct val="85000"/>
              </a:lnSpc>
              <a:spcBef>
                <a:spcPct val="0"/>
              </a:spcBef>
              <a:spcAft>
                <a:spcPct val="0"/>
              </a:spcAft>
              <a:defRPr sz="3600">
                <a:solidFill>
                  <a:schemeClr val="tx2"/>
                </a:solidFill>
                <a:latin typeface="Arial" charset="0"/>
              </a:defRPr>
            </a:lvl5pPr>
            <a:lvl6pPr marL="457200" fontAlgn="base">
              <a:lnSpc>
                <a:spcPct val="85000"/>
              </a:lnSpc>
              <a:spcBef>
                <a:spcPct val="0"/>
              </a:spcBef>
              <a:spcAft>
                <a:spcPct val="0"/>
              </a:spcAft>
              <a:defRPr sz="3600">
                <a:solidFill>
                  <a:schemeClr val="tx2"/>
                </a:solidFill>
                <a:latin typeface="Arial" charset="0"/>
              </a:defRPr>
            </a:lvl6pPr>
            <a:lvl7pPr marL="914400" fontAlgn="base">
              <a:lnSpc>
                <a:spcPct val="85000"/>
              </a:lnSpc>
              <a:spcBef>
                <a:spcPct val="0"/>
              </a:spcBef>
              <a:spcAft>
                <a:spcPct val="0"/>
              </a:spcAft>
              <a:defRPr sz="3600">
                <a:solidFill>
                  <a:schemeClr val="tx2"/>
                </a:solidFill>
                <a:latin typeface="Arial" charset="0"/>
              </a:defRPr>
            </a:lvl7pPr>
            <a:lvl8pPr marL="1371600" fontAlgn="base">
              <a:lnSpc>
                <a:spcPct val="85000"/>
              </a:lnSpc>
              <a:spcBef>
                <a:spcPct val="0"/>
              </a:spcBef>
              <a:spcAft>
                <a:spcPct val="0"/>
              </a:spcAft>
              <a:defRPr sz="3600">
                <a:solidFill>
                  <a:schemeClr val="tx2"/>
                </a:solidFill>
                <a:latin typeface="Arial" charset="0"/>
              </a:defRPr>
            </a:lvl8pPr>
            <a:lvl9pPr marL="1828800" fontAlgn="base">
              <a:lnSpc>
                <a:spcPct val="85000"/>
              </a:lnSpc>
              <a:spcBef>
                <a:spcPct val="0"/>
              </a:spcBef>
              <a:spcAft>
                <a:spcPct val="0"/>
              </a:spcAft>
              <a:defRPr sz="3600">
                <a:solidFill>
                  <a:schemeClr val="tx2"/>
                </a:solidFill>
                <a:latin typeface="Arial" charset="0"/>
              </a:defRPr>
            </a:lvl9pPr>
          </a:lstStyle>
          <a:p>
            <a:pPr defTabSz="1218987">
              <a:lnSpc>
                <a:spcPct val="90000"/>
              </a:lnSpc>
              <a:spcAft>
                <a:spcPts val="984"/>
              </a:spcAft>
              <a:buClr>
                <a:schemeClr val="tx1">
                  <a:lumMod val="50000"/>
                </a:schemeClr>
              </a:buClr>
            </a:pPr>
            <a:r>
              <a:rPr lang="is-IS" sz="2800" dirty="0" smtClean="0">
                <a:solidFill>
                  <a:srgbClr val="4D4F53"/>
                </a:solidFill>
                <a:latin typeface="Arial" pitchFamily="34" charset="0"/>
                <a:cs typeface="+mj-cs"/>
              </a:rPr>
              <a:t>… o da quello dell’ufficio...</a:t>
            </a:r>
            <a:endParaRPr lang="en-US" sz="2800" dirty="0">
              <a:solidFill>
                <a:srgbClr val="4D4F53"/>
              </a:solidFill>
              <a:latin typeface="Arial" pitchFamily="34" charset="0"/>
              <a:cs typeface="+mj-cs"/>
            </a:endParaRPr>
          </a:p>
        </p:txBody>
      </p:sp>
      <p:sp>
        <p:nvSpPr>
          <p:cNvPr id="12" name="Titolo 3"/>
          <p:cNvSpPr txBox="1">
            <a:spLocks/>
          </p:cNvSpPr>
          <p:nvPr/>
        </p:nvSpPr>
        <p:spPr>
          <a:xfrm>
            <a:off x="1595" y="949165"/>
            <a:ext cx="11342914" cy="51720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altLang="it-IT" sz="2400" dirty="0"/>
              <a:t>La postazione di lavoro e le applicazioni sempre disponibili da qualsiasi dispositivo</a:t>
            </a:r>
          </a:p>
        </p:txBody>
      </p:sp>
      <p:grpSp>
        <p:nvGrpSpPr>
          <p:cNvPr id="2" name="Group 1"/>
          <p:cNvGrpSpPr/>
          <p:nvPr/>
        </p:nvGrpSpPr>
        <p:grpSpPr>
          <a:xfrm>
            <a:off x="3317965" y="1793966"/>
            <a:ext cx="5892815" cy="3930257"/>
            <a:chOff x="6184900" y="1172878"/>
            <a:chExt cx="6111992" cy="4616659"/>
          </a:xfrm>
        </p:grpSpPr>
        <p:pic>
          <p:nvPicPr>
            <p:cNvPr id="20"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6184900" y="1172878"/>
              <a:ext cx="6111992" cy="46166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flowers\Desktop\Windows-7-startup-screen-0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305"/>
            <a:stretch/>
          </p:blipFill>
          <p:spPr bwMode="auto">
            <a:xfrm>
              <a:off x="6906987" y="1616530"/>
              <a:ext cx="4704556" cy="349431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7671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35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grpId="0" nodeType="withEffect">
                                  <p:stCondLst>
                                    <p:cond delay="4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bwMode="white">
          <a:xfrm>
            <a:off x="2383" y="5829301"/>
            <a:ext cx="12187237" cy="510909"/>
          </a:xfrm>
          <a:prstGeom prst="rect">
            <a:avLst/>
          </a:prstGeom>
        </p:spPr>
        <p:txBody>
          <a:bodyPr lIns="91428" tIns="45715" rIns="91428" bIns="45715" anchor="ctr"/>
          <a:lstStyle>
            <a:defPPr>
              <a:defRPr lang="en-US"/>
            </a:defPPr>
            <a:lvl1pPr algn="ctr" fontAlgn="base">
              <a:lnSpc>
                <a:spcPct val="85000"/>
              </a:lnSpc>
              <a:spcBef>
                <a:spcPct val="0"/>
              </a:spcBef>
              <a:spcAft>
                <a:spcPct val="0"/>
              </a:spcAft>
              <a:defRPr sz="320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atin typeface="+mj-lt"/>
                <a:ea typeface="+mj-ea"/>
                <a:cs typeface="Arial" pitchFamily="34" charset="0"/>
              </a:defRPr>
            </a:lvl1pPr>
            <a:lvl2pPr fontAlgn="base">
              <a:lnSpc>
                <a:spcPct val="85000"/>
              </a:lnSpc>
              <a:spcBef>
                <a:spcPct val="0"/>
              </a:spcBef>
              <a:spcAft>
                <a:spcPct val="0"/>
              </a:spcAft>
              <a:defRPr sz="3600">
                <a:solidFill>
                  <a:schemeClr val="tx2"/>
                </a:solidFill>
                <a:latin typeface="Arial" charset="0"/>
              </a:defRPr>
            </a:lvl2pPr>
            <a:lvl3pPr fontAlgn="base">
              <a:lnSpc>
                <a:spcPct val="85000"/>
              </a:lnSpc>
              <a:spcBef>
                <a:spcPct val="0"/>
              </a:spcBef>
              <a:spcAft>
                <a:spcPct val="0"/>
              </a:spcAft>
              <a:defRPr sz="3600">
                <a:solidFill>
                  <a:schemeClr val="tx2"/>
                </a:solidFill>
                <a:latin typeface="Arial" charset="0"/>
              </a:defRPr>
            </a:lvl3pPr>
            <a:lvl4pPr fontAlgn="base">
              <a:lnSpc>
                <a:spcPct val="85000"/>
              </a:lnSpc>
              <a:spcBef>
                <a:spcPct val="0"/>
              </a:spcBef>
              <a:spcAft>
                <a:spcPct val="0"/>
              </a:spcAft>
              <a:defRPr sz="3600">
                <a:solidFill>
                  <a:schemeClr val="tx2"/>
                </a:solidFill>
                <a:latin typeface="Arial" charset="0"/>
              </a:defRPr>
            </a:lvl4pPr>
            <a:lvl5pPr fontAlgn="base">
              <a:lnSpc>
                <a:spcPct val="85000"/>
              </a:lnSpc>
              <a:spcBef>
                <a:spcPct val="0"/>
              </a:spcBef>
              <a:spcAft>
                <a:spcPct val="0"/>
              </a:spcAft>
              <a:defRPr sz="3600">
                <a:solidFill>
                  <a:schemeClr val="tx2"/>
                </a:solidFill>
                <a:latin typeface="Arial" charset="0"/>
              </a:defRPr>
            </a:lvl5pPr>
            <a:lvl6pPr marL="457200" fontAlgn="base">
              <a:lnSpc>
                <a:spcPct val="85000"/>
              </a:lnSpc>
              <a:spcBef>
                <a:spcPct val="0"/>
              </a:spcBef>
              <a:spcAft>
                <a:spcPct val="0"/>
              </a:spcAft>
              <a:defRPr sz="3600">
                <a:solidFill>
                  <a:schemeClr val="tx2"/>
                </a:solidFill>
                <a:latin typeface="Arial" charset="0"/>
              </a:defRPr>
            </a:lvl6pPr>
            <a:lvl7pPr marL="914400" fontAlgn="base">
              <a:lnSpc>
                <a:spcPct val="85000"/>
              </a:lnSpc>
              <a:spcBef>
                <a:spcPct val="0"/>
              </a:spcBef>
              <a:spcAft>
                <a:spcPct val="0"/>
              </a:spcAft>
              <a:defRPr sz="3600">
                <a:solidFill>
                  <a:schemeClr val="tx2"/>
                </a:solidFill>
                <a:latin typeface="Arial" charset="0"/>
              </a:defRPr>
            </a:lvl7pPr>
            <a:lvl8pPr marL="1371600" fontAlgn="base">
              <a:lnSpc>
                <a:spcPct val="85000"/>
              </a:lnSpc>
              <a:spcBef>
                <a:spcPct val="0"/>
              </a:spcBef>
              <a:spcAft>
                <a:spcPct val="0"/>
              </a:spcAft>
              <a:defRPr sz="3600">
                <a:solidFill>
                  <a:schemeClr val="tx2"/>
                </a:solidFill>
                <a:latin typeface="Arial" charset="0"/>
              </a:defRPr>
            </a:lvl8pPr>
            <a:lvl9pPr marL="1828800" fontAlgn="base">
              <a:lnSpc>
                <a:spcPct val="85000"/>
              </a:lnSpc>
              <a:spcBef>
                <a:spcPct val="0"/>
              </a:spcBef>
              <a:spcAft>
                <a:spcPct val="0"/>
              </a:spcAft>
              <a:defRPr sz="3600">
                <a:solidFill>
                  <a:schemeClr val="tx2"/>
                </a:solidFill>
                <a:latin typeface="Arial" charset="0"/>
              </a:defRPr>
            </a:lvl9pPr>
          </a:lstStyle>
          <a:p>
            <a:pPr defTabSz="1218987">
              <a:lnSpc>
                <a:spcPct val="90000"/>
              </a:lnSpc>
              <a:spcAft>
                <a:spcPts val="984"/>
              </a:spcAft>
              <a:buClr>
                <a:schemeClr val="tx1">
                  <a:lumMod val="50000"/>
                </a:schemeClr>
              </a:buClr>
            </a:pPr>
            <a:r>
              <a:rPr lang="is-IS" sz="2800" dirty="0" smtClean="0">
                <a:solidFill>
                  <a:srgbClr val="4D4F53"/>
                </a:solidFill>
                <a:latin typeface="Arial" pitchFamily="34" charset="0"/>
                <a:cs typeface="+mj-cs"/>
              </a:rPr>
              <a:t>… Addirittura da uno SmartPhone!</a:t>
            </a:r>
            <a:endParaRPr lang="en-US" sz="2800" dirty="0">
              <a:solidFill>
                <a:srgbClr val="4D4F53"/>
              </a:solidFill>
              <a:latin typeface="Arial" pitchFamily="34" charset="0"/>
              <a:cs typeface="+mj-cs"/>
            </a:endParaRPr>
          </a:p>
        </p:txBody>
      </p:sp>
      <p:sp>
        <p:nvSpPr>
          <p:cNvPr id="12" name="TextBox 11"/>
          <p:cNvSpPr txBox="1"/>
          <p:nvPr/>
        </p:nvSpPr>
        <p:spPr bwMode="white">
          <a:xfrm>
            <a:off x="0" y="5829301"/>
            <a:ext cx="12187237" cy="510909"/>
          </a:xfrm>
          <a:prstGeom prst="rect">
            <a:avLst/>
          </a:prstGeom>
        </p:spPr>
        <p:txBody>
          <a:bodyPr lIns="91428" tIns="45715" rIns="91428" bIns="45715" anchor="ctr"/>
          <a:lstStyle>
            <a:defPPr>
              <a:defRPr lang="en-US"/>
            </a:defPPr>
            <a:lvl1pPr algn="ctr" fontAlgn="base">
              <a:lnSpc>
                <a:spcPct val="85000"/>
              </a:lnSpc>
              <a:spcBef>
                <a:spcPct val="0"/>
              </a:spcBef>
              <a:spcAft>
                <a:spcPct val="0"/>
              </a:spcAft>
              <a:defRPr sz="320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atin typeface="+mj-lt"/>
                <a:ea typeface="+mj-ea"/>
                <a:cs typeface="Arial" pitchFamily="34" charset="0"/>
              </a:defRPr>
            </a:lvl1pPr>
            <a:lvl2pPr fontAlgn="base">
              <a:lnSpc>
                <a:spcPct val="85000"/>
              </a:lnSpc>
              <a:spcBef>
                <a:spcPct val="0"/>
              </a:spcBef>
              <a:spcAft>
                <a:spcPct val="0"/>
              </a:spcAft>
              <a:defRPr sz="3600">
                <a:solidFill>
                  <a:schemeClr val="tx2"/>
                </a:solidFill>
                <a:latin typeface="Arial" charset="0"/>
              </a:defRPr>
            </a:lvl2pPr>
            <a:lvl3pPr fontAlgn="base">
              <a:lnSpc>
                <a:spcPct val="85000"/>
              </a:lnSpc>
              <a:spcBef>
                <a:spcPct val="0"/>
              </a:spcBef>
              <a:spcAft>
                <a:spcPct val="0"/>
              </a:spcAft>
              <a:defRPr sz="3600">
                <a:solidFill>
                  <a:schemeClr val="tx2"/>
                </a:solidFill>
                <a:latin typeface="Arial" charset="0"/>
              </a:defRPr>
            </a:lvl3pPr>
            <a:lvl4pPr fontAlgn="base">
              <a:lnSpc>
                <a:spcPct val="85000"/>
              </a:lnSpc>
              <a:spcBef>
                <a:spcPct val="0"/>
              </a:spcBef>
              <a:spcAft>
                <a:spcPct val="0"/>
              </a:spcAft>
              <a:defRPr sz="3600">
                <a:solidFill>
                  <a:schemeClr val="tx2"/>
                </a:solidFill>
                <a:latin typeface="Arial" charset="0"/>
              </a:defRPr>
            </a:lvl4pPr>
            <a:lvl5pPr fontAlgn="base">
              <a:lnSpc>
                <a:spcPct val="85000"/>
              </a:lnSpc>
              <a:spcBef>
                <a:spcPct val="0"/>
              </a:spcBef>
              <a:spcAft>
                <a:spcPct val="0"/>
              </a:spcAft>
              <a:defRPr sz="3600">
                <a:solidFill>
                  <a:schemeClr val="tx2"/>
                </a:solidFill>
                <a:latin typeface="Arial" charset="0"/>
              </a:defRPr>
            </a:lvl5pPr>
            <a:lvl6pPr marL="457200" fontAlgn="base">
              <a:lnSpc>
                <a:spcPct val="85000"/>
              </a:lnSpc>
              <a:spcBef>
                <a:spcPct val="0"/>
              </a:spcBef>
              <a:spcAft>
                <a:spcPct val="0"/>
              </a:spcAft>
              <a:defRPr sz="3600">
                <a:solidFill>
                  <a:schemeClr val="tx2"/>
                </a:solidFill>
                <a:latin typeface="Arial" charset="0"/>
              </a:defRPr>
            </a:lvl6pPr>
            <a:lvl7pPr marL="914400" fontAlgn="base">
              <a:lnSpc>
                <a:spcPct val="85000"/>
              </a:lnSpc>
              <a:spcBef>
                <a:spcPct val="0"/>
              </a:spcBef>
              <a:spcAft>
                <a:spcPct val="0"/>
              </a:spcAft>
              <a:defRPr sz="3600">
                <a:solidFill>
                  <a:schemeClr val="tx2"/>
                </a:solidFill>
                <a:latin typeface="Arial" charset="0"/>
              </a:defRPr>
            </a:lvl7pPr>
            <a:lvl8pPr marL="1371600" fontAlgn="base">
              <a:lnSpc>
                <a:spcPct val="85000"/>
              </a:lnSpc>
              <a:spcBef>
                <a:spcPct val="0"/>
              </a:spcBef>
              <a:spcAft>
                <a:spcPct val="0"/>
              </a:spcAft>
              <a:defRPr sz="3600">
                <a:solidFill>
                  <a:schemeClr val="tx2"/>
                </a:solidFill>
                <a:latin typeface="Arial" charset="0"/>
              </a:defRPr>
            </a:lvl8pPr>
            <a:lvl9pPr marL="1828800" fontAlgn="base">
              <a:lnSpc>
                <a:spcPct val="85000"/>
              </a:lnSpc>
              <a:spcBef>
                <a:spcPct val="0"/>
              </a:spcBef>
              <a:spcAft>
                <a:spcPct val="0"/>
              </a:spcAft>
              <a:defRPr sz="3600">
                <a:solidFill>
                  <a:schemeClr val="tx2"/>
                </a:solidFill>
                <a:latin typeface="Arial" charset="0"/>
              </a:defRPr>
            </a:lvl9pPr>
          </a:lstStyle>
          <a:p>
            <a:pPr defTabSz="1218987">
              <a:lnSpc>
                <a:spcPct val="90000"/>
              </a:lnSpc>
              <a:spcAft>
                <a:spcPts val="984"/>
              </a:spcAft>
              <a:buClr>
                <a:schemeClr val="tx1">
                  <a:lumMod val="50000"/>
                </a:schemeClr>
              </a:buClr>
            </a:pPr>
            <a:r>
              <a:rPr lang="is-IS" sz="2800" smtClean="0">
                <a:solidFill>
                  <a:srgbClr val="4D4F53"/>
                </a:solidFill>
                <a:latin typeface="Arial" pitchFamily="34" charset="0"/>
                <a:cs typeface="+mj-cs"/>
              </a:rPr>
              <a:t>… Oppure </a:t>
            </a:r>
            <a:r>
              <a:rPr lang="is-IS" sz="2800" dirty="0" smtClean="0">
                <a:solidFill>
                  <a:srgbClr val="4D4F53"/>
                </a:solidFill>
                <a:latin typeface="Arial" pitchFamily="34" charset="0"/>
                <a:cs typeface="+mj-cs"/>
              </a:rPr>
              <a:t>da un Tablet...</a:t>
            </a:r>
            <a:endParaRPr lang="en-US" sz="2800" dirty="0">
              <a:solidFill>
                <a:srgbClr val="4D4F53"/>
              </a:solidFill>
              <a:latin typeface="Arial" pitchFamily="34" charset="0"/>
              <a:cs typeface="+mj-cs"/>
            </a:endParaRPr>
          </a:p>
        </p:txBody>
      </p:sp>
      <p:sp>
        <p:nvSpPr>
          <p:cNvPr id="15" name="Titolo 3"/>
          <p:cNvSpPr txBox="1">
            <a:spLocks/>
          </p:cNvSpPr>
          <p:nvPr/>
        </p:nvSpPr>
        <p:spPr>
          <a:xfrm>
            <a:off x="-113213" y="954499"/>
            <a:ext cx="11577637" cy="3955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altLang="it-IT" sz="2400" dirty="0"/>
              <a:t>La postazione di lavoro e le applicazioni sempre disponibili da qualsiasi dispositivo</a:t>
            </a:r>
          </a:p>
        </p:txBody>
      </p:sp>
      <p:grpSp>
        <p:nvGrpSpPr>
          <p:cNvPr id="5" name="Group 4"/>
          <p:cNvGrpSpPr/>
          <p:nvPr/>
        </p:nvGrpSpPr>
        <p:grpSpPr>
          <a:xfrm>
            <a:off x="592904" y="2177143"/>
            <a:ext cx="11293935" cy="2043545"/>
            <a:chOff x="592904" y="2177143"/>
            <a:chExt cx="11293935" cy="2043545"/>
          </a:xfrm>
        </p:grpSpPr>
        <p:grpSp>
          <p:nvGrpSpPr>
            <p:cNvPr id="4" name="Group 3"/>
            <p:cNvGrpSpPr/>
            <p:nvPr/>
          </p:nvGrpSpPr>
          <p:grpSpPr>
            <a:xfrm>
              <a:off x="592904" y="2177143"/>
              <a:ext cx="11293935" cy="2043545"/>
              <a:chOff x="592904" y="2177143"/>
              <a:chExt cx="11293935" cy="2043545"/>
            </a:xfrm>
          </p:grpSpPr>
          <p:grpSp>
            <p:nvGrpSpPr>
              <p:cNvPr id="3" name="Group 2"/>
              <p:cNvGrpSpPr/>
              <p:nvPr/>
            </p:nvGrpSpPr>
            <p:grpSpPr>
              <a:xfrm>
                <a:off x="592904" y="2177143"/>
                <a:ext cx="11293935" cy="2043545"/>
                <a:chOff x="591316" y="2177143"/>
                <a:chExt cx="11293935" cy="2043545"/>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07760" y="1440148"/>
                  <a:ext cx="1770129" cy="3699901"/>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699238" y="1215377"/>
                  <a:ext cx="1704952" cy="3920795"/>
                </a:xfrm>
                <a:prstGeom prst="rect">
                  <a:avLst/>
                </a:prstGeom>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922345" y="1257783"/>
                  <a:ext cx="2043545" cy="3882266"/>
                </a:xfrm>
                <a:prstGeom prst="rect">
                  <a:avLst/>
                </a:prstGeom>
              </p:spPr>
            </p:pic>
          </p:grpSp>
          <p:pic>
            <p:nvPicPr>
              <p:cNvPr id="20" name="Picture 2" descr="C:\Users\flowers\Desktop\Windows-7-startup-screen-00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305"/>
              <a:stretch/>
            </p:blipFill>
            <p:spPr bwMode="auto">
              <a:xfrm>
                <a:off x="8506578" y="2405033"/>
                <a:ext cx="2417236" cy="161931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1" name="Picture 2" descr="C:\Users\flowers\Desktop\Windows-7-startup-screen-00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305"/>
            <a:stretch/>
          </p:blipFill>
          <p:spPr bwMode="auto">
            <a:xfrm>
              <a:off x="4975233" y="2614249"/>
              <a:ext cx="2242317" cy="14101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4" name="Picture 2" descr="C:\Users\flowers\Desktop\Windows-7-startup-screen-00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305"/>
          <a:stretch/>
        </p:blipFill>
        <p:spPr bwMode="auto">
          <a:xfrm>
            <a:off x="1024672" y="2515081"/>
            <a:ext cx="1795232" cy="132138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493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35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grpId="0" nodeType="withEffect">
                                  <p:stCondLst>
                                    <p:cond delay="4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89660" y="2906541"/>
            <a:ext cx="6250284" cy="707886"/>
          </a:xfrm>
          <a:prstGeom prst="rect">
            <a:avLst/>
          </a:prstGeom>
          <a:noFill/>
        </p:spPr>
        <p:txBody>
          <a:bodyPr wrap="square" rtlCol="0">
            <a:spAutoFit/>
          </a:bodyPr>
          <a:lstStyle/>
          <a:p>
            <a:pPr algn="ctr"/>
            <a:r>
              <a:rPr lang="it-IT" sz="2400" dirty="0" err="1" smtClean="0">
                <a:solidFill>
                  <a:srgbClr val="404040"/>
                </a:solidFill>
              </a:rPr>
              <a:t>Quick</a:t>
            </a:r>
            <a:r>
              <a:rPr lang="it-IT" sz="2400" dirty="0" smtClean="0">
                <a:solidFill>
                  <a:srgbClr val="404040"/>
                </a:solidFill>
              </a:rPr>
              <a:t> Demo</a:t>
            </a:r>
          </a:p>
          <a:p>
            <a:pPr algn="ctr"/>
            <a:r>
              <a:rPr lang="it-IT" sz="1600" dirty="0" smtClean="0">
                <a:solidFill>
                  <a:srgbClr val="404040"/>
                </a:solidFill>
              </a:rPr>
              <a:t>(</a:t>
            </a:r>
            <a:r>
              <a:rPr lang="it-IT" sz="1600" dirty="0" smtClean="0"/>
              <a:t>VIDEO</a:t>
            </a:r>
            <a:r>
              <a:rPr lang="it-IT" sz="1600" dirty="0" smtClean="0">
                <a:solidFill>
                  <a:srgbClr val="404040"/>
                </a:solidFill>
              </a:rPr>
              <a:t>)</a:t>
            </a:r>
            <a:endParaRPr lang="it-IT" sz="1600" dirty="0">
              <a:solidFill>
                <a:srgbClr val="404040"/>
              </a:solidFill>
            </a:endParaRPr>
          </a:p>
        </p:txBody>
      </p:sp>
      <p:pic>
        <p:nvPicPr>
          <p:cNvPr id="4" name="Demo_AulaCors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9931" y="1423330"/>
            <a:ext cx="8640418" cy="5235883"/>
          </a:xfrm>
          <a:prstGeom prst="rect">
            <a:avLst/>
          </a:prstGeom>
        </p:spPr>
      </p:pic>
      <p:sp>
        <p:nvSpPr>
          <p:cNvPr id="5" name="Titolo 3"/>
          <p:cNvSpPr txBox="1">
            <a:spLocks/>
          </p:cNvSpPr>
          <p:nvPr/>
        </p:nvSpPr>
        <p:spPr>
          <a:xfrm>
            <a:off x="-113213" y="954499"/>
            <a:ext cx="11577637" cy="3955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altLang="it-IT" sz="2400" dirty="0" smtClean="0"/>
              <a:t>Video Demo</a:t>
            </a:r>
            <a:endParaRPr lang="it-IT" altLang="it-IT" sz="2400" dirty="0"/>
          </a:p>
        </p:txBody>
      </p:sp>
    </p:spTree>
    <p:extLst>
      <p:ext uri="{BB962C8B-B14F-4D97-AF65-F5344CB8AC3E}">
        <p14:creationId xmlns:p14="http://schemas.microsoft.com/office/powerpoint/2010/main" val="742741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47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934677" y="3903080"/>
            <a:ext cx="3401303" cy="1862048"/>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it-IT" sz="2000" b="1" dirty="0">
                <a:solidFill>
                  <a:srgbClr val="C00000"/>
                </a:solidFill>
                <a:latin typeface="Calibri" panose="020F0502020204030204" pitchFamily="34" charset="0"/>
                <a:ea typeface="Tahoma" panose="020B0604030504040204" pitchFamily="34" charset="0"/>
                <a:cs typeface="Tahoma" panose="020B0604030504040204" pitchFamily="34" charset="0"/>
              </a:rPr>
              <a:t>Difficoltà di manutenzione</a:t>
            </a:r>
          </a:p>
          <a:p>
            <a:pPr marL="342900" indent="-342900">
              <a:spcAft>
                <a:spcPts val="600"/>
              </a:spcAft>
              <a:buFont typeface="Arial" panose="020B0604020202020204" pitchFamily="34" charset="0"/>
              <a:buChar char="•"/>
            </a:pPr>
            <a:r>
              <a:rPr lang="it-IT" sz="2000" b="1" dirty="0">
                <a:solidFill>
                  <a:srgbClr val="C00000"/>
                </a:solidFill>
                <a:latin typeface="Calibri" panose="020F0502020204030204" pitchFamily="34" charset="0"/>
                <a:ea typeface="Tahoma" panose="020B0604030504040204" pitchFamily="34" charset="0"/>
                <a:cs typeface="Tahoma" panose="020B0604030504040204" pitchFamily="34" charset="0"/>
              </a:rPr>
              <a:t>Postazioni di lavoro eterogenee</a:t>
            </a:r>
          </a:p>
          <a:p>
            <a:pPr marL="342900" indent="-342900">
              <a:spcAft>
                <a:spcPts val="600"/>
              </a:spcAft>
              <a:buFont typeface="Arial" panose="020B0604020202020204" pitchFamily="34" charset="0"/>
              <a:buChar char="•"/>
            </a:pPr>
            <a:r>
              <a:rPr lang="it-IT" sz="2000" b="1" dirty="0">
                <a:solidFill>
                  <a:srgbClr val="C00000"/>
                </a:solidFill>
                <a:latin typeface="Calibri" panose="020F0502020204030204" pitchFamily="34" charset="0"/>
                <a:ea typeface="Tahoma" panose="020B0604030504040204" pitchFamily="34" charset="0"/>
                <a:cs typeface="Tahoma" panose="020B0604030504040204" pitchFamily="34" charset="0"/>
              </a:rPr>
              <a:t>User Experience scadente</a:t>
            </a:r>
          </a:p>
          <a:p>
            <a:pPr marL="342900" indent="-342900">
              <a:spcAft>
                <a:spcPts val="600"/>
              </a:spcAft>
              <a:buFont typeface="Arial" panose="020B0604020202020204" pitchFamily="34" charset="0"/>
              <a:buChar char="•"/>
            </a:pPr>
            <a:r>
              <a:rPr lang="it-IT" sz="2000" b="1" dirty="0">
                <a:solidFill>
                  <a:srgbClr val="C00000"/>
                </a:solidFill>
                <a:latin typeface="Calibri" panose="020F0502020204030204" pitchFamily="34" charset="0"/>
                <a:ea typeface="Tahoma" panose="020B0604030504040204" pitchFamily="34" charset="0"/>
                <a:cs typeface="Tahoma" panose="020B0604030504040204" pitchFamily="34" charset="0"/>
              </a:rPr>
              <a:t>Costi di gestione elevati</a:t>
            </a:r>
          </a:p>
        </p:txBody>
      </p:sp>
      <p:sp>
        <p:nvSpPr>
          <p:cNvPr id="7" name="CasellaDiTesto 6"/>
          <p:cNvSpPr txBox="1"/>
          <p:nvPr/>
        </p:nvSpPr>
        <p:spPr>
          <a:xfrm>
            <a:off x="6707568" y="3907705"/>
            <a:ext cx="3530283" cy="1862048"/>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it-IT" sz="2000" b="1" dirty="0">
                <a:solidFill>
                  <a:prstClr val="black"/>
                </a:solidFill>
                <a:latin typeface="Calibri" panose="020F0502020204030204" pitchFamily="34" charset="0"/>
                <a:ea typeface="Tahoma" panose="020B0604030504040204" pitchFamily="34" charset="0"/>
                <a:cs typeface="Tahoma" panose="020B0604030504040204" pitchFamily="34" charset="0"/>
              </a:rPr>
              <a:t>Rapidità Implementativa</a:t>
            </a:r>
          </a:p>
          <a:p>
            <a:pPr marL="342900" indent="-342900">
              <a:spcAft>
                <a:spcPts val="600"/>
              </a:spcAft>
              <a:buFont typeface="Arial" panose="020B0604020202020204" pitchFamily="34" charset="0"/>
              <a:buChar char="•"/>
            </a:pPr>
            <a:r>
              <a:rPr lang="it-IT" sz="2000" b="1" dirty="0">
                <a:solidFill>
                  <a:prstClr val="black"/>
                </a:solidFill>
                <a:latin typeface="Calibri" panose="020F0502020204030204" pitchFamily="34" charset="0"/>
                <a:ea typeface="Tahoma" panose="020B0604030504040204" pitchFamily="34" charset="0"/>
                <a:cs typeface="Tahoma" panose="020B0604030504040204" pitchFamily="34" charset="0"/>
              </a:rPr>
              <a:t>Omogeneità della piattaforma software</a:t>
            </a:r>
          </a:p>
          <a:p>
            <a:pPr marL="342900" indent="-342900">
              <a:spcAft>
                <a:spcPts val="600"/>
              </a:spcAft>
              <a:buFont typeface="Arial" panose="020B0604020202020204" pitchFamily="34" charset="0"/>
              <a:buChar char="•"/>
            </a:pPr>
            <a:r>
              <a:rPr lang="it-IT" sz="2000" b="1" dirty="0">
                <a:solidFill>
                  <a:prstClr val="black"/>
                </a:solidFill>
                <a:latin typeface="Calibri" panose="020F0502020204030204" pitchFamily="34" charset="0"/>
                <a:ea typeface="Tahoma" panose="020B0604030504040204" pitchFamily="34" charset="0"/>
                <a:cs typeface="Tahoma" panose="020B0604030504040204" pitchFamily="34" charset="0"/>
              </a:rPr>
              <a:t>User Experience migliorata </a:t>
            </a:r>
          </a:p>
          <a:p>
            <a:pPr marL="342900" indent="-342900">
              <a:spcAft>
                <a:spcPts val="600"/>
              </a:spcAft>
              <a:buFont typeface="Arial" panose="020B0604020202020204" pitchFamily="34" charset="0"/>
              <a:buChar char="•"/>
            </a:pPr>
            <a:r>
              <a:rPr lang="it-IT" sz="2000" b="1" dirty="0">
                <a:solidFill>
                  <a:prstClr val="black"/>
                </a:solidFill>
                <a:latin typeface="Calibri" panose="020F0502020204030204" pitchFamily="34" charset="0"/>
                <a:ea typeface="Tahoma" panose="020B0604030504040204" pitchFamily="34" charset="0"/>
                <a:cs typeface="Tahoma" panose="020B0604030504040204" pitchFamily="34" charset="0"/>
              </a:rPr>
              <a:t>Riduzione dei costi</a:t>
            </a:r>
          </a:p>
        </p:txBody>
      </p:sp>
      <p:pic>
        <p:nvPicPr>
          <p:cNvPr id="12" name="Immagine 11"/>
          <p:cNvPicPr>
            <a:picLocks noChangeAspect="1"/>
          </p:cNvPicPr>
          <p:nvPr/>
        </p:nvPicPr>
        <p:blipFill>
          <a:blip r:embed="rId3"/>
          <a:stretch>
            <a:fillRect/>
          </a:stretch>
        </p:blipFill>
        <p:spPr>
          <a:xfrm>
            <a:off x="2938150" y="1832590"/>
            <a:ext cx="1564235" cy="2036316"/>
          </a:xfrm>
          <a:prstGeom prst="rect">
            <a:avLst/>
          </a:prstGeom>
        </p:spPr>
      </p:pic>
      <p:pic>
        <p:nvPicPr>
          <p:cNvPr id="13" name="Immagine 12"/>
          <p:cNvPicPr>
            <a:picLocks noChangeAspect="1"/>
          </p:cNvPicPr>
          <p:nvPr/>
        </p:nvPicPr>
        <p:blipFill>
          <a:blip r:embed="rId4"/>
          <a:stretch>
            <a:fillRect/>
          </a:stretch>
        </p:blipFill>
        <p:spPr>
          <a:xfrm>
            <a:off x="6948708" y="1832591"/>
            <a:ext cx="3048000" cy="1876425"/>
          </a:xfrm>
          <a:prstGeom prst="rect">
            <a:avLst/>
          </a:prstGeom>
          <a:ln>
            <a:noFill/>
          </a:ln>
          <a:effectLst>
            <a:outerShdw blurRad="292100" dist="139700" dir="2700000" algn="tl" rotWithShape="0">
              <a:srgbClr val="333333">
                <a:alpha val="65000"/>
              </a:srgbClr>
            </a:outerShdw>
          </a:effectLst>
        </p:spPr>
      </p:pic>
      <p:sp>
        <p:nvSpPr>
          <p:cNvPr id="14" name="Rettangolo 13"/>
          <p:cNvSpPr/>
          <p:nvPr/>
        </p:nvSpPr>
        <p:spPr>
          <a:xfrm>
            <a:off x="2895478" y="1029332"/>
            <a:ext cx="1460656" cy="523220"/>
          </a:xfrm>
          <a:prstGeom prst="rect">
            <a:avLst/>
          </a:prstGeom>
        </p:spPr>
        <p:txBody>
          <a:bodyPr wrap="none">
            <a:spAutoFit/>
          </a:bodyPr>
          <a:lstStyle/>
          <a:p>
            <a:r>
              <a:rPr lang="it-IT" sz="2800" b="1" dirty="0">
                <a:solidFill>
                  <a:srgbClr val="C00000"/>
                </a:solidFill>
                <a:latin typeface="Calibri" panose="020F0502020204030204" pitchFamily="34" charset="0"/>
                <a:ea typeface="Tahoma" panose="020B0604030504040204" pitchFamily="34" charset="0"/>
                <a:cs typeface="Tahoma" panose="020B0604030504040204" pitchFamily="34" charset="0"/>
              </a:rPr>
              <a:t>PRIMA…</a:t>
            </a:r>
            <a:endParaRPr lang="it-IT" sz="2800" dirty="0">
              <a:solidFill>
                <a:srgbClr val="C00000"/>
              </a:solidFill>
            </a:endParaRPr>
          </a:p>
        </p:txBody>
      </p:sp>
      <p:sp>
        <p:nvSpPr>
          <p:cNvPr id="15" name="Rettangolo 14"/>
          <p:cNvSpPr/>
          <p:nvPr/>
        </p:nvSpPr>
        <p:spPr>
          <a:xfrm>
            <a:off x="7742380" y="963296"/>
            <a:ext cx="1340432" cy="523220"/>
          </a:xfrm>
          <a:prstGeom prst="rect">
            <a:avLst/>
          </a:prstGeom>
        </p:spPr>
        <p:txBody>
          <a:bodyPr wrap="none">
            <a:spAutoFit/>
          </a:bodyPr>
          <a:lstStyle/>
          <a:p>
            <a:r>
              <a:rPr lang="it-IT" sz="2800" b="1" dirty="0">
                <a:solidFill>
                  <a:prstClr val="black"/>
                </a:solidFill>
                <a:latin typeface="Calibri" panose="020F0502020204030204" pitchFamily="34" charset="0"/>
                <a:ea typeface="Tahoma" panose="020B0604030504040204" pitchFamily="34" charset="0"/>
                <a:cs typeface="Tahoma" panose="020B0604030504040204" pitchFamily="34" charset="0"/>
              </a:rPr>
              <a:t>…DOPO</a:t>
            </a:r>
            <a:endParaRPr lang="it-IT" sz="2800" dirty="0">
              <a:solidFill>
                <a:prstClr val="black"/>
              </a:solidFill>
            </a:endParaRPr>
          </a:p>
        </p:txBody>
      </p:sp>
      <p:sp>
        <p:nvSpPr>
          <p:cNvPr id="10" name="CasellaDiTesto 9"/>
          <p:cNvSpPr txBox="1"/>
          <p:nvPr/>
        </p:nvSpPr>
        <p:spPr>
          <a:xfrm>
            <a:off x="3150379" y="-88445"/>
            <a:ext cx="5907386" cy="523220"/>
          </a:xfrm>
          <a:prstGeom prst="rect">
            <a:avLst/>
          </a:prstGeom>
          <a:noFill/>
        </p:spPr>
        <p:txBody>
          <a:bodyPr wrap="none" rtlCol="0">
            <a:spAutoFit/>
          </a:bodyPr>
          <a:lstStyle/>
          <a:p>
            <a:pPr algn="ctr"/>
            <a:r>
              <a:rPr lang="it-IT" sz="2800" b="1" dirty="0">
                <a:solidFill>
                  <a:schemeClr val="bg1"/>
                </a:solidFill>
                <a:latin typeface="Tahoma" panose="020B0604030504040204" pitchFamily="34" charset="0"/>
                <a:ea typeface="Tahoma" panose="020B0604030504040204" pitchFamily="34" charset="0"/>
                <a:cs typeface="Tahoma" panose="020B0604030504040204" pitchFamily="34" charset="0"/>
              </a:rPr>
              <a:t>L’esperienza dell’Aula Corsi 001</a:t>
            </a:r>
          </a:p>
        </p:txBody>
      </p:sp>
      <p:pic>
        <p:nvPicPr>
          <p:cNvPr id="2" name="Immagine 1"/>
          <p:cNvPicPr>
            <a:picLocks noChangeAspect="1"/>
          </p:cNvPicPr>
          <p:nvPr/>
        </p:nvPicPr>
        <p:blipFill>
          <a:blip r:embed="rId5"/>
          <a:stretch>
            <a:fillRect/>
          </a:stretch>
        </p:blipFill>
        <p:spPr>
          <a:xfrm>
            <a:off x="5335979" y="2577881"/>
            <a:ext cx="1244516" cy="1120375"/>
          </a:xfrm>
          <a:prstGeom prst="rect">
            <a:avLst/>
          </a:prstGeom>
        </p:spPr>
      </p:pic>
    </p:spTree>
    <p:extLst>
      <p:ext uri="{BB962C8B-B14F-4D97-AF65-F5344CB8AC3E}">
        <p14:creationId xmlns:p14="http://schemas.microsoft.com/office/powerpoint/2010/main" val="151521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AutoShape 4" descr="Risultati immagini per emc vnx"/>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32" name="AutoShape 8" descr="data:image/jpeg;base64,/9j/4AAQSkZJRgABAQAAAQABAAD/2wCEAAkGBxMTEhUUEhMVFRUXFBcUFBQYGBcXHBQWFxUXFxcUFRcYHCggGBonHBQVITEhJSkrLi4uFx8zODMsNygtLisBCgoKDg0OFBAQFyscFBwsKywsLCwsLCssLCsrNys3LCwrNzcrKzcsLCsrLCs3KyssLDcrKywrLCsrKysrKysrK//AABEIAHEBVAMBIgACEQEDEQH/xAAcAAABBAMBAAAAAAAAAAAAAAAAAQQFBgIDBwj/xABKEAABAwEEAwsICAQFBAMAAAABAAIRAwQSITEFQVEGBxMiMlJhcZGh0RQVQlOBkrHBIzNicoLS4fAWk6LCJENEY7Jzg+LxFzRU/8QAFwEBAQEBAAAAAAAAAAAAAAAAAAECA//EAB8RAQEAAgEFAQEAAAAAAAAAAAABAhESAxMhMVFBYf/aAAwDAQACEQMRAD8A7ihCEAhCEAhCEAhCEAhCEAhJKJQKhaqldrcyE2qaRbqBPcgeoUS/SDzlA702fVcc3E/voQS9a2sbmezH4LT52pbT7rlFoKCWGk6XO7j4JPOlLn9xUSkKCZGkqXrAgaRpesb2qCqX5F27GuZ7oWTZ1oJ7zhS9Y3tCQ2+lz29qhbqUBBKnStLnLX56o84+65R8DYkIGxBJDTNHn9x8Eo0zR5/c7wUZcGwIujYEEoNL0eeOw+CPO9H1je/wUWWjYsQwbAgl/O1D1re1L5zo+tZ2hRFxuwdiQ0280diCaGkaXrGdoWQt9L1jPeHioLgGcxvYPBBs7OaOxBPC20/WM94eKyFrp89vvDxVd8kp8xqTySnzAgsYtDOe3tCyFZvOHaFWDY6fMasPIKfMagtfCt5w7Ql4QbR2qoeQ0+YP37UhsFPm95QXG8NqLwVNGj6fNPafFaq1RrcGZ69g/VBd0KK3MxwAgzxnYzOMpUEqhCEAhCSUCoWqpaGjNwTWppNoyDnexA+RKiH6UcchHsy9pWipaCeUSgmKlqY3NwTd+k26gT3KLY4HVHWldGoyeifjCB2/SLjkAO9aH2lxzJWgVBrw60laqGgnExqAk+wIMy5JJWLHg5HUDEjsMZHoSyNqBZSXkqQD94IFDkj8RAJHSIkdUpQFhWqtaCXODQMZJhAlOnAxc52GZiT2BZgoBnWIiesHJEIBCISgICUSlhEIElKkhZAIEQhCBJSyiEl1ASiUQlhAIRCIQCChBQYpClhIQgxSEjasajwBJUbaLROfFbqG3r8EG202uZDTA1u2qNvX8BgwZnW7wCzIJ5WAzA29fgsheIIN0DHIY47TrQXDc5hQEZSYA1YoRudjgGwZxOKEFU3zt0dpstSw07NVZT4eq6m8uDThxA08bIAu71o3V6bt+jzScbRSrtfeFx1INMtAnkmYxzXO90+mWaSfSfab4dRaWt4Jwa03nSSb7SQcBlsCrmkd0PGIMm66KYc5zzcwyJ6hsWrNJtf62+RbSZLmNH2eKO9aX74trOZnZxh+VUzSNW9ZGnaT6QZ6YxJ1KHruzyjj5ji/WD0M3dayrprd8K082duLfyrM74tfXTPY3wXMK08YYyRU2XuUMnZNHQsa7jxzhA4TKQJBHK1uOOpB1Nu+PW9U73R4rMb5b9dI+5/5LnVicSHEk4vwnZAgN6Mdaf1rNUa0uOABAPG1kAjI9IQXlu+addI+4fzLa3fPbrpf0O/Mua17WWNLpJgTgT4pmzdENlTtRZLXWRvn09bP6XrIb59DW3/n4LlH8QDbUS+f27Xe63wU3F4ZfHWW75lm5se9+VZjfHsn2R7T+Rcj8+N2n3G+CPPdPaPbTb4K7ON+OwjfFsetzfeHgFmzfBsPrGD8bPmVxzzzT/2/5aPOlI6qJ/AR8Cica7MN3Nh57P5lL8y2DdpYnYBzSOh1M/By426o3XSpe64f3LA1Geop/wBQ+aI7ZT3WWOZDsdXGaf7lt/iWynW74/By4hUFnwinTL8b7OMCwg4CTnIMrXwdH1A9jj4IO8M3Q2aIlwH3T8ZWbNM2fnu9oeuEMZRnCiQTAEVCMzGxabfUFMktLgASDidRhB346XoH/Md2OHyS+e7KM67R1kj4hefxbiCBfcCZjjHV7cE6oaZfiMH3SM8DtwIzQd0OnrIDBtdMEHEF4GWeYS1dO0CQGWikccYqU/gVwy3ado1qhdUa8YBoaxw4oBk8phmSMfktJ0hZrudSTMmWRjmQIkGMM0HoGlpSgZ+npHpNSn/aVtbamHKvSIkZFvzcvPj7bZZmarWyfVyHXYAGqANoS07fZRP0j5BF3kRDcg7jTnjgg9CVbUI4r6ZxyvNy95bKb59Ns9Y8TK88MtdmhoFd+q/g3HGSWw7Ek5yNQW1tpo3j/iXgQYN3GXHGRfwwwwKD0DLucyP30rW20Oki7l9l2PUVwMWwAEttTg7Hiw7WIbxp1DtJWxlvAIDLW4tkT9ZhAwEDE44nqQd+ZJzw9hHbKxFN86j0Yj5Lg7NJ1P8A9rhF2D9KL2ZdhdgE5ZJfPdougi2wSDIv1OKSc8REAdKDvd462N94+Cwa10nADYM+1cP/AIgtIMC3tjjOvcKQIGDWuJE9JWdLdLa+MfLmEAgQarJcA3EsxGZ2oO1kv5o6DPyhY2muGRkSchiuL/xNbwG/4xsmBIqUiWknEuAMAAK26K0xUdXhtQVopuceM1wvAS2SOo9qCyV65Jlx6h4Ju0AkF5jZAmP1VP0LbNK2mz+UNdZW3wXMYWOJIE6w6Br+aldyuk32mysrVAA5xdg0QMDhhJQTT6uIw1+KxBzLoA2pKdLMkwAhpv8AGODWnBu37R8EF03Mumg3AjE4HrSo3OfUj7xQg85tp/v99aqGlR9Oepv/ABC6E/QNrZF+zVmzlLDj1KBfuH0hXqF9KyVHDAZsbqGADyCctSDW8/4FnWfRvemNSjahxOc8fIi99Zzjg0dCmtM2CpZrM2lXYab5dDS5rSeMDmCVCVqjSDiDy9l3lyJb6R6UC1snbPpNRDJvDMZkorZnOYqRIxji8gah1pa7xjnlUg5u5Q5MYALCsBx8v8yc4xI5ZzJ6kEhYcn5cszBJJMDldPUndSm9shwcACAQcMTjiOoJrY34OE+n1DIcnaE4qVS6ZJMkEk64ECT7VP0M9J/VP+6VXKbsFcKdJjuLU5JwPZ4wkfoayRgZP3HierFNNY5cbtU74ReHQrf/AA5ZHGG1ANfG4QYfBR9TQtGcAesE49qmnbv1A3htSFym3aFo/a7f0W2nuapFt7hI6C4TnGUJxO//ABX5WVPlN+8PiFYXbkc7rw4DMh7O3FYjco4Q4EkAzymYxjGacUvW3PRw/MrXbOKxrmkOcXEObddxANZORnoWwulICtOBk5oDeEg3jjBkjHAnsTvC603gbzZMTxTMXTOvX7VqrWQsN9rw8uBN1oMtM4NcDhOvBJZ3OIF4QdeBHTketA4o8pv3m/EJnpN08Lny3ZRzjtT2zN47fvN+ITDTBaQ6I13pkCeEPfkgjKmvLN85xq5XSnFn+sblF/CThyPR2/8Apaqnt9ONoAjLaFvsp+kb9/GBPojOeT+9iozsVpbTqEugjEZgHXtTjRFro0i41WCqCyGwRxTOJ68ktlaLuQzPxK2Bjdg7AoGOnnscGcHECdY1xmO5Q907FZ+BZzG9gWAs9PmN7EGvdHXsrqbRQbx75Ljdji3dXtVfazaO5WV1lperC1mx0+Z3nxQVsjoXcdIaIszNFNfwVJrvJ6Z4QNF685o9Ia5XLzYafN73eKc43bvCVLoyaajiMMsCYXTp5zHe0s2k7FovhLNwxqsaQbpZ6WBaMumcOpYOFlBILa8gkGHU9R2RgmLR0nu8Ft8pfzz7Y8FztaiSp7nnVhfs54gYHu4RwBBN4xhng0qF4JOX134m+eTB6QMgYOSnrNoSk6xVbQXOvU2sIGEXnOcIIicm96lqKsaUbO5WrcHpyzWa9w7nNLg9rbrSQLzRi4gEjHoTXSOhqbLELQHuLjUDIwjkNcdUzxiPYqvWtgusbHJaR1y4nJWWFidsFR1GiaNPSJIIIDGNc2nljffUAutOuAr9uEshp2Kk1xECSTtMzHUNq5Toy2AVmS0EF10j70tx9pldr0RZyGMa5zWgY44Trx8FaHWJzGGoHXsJ6Fus9F7yGAl0mA3AAdOA75WkvJIDReJOQ29G1XHQeixRbLsXu5XR9kKB3o+yCkwNBmMz0oTlCDj2/dpGi21aNbUktD3vqga6RcwECNZg9ij92trsBNN2juI664VXMD6eBu3Rxok8rJVqlpirhedeu4NvBjyBsDntJCqukdLVOEc0kmXh87ARN1asiS1N22lTY3hHMbiczrxj24qOcWerbJBN26ZgG7MTtKe2yoXWWmRemfRAnl9OCh6mRgiONOMN+s9J5xnLJZU7LKWPFbAnGDGBgieta6lGkPRGvCHA4YHDYtVXWfvZgE/WaqevrWNacc5IfgCCeWPT9HqQOfIGYw0GDGBdmMxhOKwdo8c0j8TvBO7CRdd/1HTAiMu1P67aYabryXXiACIkbUEH5F0O/mFIbKdQf/MHzKdW+u5lNzm5jKcdYUYzTVX7Pu/qjWONyvg54B+2r2tKOBqc6r3FafPFTYw+z9Uvnh3MZ3qbb7WTMtq8+p7o8Es1Oe/2sHgsBpk62N7Sl88/7f8AV+iu2e3l8BqvHpdtP9EG01OcPawpfO45h7VlT0o0uAuuEkDPaU3EuGU/GsWt/OZ7rh81kLY7az+pSBascf3CMmdHST2uDmloc0y0gnAzhmFlW0k9xLnXXOOZLsT3dCcOr0nENayCJDibrg9wOLgIwGWCG0xzW9jfBBpp28iDcbIIPK6Vqfa3kkmk0yZIvA5npCkbPZ2ue1pa0XnASAJxOrYmFoAa3iiccZO05oG5yI4I4ziHAkTnCw8raC08G8EGcxxjAElbPKW4HG7mXYiCDGS2sqBxgjGTAOMxrkZKhn5Y0a6reiWrLy5vPq9jSs2Ma4mKRccz+mKBSpnAU3GBOE5dOKgx8ub62p7rfBZeXt9c7+W35LXWoUmQXNcJnDq9q1DgNV/sQO/Lm+u7aaPLv91nuO+Sbvo0Ryi9vWHD5LANoc89jsO5A8Ft/wByn7rkot326X9SZGjSOVTHbB8E5Gieh4G0tLQZyhxEd6a2Nwtx20vfPgsvKidVM/j/AETR2iM8T3LDzSdvXggkfKHRF1uOE3xhKsFn3RvbZn2cNbdeGgu6G3iMNvGVNOisc8NsfqsfNrto7/kprZFut2nHVLKLPdaAHXpG261vwaE10HpOhSY5tYSS8Ojgw/i3IIk4jG6fwqt+b3bRq1uHyV13DaAp1RVNRjakUnll+TdLRmOnJPEGq16YstQNbSphtQvpw7g2jAVJLfs4HPWuqDFo6h8Fzjc9uIbVsbLVw4a+4aggAtaWyYdOM4T7da6jvTUXWixUrTXdfcZgmMYMSYHQgse53Q/B/SVBxyMBzR4+CnggJVQIQhB5ga0KnaSH056h/wAQu4HentIytFE/hePFR/8A8GVXuL6lrptdhAbTc4YCMSXD4IOe1yPIqU3YvHlEj09oUfVHXMOjAE/WaqeUdK61bN6C1cEylStNEgGbzmubHGnBsOBURV3m9IQbr7Mc8BUqAmXXpvmnI6kHPagz6nZEes11Dl1alhWOeyH6sOWPQGLj0q+1t6LSeV2zOwP+ZxRL72LSwT1rRX3rNK4kUGnBwkVqZdxnTxSTgEFcsTeKZ9Y7Mjo7AnFehdnjB0Ou4Yg4TIKnWb3uk2AzZDi5zuK6m7AnCePmtbtxekZ/+nW7Gn4OUoq2lvqnYavBV5sjUewrplHcvbWOl9hrOEERd8EP0VWGdgrjLVUOsTq2K6WZXH05oKiThgukGxc+x2lvU18TsxbkompZXDOk8Dppu9noqadO9kpvDBAqhWmpTZrY32t/RZNo2SBeADtfFaRmJTS9/JVuEG1bLIfpGffb8QrMbBYzMOHQCw49UFL5rsreMx7ZBlouuBkZa4SRL1rZqsXharc0uDODBBE3ze5eyAclsD0l5VyNKhvCGRfDheIgREgiNeMJ48twuzyRevRyo40Rq2LB1gDyBZw8vIMgkcvNxadmGtIym5stfmDBHV1IHNhP0rPvBQ9qfxfxDMfazwUxYR9Iz7wUZbHlwZAIgMbqMwcz0KiNdMa5g58rldhTuxfWDrfl1jPYm0cXou7cDxudqKdWQ/SCft7B3a+tQFhrlkuAJDmxyTkRqITvRulXUA8MZIeGh15jpgSMMMM1jY3fRtx9Ea05a4oIrTVYVSC0EATAuuwEyNXSVH0G3XNJxhwMY4wQdissoa7oQMt02mm2kUw2ndul5JJBvXiI7FBtb+5CtRf0DsCwLQfRHYEFVuHYu77stJUfNoY2o1/EptDQQSCGgDDrXLuCbzG9gSMoMBkMaOoAfBdOnnx349pZtN2OzWY0GudVdwstDqcRHHgjLKJMrF1UAcax0+2sO8OUWANh7T4rIv6Xe87xXOxrwmzoalUa+oKjKF1jSaRJcbxaXYE4wYAHWoLg1k7KZM9firUzRdE6OqVrh4VpptDpdm6/OExGAU3pFRezBWHcpulpWVjhVovdwjHtvAjAPwkNMTltWWnNGUGWFlZjXcI6oWzJyDaZxByMvPcqlUtDiGANMNaGgx7TOHSkyLEnSpWa4adOpaZIPGcbrWnDjGmwkvPQu+71Nk4LRlBmy/ntvEnD2rzrom2ObWZhEm7jscC0z2r1HuWsRo2amw5xePW/jR3rVu0iXQhCihCEIBCEIBCEIEQlQgRKhCASJUIESFg2BZIQazQbzW9gWh+jaLs6VM9bGn5J2hBGu0BZTnZqB66VPwTapuSsLuVYrMf+zT/KptCCuO3CaNOdioexkfBaXb3ejD/pGDqLx8HK0oQU5+9lo0/6cjqqVB/ctDt6rR3MqDqqu+avCEFEbvU2AOBHDYGY4T9Ert6jR2plUdVQ/NXpCDndXee0eRdHCgHVeBEzM8lan7zliJnhKwMRMtyOrJdJQg5XU3jrGcq1Yexvgm794yh6NpqD8I+RXXEIONv3jB6NscPwO/OtL946p6NtHta/867UhBw1+8javRtjD1moPkVoqbzGkBybTRP46nzpLvKEHn5289pQZVaB/wC540lpfvTaWGXAn8bfm0L0OhB5zdvX6XH+Ww9T6f5gm797vS4/04PUWfKovSiEHmZ+4bS2Rsjo6AMtfpFSB0ZpRtA0DZa3BmJFyZgGBr2leiIRCDzXpOz6RfRFF9mrXAb31Ts+LjgPsBRWjNOiyA0qtOpfbUJc28GxxA265h7eteqIUbadztkqOLqlls73OMuc+lTcSdpJbJKDzpV3UNrllMMc0mrSN4kGbrpIfGYxwXpbRriaVMnAmm2fdCi2bjNHBwc2w2UOBkEUaYIIxBBDc1ONCBUIQgEIQgEIQgEIQgEIQgEIQgEIQgEIQgEIQgEIQgEIQgEIQgEIQgEIQgEIQgEIQgEIQgEIQgEIQgEIQgEIQgEiVCAQhCAQhCD/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34" name="AutoShape 10" descr="data:image/jpeg;base64,/9j/4AAQSkZJRgABAQAAAQABAAD/2wCEAAkGBxMTEhUUEhMVFRUXFBcUFBQYGBcXHBQWFxUXFxcUFRcYHCggGBonHBQVITEhJSkrLi4uFx8zODMsNygtLisBCgoKDg0OFBAQFyscFBwsKywsLCwsLCssLCsrNys3LCwrNzcrKzcsLCsrLCs3KyssLDcrKywrLCsrKysrKysrK//AABEIAHEBVAMBIgACEQEDEQH/xAAcAAABBAMBAAAAAAAAAAAAAAAAAQQFBgIDBwj/xABKEAABAwEEAwsICAQFBAMAAAABAAIRAwQSITEFQVEGBxMiMlJhcZGh0RQVQlOBkrHBIzNicoLS4fAWk6LCJENEY7Jzg+LxFzRU/8QAFwEBAQEBAAAAAAAAAAAAAAAAAAECA//EAB8RAQEAAgEFAQEAAAAAAAAAAAABAhESAxMhMVFBYf/aAAwDAQACEQMRAD8A7ihCEAhCEAhCEAhCEAhCEAhJKJQKhaqldrcyE2qaRbqBPcgeoUS/SDzlA702fVcc3E/voQS9a2sbmezH4LT52pbT7rlFoKCWGk6XO7j4JPOlLn9xUSkKCZGkqXrAgaRpesb2qCqX5F27GuZ7oWTZ1oJ7zhS9Y3tCQ2+lz29qhbqUBBKnStLnLX56o84+65R8DYkIGxBJDTNHn9x8Eo0zR5/c7wUZcGwIujYEEoNL0eeOw+CPO9H1je/wUWWjYsQwbAgl/O1D1re1L5zo+tZ2hRFxuwdiQ0280diCaGkaXrGdoWQt9L1jPeHioLgGcxvYPBBs7OaOxBPC20/WM94eKyFrp89vvDxVd8kp8xqTySnzAgsYtDOe3tCyFZvOHaFWDY6fMasPIKfMagtfCt5w7Ql4QbR2qoeQ0+YP37UhsFPm95QXG8NqLwVNGj6fNPafFaq1RrcGZ69g/VBd0KK3MxwAgzxnYzOMpUEqhCEAhCSUCoWqpaGjNwTWppNoyDnexA+RKiH6UcchHsy9pWipaCeUSgmKlqY3NwTd+k26gT3KLY4HVHWldGoyeifjCB2/SLjkAO9aH2lxzJWgVBrw60laqGgnExqAk+wIMy5JJWLHg5HUDEjsMZHoSyNqBZSXkqQD94IFDkj8RAJHSIkdUpQFhWqtaCXODQMZJhAlOnAxc52GZiT2BZgoBnWIiesHJEIBCISgICUSlhEIElKkhZAIEQhCBJSyiEl1ASiUQlhAIRCIQCChBQYpClhIQgxSEjasajwBJUbaLROfFbqG3r8EG202uZDTA1u2qNvX8BgwZnW7wCzIJ5WAzA29fgsheIIN0DHIY47TrQXDc5hQEZSYA1YoRudjgGwZxOKEFU3zt0dpstSw07NVZT4eq6m8uDThxA08bIAu71o3V6bt+jzScbRSrtfeFx1INMtAnkmYxzXO90+mWaSfSfab4dRaWt4Jwa03nSSb7SQcBlsCrmkd0PGIMm66KYc5zzcwyJ6hsWrNJtf62+RbSZLmNH2eKO9aX74trOZnZxh+VUzSNW9ZGnaT6QZ6YxJ1KHruzyjj5ji/WD0M3dayrprd8K082duLfyrM74tfXTPY3wXMK08YYyRU2XuUMnZNHQsa7jxzhA4TKQJBHK1uOOpB1Nu+PW9U73R4rMb5b9dI+5/5LnVicSHEk4vwnZAgN6Mdaf1rNUa0uOABAPG1kAjI9IQXlu+addI+4fzLa3fPbrpf0O/Mua17WWNLpJgTgT4pmzdENlTtRZLXWRvn09bP6XrIb59DW3/n4LlH8QDbUS+f27Xe63wU3F4ZfHWW75lm5se9+VZjfHsn2R7T+Rcj8+N2n3G+CPPdPaPbTb4K7ON+OwjfFsetzfeHgFmzfBsPrGD8bPmVxzzzT/2/5aPOlI6qJ/AR8Cica7MN3Nh57P5lL8y2DdpYnYBzSOh1M/By426o3XSpe64f3LA1Geop/wBQ+aI7ZT3WWOZDsdXGaf7lt/iWynW74/By4hUFnwinTL8b7OMCwg4CTnIMrXwdH1A9jj4IO8M3Q2aIlwH3T8ZWbNM2fnu9oeuEMZRnCiQTAEVCMzGxabfUFMktLgASDidRhB346XoH/Md2OHyS+e7KM67R1kj4hefxbiCBfcCZjjHV7cE6oaZfiMH3SM8DtwIzQd0OnrIDBtdMEHEF4GWeYS1dO0CQGWikccYqU/gVwy3ado1qhdUa8YBoaxw4oBk8phmSMfktJ0hZrudSTMmWRjmQIkGMM0HoGlpSgZ+npHpNSn/aVtbamHKvSIkZFvzcvPj7bZZmarWyfVyHXYAGqANoS07fZRP0j5BF3kRDcg7jTnjgg9CVbUI4r6ZxyvNy95bKb59Ns9Y8TK88MtdmhoFd+q/g3HGSWw7Ek5yNQW1tpo3j/iXgQYN3GXHGRfwwwwKD0DLucyP30rW20Oki7l9l2PUVwMWwAEttTg7Hiw7WIbxp1DtJWxlvAIDLW4tkT9ZhAwEDE44nqQd+ZJzw9hHbKxFN86j0Yj5Lg7NJ1P8A9rhF2D9KL2ZdhdgE5ZJfPdougi2wSDIv1OKSc8REAdKDvd462N94+Cwa10nADYM+1cP/AIgtIMC3tjjOvcKQIGDWuJE9JWdLdLa+MfLmEAgQarJcA3EsxGZ2oO1kv5o6DPyhY2muGRkSchiuL/xNbwG/4xsmBIqUiWknEuAMAAK26K0xUdXhtQVopuceM1wvAS2SOo9qCyV65Jlx6h4Ju0AkF5jZAmP1VP0LbNK2mz+UNdZW3wXMYWOJIE6w6Br+aldyuk32mysrVAA5xdg0QMDhhJQTT6uIw1+KxBzLoA2pKdLMkwAhpv8AGODWnBu37R8EF03Mumg3AjE4HrSo3OfUj7xQg85tp/v99aqGlR9Oepv/ABC6E/QNrZF+zVmzlLDj1KBfuH0hXqF9KyVHDAZsbqGADyCctSDW8/4FnWfRvemNSjahxOc8fIi99Zzjg0dCmtM2CpZrM2lXYab5dDS5rSeMDmCVCVqjSDiDy9l3lyJb6R6UC1snbPpNRDJvDMZkorZnOYqRIxji8gah1pa7xjnlUg5u5Q5MYALCsBx8v8yc4xI5ZzJ6kEhYcn5cszBJJMDldPUndSm9shwcACAQcMTjiOoJrY34OE+n1DIcnaE4qVS6ZJMkEk64ECT7VP0M9J/VP+6VXKbsFcKdJjuLU5JwPZ4wkfoayRgZP3HierFNNY5cbtU74ReHQrf/AA5ZHGG1ANfG4QYfBR9TQtGcAesE49qmnbv1A3htSFym3aFo/a7f0W2nuapFt7hI6C4TnGUJxO//ABX5WVPlN+8PiFYXbkc7rw4DMh7O3FYjco4Q4EkAzymYxjGacUvW3PRw/MrXbOKxrmkOcXEObddxANZORnoWwulICtOBk5oDeEg3jjBkjHAnsTvC603gbzZMTxTMXTOvX7VqrWQsN9rw8uBN1oMtM4NcDhOvBJZ3OIF4QdeBHTketA4o8pv3m/EJnpN08Lny3ZRzjtT2zN47fvN+ITDTBaQ6I13pkCeEPfkgjKmvLN85xq5XSnFn+sblF/CThyPR2/8Apaqnt9ONoAjLaFvsp+kb9/GBPojOeT+9iozsVpbTqEugjEZgHXtTjRFro0i41WCqCyGwRxTOJ68ktlaLuQzPxK2Bjdg7AoGOnnscGcHECdY1xmO5Q907FZ+BZzG9gWAs9PmN7EGvdHXsrqbRQbx75Ljdji3dXtVfazaO5WV1lperC1mx0+Z3nxQVsjoXcdIaIszNFNfwVJrvJ6Z4QNF685o9Ia5XLzYafN73eKc43bvCVLoyaajiMMsCYXTp5zHe0s2k7FovhLNwxqsaQbpZ6WBaMumcOpYOFlBILa8gkGHU9R2RgmLR0nu8Ft8pfzz7Y8FztaiSp7nnVhfs54gYHu4RwBBN4xhng0qF4JOX134m+eTB6QMgYOSnrNoSk6xVbQXOvU2sIGEXnOcIIicm96lqKsaUbO5WrcHpyzWa9w7nNLg9rbrSQLzRi4gEjHoTXSOhqbLELQHuLjUDIwjkNcdUzxiPYqvWtgusbHJaR1y4nJWWFidsFR1GiaNPSJIIIDGNc2nljffUAutOuAr9uEshp2Kk1xECSTtMzHUNq5Toy2AVmS0EF10j70tx9pldr0RZyGMa5zWgY44Trx8FaHWJzGGoHXsJ6Fus9F7yGAl0mA3AAdOA75WkvJIDReJOQ29G1XHQeixRbLsXu5XR9kKB3o+yCkwNBmMz0oTlCDj2/dpGi21aNbUktD3vqga6RcwECNZg9ij92trsBNN2juI664VXMD6eBu3Rxok8rJVqlpirhedeu4NvBjyBsDntJCqukdLVOEc0kmXh87ARN1asiS1N22lTY3hHMbiczrxj24qOcWerbJBN26ZgG7MTtKe2yoXWWmRemfRAnl9OCh6mRgiONOMN+s9J5xnLJZU7LKWPFbAnGDGBgieta6lGkPRGvCHA4YHDYtVXWfvZgE/WaqevrWNacc5IfgCCeWPT9HqQOfIGYw0GDGBdmMxhOKwdo8c0j8TvBO7CRdd/1HTAiMu1P67aYabryXXiACIkbUEH5F0O/mFIbKdQf/MHzKdW+u5lNzm5jKcdYUYzTVX7Pu/qjWONyvg54B+2r2tKOBqc6r3FafPFTYw+z9Uvnh3MZ3qbb7WTMtq8+p7o8Es1Oe/2sHgsBpk62N7Sl88/7f8AV+iu2e3l8BqvHpdtP9EG01OcPawpfO45h7VlT0o0uAuuEkDPaU3EuGU/GsWt/OZ7rh81kLY7az+pSBascf3CMmdHST2uDmloc0y0gnAzhmFlW0k9xLnXXOOZLsT3dCcOr0nENayCJDibrg9wOLgIwGWCG0xzW9jfBBpp28iDcbIIPK6Vqfa3kkmk0yZIvA5npCkbPZ2ue1pa0XnASAJxOrYmFoAa3iiccZO05oG5yI4I4ziHAkTnCw8raC08G8EGcxxjAElbPKW4HG7mXYiCDGS2sqBxgjGTAOMxrkZKhn5Y0a6reiWrLy5vPq9jSs2Ma4mKRccz+mKBSpnAU3GBOE5dOKgx8ub62p7rfBZeXt9c7+W35LXWoUmQXNcJnDq9q1DgNV/sQO/Lm+u7aaPLv91nuO+Sbvo0Ryi9vWHD5LANoc89jsO5A8Ft/wByn7rkot326X9SZGjSOVTHbB8E5Gieh4G0tLQZyhxEd6a2Nwtx20vfPgsvKidVM/j/AETR2iM8T3LDzSdvXggkfKHRF1uOE3xhKsFn3RvbZn2cNbdeGgu6G3iMNvGVNOisc8NsfqsfNrto7/kprZFut2nHVLKLPdaAHXpG261vwaE10HpOhSY5tYSS8Ojgw/i3IIk4jG6fwqt+b3bRq1uHyV13DaAp1RVNRjakUnll+TdLRmOnJPEGq16YstQNbSphtQvpw7g2jAVJLfs4HPWuqDFo6h8Fzjc9uIbVsbLVw4a+4aggAtaWyYdOM4T7da6jvTUXWixUrTXdfcZgmMYMSYHQgse53Q/B/SVBxyMBzR4+CnggJVQIQhB5ga0KnaSH056h/wAQu4HentIytFE/hePFR/8A8GVXuL6lrptdhAbTc4YCMSXD4IOe1yPIqU3YvHlEj09oUfVHXMOjAE/WaqeUdK61bN6C1cEylStNEgGbzmubHGnBsOBURV3m9IQbr7Mc8BUqAmXXpvmnI6kHPagz6nZEes11Dl1alhWOeyH6sOWPQGLj0q+1t6LSeV2zOwP+ZxRL72LSwT1rRX3rNK4kUGnBwkVqZdxnTxSTgEFcsTeKZ9Y7Mjo7AnFehdnjB0Ou4Yg4TIKnWb3uk2AzZDi5zuK6m7AnCePmtbtxekZ/+nW7Gn4OUoq2lvqnYavBV5sjUewrplHcvbWOl9hrOEERd8EP0VWGdgrjLVUOsTq2K6WZXH05oKiThgukGxc+x2lvU18TsxbkompZXDOk8Dppu9noqadO9kpvDBAqhWmpTZrY32t/RZNo2SBeADtfFaRmJTS9/JVuEG1bLIfpGffb8QrMbBYzMOHQCw49UFL5rsreMx7ZBlouuBkZa4SRL1rZqsXharc0uDODBBE3ze5eyAclsD0l5VyNKhvCGRfDheIgREgiNeMJ48twuzyRevRyo40Rq2LB1gDyBZw8vIMgkcvNxadmGtIym5stfmDBHV1IHNhP0rPvBQ9qfxfxDMfazwUxYR9Iz7wUZbHlwZAIgMbqMwcz0KiNdMa5g58rldhTuxfWDrfl1jPYm0cXou7cDxudqKdWQ/SCft7B3a+tQFhrlkuAJDmxyTkRqITvRulXUA8MZIeGh15jpgSMMMM1jY3fRtx9Ea05a4oIrTVYVSC0EATAuuwEyNXSVH0G3XNJxhwMY4wQdissoa7oQMt02mm2kUw2ndul5JJBvXiI7FBtb+5CtRf0DsCwLQfRHYEFVuHYu77stJUfNoY2o1/EptDQQSCGgDDrXLuCbzG9gSMoMBkMaOoAfBdOnnx349pZtN2OzWY0GudVdwstDqcRHHgjLKJMrF1UAcax0+2sO8OUWANh7T4rIv6Xe87xXOxrwmzoalUa+oKjKF1jSaRJcbxaXYE4wYAHWoLg1k7KZM9firUzRdE6OqVrh4VpptDpdm6/OExGAU3pFRezBWHcpulpWVjhVovdwjHtvAjAPwkNMTltWWnNGUGWFlZjXcI6oWzJyDaZxByMvPcqlUtDiGANMNaGgx7TOHSkyLEnSpWa4adOpaZIPGcbrWnDjGmwkvPQu+71Nk4LRlBmy/ntvEnD2rzrom2ObWZhEm7jscC0z2r1HuWsRo2amw5xePW/jR3rVu0iXQhCihCEIBCEIBCEIEQlQgRKhCASJUIESFg2BZIQazQbzW9gWh+jaLs6VM9bGn5J2hBGu0BZTnZqB66VPwTapuSsLuVYrMf+zT/KptCCuO3CaNOdioexkfBaXb3ejD/pGDqLx8HK0oQU5+9lo0/6cjqqVB/ctDt6rR3MqDqqu+avCEFEbvU2AOBHDYGY4T9Ert6jR2plUdVQ/NXpCDndXee0eRdHCgHVeBEzM8lan7zliJnhKwMRMtyOrJdJQg5XU3jrGcq1Yexvgm794yh6NpqD8I+RXXEIONv3jB6NscPwO/OtL946p6NtHta/867UhBw1+8javRtjD1moPkVoqbzGkBybTRP46nzpLvKEHn5289pQZVaB/wC540lpfvTaWGXAn8bfm0L0OhB5zdvX6XH+Ww9T6f5gm797vS4/04PUWfKovSiEHmZ+4bS2Rsjo6AMtfpFSB0ZpRtA0DZa3BmJFyZgGBr2leiIRCDzXpOz6RfRFF9mrXAb31Ts+LjgPsBRWjNOiyA0qtOpfbUJc28GxxA265h7eteqIUbadztkqOLqlls73OMuc+lTcSdpJbJKDzpV3UNrllMMc0mrSN4kGbrpIfGYxwXpbRriaVMnAmm2fdCi2bjNHBwc2w2UOBkEUaYIIxBBDc1ONCBUIQgEIQgEIQgEIQgEIQgEIQgEIQgEIQgEIQgEIQgEIQgEIQgEIQgEIQgEIQgEIQgEIQgEIQgEIQgEIQgEIQgEiVCAQhCAQhCD/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36" name="AutoShape 12" descr="data:image/jpeg;base64,/9j/4AAQSkZJRgABAQAAAQABAAD/2wCEAAkGBxMTEhUUEhMVFRUXFBcUFBQYGBcXHBQWFxUXFxcUFRcYHCggGBonHBQVITEhJSkrLi4uFx8zODMsNygtLisBCgoKDg0OFBAQFyscFBwsKywsLCwsLCssLCsrNys3LCwrNzcrKzcsLCsrLCs3KyssLDcrKywrLCsrKysrKysrK//AABEIAHEBVAMBIgACEQEDEQH/xAAcAAABBAMBAAAAAAAAAAAAAAAAAQQFBgIDBwj/xABKEAABAwEEAwsICAQFBAMAAAABAAIRAwQSITEFQVEGBxMiMlJhcZGh0RQVQlOBkrHBIzNicoLS4fAWk6LCJENEY7Jzg+LxFzRU/8QAFwEBAQEBAAAAAAAAAAAAAAAAAAECA//EAB8RAQEAAgEFAQEAAAAAAAAAAAABAhESAxMhMVFBYf/aAAwDAQACEQMRAD8A7ihCEAhCEAhCEAhCEAhCEAhJKJQKhaqldrcyE2qaRbqBPcgeoUS/SDzlA702fVcc3E/voQS9a2sbmezH4LT52pbT7rlFoKCWGk6XO7j4JPOlLn9xUSkKCZGkqXrAgaRpesb2qCqX5F27GuZ7oWTZ1oJ7zhS9Y3tCQ2+lz29qhbqUBBKnStLnLX56o84+65R8DYkIGxBJDTNHn9x8Eo0zR5/c7wUZcGwIujYEEoNL0eeOw+CPO9H1je/wUWWjYsQwbAgl/O1D1re1L5zo+tZ2hRFxuwdiQ0280diCaGkaXrGdoWQt9L1jPeHioLgGcxvYPBBs7OaOxBPC20/WM94eKyFrp89vvDxVd8kp8xqTySnzAgsYtDOe3tCyFZvOHaFWDY6fMasPIKfMagtfCt5w7Ql4QbR2qoeQ0+YP37UhsFPm95QXG8NqLwVNGj6fNPafFaq1RrcGZ69g/VBd0KK3MxwAgzxnYzOMpUEqhCEAhCSUCoWqpaGjNwTWppNoyDnexA+RKiH6UcchHsy9pWipaCeUSgmKlqY3NwTd+k26gT3KLY4HVHWldGoyeifjCB2/SLjkAO9aH2lxzJWgVBrw60laqGgnExqAk+wIMy5JJWLHg5HUDEjsMZHoSyNqBZSXkqQD94IFDkj8RAJHSIkdUpQFhWqtaCXODQMZJhAlOnAxc52GZiT2BZgoBnWIiesHJEIBCISgICUSlhEIElKkhZAIEQhCBJSyiEl1ASiUQlhAIRCIQCChBQYpClhIQgxSEjasajwBJUbaLROfFbqG3r8EG202uZDTA1u2qNvX8BgwZnW7wCzIJ5WAzA29fgsheIIN0DHIY47TrQXDc5hQEZSYA1YoRudjgGwZxOKEFU3zt0dpstSw07NVZT4eq6m8uDThxA08bIAu71o3V6bt+jzScbRSrtfeFx1INMtAnkmYxzXO90+mWaSfSfab4dRaWt4Jwa03nSSb7SQcBlsCrmkd0PGIMm66KYc5zzcwyJ6hsWrNJtf62+RbSZLmNH2eKO9aX74trOZnZxh+VUzSNW9ZGnaT6QZ6YxJ1KHruzyjj5ji/WD0M3dayrprd8K082duLfyrM74tfXTPY3wXMK08YYyRU2XuUMnZNHQsa7jxzhA4TKQJBHK1uOOpB1Nu+PW9U73R4rMb5b9dI+5/5LnVicSHEk4vwnZAgN6Mdaf1rNUa0uOABAPG1kAjI9IQXlu+addI+4fzLa3fPbrpf0O/Mua17WWNLpJgTgT4pmzdENlTtRZLXWRvn09bP6XrIb59DW3/n4LlH8QDbUS+f27Xe63wU3F4ZfHWW75lm5se9+VZjfHsn2R7T+Rcj8+N2n3G+CPPdPaPbTb4K7ON+OwjfFsetzfeHgFmzfBsPrGD8bPmVxzzzT/2/5aPOlI6qJ/AR8Cica7MN3Nh57P5lL8y2DdpYnYBzSOh1M/By426o3XSpe64f3LA1Geop/wBQ+aI7ZT3WWOZDsdXGaf7lt/iWynW74/By4hUFnwinTL8b7OMCwg4CTnIMrXwdH1A9jj4IO8M3Q2aIlwH3T8ZWbNM2fnu9oeuEMZRnCiQTAEVCMzGxabfUFMktLgASDidRhB346XoH/Md2OHyS+e7KM67R1kj4hefxbiCBfcCZjjHV7cE6oaZfiMH3SM8DtwIzQd0OnrIDBtdMEHEF4GWeYS1dO0CQGWikccYqU/gVwy3ado1qhdUa8YBoaxw4oBk8phmSMfktJ0hZrudSTMmWRjmQIkGMM0HoGlpSgZ+npHpNSn/aVtbamHKvSIkZFvzcvPj7bZZmarWyfVyHXYAGqANoS07fZRP0j5BF3kRDcg7jTnjgg9CVbUI4r6ZxyvNy95bKb59Ns9Y8TK88MtdmhoFd+q/g3HGSWw7Ek5yNQW1tpo3j/iXgQYN3GXHGRfwwwwKD0DLucyP30rW20Oki7l9l2PUVwMWwAEttTg7Hiw7WIbxp1DtJWxlvAIDLW4tkT9ZhAwEDE44nqQd+ZJzw9hHbKxFN86j0Yj5Lg7NJ1P8A9rhF2D9KL2ZdhdgE5ZJfPdougi2wSDIv1OKSc8REAdKDvd462N94+Cwa10nADYM+1cP/AIgtIMC3tjjOvcKQIGDWuJE9JWdLdLa+MfLmEAgQarJcA3EsxGZ2oO1kv5o6DPyhY2muGRkSchiuL/xNbwG/4xsmBIqUiWknEuAMAAK26K0xUdXhtQVopuceM1wvAS2SOo9qCyV65Jlx6h4Ju0AkF5jZAmP1VP0LbNK2mz+UNdZW3wXMYWOJIE6w6Br+aldyuk32mysrVAA5xdg0QMDhhJQTT6uIw1+KxBzLoA2pKdLMkwAhpv8AGODWnBu37R8EF03Mumg3AjE4HrSo3OfUj7xQg85tp/v99aqGlR9Oepv/ABC6E/QNrZF+zVmzlLDj1KBfuH0hXqF9KyVHDAZsbqGADyCctSDW8/4FnWfRvemNSjahxOc8fIi99Zzjg0dCmtM2CpZrM2lXYab5dDS5rSeMDmCVCVqjSDiDy9l3lyJb6R6UC1snbPpNRDJvDMZkorZnOYqRIxji8gah1pa7xjnlUg5u5Q5MYALCsBx8v8yc4xI5ZzJ6kEhYcn5cszBJJMDldPUndSm9shwcACAQcMTjiOoJrY34OE+n1DIcnaE4qVS6ZJMkEk64ECT7VP0M9J/VP+6VXKbsFcKdJjuLU5JwPZ4wkfoayRgZP3HierFNNY5cbtU74ReHQrf/AA5ZHGG1ANfG4QYfBR9TQtGcAesE49qmnbv1A3htSFym3aFo/a7f0W2nuapFt7hI6C4TnGUJxO//ABX5WVPlN+8PiFYXbkc7rw4DMh7O3FYjco4Q4EkAzymYxjGacUvW3PRw/MrXbOKxrmkOcXEObddxANZORnoWwulICtOBk5oDeEg3jjBkjHAnsTvC603gbzZMTxTMXTOvX7VqrWQsN9rw8uBN1oMtM4NcDhOvBJZ3OIF4QdeBHTketA4o8pv3m/EJnpN08Lny3ZRzjtT2zN47fvN+ITDTBaQ6I13pkCeEPfkgjKmvLN85xq5XSnFn+sblF/CThyPR2/8Apaqnt9ONoAjLaFvsp+kb9/GBPojOeT+9iozsVpbTqEugjEZgHXtTjRFro0i41WCqCyGwRxTOJ68ktlaLuQzPxK2Bjdg7AoGOnnscGcHECdY1xmO5Q907FZ+BZzG9gWAs9PmN7EGvdHXsrqbRQbx75Ljdji3dXtVfazaO5WV1lperC1mx0+Z3nxQVsjoXcdIaIszNFNfwVJrvJ6Z4QNF685o9Ia5XLzYafN73eKc43bvCVLoyaajiMMsCYXTp5zHe0s2k7FovhLNwxqsaQbpZ6WBaMumcOpYOFlBILa8gkGHU9R2RgmLR0nu8Ft8pfzz7Y8FztaiSp7nnVhfs54gYHu4RwBBN4xhng0qF4JOX134m+eTB6QMgYOSnrNoSk6xVbQXOvU2sIGEXnOcIIicm96lqKsaUbO5WrcHpyzWa9w7nNLg9rbrSQLzRi4gEjHoTXSOhqbLELQHuLjUDIwjkNcdUzxiPYqvWtgusbHJaR1y4nJWWFidsFR1GiaNPSJIIIDGNc2nljffUAutOuAr9uEshp2Kk1xECSTtMzHUNq5Toy2AVmS0EF10j70tx9pldr0RZyGMa5zWgY44Trx8FaHWJzGGoHXsJ6Fus9F7yGAl0mA3AAdOA75WkvJIDReJOQ29G1XHQeixRbLsXu5XR9kKB3o+yCkwNBmMz0oTlCDj2/dpGi21aNbUktD3vqga6RcwECNZg9ij92trsBNN2juI664VXMD6eBu3Rxok8rJVqlpirhedeu4NvBjyBsDntJCqukdLVOEc0kmXh87ARN1asiS1N22lTY3hHMbiczrxj24qOcWerbJBN26ZgG7MTtKe2yoXWWmRemfRAnl9OCh6mRgiONOMN+s9J5xnLJZU7LKWPFbAnGDGBgieta6lGkPRGvCHA4YHDYtVXWfvZgE/WaqevrWNacc5IfgCCeWPT9HqQOfIGYw0GDGBdmMxhOKwdo8c0j8TvBO7CRdd/1HTAiMu1P67aYabryXXiACIkbUEH5F0O/mFIbKdQf/MHzKdW+u5lNzm5jKcdYUYzTVX7Pu/qjWONyvg54B+2r2tKOBqc6r3FafPFTYw+z9Uvnh3MZ3qbb7WTMtq8+p7o8Es1Oe/2sHgsBpk62N7Sl88/7f8AV+iu2e3l8BqvHpdtP9EG01OcPawpfO45h7VlT0o0uAuuEkDPaU3EuGU/GsWt/OZ7rh81kLY7az+pSBascf3CMmdHST2uDmloc0y0gnAzhmFlW0k9xLnXXOOZLsT3dCcOr0nENayCJDibrg9wOLgIwGWCG0xzW9jfBBpp28iDcbIIPK6Vqfa3kkmk0yZIvA5npCkbPZ2ue1pa0XnASAJxOrYmFoAa3iiccZO05oG5yI4I4ziHAkTnCw8raC08G8EGcxxjAElbPKW4HG7mXYiCDGS2sqBxgjGTAOMxrkZKhn5Y0a6reiWrLy5vPq9jSs2Ma4mKRccz+mKBSpnAU3GBOE5dOKgx8ub62p7rfBZeXt9c7+W35LXWoUmQXNcJnDq9q1DgNV/sQO/Lm+u7aaPLv91nuO+Sbvo0Ryi9vWHD5LANoc89jsO5A8Ft/wByn7rkot326X9SZGjSOVTHbB8E5Gieh4G0tLQZyhxEd6a2Nwtx20vfPgsvKidVM/j/AETR2iM8T3LDzSdvXggkfKHRF1uOE3xhKsFn3RvbZn2cNbdeGgu6G3iMNvGVNOisc8NsfqsfNrto7/kprZFut2nHVLKLPdaAHXpG261vwaE10HpOhSY5tYSS8Ojgw/i3IIk4jG6fwqt+b3bRq1uHyV13DaAp1RVNRjakUnll+TdLRmOnJPEGq16YstQNbSphtQvpw7g2jAVJLfs4HPWuqDFo6h8Fzjc9uIbVsbLVw4a+4aggAtaWyYdOM4T7da6jvTUXWixUrTXdfcZgmMYMSYHQgse53Q/B/SVBxyMBzR4+CnggJVQIQhB5ga0KnaSH056h/wAQu4HentIytFE/hePFR/8A8GVXuL6lrptdhAbTc4YCMSXD4IOe1yPIqU3YvHlEj09oUfVHXMOjAE/WaqeUdK61bN6C1cEylStNEgGbzmubHGnBsOBURV3m9IQbr7Mc8BUqAmXXpvmnI6kHPagz6nZEes11Dl1alhWOeyH6sOWPQGLj0q+1t6LSeV2zOwP+ZxRL72LSwT1rRX3rNK4kUGnBwkVqZdxnTxSTgEFcsTeKZ9Y7Mjo7AnFehdnjB0Ou4Yg4TIKnWb3uk2AzZDi5zuK6m7AnCePmtbtxekZ/+nW7Gn4OUoq2lvqnYavBV5sjUewrplHcvbWOl9hrOEERd8EP0VWGdgrjLVUOsTq2K6WZXH05oKiThgukGxc+x2lvU18TsxbkompZXDOk8Dppu9noqadO9kpvDBAqhWmpTZrY32t/RZNo2SBeADtfFaRmJTS9/JVuEG1bLIfpGffb8QrMbBYzMOHQCw49UFL5rsreMx7ZBlouuBkZa4SRL1rZqsXharc0uDODBBE3ze5eyAclsD0l5VyNKhvCGRfDheIgREgiNeMJ48twuzyRevRyo40Rq2LB1gDyBZw8vIMgkcvNxadmGtIym5stfmDBHV1IHNhP0rPvBQ9qfxfxDMfazwUxYR9Iz7wUZbHlwZAIgMbqMwcz0KiNdMa5g58rldhTuxfWDrfl1jPYm0cXou7cDxudqKdWQ/SCft7B3a+tQFhrlkuAJDmxyTkRqITvRulXUA8MZIeGh15jpgSMMMM1jY3fRtx9Ea05a4oIrTVYVSC0EATAuuwEyNXSVH0G3XNJxhwMY4wQdissoa7oQMt02mm2kUw2ndul5JJBvXiI7FBtb+5CtRf0DsCwLQfRHYEFVuHYu77stJUfNoY2o1/EptDQQSCGgDDrXLuCbzG9gSMoMBkMaOoAfBdOnnx349pZtN2OzWY0GudVdwstDqcRHHgjLKJMrF1UAcax0+2sO8OUWANh7T4rIv6Xe87xXOxrwmzoalUa+oKjKF1jSaRJcbxaXYE4wYAHWoLg1k7KZM9firUzRdE6OqVrh4VpptDpdm6/OExGAU3pFRezBWHcpulpWVjhVovdwjHtvAjAPwkNMTltWWnNGUGWFlZjXcI6oWzJyDaZxByMvPcqlUtDiGANMNaGgx7TOHSkyLEnSpWa4adOpaZIPGcbrWnDjGmwkvPQu+71Nk4LRlBmy/ntvEnD2rzrom2ObWZhEm7jscC0z2r1HuWsRo2amw5xePW/jR3rVu0iXQhCihCEIBCEIBCEIEQlQgRKhCASJUIESFg2BZIQazQbzW9gWh+jaLs6VM9bGn5J2hBGu0BZTnZqB66VPwTapuSsLuVYrMf+zT/KptCCuO3CaNOdioexkfBaXb3ejD/pGDqLx8HK0oQU5+9lo0/6cjqqVB/ctDt6rR3MqDqqu+avCEFEbvU2AOBHDYGY4T9Ert6jR2plUdVQ/NXpCDndXee0eRdHCgHVeBEzM8lan7zliJnhKwMRMtyOrJdJQg5XU3jrGcq1Yexvgm794yh6NpqD8I+RXXEIONv3jB6NscPwO/OtL946p6NtHta/867UhBw1+8javRtjD1moPkVoqbzGkBybTRP46nzpLvKEHn5289pQZVaB/wC540lpfvTaWGXAn8bfm0L0OhB5zdvX6XH+Ww9T6f5gm797vS4/04PUWfKovSiEHmZ+4bS2Rsjo6AMtfpFSB0ZpRtA0DZa3BmJFyZgGBr2leiIRCDzXpOz6RfRFF9mrXAb31Ts+LjgPsBRWjNOiyA0qtOpfbUJc28GxxA265h7eteqIUbadztkqOLqlls73OMuc+lTcSdpJbJKDzpV3UNrllMMc0mrSN4kGbrpIfGYxwXpbRriaVMnAmm2fdCi2bjNHBwc2w2UOBkEUaYIIxBBDc1ONCBUIQgEIQgEIQgEIQgEIQgEIQgEIQgEIQgEIQgEIQgEIQgEIQgEIQgEIQgEIQgEIQgEIQgEIQgEIQgEIQgEIQgEiVCAQhCAQhCD/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38" name="AutoShape 14" descr="data:image/jpeg;base64,/9j/4AAQSkZJRgABAQAAAQABAAD/2wCEAAkGBxMTEhUUEhMVFRUXFBcUFBQYGBcXHBQWFxUXFxcUFRcYHCggGBonHBQVITEhJSkrLi4uFx8zODMsNygtLisBCgoKDg0OFBAQFyscFBwsKywsLCwsLCssLCsrNys3LCwrNzcrKzcsLCsrLCs3KyssLDcrKywrLCsrKysrKysrK//AABEIAHEBVAMBIgACEQEDEQH/xAAcAAABBAMBAAAAAAAAAAAAAAAAAQQFBgIDBwj/xABKEAABAwEEAwsICAQFBAMAAAABAAIRAwQSITEFQVEGBxMiMlJhcZGh0RQVQlOBkrHBIzNicoLS4fAWk6LCJENEY7Jzg+LxFzRU/8QAFwEBAQEBAAAAAAAAAAAAAAAAAAECA//EAB8RAQEAAgEFAQEAAAAAAAAAAAABAhESAxMhMVFBYf/aAAwDAQACEQMRAD8A7ihCEAhCEAhCEAhCEAhCEAhJKJQKhaqldrcyE2qaRbqBPcgeoUS/SDzlA702fVcc3E/voQS9a2sbmezH4LT52pbT7rlFoKCWGk6XO7j4JPOlLn9xUSkKCZGkqXrAgaRpesb2qCqX5F27GuZ7oWTZ1oJ7zhS9Y3tCQ2+lz29qhbqUBBKnStLnLX56o84+65R8DYkIGxBJDTNHn9x8Eo0zR5/c7wUZcGwIujYEEoNL0eeOw+CPO9H1je/wUWWjYsQwbAgl/O1D1re1L5zo+tZ2hRFxuwdiQ0280diCaGkaXrGdoWQt9L1jPeHioLgGcxvYPBBs7OaOxBPC20/WM94eKyFrp89vvDxVd8kp8xqTySnzAgsYtDOe3tCyFZvOHaFWDY6fMasPIKfMagtfCt5w7Ql4QbR2qoeQ0+YP37UhsFPm95QXG8NqLwVNGj6fNPafFaq1RrcGZ69g/VBd0KK3MxwAgzxnYzOMpUEqhCEAhCSUCoWqpaGjNwTWppNoyDnexA+RKiH6UcchHsy9pWipaCeUSgmKlqY3NwTd+k26gT3KLY4HVHWldGoyeifjCB2/SLjkAO9aH2lxzJWgVBrw60laqGgnExqAk+wIMy5JJWLHg5HUDEjsMZHoSyNqBZSXkqQD94IFDkj8RAJHSIkdUpQFhWqtaCXODQMZJhAlOnAxc52GZiT2BZgoBnWIiesHJEIBCISgICUSlhEIElKkhZAIEQhCBJSyiEl1ASiUQlhAIRCIQCChBQYpClhIQgxSEjasajwBJUbaLROfFbqG3r8EG202uZDTA1u2qNvX8BgwZnW7wCzIJ5WAzA29fgsheIIN0DHIY47TrQXDc5hQEZSYA1YoRudjgGwZxOKEFU3zt0dpstSw07NVZT4eq6m8uDThxA08bIAu71o3V6bt+jzScbRSrtfeFx1INMtAnkmYxzXO90+mWaSfSfab4dRaWt4Jwa03nSSb7SQcBlsCrmkd0PGIMm66KYc5zzcwyJ6hsWrNJtf62+RbSZLmNH2eKO9aX74trOZnZxh+VUzSNW9ZGnaT6QZ6YxJ1KHruzyjj5ji/WD0M3dayrprd8K082duLfyrM74tfXTPY3wXMK08YYyRU2XuUMnZNHQsa7jxzhA4TKQJBHK1uOOpB1Nu+PW9U73R4rMb5b9dI+5/5LnVicSHEk4vwnZAgN6Mdaf1rNUa0uOABAPG1kAjI9IQXlu+addI+4fzLa3fPbrpf0O/Mua17WWNLpJgTgT4pmzdENlTtRZLXWRvn09bP6XrIb59DW3/n4LlH8QDbUS+f27Xe63wU3F4ZfHWW75lm5se9+VZjfHsn2R7T+Rcj8+N2n3G+CPPdPaPbTb4K7ON+OwjfFsetzfeHgFmzfBsPrGD8bPmVxzzzT/2/5aPOlI6qJ/AR8Cica7MN3Nh57P5lL8y2DdpYnYBzSOh1M/By426o3XSpe64f3LA1Geop/wBQ+aI7ZT3WWOZDsdXGaf7lt/iWynW74/By4hUFnwinTL8b7OMCwg4CTnIMrXwdH1A9jj4IO8M3Q2aIlwH3T8ZWbNM2fnu9oeuEMZRnCiQTAEVCMzGxabfUFMktLgASDidRhB346XoH/Md2OHyS+e7KM67R1kj4hefxbiCBfcCZjjHV7cE6oaZfiMH3SM8DtwIzQd0OnrIDBtdMEHEF4GWeYS1dO0CQGWikccYqU/gVwy3ado1qhdUa8YBoaxw4oBk8phmSMfktJ0hZrudSTMmWRjmQIkGMM0HoGlpSgZ+npHpNSn/aVtbamHKvSIkZFvzcvPj7bZZmarWyfVyHXYAGqANoS07fZRP0j5BF3kRDcg7jTnjgg9CVbUI4r6ZxyvNy95bKb59Ns9Y8TK88MtdmhoFd+q/g3HGSWw7Ek5yNQW1tpo3j/iXgQYN3GXHGRfwwwwKD0DLucyP30rW20Oki7l9l2PUVwMWwAEttTg7Hiw7WIbxp1DtJWxlvAIDLW4tkT9ZhAwEDE44nqQd+ZJzw9hHbKxFN86j0Yj5Lg7NJ1P8A9rhF2D9KL2ZdhdgE5ZJfPdougi2wSDIv1OKSc8REAdKDvd462N94+Cwa10nADYM+1cP/AIgtIMC3tjjOvcKQIGDWuJE9JWdLdLa+MfLmEAgQarJcA3EsxGZ2oO1kv5o6DPyhY2muGRkSchiuL/xNbwG/4xsmBIqUiWknEuAMAAK26K0xUdXhtQVopuceM1wvAS2SOo9qCyV65Jlx6h4Ju0AkF5jZAmP1VP0LbNK2mz+UNdZW3wXMYWOJIE6w6Br+aldyuk32mysrVAA5xdg0QMDhhJQTT6uIw1+KxBzLoA2pKdLMkwAhpv8AGODWnBu37R8EF03Mumg3AjE4HrSo3OfUj7xQg85tp/v99aqGlR9Oepv/ABC6E/QNrZF+zVmzlLDj1KBfuH0hXqF9KyVHDAZsbqGADyCctSDW8/4FnWfRvemNSjahxOc8fIi99Zzjg0dCmtM2CpZrM2lXYab5dDS5rSeMDmCVCVqjSDiDy9l3lyJb6R6UC1snbPpNRDJvDMZkorZnOYqRIxji8gah1pa7xjnlUg5u5Q5MYALCsBx8v8yc4xI5ZzJ6kEhYcn5cszBJJMDldPUndSm9shwcACAQcMTjiOoJrY34OE+n1DIcnaE4qVS6ZJMkEk64ECT7VP0M9J/VP+6VXKbsFcKdJjuLU5JwPZ4wkfoayRgZP3HierFNNY5cbtU74ReHQrf/AA5ZHGG1ANfG4QYfBR9TQtGcAesE49qmnbv1A3htSFym3aFo/a7f0W2nuapFt7hI6C4TnGUJxO//ABX5WVPlN+8PiFYXbkc7rw4DMh7O3FYjco4Q4EkAzymYxjGacUvW3PRw/MrXbOKxrmkOcXEObddxANZORnoWwulICtOBk5oDeEg3jjBkjHAnsTvC603gbzZMTxTMXTOvX7VqrWQsN9rw8uBN1oMtM4NcDhOvBJZ3OIF4QdeBHTketA4o8pv3m/EJnpN08Lny3ZRzjtT2zN47fvN+ITDTBaQ6I13pkCeEPfkgjKmvLN85xq5XSnFn+sblF/CThyPR2/8Apaqnt9ONoAjLaFvsp+kb9/GBPojOeT+9iozsVpbTqEugjEZgHXtTjRFro0i41WCqCyGwRxTOJ68ktlaLuQzPxK2Bjdg7AoGOnnscGcHECdY1xmO5Q907FZ+BZzG9gWAs9PmN7EGvdHXsrqbRQbx75Ljdji3dXtVfazaO5WV1lperC1mx0+Z3nxQVsjoXcdIaIszNFNfwVJrvJ6Z4QNF685o9Ia5XLzYafN73eKc43bvCVLoyaajiMMsCYXTp5zHe0s2k7FovhLNwxqsaQbpZ6WBaMumcOpYOFlBILa8gkGHU9R2RgmLR0nu8Ft8pfzz7Y8FztaiSp7nnVhfs54gYHu4RwBBN4xhng0qF4JOX134m+eTB6QMgYOSnrNoSk6xVbQXOvU2sIGEXnOcIIicm96lqKsaUbO5WrcHpyzWa9w7nNLg9rbrSQLzRi4gEjHoTXSOhqbLELQHuLjUDIwjkNcdUzxiPYqvWtgusbHJaR1y4nJWWFidsFR1GiaNPSJIIIDGNc2nljffUAutOuAr9uEshp2Kk1xECSTtMzHUNq5Toy2AVmS0EF10j70tx9pldr0RZyGMa5zWgY44Trx8FaHWJzGGoHXsJ6Fus9F7yGAl0mA3AAdOA75WkvJIDReJOQ29G1XHQeixRbLsXu5XR9kKB3o+yCkwNBmMz0oTlCDj2/dpGi21aNbUktD3vqga6RcwECNZg9ij92trsBNN2juI664VXMD6eBu3Rxok8rJVqlpirhedeu4NvBjyBsDntJCqukdLVOEc0kmXh87ARN1asiS1N22lTY3hHMbiczrxj24qOcWerbJBN26ZgG7MTtKe2yoXWWmRemfRAnl9OCh6mRgiONOMN+s9J5xnLJZU7LKWPFbAnGDGBgieta6lGkPRGvCHA4YHDYtVXWfvZgE/WaqevrWNacc5IfgCCeWPT9HqQOfIGYw0GDGBdmMxhOKwdo8c0j8TvBO7CRdd/1HTAiMu1P67aYabryXXiACIkbUEH5F0O/mFIbKdQf/MHzKdW+u5lNzm5jKcdYUYzTVX7Pu/qjWONyvg54B+2r2tKOBqc6r3FafPFTYw+z9Uvnh3MZ3qbb7WTMtq8+p7o8Es1Oe/2sHgsBpk62N7Sl88/7f8AV+iu2e3l8BqvHpdtP9EG01OcPawpfO45h7VlT0o0uAuuEkDPaU3EuGU/GsWt/OZ7rh81kLY7az+pSBascf3CMmdHST2uDmloc0y0gnAzhmFlW0k9xLnXXOOZLsT3dCcOr0nENayCJDibrg9wOLgIwGWCG0xzW9jfBBpp28iDcbIIPK6Vqfa3kkmk0yZIvA5npCkbPZ2ue1pa0XnASAJxOrYmFoAa3iiccZO05oG5yI4I4ziHAkTnCw8raC08G8EGcxxjAElbPKW4HG7mXYiCDGS2sqBxgjGTAOMxrkZKhn5Y0a6reiWrLy5vPq9jSs2Ma4mKRccz+mKBSpnAU3GBOE5dOKgx8ub62p7rfBZeXt9c7+W35LXWoUmQXNcJnDq9q1DgNV/sQO/Lm+u7aaPLv91nuO+Sbvo0Ryi9vWHD5LANoc89jsO5A8Ft/wByn7rkot326X9SZGjSOVTHbB8E5Gieh4G0tLQZyhxEd6a2Nwtx20vfPgsvKidVM/j/AETR2iM8T3LDzSdvXggkfKHRF1uOE3xhKsFn3RvbZn2cNbdeGgu6G3iMNvGVNOisc8NsfqsfNrto7/kprZFut2nHVLKLPdaAHXpG261vwaE10HpOhSY5tYSS8Ojgw/i3IIk4jG6fwqt+b3bRq1uHyV13DaAp1RVNRjakUnll+TdLRmOnJPEGq16YstQNbSphtQvpw7g2jAVJLfs4HPWuqDFo6h8Fzjc9uIbVsbLVw4a+4aggAtaWyYdOM4T7da6jvTUXWixUrTXdfcZgmMYMSYHQgse53Q/B/SVBxyMBzR4+CnggJVQIQhB5ga0KnaSH056h/wAQu4HentIytFE/hePFR/8A8GVXuL6lrptdhAbTc4YCMSXD4IOe1yPIqU3YvHlEj09oUfVHXMOjAE/WaqeUdK61bN6C1cEylStNEgGbzmubHGnBsOBURV3m9IQbr7Mc8BUqAmXXpvmnI6kHPagz6nZEes11Dl1alhWOeyH6sOWPQGLj0q+1t6LSeV2zOwP+ZxRL72LSwT1rRX3rNK4kUGnBwkVqZdxnTxSTgEFcsTeKZ9Y7Mjo7AnFehdnjB0Ou4Yg4TIKnWb3uk2AzZDi5zuK6m7AnCePmtbtxekZ/+nW7Gn4OUoq2lvqnYavBV5sjUewrplHcvbWOl9hrOEERd8EP0VWGdgrjLVUOsTq2K6WZXH05oKiThgukGxc+x2lvU18TsxbkompZXDOk8Dppu9noqadO9kpvDBAqhWmpTZrY32t/RZNo2SBeADtfFaRmJTS9/JVuEG1bLIfpGffb8QrMbBYzMOHQCw49UFL5rsreMx7ZBlouuBkZa4SRL1rZqsXharc0uDODBBE3ze5eyAclsD0l5VyNKhvCGRfDheIgREgiNeMJ48twuzyRevRyo40Rq2LB1gDyBZw8vIMgkcvNxadmGtIym5stfmDBHV1IHNhP0rPvBQ9qfxfxDMfazwUxYR9Iz7wUZbHlwZAIgMbqMwcz0KiNdMa5g58rldhTuxfWDrfl1jPYm0cXou7cDxudqKdWQ/SCft7B3a+tQFhrlkuAJDmxyTkRqITvRulXUA8MZIeGh15jpgSMMMM1jY3fRtx9Ea05a4oIrTVYVSC0EATAuuwEyNXSVH0G3XNJxhwMY4wQdissoa7oQMt02mm2kUw2ndul5JJBvXiI7FBtb+5CtRf0DsCwLQfRHYEFVuHYu77stJUfNoY2o1/EptDQQSCGgDDrXLuCbzG9gSMoMBkMaOoAfBdOnnx349pZtN2OzWY0GudVdwstDqcRHHgjLKJMrF1UAcax0+2sO8OUWANh7T4rIv6Xe87xXOxrwmzoalUa+oKjKF1jSaRJcbxaXYE4wYAHWoLg1k7KZM9firUzRdE6OqVrh4VpptDpdm6/OExGAU3pFRezBWHcpulpWVjhVovdwjHtvAjAPwkNMTltWWnNGUGWFlZjXcI6oWzJyDaZxByMvPcqlUtDiGANMNaGgx7TOHSkyLEnSpWa4adOpaZIPGcbrWnDjGmwkvPQu+71Nk4LRlBmy/ntvEnD2rzrom2ObWZhEm7jscC0z2r1HuWsRo2amw5xePW/jR3rVu0iXQhCihCEIBCEIBCEIEQlQgRKhCASJUIESFg2BZIQazQbzW9gWh+jaLs6VM9bGn5J2hBGu0BZTnZqB66VPwTapuSsLuVYrMf+zT/KptCCuO3CaNOdioexkfBaXb3ejD/pGDqLx8HK0oQU5+9lo0/6cjqqVB/ctDt6rR3MqDqqu+avCEFEbvU2AOBHDYGY4T9Ert6jR2plUdVQ/NXpCDndXee0eRdHCgHVeBEzM8lan7zliJnhKwMRMtyOrJdJQg5XU3jrGcq1Yexvgm794yh6NpqD8I+RXXEIONv3jB6NscPwO/OtL946p6NtHta/867UhBw1+8javRtjD1moPkVoqbzGkBybTRP46nzpLvKEHn5289pQZVaB/wC540lpfvTaWGXAn8bfm0L0OhB5zdvX6XH+Ww9T6f5gm797vS4/04PUWfKovSiEHmZ+4bS2Rsjo6AMtfpFSB0ZpRtA0DZa3BmJFyZgGBr2leiIRCDzXpOz6RfRFF9mrXAb31Ts+LjgPsBRWjNOiyA0qtOpfbUJc28GxxA265h7eteqIUbadztkqOLqlls73OMuc+lTcSdpJbJKDzpV3UNrllMMc0mrSN4kGbrpIfGYxwXpbRriaVMnAmm2fdCi2bjNHBwc2w2UOBkEUaYIIxBBDc1ONCBUIQgEIQgEIQgEIQgEIQgEIQgEIQgEIQgEIQgEIQgEIQgEIQgEIQgEIQgEIQgEIQgEIQgEIQgEIQgEIQgEIQgEiVCAQhCAQhCD/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40" name="AutoShape 16" descr="data:image/jpeg;base64,/9j/4AAQSkZJRgABAQAAAQABAAD/2wCEAAkGBxMTEhUUEhMVFRUXFBcUFBQYGBcXHBQWFxUXFxcUFRcYHCggGBonHBQVITEhJSkrLi4uFx8zODMsNygtLisBCgoKDg0OFBAQFyscFBwsKywsLCwsLCssLCsrNys3LCwrNzcrKzcsLCsrLCs3KyssLDcrKywrLCsrKysrKysrK//AABEIAHEBVAMBIgACEQEDEQH/xAAcAAABBAMBAAAAAAAAAAAAAAAAAQQFBgIDBwj/xABKEAABAwEEAwsICAQFBAMAAAABAAIRAwQSITEFQVEGBxMiMlJhcZGh0RQVQlOBkrHBIzNicoLS4fAWk6LCJENEY7Jzg+LxFzRU/8QAFwEBAQEBAAAAAAAAAAAAAAAAAAECA//EAB8RAQEAAgEFAQEAAAAAAAAAAAABAhESAxMhMVFBYf/aAAwDAQACEQMRAD8A7ihCEAhCEAhCEAhCEAhCEAhJKJQKhaqldrcyE2qaRbqBPcgeoUS/SDzlA702fVcc3E/voQS9a2sbmezH4LT52pbT7rlFoKCWGk6XO7j4JPOlLn9xUSkKCZGkqXrAgaRpesb2qCqX5F27GuZ7oWTZ1oJ7zhS9Y3tCQ2+lz29qhbqUBBKnStLnLX56o84+65R8DYkIGxBJDTNHn9x8Eo0zR5/c7wUZcGwIujYEEoNL0eeOw+CPO9H1je/wUWWjYsQwbAgl/O1D1re1L5zo+tZ2hRFxuwdiQ0280diCaGkaXrGdoWQt9L1jPeHioLgGcxvYPBBs7OaOxBPC20/WM94eKyFrp89vvDxVd8kp8xqTySnzAgsYtDOe3tCyFZvOHaFWDY6fMasPIKfMagtfCt5w7Ql4QbR2qoeQ0+YP37UhsFPm95QXG8NqLwVNGj6fNPafFaq1RrcGZ69g/VBd0KK3MxwAgzxnYzOMpUEqhCEAhCSUCoWqpaGjNwTWppNoyDnexA+RKiH6UcchHsy9pWipaCeUSgmKlqY3NwTd+k26gT3KLY4HVHWldGoyeifjCB2/SLjkAO9aH2lxzJWgVBrw60laqGgnExqAk+wIMy5JJWLHg5HUDEjsMZHoSyNqBZSXkqQD94IFDkj8RAJHSIkdUpQFhWqtaCXODQMZJhAlOnAxc52GZiT2BZgoBnWIiesHJEIBCISgICUSlhEIElKkhZAIEQhCBJSyiEl1ASiUQlhAIRCIQCChBQYpClhIQgxSEjasajwBJUbaLROfFbqG3r8EG202uZDTA1u2qNvX8BgwZnW7wCzIJ5WAzA29fgsheIIN0DHIY47TrQXDc5hQEZSYA1YoRudjgGwZxOKEFU3zt0dpstSw07NVZT4eq6m8uDThxA08bIAu71o3V6bt+jzScbRSrtfeFx1INMtAnkmYxzXO90+mWaSfSfab4dRaWt4Jwa03nSSb7SQcBlsCrmkd0PGIMm66KYc5zzcwyJ6hsWrNJtf62+RbSZLmNH2eKO9aX74trOZnZxh+VUzSNW9ZGnaT6QZ6YxJ1KHruzyjj5ji/WD0M3dayrprd8K082duLfyrM74tfXTPY3wXMK08YYyRU2XuUMnZNHQsa7jxzhA4TKQJBHK1uOOpB1Nu+PW9U73R4rMb5b9dI+5/5LnVicSHEk4vwnZAgN6Mdaf1rNUa0uOABAPG1kAjI9IQXlu+addI+4fzLa3fPbrpf0O/Mua17WWNLpJgTgT4pmzdENlTtRZLXWRvn09bP6XrIb59DW3/n4LlH8QDbUS+f27Xe63wU3F4ZfHWW75lm5se9+VZjfHsn2R7T+Rcj8+N2n3G+CPPdPaPbTb4K7ON+OwjfFsetzfeHgFmzfBsPrGD8bPmVxzzzT/2/5aPOlI6qJ/AR8Cica7MN3Nh57P5lL8y2DdpYnYBzSOh1M/By426o3XSpe64f3LA1Geop/wBQ+aI7ZT3WWOZDsdXGaf7lt/iWynW74/By4hUFnwinTL8b7OMCwg4CTnIMrXwdH1A9jj4IO8M3Q2aIlwH3T8ZWbNM2fnu9oeuEMZRnCiQTAEVCMzGxabfUFMktLgASDidRhB346XoH/Md2OHyS+e7KM67R1kj4hefxbiCBfcCZjjHV7cE6oaZfiMH3SM8DtwIzQd0OnrIDBtdMEHEF4GWeYS1dO0CQGWikccYqU/gVwy3ado1qhdUa8YBoaxw4oBk8phmSMfktJ0hZrudSTMmWRjmQIkGMM0HoGlpSgZ+npHpNSn/aVtbamHKvSIkZFvzcvPj7bZZmarWyfVyHXYAGqANoS07fZRP0j5BF3kRDcg7jTnjgg9CVbUI4r6ZxyvNy95bKb59Ns9Y8TK88MtdmhoFd+q/g3HGSWw7Ek5yNQW1tpo3j/iXgQYN3GXHGRfwwwwKD0DLucyP30rW20Oki7l9l2PUVwMWwAEttTg7Hiw7WIbxp1DtJWxlvAIDLW4tkT9ZhAwEDE44nqQd+ZJzw9hHbKxFN86j0Yj5Lg7NJ1P8A9rhF2D9KL2ZdhdgE5ZJfPdougi2wSDIv1OKSc8REAdKDvd462N94+Cwa10nADYM+1cP/AIgtIMC3tjjOvcKQIGDWuJE9JWdLdLa+MfLmEAgQarJcA3EsxGZ2oO1kv5o6DPyhY2muGRkSchiuL/xNbwG/4xsmBIqUiWknEuAMAAK26K0xUdXhtQVopuceM1wvAS2SOo9qCyV65Jlx6h4Ju0AkF5jZAmP1VP0LbNK2mz+UNdZW3wXMYWOJIE6w6Br+aldyuk32mysrVAA5xdg0QMDhhJQTT6uIw1+KxBzLoA2pKdLMkwAhpv8AGODWnBu37R8EF03Mumg3AjE4HrSo3OfUj7xQg85tp/v99aqGlR9Oepv/ABC6E/QNrZF+zVmzlLDj1KBfuH0hXqF9KyVHDAZsbqGADyCctSDW8/4FnWfRvemNSjahxOc8fIi99Zzjg0dCmtM2CpZrM2lXYab5dDS5rSeMDmCVCVqjSDiDy9l3lyJb6R6UC1snbPpNRDJvDMZkorZnOYqRIxji8gah1pa7xjnlUg5u5Q5MYALCsBx8v8yc4xI5ZzJ6kEhYcn5cszBJJMDldPUndSm9shwcACAQcMTjiOoJrY34OE+n1DIcnaE4qVS6ZJMkEk64ECT7VP0M9J/VP+6VXKbsFcKdJjuLU5JwPZ4wkfoayRgZP3HierFNNY5cbtU74ReHQrf/AA5ZHGG1ANfG4QYfBR9TQtGcAesE49qmnbv1A3htSFym3aFo/a7f0W2nuapFt7hI6C4TnGUJxO//ABX5WVPlN+8PiFYXbkc7rw4DMh7O3FYjco4Q4EkAzymYxjGacUvW3PRw/MrXbOKxrmkOcXEObddxANZORnoWwulICtOBk5oDeEg3jjBkjHAnsTvC603gbzZMTxTMXTOvX7VqrWQsN9rw8uBN1oMtM4NcDhOvBJZ3OIF4QdeBHTketA4o8pv3m/EJnpN08Lny3ZRzjtT2zN47fvN+ITDTBaQ6I13pkCeEPfkgjKmvLN85xq5XSnFn+sblF/CThyPR2/8Apaqnt9ONoAjLaFvsp+kb9/GBPojOeT+9iozsVpbTqEugjEZgHXtTjRFro0i41WCqCyGwRxTOJ68ktlaLuQzPxK2Bjdg7AoGOnnscGcHECdY1xmO5Q907FZ+BZzG9gWAs9PmN7EGvdHXsrqbRQbx75Ljdji3dXtVfazaO5WV1lperC1mx0+Z3nxQVsjoXcdIaIszNFNfwVJrvJ6Z4QNF685o9Ia5XLzYafN73eKc43bvCVLoyaajiMMsCYXTp5zHe0s2k7FovhLNwxqsaQbpZ6WBaMumcOpYOFlBILa8gkGHU9R2RgmLR0nu8Ft8pfzz7Y8FztaiSp7nnVhfs54gYHu4RwBBN4xhng0qF4JOX134m+eTB6QMgYOSnrNoSk6xVbQXOvU2sIGEXnOcIIicm96lqKsaUbO5WrcHpyzWa9w7nNLg9rbrSQLzRi4gEjHoTXSOhqbLELQHuLjUDIwjkNcdUzxiPYqvWtgusbHJaR1y4nJWWFidsFR1GiaNPSJIIIDGNc2nljffUAutOuAr9uEshp2Kk1xECSTtMzHUNq5Toy2AVmS0EF10j70tx9pldr0RZyGMa5zWgY44Trx8FaHWJzGGoHXsJ6Fus9F7yGAl0mA3AAdOA75WkvJIDReJOQ29G1XHQeixRbLsXu5XR9kKB3o+yCkwNBmMz0oTlCDj2/dpGi21aNbUktD3vqga6RcwECNZg9ij92trsBNN2juI664VXMD6eBu3Rxok8rJVqlpirhedeu4NvBjyBsDntJCqukdLVOEc0kmXh87ARN1asiS1N22lTY3hHMbiczrxj24qOcWerbJBN26ZgG7MTtKe2yoXWWmRemfRAnl9OCh6mRgiONOMN+s9J5xnLJZU7LKWPFbAnGDGBgieta6lGkPRGvCHA4YHDYtVXWfvZgE/WaqevrWNacc5IfgCCeWPT9HqQOfIGYw0GDGBdmMxhOKwdo8c0j8TvBO7CRdd/1HTAiMu1P67aYabryXXiACIkbUEH5F0O/mFIbKdQf/MHzKdW+u5lNzm5jKcdYUYzTVX7Pu/qjWONyvg54B+2r2tKOBqc6r3FafPFTYw+z9Uvnh3MZ3qbb7WTMtq8+p7o8Es1Oe/2sHgsBpk62N7Sl88/7f8AV+iu2e3l8BqvHpdtP9EG01OcPawpfO45h7VlT0o0uAuuEkDPaU3EuGU/GsWt/OZ7rh81kLY7az+pSBascf3CMmdHST2uDmloc0y0gnAzhmFlW0k9xLnXXOOZLsT3dCcOr0nENayCJDibrg9wOLgIwGWCG0xzW9jfBBpp28iDcbIIPK6Vqfa3kkmk0yZIvA5npCkbPZ2ue1pa0XnASAJxOrYmFoAa3iiccZO05oG5yI4I4ziHAkTnCw8raC08G8EGcxxjAElbPKW4HG7mXYiCDGS2sqBxgjGTAOMxrkZKhn5Y0a6reiWrLy5vPq9jSs2Ma4mKRccz+mKBSpnAU3GBOE5dOKgx8ub62p7rfBZeXt9c7+W35LXWoUmQXNcJnDq9q1DgNV/sQO/Lm+u7aaPLv91nuO+Sbvo0Ryi9vWHD5LANoc89jsO5A8Ft/wByn7rkot326X9SZGjSOVTHbB8E5Gieh4G0tLQZyhxEd6a2Nwtx20vfPgsvKidVM/j/AETR2iM8T3LDzSdvXggkfKHRF1uOE3xhKsFn3RvbZn2cNbdeGgu6G3iMNvGVNOisc8NsfqsfNrto7/kprZFut2nHVLKLPdaAHXpG261vwaE10HpOhSY5tYSS8Ojgw/i3IIk4jG6fwqt+b3bRq1uHyV13DaAp1RVNRjakUnll+TdLRmOnJPEGq16YstQNbSphtQvpw7g2jAVJLfs4HPWuqDFo6h8Fzjc9uIbVsbLVw4a+4aggAtaWyYdOM4T7da6jvTUXWixUrTXdfcZgmMYMSYHQgse53Q/B/SVBxyMBzR4+CnggJVQIQhB5ga0KnaSH056h/wAQu4HentIytFE/hePFR/8A8GVXuL6lrptdhAbTc4YCMSXD4IOe1yPIqU3YvHlEj09oUfVHXMOjAE/WaqeUdK61bN6C1cEylStNEgGbzmubHGnBsOBURV3m9IQbr7Mc8BUqAmXXpvmnI6kHPagz6nZEes11Dl1alhWOeyH6sOWPQGLj0q+1t6LSeV2zOwP+ZxRL72LSwT1rRX3rNK4kUGnBwkVqZdxnTxSTgEFcsTeKZ9Y7Mjo7AnFehdnjB0Ou4Yg4TIKnWb3uk2AzZDi5zuK6m7AnCePmtbtxekZ/+nW7Gn4OUoq2lvqnYavBV5sjUewrplHcvbWOl9hrOEERd8EP0VWGdgrjLVUOsTq2K6WZXH05oKiThgukGxc+x2lvU18TsxbkompZXDOk8Dppu9noqadO9kpvDBAqhWmpTZrY32t/RZNo2SBeADtfFaRmJTS9/JVuEG1bLIfpGffb8QrMbBYzMOHQCw49UFL5rsreMx7ZBlouuBkZa4SRL1rZqsXharc0uDODBBE3ze5eyAclsD0l5VyNKhvCGRfDheIgREgiNeMJ48twuzyRevRyo40Rq2LB1gDyBZw8vIMgkcvNxadmGtIym5stfmDBHV1IHNhP0rPvBQ9qfxfxDMfazwUxYR9Iz7wUZbHlwZAIgMbqMwcz0KiNdMa5g58rldhTuxfWDrfl1jPYm0cXou7cDxudqKdWQ/SCft7B3a+tQFhrlkuAJDmxyTkRqITvRulXUA8MZIeGh15jpgSMMMM1jY3fRtx9Ea05a4oIrTVYVSC0EATAuuwEyNXSVH0G3XNJxhwMY4wQdissoa7oQMt02mm2kUw2ndul5JJBvXiI7FBtb+5CtRf0DsCwLQfRHYEFVuHYu77stJUfNoY2o1/EptDQQSCGgDDrXLuCbzG9gSMoMBkMaOoAfBdOnnx349pZtN2OzWY0GudVdwstDqcRHHgjLKJMrF1UAcax0+2sO8OUWANh7T4rIv6Xe87xXOxrwmzoalUa+oKjKF1jSaRJcbxaXYE4wYAHWoLg1k7KZM9firUzRdE6OqVrh4VpptDpdm6/OExGAU3pFRezBWHcpulpWVjhVovdwjHtvAjAPwkNMTltWWnNGUGWFlZjXcI6oWzJyDaZxByMvPcqlUtDiGANMNaGgx7TOHSkyLEnSpWa4adOpaZIPGcbrWnDjGmwkvPQu+71Nk4LRlBmy/ntvEnD2rzrom2ObWZhEm7jscC0z2r1HuWsRo2amw5xePW/jR3rVu0iXQhCihCEIBCEIBCEIEQlQgRKhCASJUIESFg2BZIQazQbzW9gWh+jaLs6VM9bGn5J2hBGu0BZTnZqB66VPwTapuSsLuVYrMf+zT/KptCCuO3CaNOdioexkfBaXb3ejD/pGDqLx8HK0oQU5+9lo0/6cjqqVB/ctDt6rR3MqDqqu+avCEFEbvU2AOBHDYGY4T9Ert6jR2plUdVQ/NXpCDndXee0eRdHCgHVeBEzM8lan7zliJnhKwMRMtyOrJdJQg5XU3jrGcq1Yexvgm794yh6NpqD8I+RXXEIONv3jB6NscPwO/OtL946p6NtHta/867UhBw1+8javRtjD1moPkVoqbzGkBybTRP46nzpLvKEHn5289pQZVaB/wC540lpfvTaWGXAn8bfm0L0OhB5zdvX6XH+Ww9T6f5gm797vS4/04PUWfKovSiEHmZ+4bS2Rsjo6AMtfpFSB0ZpRtA0DZa3BmJFyZgGBr2leiIRCDzXpOz6RfRFF9mrXAb31Ts+LjgPsBRWjNOiyA0qtOpfbUJc28GxxA265h7eteqIUbadztkqOLqlls73OMuc+lTcSdpJbJKDzpV3UNrllMMc0mrSN4kGbrpIfGYxwXpbRriaVMnAmm2fdCi2bjNHBwc2w2UOBkEUaYIIxBBDc1ONCBUIQgEIQgEIQgEIQgEIQgEIQgEIQgEIQgEIQgEIQgEIQgEIQgEIQgEIQgEIQgEIQgEIQgEIQgEIQgEIQgEIQgEiVCAQhCAQhCD/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23" name="CasellaDiTesto 22"/>
          <p:cNvSpPr txBox="1"/>
          <p:nvPr/>
        </p:nvSpPr>
        <p:spPr>
          <a:xfrm>
            <a:off x="6104073" y="1218560"/>
            <a:ext cx="4343646" cy="3785652"/>
          </a:xfrm>
          <a:prstGeom prst="rect">
            <a:avLst/>
          </a:prstGeom>
          <a:noFill/>
        </p:spPr>
        <p:txBody>
          <a:bodyPr wrap="square" rtlCol="0">
            <a:spAutoFit/>
          </a:bodyPr>
          <a:lstStyle/>
          <a:p>
            <a:pPr marL="342900" indent="-342900">
              <a:lnSpc>
                <a:spcPct val="150000"/>
              </a:lnSpc>
              <a:spcAft>
                <a:spcPts val="1200"/>
              </a:spcAft>
              <a:buFont typeface="Arial" panose="020B0604020202020204" pitchFamily="34" charset="0"/>
              <a:buChar char="•"/>
            </a:pPr>
            <a:r>
              <a:rPr lang="it-IT" sz="2000" b="1" dirty="0">
                <a:solidFill>
                  <a:prstClr val="black"/>
                </a:solidFill>
                <a:latin typeface="Calibri" panose="020F0502020204030204" pitchFamily="34" charset="0"/>
                <a:ea typeface="Tahoma" panose="020B0604030504040204" pitchFamily="34" charset="0"/>
                <a:cs typeface="Calibri" panose="020F0502020204030204" pitchFamily="34" charset="0"/>
              </a:rPr>
              <a:t>Scalabilità e Flessibilità</a:t>
            </a:r>
          </a:p>
          <a:p>
            <a:pPr marL="342900" indent="-342900">
              <a:lnSpc>
                <a:spcPct val="150000"/>
              </a:lnSpc>
              <a:spcAft>
                <a:spcPts val="1200"/>
              </a:spcAft>
              <a:buFont typeface="Arial" panose="020B0604020202020204" pitchFamily="34" charset="0"/>
              <a:buChar char="•"/>
            </a:pPr>
            <a:r>
              <a:rPr lang="it-IT" sz="2000" b="1" dirty="0">
                <a:solidFill>
                  <a:prstClr val="black"/>
                </a:solidFill>
                <a:latin typeface="Calibri" panose="020F0502020204030204" pitchFamily="34" charset="0"/>
                <a:ea typeface="Tahoma" panose="020B0604030504040204" pitchFamily="34" charset="0"/>
                <a:cs typeface="Calibri" panose="020F0502020204030204" pitchFamily="34" charset="0"/>
              </a:rPr>
              <a:t>Multipiattaforma e BYOD</a:t>
            </a:r>
          </a:p>
          <a:p>
            <a:pPr marL="342900" indent="-342900">
              <a:lnSpc>
                <a:spcPct val="150000"/>
              </a:lnSpc>
              <a:spcAft>
                <a:spcPts val="1200"/>
              </a:spcAft>
              <a:buFont typeface="Arial" panose="020B0604020202020204" pitchFamily="34" charset="0"/>
              <a:buChar char="•"/>
            </a:pPr>
            <a:r>
              <a:rPr lang="it-IT" sz="2000" b="1" dirty="0">
                <a:solidFill>
                  <a:prstClr val="black"/>
                </a:solidFill>
                <a:latin typeface="Calibri" panose="020F0502020204030204" pitchFamily="34" charset="0"/>
                <a:ea typeface="Tahoma" panose="020B0604030504040204" pitchFamily="34" charset="0"/>
                <a:cs typeface="Calibri" panose="020F0502020204030204" pitchFamily="34" charset="0"/>
              </a:rPr>
              <a:t>Accesso in sicurezza</a:t>
            </a:r>
          </a:p>
          <a:p>
            <a:pPr marL="342900" indent="-342900">
              <a:lnSpc>
                <a:spcPct val="150000"/>
              </a:lnSpc>
              <a:spcAft>
                <a:spcPts val="1200"/>
              </a:spcAft>
              <a:buFont typeface="Arial" panose="020B0604020202020204" pitchFamily="34" charset="0"/>
              <a:buChar char="•"/>
            </a:pPr>
            <a:r>
              <a:rPr lang="it-IT" sz="2000" b="1" dirty="0">
                <a:solidFill>
                  <a:prstClr val="black"/>
                </a:solidFill>
                <a:latin typeface="Calibri" panose="020F0502020204030204" pitchFamily="34" charset="0"/>
                <a:ea typeface="Tahoma" panose="020B0604030504040204" pitchFamily="34" charset="0"/>
                <a:cs typeface="Calibri" panose="020F0502020204030204" pitchFamily="34" charset="0"/>
              </a:rPr>
              <a:t>Indipendenza dalla sede fisica</a:t>
            </a:r>
          </a:p>
          <a:p>
            <a:pPr marL="342900" indent="-342900">
              <a:lnSpc>
                <a:spcPct val="150000"/>
              </a:lnSpc>
              <a:spcAft>
                <a:spcPts val="1200"/>
              </a:spcAft>
              <a:buFont typeface="Arial" panose="020B0604020202020204" pitchFamily="34" charset="0"/>
              <a:buChar char="•"/>
            </a:pPr>
            <a:r>
              <a:rPr lang="it-IT" sz="2000" b="1" dirty="0">
                <a:solidFill>
                  <a:prstClr val="black"/>
                </a:solidFill>
                <a:latin typeface="Calibri" panose="020F0502020204030204" pitchFamily="34" charset="0"/>
                <a:ea typeface="Tahoma" panose="020B0604030504040204" pitchFamily="34" charset="0"/>
                <a:cs typeface="Calibri" panose="020F0502020204030204" pitchFamily="34" charset="0"/>
              </a:rPr>
              <a:t>Creazione di poli didattici decentrati</a:t>
            </a:r>
          </a:p>
          <a:p>
            <a:pPr marL="342900" indent="-342900">
              <a:spcAft>
                <a:spcPts val="1200"/>
              </a:spcAft>
              <a:buFont typeface="Arial" panose="020B0604020202020204" pitchFamily="34" charset="0"/>
              <a:buChar char="•"/>
            </a:pPr>
            <a:r>
              <a:rPr lang="it-IT" sz="2000" b="1" dirty="0">
                <a:solidFill>
                  <a:prstClr val="black"/>
                </a:solidFill>
                <a:latin typeface="Calibri" panose="020F0502020204030204" pitchFamily="34" charset="0"/>
                <a:ea typeface="Tahoma" panose="020B0604030504040204" pitchFamily="34" charset="0"/>
                <a:cs typeface="Calibri" panose="020F0502020204030204" pitchFamily="34" charset="0"/>
              </a:rPr>
              <a:t>Possibilità di estendere la didattica oltre i confini dell’Istituto</a:t>
            </a:r>
          </a:p>
        </p:txBody>
      </p:sp>
      <p:pic>
        <p:nvPicPr>
          <p:cNvPr id="1026" name="Picture 2" descr="http://www.arrayguard.com/images/solutions/desktop-deliver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194" y="1085299"/>
            <a:ext cx="3596486" cy="1983205"/>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4188324" y="-88445"/>
            <a:ext cx="3831498" cy="523220"/>
          </a:xfrm>
          <a:prstGeom prst="rect">
            <a:avLst/>
          </a:prstGeom>
          <a:noFill/>
        </p:spPr>
        <p:txBody>
          <a:bodyPr wrap="none" rtlCol="0">
            <a:spAutoFit/>
          </a:bodyPr>
          <a:lstStyle/>
          <a:p>
            <a:pPr algn="ctr"/>
            <a:r>
              <a:rPr lang="it-IT" sz="2800" b="1" dirty="0">
                <a:solidFill>
                  <a:schemeClr val="bg1"/>
                </a:solidFill>
                <a:latin typeface="Tahoma" panose="020B0604030504040204" pitchFamily="34" charset="0"/>
                <a:ea typeface="Tahoma" panose="020B0604030504040204" pitchFamily="34" charset="0"/>
                <a:cs typeface="Tahoma" panose="020B0604030504040204" pitchFamily="34" charset="0"/>
              </a:rPr>
              <a:t>L’Aula Corsi Virtuale</a:t>
            </a:r>
          </a:p>
        </p:txBody>
      </p:sp>
      <p:pic>
        <p:nvPicPr>
          <p:cNvPr id="2" name="Immagine 1"/>
          <p:cNvPicPr>
            <a:picLocks noChangeAspect="1"/>
          </p:cNvPicPr>
          <p:nvPr/>
        </p:nvPicPr>
        <p:blipFill>
          <a:blip r:embed="rId4"/>
          <a:stretch>
            <a:fillRect/>
          </a:stretch>
        </p:blipFill>
        <p:spPr>
          <a:xfrm>
            <a:off x="1683512" y="3243276"/>
            <a:ext cx="4396239" cy="2653199"/>
          </a:xfrm>
          <a:prstGeom prst="rect">
            <a:avLst/>
          </a:prstGeom>
        </p:spPr>
      </p:pic>
    </p:spTree>
    <p:extLst>
      <p:ext uri="{BB962C8B-B14F-4D97-AF65-F5344CB8AC3E}">
        <p14:creationId xmlns:p14="http://schemas.microsoft.com/office/powerpoint/2010/main" val="982502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3350" y="1619794"/>
            <a:ext cx="5444185" cy="3629456"/>
          </a:xfrm>
          <a:prstGeom prst="rect">
            <a:avLst/>
          </a:prstGeom>
        </p:spPr>
      </p:pic>
      <p:sp>
        <p:nvSpPr>
          <p:cNvPr id="3" name="CasellaDiTesto 2"/>
          <p:cNvSpPr txBox="1"/>
          <p:nvPr/>
        </p:nvSpPr>
        <p:spPr>
          <a:xfrm>
            <a:off x="2206196" y="1054644"/>
            <a:ext cx="7538462" cy="461665"/>
          </a:xfrm>
          <a:prstGeom prst="rect">
            <a:avLst/>
          </a:prstGeom>
          <a:noFill/>
        </p:spPr>
        <p:txBody>
          <a:bodyPr wrap="square" rtlCol="0">
            <a:spAutoFit/>
          </a:bodyPr>
          <a:lstStyle/>
          <a:p>
            <a:r>
              <a:rPr lang="it-IT" sz="2400" dirty="0">
                <a:solidFill>
                  <a:srgbClr val="404040"/>
                </a:solidFill>
              </a:rPr>
              <a:t>Conclusioni</a:t>
            </a:r>
          </a:p>
        </p:txBody>
      </p:sp>
      <p:sp>
        <p:nvSpPr>
          <p:cNvPr id="8" name="CasellaDiTesto 7"/>
          <p:cNvSpPr txBox="1"/>
          <p:nvPr/>
        </p:nvSpPr>
        <p:spPr>
          <a:xfrm>
            <a:off x="2311977" y="4839306"/>
            <a:ext cx="7520998" cy="307777"/>
          </a:xfrm>
          <a:prstGeom prst="rect">
            <a:avLst/>
          </a:prstGeom>
          <a:noFill/>
        </p:spPr>
        <p:txBody>
          <a:bodyPr wrap="square" rtlCol="0">
            <a:spAutoFit/>
          </a:bodyPr>
          <a:lstStyle/>
          <a:p>
            <a:endParaRPr lang="it-IT" sz="1400" dirty="0"/>
          </a:p>
        </p:txBody>
      </p:sp>
      <p:sp>
        <p:nvSpPr>
          <p:cNvPr id="9" name="CasellaDiTesto 8"/>
          <p:cNvSpPr txBox="1"/>
          <p:nvPr/>
        </p:nvSpPr>
        <p:spPr>
          <a:xfrm>
            <a:off x="2311977" y="1838655"/>
            <a:ext cx="8382883" cy="3416320"/>
          </a:xfrm>
          <a:prstGeom prst="rect">
            <a:avLst/>
          </a:prstGeom>
          <a:noFill/>
        </p:spPr>
        <p:txBody>
          <a:bodyPr wrap="square" rtlCol="0">
            <a:spAutoFit/>
          </a:bodyPr>
          <a:lstStyle/>
          <a:p>
            <a:pPr marL="285750" indent="-285750">
              <a:buFont typeface="Arial" charset="0"/>
              <a:buChar char="•"/>
            </a:pPr>
            <a:r>
              <a:rPr lang="it-IT" dirty="0" smtClean="0">
                <a:solidFill>
                  <a:srgbClr val="505150"/>
                </a:solidFill>
              </a:rPr>
              <a:t>Innovazione tecnologica al servizio della statistica</a:t>
            </a:r>
          </a:p>
          <a:p>
            <a:pPr marL="285750" indent="-285750">
              <a:buFont typeface="Arial" charset="0"/>
              <a:buChar char="•"/>
            </a:pPr>
            <a:endParaRPr lang="it-IT" dirty="0">
              <a:solidFill>
                <a:srgbClr val="505150"/>
              </a:solidFill>
            </a:endParaRPr>
          </a:p>
          <a:p>
            <a:pPr marL="285750" indent="-285750">
              <a:buFont typeface="Arial" charset="0"/>
              <a:buChar char="•"/>
            </a:pPr>
            <a:r>
              <a:rPr lang="it-IT" dirty="0" smtClean="0">
                <a:solidFill>
                  <a:srgbClr val="505150"/>
                </a:solidFill>
              </a:rPr>
              <a:t>Nuovi strumenti di lavoro</a:t>
            </a:r>
          </a:p>
          <a:p>
            <a:pPr marL="285750" indent="-285750">
              <a:buFont typeface="Arial" charset="0"/>
              <a:buChar char="•"/>
            </a:pPr>
            <a:endParaRPr lang="it-IT" dirty="0" smtClean="0">
              <a:solidFill>
                <a:srgbClr val="505150"/>
              </a:solidFill>
            </a:endParaRPr>
          </a:p>
          <a:p>
            <a:pPr marL="285750" indent="-285750">
              <a:buFont typeface="Arial" charset="0"/>
              <a:buChar char="•"/>
            </a:pPr>
            <a:r>
              <a:rPr lang="it-IT" dirty="0">
                <a:solidFill>
                  <a:srgbClr val="505150"/>
                </a:solidFill>
              </a:rPr>
              <a:t>N</a:t>
            </a:r>
            <a:r>
              <a:rPr lang="it-IT" dirty="0" smtClean="0">
                <a:solidFill>
                  <a:srgbClr val="505150"/>
                </a:solidFill>
              </a:rPr>
              <a:t>uove modalità di lavoro</a:t>
            </a:r>
            <a:endParaRPr lang="it-IT" dirty="0">
              <a:solidFill>
                <a:srgbClr val="505150"/>
              </a:solidFill>
            </a:endParaRPr>
          </a:p>
          <a:p>
            <a:pPr marL="285750" indent="-285750">
              <a:buFont typeface="Arial" charset="0"/>
              <a:buChar char="•"/>
            </a:pPr>
            <a:endParaRPr lang="it-IT" dirty="0">
              <a:solidFill>
                <a:srgbClr val="505150"/>
              </a:solidFill>
            </a:endParaRPr>
          </a:p>
          <a:p>
            <a:pPr marL="285750" indent="-285750">
              <a:buFont typeface="Arial" charset="0"/>
              <a:buChar char="•"/>
            </a:pPr>
            <a:r>
              <a:rPr lang="it-IT" dirty="0" smtClean="0">
                <a:solidFill>
                  <a:srgbClr val="505150"/>
                </a:solidFill>
              </a:rPr>
              <a:t>Aumento della produttività</a:t>
            </a:r>
          </a:p>
          <a:p>
            <a:pPr marL="285750" indent="-285750">
              <a:buFont typeface="Arial" charset="0"/>
              <a:buChar char="•"/>
            </a:pPr>
            <a:endParaRPr lang="it-IT" dirty="0" smtClean="0">
              <a:solidFill>
                <a:srgbClr val="505150"/>
              </a:solidFill>
            </a:endParaRPr>
          </a:p>
          <a:p>
            <a:pPr marL="285750" indent="-285750">
              <a:buFont typeface="Arial" charset="0"/>
              <a:buChar char="•"/>
            </a:pPr>
            <a:r>
              <a:rPr lang="it-IT" dirty="0" smtClean="0">
                <a:solidFill>
                  <a:srgbClr val="505150"/>
                </a:solidFill>
              </a:rPr>
              <a:t>Aumento della flessibilità</a:t>
            </a:r>
          </a:p>
          <a:p>
            <a:pPr marL="285750" indent="-285750">
              <a:buFont typeface="Arial" charset="0"/>
              <a:buChar char="•"/>
            </a:pPr>
            <a:endParaRPr lang="it-IT" dirty="0" smtClean="0">
              <a:solidFill>
                <a:srgbClr val="505150"/>
              </a:solidFill>
            </a:endParaRPr>
          </a:p>
          <a:p>
            <a:pPr marL="285750" indent="-285750">
              <a:buFont typeface="Arial" charset="0"/>
              <a:buChar char="•"/>
            </a:pPr>
            <a:r>
              <a:rPr lang="it-IT" dirty="0" smtClean="0">
                <a:solidFill>
                  <a:srgbClr val="505150"/>
                </a:solidFill>
              </a:rPr>
              <a:t>Abbattimento dei costi sulla mobilità del personale</a:t>
            </a:r>
            <a:endParaRPr lang="it-IT" dirty="0">
              <a:solidFill>
                <a:srgbClr val="505150"/>
              </a:solidFill>
            </a:endParaRPr>
          </a:p>
          <a:p>
            <a:pPr marL="285750" indent="-285750">
              <a:buFont typeface="Arial" charset="0"/>
              <a:buChar char="•"/>
            </a:pPr>
            <a:endParaRPr lang="it-IT" dirty="0">
              <a:solidFill>
                <a:srgbClr val="505150"/>
              </a:solidFill>
            </a:endParaRPr>
          </a:p>
        </p:txBody>
      </p:sp>
    </p:spTree>
    <p:extLst>
      <p:ext uri="{BB962C8B-B14F-4D97-AF65-F5344CB8AC3E}">
        <p14:creationId xmlns:p14="http://schemas.microsoft.com/office/powerpoint/2010/main" val="3053354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1000"/>
                                        <p:tgtEl>
                                          <p:spTgt spid="9">
                                            <p:txEl>
                                              <p:pRg st="0" end="0"/>
                                            </p:txEl>
                                          </p:spTgt>
                                        </p:tgtEl>
                                      </p:cBhvr>
                                    </p:animEffect>
                                    <p:anim calcmode="lin" valueType="num">
                                      <p:cBhvr>
                                        <p:cTn id="2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1000"/>
                                        <p:tgtEl>
                                          <p:spTgt spid="9">
                                            <p:txEl>
                                              <p:pRg st="2" end="2"/>
                                            </p:txEl>
                                          </p:spTgt>
                                        </p:tgtEl>
                                      </p:cBhvr>
                                    </p:animEffect>
                                    <p:anim calcmode="lin" valueType="num">
                                      <p:cBhvr>
                                        <p:cTn id="3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fade">
                                      <p:cBhvr>
                                        <p:cTn id="39" dur="1000"/>
                                        <p:tgtEl>
                                          <p:spTgt spid="9">
                                            <p:txEl>
                                              <p:pRg st="4" end="4"/>
                                            </p:txEl>
                                          </p:spTgt>
                                        </p:tgtEl>
                                      </p:cBhvr>
                                    </p:animEffect>
                                    <p:anim calcmode="lin" valueType="num">
                                      <p:cBhvr>
                                        <p:cTn id="4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9">
                                            <p:txEl>
                                              <p:pRg st="6" end="6"/>
                                            </p:txEl>
                                          </p:spTgt>
                                        </p:tgtEl>
                                        <p:attrNameLst>
                                          <p:attrName>style.visibility</p:attrName>
                                        </p:attrNameLst>
                                      </p:cBhvr>
                                      <p:to>
                                        <p:strVal val="visible"/>
                                      </p:to>
                                    </p:set>
                                    <p:animEffect transition="in" filter="fade">
                                      <p:cBhvr>
                                        <p:cTn id="46" dur="1000"/>
                                        <p:tgtEl>
                                          <p:spTgt spid="9">
                                            <p:txEl>
                                              <p:pRg st="6" end="6"/>
                                            </p:txEl>
                                          </p:spTgt>
                                        </p:tgtEl>
                                      </p:cBhvr>
                                    </p:animEffect>
                                    <p:anim calcmode="lin" valueType="num">
                                      <p:cBhvr>
                                        <p:cTn id="47"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
                                            <p:txEl>
                                              <p:pRg st="8" end="8"/>
                                            </p:txEl>
                                          </p:spTgt>
                                        </p:tgtEl>
                                        <p:attrNameLst>
                                          <p:attrName>style.visibility</p:attrName>
                                        </p:attrNameLst>
                                      </p:cBhvr>
                                      <p:to>
                                        <p:strVal val="visible"/>
                                      </p:to>
                                    </p:set>
                                    <p:animEffect transition="in" filter="fade">
                                      <p:cBhvr>
                                        <p:cTn id="53" dur="1000"/>
                                        <p:tgtEl>
                                          <p:spTgt spid="9">
                                            <p:txEl>
                                              <p:pRg st="8" end="8"/>
                                            </p:txEl>
                                          </p:spTgt>
                                        </p:tgtEl>
                                      </p:cBhvr>
                                    </p:animEffect>
                                    <p:anim calcmode="lin" valueType="num">
                                      <p:cBhvr>
                                        <p:cTn id="54"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9">
                                            <p:txEl>
                                              <p:pRg st="10" end="10"/>
                                            </p:txEl>
                                          </p:spTgt>
                                        </p:tgtEl>
                                        <p:attrNameLst>
                                          <p:attrName>style.visibility</p:attrName>
                                        </p:attrNameLst>
                                      </p:cBhvr>
                                      <p:to>
                                        <p:strVal val="visible"/>
                                      </p:to>
                                    </p:set>
                                    <p:animEffect transition="in" filter="fade">
                                      <p:cBhvr>
                                        <p:cTn id="60" dur="1000"/>
                                        <p:tgtEl>
                                          <p:spTgt spid="9">
                                            <p:txEl>
                                              <p:pRg st="10" end="10"/>
                                            </p:txEl>
                                          </p:spTgt>
                                        </p:tgtEl>
                                      </p:cBhvr>
                                    </p:animEffect>
                                    <p:anim calcmode="lin" valueType="num">
                                      <p:cBhvr>
                                        <p:cTn id="61"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62"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asellaDiTesto 6"/>
          <p:cNvSpPr txBox="1"/>
          <p:nvPr/>
        </p:nvSpPr>
        <p:spPr>
          <a:xfrm>
            <a:off x="1555523" y="921685"/>
            <a:ext cx="9002098" cy="584775"/>
          </a:xfrm>
          <a:prstGeom prst="rect">
            <a:avLst/>
          </a:prstGeom>
          <a:noFill/>
        </p:spPr>
        <p:txBody>
          <a:bodyPr wrap="square" rtlCol="0">
            <a:spAutoFit/>
          </a:bodyPr>
          <a:lstStyle/>
          <a:p>
            <a:pPr algn="ctr"/>
            <a:r>
              <a:rPr lang="it-IT" sz="3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Il</a:t>
            </a:r>
            <a:endParaRPr lang="it-IT" sz="3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ttangolo 1"/>
          <p:cNvSpPr/>
          <p:nvPr/>
        </p:nvSpPr>
        <p:spPr>
          <a:xfrm>
            <a:off x="1435695" y="2377816"/>
            <a:ext cx="4896278" cy="1477328"/>
          </a:xfrm>
          <a:prstGeom prst="rect">
            <a:avLst/>
          </a:prstGeom>
        </p:spPr>
        <p:txBody>
          <a:bodyPr wrap="square">
            <a:spAutoFit/>
          </a:bodyPr>
          <a:lstStyle/>
          <a:p>
            <a:r>
              <a:rPr lang="it-IT" sz="2400" b="1" dirty="0" smtClean="0">
                <a:solidFill>
                  <a:prstClr val="black"/>
                </a:solidFill>
                <a:latin typeface="Calibri" panose="020F0502020204030204" pitchFamily="34" charset="0"/>
                <a:ea typeface="Tahoma" panose="020B0604030504040204" pitchFamily="34" charset="0"/>
                <a:cs typeface="Tahoma" panose="020B0604030504040204" pitchFamily="34" charset="0"/>
              </a:rPr>
              <a:t>Antonella </a:t>
            </a:r>
            <a:r>
              <a:rPr lang="it-IT" sz="2400" b="1" dirty="0">
                <a:solidFill>
                  <a:prstClr val="black"/>
                </a:solidFill>
                <a:latin typeface="Calibri" panose="020F0502020204030204" pitchFamily="34" charset="0"/>
                <a:ea typeface="Tahoma" panose="020B0604030504040204" pitchFamily="34" charset="0"/>
                <a:cs typeface="Tahoma" panose="020B0604030504040204" pitchFamily="34" charset="0"/>
              </a:rPr>
              <a:t>Bianchino</a:t>
            </a:r>
          </a:p>
          <a:p>
            <a:r>
              <a:rPr lang="it-IT" sz="1400" b="1" dirty="0" smtClean="0">
                <a:solidFill>
                  <a:prstClr val="black"/>
                </a:solidFill>
                <a:latin typeface="Calibri" panose="020F0502020204030204" pitchFamily="34" charset="0"/>
                <a:ea typeface="Tahoma" panose="020B0604030504040204" pitchFamily="34" charset="0"/>
                <a:cs typeface="Tahoma" panose="020B0604030504040204" pitchFamily="34" charset="0"/>
              </a:rPr>
              <a:t>(Ufficio </a:t>
            </a:r>
            <a:r>
              <a:rPr lang="it-IT" sz="1400" b="1" dirty="0">
                <a:solidFill>
                  <a:prstClr val="black"/>
                </a:solidFill>
                <a:latin typeface="Calibri" panose="020F0502020204030204" pitchFamily="34" charset="0"/>
                <a:ea typeface="Tahoma" panose="020B0604030504040204" pitchFamily="34" charset="0"/>
                <a:cs typeface="Tahoma" panose="020B0604030504040204" pitchFamily="34" charset="0"/>
              </a:rPr>
              <a:t>Territoriale per la </a:t>
            </a:r>
            <a:r>
              <a:rPr lang="it-IT" sz="1400" b="1" dirty="0" smtClean="0">
                <a:solidFill>
                  <a:prstClr val="black"/>
                </a:solidFill>
                <a:latin typeface="Calibri" panose="020F0502020204030204" pitchFamily="34" charset="0"/>
                <a:ea typeface="Tahoma" panose="020B0604030504040204" pitchFamily="34" charset="0"/>
                <a:cs typeface="Tahoma" panose="020B0604030504040204" pitchFamily="34" charset="0"/>
              </a:rPr>
              <a:t>Basilicata e la Calabria)</a:t>
            </a:r>
            <a:endParaRPr lang="it-IT" sz="1400" b="1" dirty="0">
              <a:solidFill>
                <a:prstClr val="black"/>
              </a:solidFill>
              <a:latin typeface="Calibri" panose="020F0502020204030204" pitchFamily="34" charset="0"/>
              <a:ea typeface="Tahoma" panose="020B0604030504040204" pitchFamily="34" charset="0"/>
              <a:cs typeface="Tahoma" panose="020B0604030504040204" pitchFamily="34" charset="0"/>
            </a:endParaRPr>
          </a:p>
          <a:p>
            <a:endParaRPr lang="it-IT" sz="1400" b="1" dirty="0">
              <a:solidFill>
                <a:prstClr val="black"/>
              </a:solidFill>
              <a:latin typeface="Calibri" panose="020F0502020204030204" pitchFamily="34" charset="0"/>
              <a:ea typeface="Tahoma" panose="020B0604030504040204" pitchFamily="34" charset="0"/>
              <a:cs typeface="Tahoma" panose="020B0604030504040204" pitchFamily="34" charset="0"/>
            </a:endParaRPr>
          </a:p>
          <a:p>
            <a:r>
              <a:rPr lang="it-IT" sz="2400" b="1" dirty="0" smtClean="0">
                <a:solidFill>
                  <a:prstClr val="black"/>
                </a:solidFill>
                <a:latin typeface="Calibri" panose="020F0502020204030204" pitchFamily="34" charset="0"/>
                <a:ea typeface="Tahoma" panose="020B0604030504040204" pitchFamily="34" charset="0"/>
                <a:cs typeface="Tahoma" panose="020B0604030504040204" pitchFamily="34" charset="0"/>
              </a:rPr>
              <a:t>Mario </a:t>
            </a:r>
            <a:r>
              <a:rPr lang="it-IT" sz="2400" b="1" dirty="0" err="1" smtClean="0">
                <a:solidFill>
                  <a:prstClr val="black"/>
                </a:solidFill>
                <a:latin typeface="Calibri" panose="020F0502020204030204" pitchFamily="34" charset="0"/>
                <a:ea typeface="Tahoma" panose="020B0604030504040204" pitchFamily="34" charset="0"/>
                <a:cs typeface="Tahoma" panose="020B0604030504040204" pitchFamily="34" charset="0"/>
              </a:rPr>
              <a:t>Magarò</a:t>
            </a:r>
            <a:endParaRPr lang="it-IT" sz="2400" b="1" dirty="0">
              <a:solidFill>
                <a:prstClr val="black"/>
              </a:solidFill>
              <a:latin typeface="Calibri" panose="020F0502020204030204" pitchFamily="34" charset="0"/>
              <a:ea typeface="Tahoma" panose="020B0604030504040204" pitchFamily="34" charset="0"/>
              <a:cs typeface="Tahoma" panose="020B0604030504040204" pitchFamily="34" charset="0"/>
            </a:endParaRPr>
          </a:p>
          <a:p>
            <a:r>
              <a:rPr lang="it-IT" sz="1400" b="1" dirty="0" smtClean="0">
                <a:solidFill>
                  <a:prstClr val="black"/>
                </a:solidFill>
                <a:latin typeface="Calibri" panose="020F0502020204030204" pitchFamily="34" charset="0"/>
                <a:ea typeface="Tahoma" panose="020B0604030504040204" pitchFamily="34" charset="0"/>
                <a:cs typeface="Tahoma" panose="020B0604030504040204" pitchFamily="34" charset="0"/>
              </a:rPr>
              <a:t>(Responsabile Area Middleware ISTAT)</a:t>
            </a:r>
            <a:endParaRPr lang="it-IT" sz="1400" b="1"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789" y="2112222"/>
            <a:ext cx="4937321" cy="40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4693434" y="5412521"/>
            <a:ext cx="2299797" cy="369332"/>
          </a:xfrm>
          <a:prstGeom prst="rect">
            <a:avLst/>
          </a:prstGeom>
        </p:spPr>
        <p:txBody>
          <a:bodyPr wrap="none">
            <a:spAutoFit/>
          </a:bodyPr>
          <a:lstStyle/>
          <a:p>
            <a:r>
              <a:rPr lang="it-IT" b="1" dirty="0" smtClean="0">
                <a:solidFill>
                  <a:schemeClr val="tx1">
                    <a:lumMod val="75000"/>
                    <a:lumOff val="25000"/>
                  </a:schemeClr>
                </a:solidFill>
                <a:latin typeface="Calibri" panose="020F0502020204030204" pitchFamily="34" charset="0"/>
                <a:ea typeface="Tahoma" panose="020B0604030504040204" pitchFamily="34" charset="0"/>
                <a:cs typeface="Tahoma" panose="020B0604030504040204" pitchFamily="34" charset="0"/>
              </a:rPr>
              <a:t>22 giugno 2016, Roma</a:t>
            </a:r>
            <a:endParaRPr lang="it-IT" dirty="0">
              <a:solidFill>
                <a:schemeClr val="tx1">
                  <a:lumMod val="75000"/>
                  <a:lumOff val="25000"/>
                </a:schemeClr>
              </a:solidFill>
            </a:endParaRPr>
          </a:p>
        </p:txBody>
      </p:sp>
    </p:spTree>
    <p:extLst>
      <p:ext uri="{BB962C8B-B14F-4D97-AF65-F5344CB8AC3E}">
        <p14:creationId xmlns:p14="http://schemas.microsoft.com/office/powerpoint/2010/main" val="2718697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1"/>
            <p:extLst>
              <p:ext uri="{D42A27DB-BD31-4B8C-83A1-F6EECF244321}">
                <p14:modId xmlns:p14="http://schemas.microsoft.com/office/powerpoint/2010/main" val="1326525974"/>
              </p:ext>
            </p:extLst>
          </p:nvPr>
        </p:nvGraphicFramePr>
        <p:xfrm>
          <a:off x="2130500" y="1005010"/>
          <a:ext cx="7235923" cy="4569000"/>
        </p:xfrm>
        <a:graphic>
          <a:graphicData uri="http://schemas.openxmlformats.org/drawingml/2006/table">
            <a:tbl>
              <a:tblPr firstRow="1" firstCol="1" bandRow="1">
                <a:tableStyleId>{5C22544A-7EE6-4342-B048-85BDC9FD1C3A}</a:tableStyleId>
              </a:tblPr>
              <a:tblGrid>
                <a:gridCol w="3775507"/>
                <a:gridCol w="1544200"/>
                <a:gridCol w="1916216"/>
              </a:tblGrid>
              <a:tr h="428455">
                <a:tc>
                  <a:txBody>
                    <a:bodyPr/>
                    <a:lstStyle/>
                    <a:p>
                      <a:pPr algn="ctr">
                        <a:spcAft>
                          <a:spcPts val="0"/>
                        </a:spcAft>
                      </a:pPr>
                      <a:r>
                        <a:rPr lang="it-IT" sz="2400" dirty="0">
                          <a:effectLst/>
                          <a:latin typeface="Calibri" panose="020F0502020204030204" pitchFamily="34" charset="0"/>
                          <a:cs typeface="Calibri" panose="020F0502020204030204" pitchFamily="34" charset="0"/>
                        </a:rPr>
                        <a:t>Ambiti di valutazione</a:t>
                      </a:r>
                      <a:endParaRPr lang="it-IT" sz="2000" dirty="0">
                        <a:effectLst/>
                        <a:latin typeface="Calibri" panose="020F0502020204030204" pitchFamily="34" charset="0"/>
                        <a:ea typeface="Times New Roman"/>
                        <a:cs typeface="Calibri" panose="020F0502020204030204" pitchFamily="34" charset="0"/>
                      </a:endParaRPr>
                    </a:p>
                  </a:txBody>
                  <a:tcPr marL="44450" marR="44450" marT="0" marB="0" anchor="ctr"/>
                </a:tc>
                <a:tc>
                  <a:txBody>
                    <a:bodyPr/>
                    <a:lstStyle/>
                    <a:p>
                      <a:pPr algn="ctr">
                        <a:spcAft>
                          <a:spcPts val="0"/>
                        </a:spcAft>
                      </a:pPr>
                      <a:r>
                        <a:rPr lang="it-IT" sz="1800" dirty="0">
                          <a:effectLst/>
                          <a:latin typeface="Calibri" panose="020F0502020204030204" pitchFamily="34" charset="0"/>
                          <a:cs typeface="Calibri" panose="020F0502020204030204" pitchFamily="34" charset="0"/>
                        </a:rPr>
                        <a:t>valutazione media </a:t>
                      </a:r>
                      <a:endParaRPr lang="it-IT" sz="1600" dirty="0">
                        <a:effectLst/>
                        <a:latin typeface="Calibri" panose="020F0502020204030204" pitchFamily="34" charset="0"/>
                        <a:ea typeface="Times New Roman"/>
                        <a:cs typeface="Calibri" panose="020F0502020204030204" pitchFamily="34" charset="0"/>
                      </a:endParaRPr>
                    </a:p>
                  </a:txBody>
                  <a:tcPr marL="44450" marR="44450" marT="0" marB="0" anchor="ctr"/>
                </a:tc>
                <a:tc>
                  <a:txBody>
                    <a:bodyPr/>
                    <a:lstStyle/>
                    <a:p>
                      <a:pPr algn="ctr">
                        <a:spcAft>
                          <a:spcPts val="0"/>
                        </a:spcAft>
                      </a:pPr>
                      <a:r>
                        <a:rPr lang="it-IT" sz="1800" dirty="0">
                          <a:effectLst/>
                          <a:latin typeface="Calibri" panose="020F0502020204030204" pitchFamily="34" charset="0"/>
                          <a:cs typeface="Calibri" panose="020F0502020204030204" pitchFamily="34" charset="0"/>
                        </a:rPr>
                        <a:t>% valutazione   </a:t>
                      </a:r>
                      <a:r>
                        <a:rPr lang="it-IT" sz="1800" dirty="0" smtClean="0">
                          <a:effectLst/>
                          <a:latin typeface="Calibri" panose="020F0502020204030204" pitchFamily="34" charset="0"/>
                          <a:cs typeface="Calibri" panose="020F0502020204030204" pitchFamily="34" charset="0"/>
                        </a:rPr>
                        <a:t>8-10</a:t>
                      </a:r>
                      <a:endParaRPr lang="it-IT" sz="1600" dirty="0">
                        <a:effectLst/>
                        <a:latin typeface="Calibri" panose="020F0502020204030204" pitchFamily="34" charset="0"/>
                        <a:ea typeface="Times New Roman"/>
                        <a:cs typeface="Calibri" panose="020F0502020204030204" pitchFamily="34" charset="0"/>
                      </a:endParaRPr>
                    </a:p>
                  </a:txBody>
                  <a:tcPr marL="44450" marR="44450" marT="0" marB="0" anchor="ctr"/>
                </a:tc>
              </a:tr>
              <a:tr h="313080">
                <a:tc>
                  <a:txBody>
                    <a:bodyPr/>
                    <a:lstStyle/>
                    <a:p>
                      <a:pPr>
                        <a:spcAft>
                          <a:spcPts val="0"/>
                        </a:spcAft>
                      </a:pPr>
                      <a:r>
                        <a:rPr lang="it-IT" sz="2000" dirty="0">
                          <a:solidFill>
                            <a:schemeClr val="tx1">
                              <a:lumMod val="65000"/>
                              <a:lumOff val="35000"/>
                            </a:schemeClr>
                          </a:solidFill>
                          <a:effectLst/>
                          <a:latin typeface="Calibri" panose="020F0502020204030204" pitchFamily="34" charset="0"/>
                          <a:cs typeface="Calibri" panose="020F0502020204030204" pitchFamily="34" charset="0"/>
                        </a:rPr>
                        <a:t>Docenza: efficacia comunicativa</a:t>
                      </a:r>
                      <a:endParaRPr lang="it-IT" sz="2400" dirty="0">
                        <a:solidFill>
                          <a:schemeClr val="tx1">
                            <a:lumMod val="65000"/>
                            <a:lumOff val="35000"/>
                          </a:schemeClr>
                        </a:solidFill>
                        <a:effectLst/>
                        <a:latin typeface="Calibri" panose="020F0502020204030204" pitchFamily="34" charset="0"/>
                        <a:ea typeface="Times New Roman"/>
                        <a:cs typeface="Calibri" panose="020F0502020204030204" pitchFamily="34" charset="0"/>
                      </a:endParaRPr>
                    </a:p>
                  </a:txBody>
                  <a:tcPr marL="44450" marR="44450" marT="0" marB="0" anchor="b">
                    <a:solidFill>
                      <a:schemeClr val="accent1">
                        <a:lumMod val="20000"/>
                        <a:lumOff val="80000"/>
                      </a:schemeClr>
                    </a:solidFill>
                  </a:tcPr>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9,5</a:t>
                      </a:r>
                    </a:p>
                  </a:txBody>
                  <a:tcPr marL="44450" marR="44450" marT="0" marB="0" anchor="b"/>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100,0</a:t>
                      </a:r>
                    </a:p>
                  </a:txBody>
                  <a:tcPr marL="44450" marR="44450" marT="0" marB="0" anchor="b"/>
                </a:tc>
              </a:tr>
              <a:tr h="313080">
                <a:tc>
                  <a:txBody>
                    <a:bodyPr/>
                    <a:lstStyle/>
                    <a:p>
                      <a:pPr>
                        <a:spcAft>
                          <a:spcPts val="0"/>
                        </a:spcAft>
                      </a:pPr>
                      <a:r>
                        <a:rPr lang="it-IT" sz="2000" dirty="0">
                          <a:solidFill>
                            <a:schemeClr val="tx1">
                              <a:lumMod val="65000"/>
                              <a:lumOff val="35000"/>
                            </a:schemeClr>
                          </a:solidFill>
                          <a:effectLst/>
                          <a:latin typeface="Calibri" panose="020F0502020204030204" pitchFamily="34" charset="0"/>
                          <a:cs typeface="Calibri" panose="020F0502020204030204" pitchFamily="34" charset="0"/>
                        </a:rPr>
                        <a:t>Docenza: gestione d'aula</a:t>
                      </a:r>
                      <a:endParaRPr lang="it-IT" sz="2400" dirty="0">
                        <a:solidFill>
                          <a:schemeClr val="tx1">
                            <a:lumMod val="65000"/>
                            <a:lumOff val="35000"/>
                          </a:schemeClr>
                        </a:solidFill>
                        <a:effectLst/>
                        <a:latin typeface="Calibri" panose="020F0502020204030204" pitchFamily="34" charset="0"/>
                        <a:ea typeface="Times New Roman"/>
                        <a:cs typeface="Calibri" panose="020F0502020204030204" pitchFamily="34" charset="0"/>
                      </a:endParaRPr>
                    </a:p>
                  </a:txBody>
                  <a:tcPr marL="44450" marR="44450" marT="0" marB="0" anchor="b">
                    <a:solidFill>
                      <a:schemeClr val="accent1">
                        <a:lumMod val="20000"/>
                        <a:lumOff val="80000"/>
                      </a:schemeClr>
                    </a:solidFill>
                  </a:tcPr>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9,5</a:t>
                      </a:r>
                    </a:p>
                  </a:txBody>
                  <a:tcPr marL="44450" marR="44450" marT="0" marB="0" anchor="b"/>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100,0</a:t>
                      </a:r>
                    </a:p>
                  </a:txBody>
                  <a:tcPr marL="44450" marR="44450" marT="0" marB="0" anchor="b"/>
                </a:tc>
              </a:tr>
              <a:tr h="313080">
                <a:tc>
                  <a:txBody>
                    <a:bodyPr/>
                    <a:lstStyle/>
                    <a:p>
                      <a:pPr>
                        <a:spcAft>
                          <a:spcPts val="0"/>
                        </a:spcAft>
                      </a:pPr>
                      <a:r>
                        <a:rPr lang="it-IT" sz="2000" dirty="0">
                          <a:solidFill>
                            <a:schemeClr val="tx1">
                              <a:lumMod val="65000"/>
                              <a:lumOff val="35000"/>
                            </a:schemeClr>
                          </a:solidFill>
                          <a:effectLst/>
                          <a:latin typeface="Calibri" panose="020F0502020204030204" pitchFamily="34" charset="0"/>
                          <a:cs typeface="Calibri" panose="020F0502020204030204" pitchFamily="34" charset="0"/>
                        </a:rPr>
                        <a:t>Materiali didattici</a:t>
                      </a:r>
                      <a:endParaRPr lang="it-IT" sz="2400" dirty="0">
                        <a:solidFill>
                          <a:schemeClr val="tx1">
                            <a:lumMod val="65000"/>
                            <a:lumOff val="35000"/>
                          </a:schemeClr>
                        </a:solidFill>
                        <a:effectLst/>
                        <a:latin typeface="Calibri" panose="020F0502020204030204" pitchFamily="34" charset="0"/>
                        <a:ea typeface="Times New Roman"/>
                        <a:cs typeface="Calibri" panose="020F0502020204030204" pitchFamily="34" charset="0"/>
                      </a:endParaRPr>
                    </a:p>
                  </a:txBody>
                  <a:tcPr marL="44450" marR="44450" marT="0" marB="0" anchor="b">
                    <a:solidFill>
                      <a:schemeClr val="accent1">
                        <a:lumMod val="20000"/>
                        <a:lumOff val="80000"/>
                      </a:schemeClr>
                    </a:solidFill>
                  </a:tcPr>
                </a:tc>
                <a:tc>
                  <a:txBody>
                    <a:bodyPr/>
                    <a:lstStyle/>
                    <a:p>
                      <a:pPr marL="0" algn="ctr" defTabSz="457200" rtl="0" eaLnBrk="1" latinLnBrk="0" hangingPunct="1">
                        <a:spcAft>
                          <a:spcPts val="0"/>
                        </a:spcAft>
                      </a:pPr>
                      <a:r>
                        <a:rPr lang="it-IT" sz="2000" b="1" kern="1200" dirty="0" smtClean="0">
                          <a:solidFill>
                            <a:schemeClr val="tx1">
                              <a:lumMod val="65000"/>
                              <a:lumOff val="35000"/>
                            </a:schemeClr>
                          </a:solidFill>
                          <a:effectLst/>
                          <a:latin typeface="Calibri" panose="020F0502020204030204" pitchFamily="34" charset="0"/>
                          <a:ea typeface="+mn-ea"/>
                          <a:cs typeface="Calibri" panose="020F0502020204030204" pitchFamily="34" charset="0"/>
                        </a:rPr>
                        <a:t>9,0</a:t>
                      </a:r>
                      <a:endPar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endParaRPr>
                    </a:p>
                  </a:txBody>
                  <a:tcPr marL="44450" marR="44450" marT="0" marB="0" anchor="b"/>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86,7</a:t>
                      </a:r>
                    </a:p>
                  </a:txBody>
                  <a:tcPr marL="44450" marR="44450" marT="0" marB="0" anchor="b"/>
                </a:tc>
              </a:tr>
              <a:tr h="313080">
                <a:tc>
                  <a:txBody>
                    <a:bodyPr/>
                    <a:lstStyle/>
                    <a:p>
                      <a:pPr>
                        <a:spcAft>
                          <a:spcPts val="0"/>
                        </a:spcAft>
                      </a:pPr>
                      <a:r>
                        <a:rPr lang="it-IT" sz="2000" dirty="0">
                          <a:solidFill>
                            <a:schemeClr val="tx1">
                              <a:lumMod val="65000"/>
                              <a:lumOff val="35000"/>
                            </a:schemeClr>
                          </a:solidFill>
                          <a:effectLst/>
                          <a:latin typeface="Calibri" panose="020F0502020204030204" pitchFamily="34" charset="0"/>
                          <a:cs typeface="Calibri" panose="020F0502020204030204" pitchFamily="34" charset="0"/>
                        </a:rPr>
                        <a:t>Clima d'aula</a:t>
                      </a:r>
                      <a:endParaRPr lang="it-IT" sz="2400" dirty="0">
                        <a:solidFill>
                          <a:schemeClr val="tx1">
                            <a:lumMod val="65000"/>
                            <a:lumOff val="35000"/>
                          </a:schemeClr>
                        </a:solidFill>
                        <a:effectLst/>
                        <a:latin typeface="Calibri" panose="020F0502020204030204" pitchFamily="34" charset="0"/>
                        <a:ea typeface="Times New Roman"/>
                        <a:cs typeface="Calibri" panose="020F0502020204030204" pitchFamily="34" charset="0"/>
                      </a:endParaRPr>
                    </a:p>
                  </a:txBody>
                  <a:tcPr marL="44450" marR="44450" marT="0" marB="0" anchor="b">
                    <a:solidFill>
                      <a:schemeClr val="accent1">
                        <a:lumMod val="20000"/>
                        <a:lumOff val="80000"/>
                      </a:schemeClr>
                    </a:solidFill>
                  </a:tcPr>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9,3</a:t>
                      </a:r>
                    </a:p>
                  </a:txBody>
                  <a:tcPr marL="44450" marR="44450" marT="0" marB="0" anchor="b"/>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100,0</a:t>
                      </a:r>
                    </a:p>
                  </a:txBody>
                  <a:tcPr marL="44450" marR="44450" marT="0" marB="0" anchor="b"/>
                </a:tc>
              </a:tr>
              <a:tr h="313080">
                <a:tc>
                  <a:txBody>
                    <a:bodyPr/>
                    <a:lstStyle/>
                    <a:p>
                      <a:pPr>
                        <a:spcAft>
                          <a:spcPts val="0"/>
                        </a:spcAft>
                      </a:pPr>
                      <a:r>
                        <a:rPr lang="it-IT" sz="2000" dirty="0">
                          <a:solidFill>
                            <a:schemeClr val="tx1">
                              <a:lumMod val="65000"/>
                              <a:lumOff val="35000"/>
                            </a:schemeClr>
                          </a:solidFill>
                          <a:effectLst/>
                          <a:latin typeface="Calibri" panose="020F0502020204030204" pitchFamily="34" charset="0"/>
                          <a:cs typeface="Calibri" panose="020F0502020204030204" pitchFamily="34" charset="0"/>
                        </a:rPr>
                        <a:t>Progettazione formativa</a:t>
                      </a:r>
                      <a:endParaRPr lang="it-IT" sz="2400" dirty="0">
                        <a:solidFill>
                          <a:schemeClr val="tx1">
                            <a:lumMod val="65000"/>
                            <a:lumOff val="35000"/>
                          </a:schemeClr>
                        </a:solidFill>
                        <a:effectLst/>
                        <a:latin typeface="Calibri" panose="020F0502020204030204" pitchFamily="34" charset="0"/>
                        <a:ea typeface="Times New Roman"/>
                        <a:cs typeface="Calibri" panose="020F0502020204030204" pitchFamily="34" charset="0"/>
                      </a:endParaRPr>
                    </a:p>
                  </a:txBody>
                  <a:tcPr marL="44450" marR="44450" marT="0" marB="0" anchor="b">
                    <a:solidFill>
                      <a:schemeClr val="accent1">
                        <a:lumMod val="20000"/>
                        <a:lumOff val="80000"/>
                      </a:schemeClr>
                    </a:solidFill>
                  </a:tcPr>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9,3</a:t>
                      </a:r>
                    </a:p>
                  </a:txBody>
                  <a:tcPr marL="44450" marR="44450" marT="0" marB="0" anchor="b"/>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100,0</a:t>
                      </a:r>
                    </a:p>
                  </a:txBody>
                  <a:tcPr marL="44450" marR="44450" marT="0" marB="0" anchor="b"/>
                </a:tc>
              </a:tr>
              <a:tr h="313080">
                <a:tc>
                  <a:txBody>
                    <a:bodyPr/>
                    <a:lstStyle/>
                    <a:p>
                      <a:pPr>
                        <a:spcAft>
                          <a:spcPts val="0"/>
                        </a:spcAft>
                      </a:pPr>
                      <a:r>
                        <a:rPr lang="it-IT" sz="2000" dirty="0">
                          <a:solidFill>
                            <a:schemeClr val="tx1">
                              <a:lumMod val="65000"/>
                              <a:lumOff val="35000"/>
                            </a:schemeClr>
                          </a:solidFill>
                          <a:effectLst/>
                          <a:latin typeface="Calibri" panose="020F0502020204030204" pitchFamily="34" charset="0"/>
                          <a:cs typeface="Calibri" panose="020F0502020204030204" pitchFamily="34" charset="0"/>
                        </a:rPr>
                        <a:t>Durata del corso</a:t>
                      </a:r>
                      <a:endParaRPr lang="it-IT" sz="2400" dirty="0">
                        <a:solidFill>
                          <a:schemeClr val="tx1">
                            <a:lumMod val="65000"/>
                            <a:lumOff val="35000"/>
                          </a:schemeClr>
                        </a:solidFill>
                        <a:effectLst/>
                        <a:latin typeface="Calibri" panose="020F0502020204030204" pitchFamily="34" charset="0"/>
                        <a:ea typeface="Times New Roman"/>
                        <a:cs typeface="Calibri" panose="020F0502020204030204" pitchFamily="34" charset="0"/>
                      </a:endParaRPr>
                    </a:p>
                  </a:txBody>
                  <a:tcPr marL="44450" marR="44450" marT="0" marB="0" anchor="b">
                    <a:solidFill>
                      <a:schemeClr val="accent1">
                        <a:lumMod val="20000"/>
                        <a:lumOff val="80000"/>
                      </a:schemeClr>
                    </a:solidFill>
                  </a:tcPr>
                </a:tc>
                <a:tc>
                  <a:txBody>
                    <a:bodyPr/>
                    <a:lstStyle/>
                    <a:p>
                      <a:pPr marL="0" algn="ctr" defTabSz="457200" rtl="0" eaLnBrk="1" latinLnBrk="0" hangingPunct="1">
                        <a:spcAft>
                          <a:spcPts val="0"/>
                        </a:spcAft>
                      </a:pPr>
                      <a:r>
                        <a:rPr lang="it-IT" sz="2000" b="1" kern="1200">
                          <a:solidFill>
                            <a:schemeClr val="tx1">
                              <a:lumMod val="65000"/>
                              <a:lumOff val="35000"/>
                            </a:schemeClr>
                          </a:solidFill>
                          <a:effectLst/>
                          <a:latin typeface="Calibri" panose="020F0502020204030204" pitchFamily="34" charset="0"/>
                          <a:ea typeface="+mn-ea"/>
                          <a:cs typeface="Calibri" panose="020F0502020204030204" pitchFamily="34" charset="0"/>
                        </a:rPr>
                        <a:t>9,3</a:t>
                      </a:r>
                    </a:p>
                  </a:txBody>
                  <a:tcPr marL="44450" marR="44450" marT="0" marB="0" anchor="b"/>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93,3</a:t>
                      </a:r>
                    </a:p>
                  </a:txBody>
                  <a:tcPr marL="44450" marR="44450" marT="0" marB="0" anchor="b"/>
                </a:tc>
              </a:tr>
              <a:tr h="454621">
                <a:tc>
                  <a:txBody>
                    <a:bodyPr/>
                    <a:lstStyle/>
                    <a:p>
                      <a:pPr>
                        <a:spcAft>
                          <a:spcPts val="0"/>
                        </a:spcAft>
                      </a:pPr>
                      <a:r>
                        <a:rPr lang="it-IT" sz="2000" dirty="0">
                          <a:solidFill>
                            <a:schemeClr val="tx1">
                              <a:lumMod val="65000"/>
                              <a:lumOff val="35000"/>
                            </a:schemeClr>
                          </a:solidFill>
                          <a:effectLst/>
                          <a:latin typeface="Calibri" panose="020F0502020204030204" pitchFamily="34" charset="0"/>
                          <a:cs typeface="Calibri" panose="020F0502020204030204" pitchFamily="34" charset="0"/>
                        </a:rPr>
                        <a:t>Organizzazione (assistenza, informazioni, gestione)</a:t>
                      </a:r>
                      <a:endParaRPr lang="it-IT" sz="2400" dirty="0">
                        <a:solidFill>
                          <a:schemeClr val="tx1">
                            <a:lumMod val="65000"/>
                            <a:lumOff val="35000"/>
                          </a:schemeClr>
                        </a:solidFill>
                        <a:effectLst/>
                        <a:latin typeface="Calibri" panose="020F0502020204030204" pitchFamily="34" charset="0"/>
                        <a:ea typeface="Times New Roman"/>
                        <a:cs typeface="Calibri" panose="020F0502020204030204" pitchFamily="34" charset="0"/>
                      </a:endParaRPr>
                    </a:p>
                  </a:txBody>
                  <a:tcPr marL="44450" marR="44450" marT="0" marB="0" anchor="b">
                    <a:solidFill>
                      <a:schemeClr val="accent1">
                        <a:lumMod val="20000"/>
                        <a:lumOff val="80000"/>
                      </a:schemeClr>
                    </a:solidFill>
                  </a:tcPr>
                </a:tc>
                <a:tc>
                  <a:txBody>
                    <a:bodyPr/>
                    <a:lstStyle/>
                    <a:p>
                      <a:pPr marL="0" algn="ctr" defTabSz="457200" rtl="0" eaLnBrk="1" latinLnBrk="0" hangingPunct="1">
                        <a:spcAft>
                          <a:spcPts val="0"/>
                        </a:spcAft>
                      </a:pPr>
                      <a:r>
                        <a:rPr lang="it-IT" sz="2000" b="1" kern="1200">
                          <a:solidFill>
                            <a:schemeClr val="tx1">
                              <a:lumMod val="65000"/>
                              <a:lumOff val="35000"/>
                            </a:schemeClr>
                          </a:solidFill>
                          <a:effectLst/>
                          <a:latin typeface="Calibri" panose="020F0502020204030204" pitchFamily="34" charset="0"/>
                          <a:ea typeface="+mn-ea"/>
                          <a:cs typeface="Calibri" panose="020F0502020204030204" pitchFamily="34" charset="0"/>
                        </a:rPr>
                        <a:t>9,6</a:t>
                      </a:r>
                    </a:p>
                  </a:txBody>
                  <a:tcPr marL="44450" marR="44450" marT="0" marB="0" anchor="b"/>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93,3</a:t>
                      </a:r>
                    </a:p>
                  </a:txBody>
                  <a:tcPr marL="44450" marR="44450" marT="0" marB="0" anchor="b"/>
                </a:tc>
              </a:tr>
              <a:tr h="454621">
                <a:tc>
                  <a:txBody>
                    <a:bodyPr/>
                    <a:lstStyle/>
                    <a:p>
                      <a:pPr>
                        <a:spcAft>
                          <a:spcPts val="0"/>
                        </a:spcAft>
                      </a:pPr>
                      <a:r>
                        <a:rPr lang="it-IT" sz="2000" dirty="0">
                          <a:solidFill>
                            <a:schemeClr val="tx1">
                              <a:lumMod val="65000"/>
                              <a:lumOff val="35000"/>
                            </a:schemeClr>
                          </a:solidFill>
                          <a:effectLst/>
                          <a:latin typeface="Calibri" panose="020F0502020204030204" pitchFamily="34" charset="0"/>
                          <a:cs typeface="Calibri" panose="020F0502020204030204" pitchFamily="34" charset="0"/>
                        </a:rPr>
                        <a:t>ambienti didattici (comfort d'aula, attrezzature)</a:t>
                      </a:r>
                      <a:endParaRPr lang="it-IT" sz="2400" dirty="0">
                        <a:solidFill>
                          <a:schemeClr val="tx1">
                            <a:lumMod val="65000"/>
                            <a:lumOff val="35000"/>
                          </a:schemeClr>
                        </a:solidFill>
                        <a:effectLst/>
                        <a:latin typeface="Calibri" panose="020F0502020204030204" pitchFamily="34" charset="0"/>
                        <a:ea typeface="Times New Roman"/>
                        <a:cs typeface="Calibri" panose="020F0502020204030204" pitchFamily="34" charset="0"/>
                      </a:endParaRPr>
                    </a:p>
                  </a:txBody>
                  <a:tcPr marL="44450" marR="44450" marT="0" marB="0" anchor="b">
                    <a:solidFill>
                      <a:schemeClr val="accent1">
                        <a:lumMod val="20000"/>
                        <a:lumOff val="80000"/>
                      </a:schemeClr>
                    </a:solidFill>
                  </a:tcPr>
                </a:tc>
                <a:tc>
                  <a:txBody>
                    <a:bodyPr/>
                    <a:lstStyle/>
                    <a:p>
                      <a:pPr marL="0" algn="ctr" defTabSz="457200" rtl="0" eaLnBrk="1" latinLnBrk="0" hangingPunct="1">
                        <a:spcAft>
                          <a:spcPts val="0"/>
                        </a:spcAft>
                      </a:pPr>
                      <a:r>
                        <a:rPr lang="it-IT" sz="2000" b="1" kern="1200">
                          <a:solidFill>
                            <a:schemeClr val="tx1">
                              <a:lumMod val="65000"/>
                              <a:lumOff val="35000"/>
                            </a:schemeClr>
                          </a:solidFill>
                          <a:effectLst/>
                          <a:latin typeface="Calibri" panose="020F0502020204030204" pitchFamily="34" charset="0"/>
                          <a:ea typeface="+mn-ea"/>
                          <a:cs typeface="Calibri" panose="020F0502020204030204" pitchFamily="34" charset="0"/>
                        </a:rPr>
                        <a:t>9,5</a:t>
                      </a:r>
                    </a:p>
                  </a:txBody>
                  <a:tcPr marL="44450" marR="44450" marT="0" marB="0" anchor="b"/>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100,0</a:t>
                      </a:r>
                    </a:p>
                  </a:txBody>
                  <a:tcPr marL="44450" marR="44450" marT="0" marB="0" anchor="b"/>
                </a:tc>
              </a:tr>
              <a:tr h="313080">
                <a:tc>
                  <a:txBody>
                    <a:bodyPr/>
                    <a:lstStyle/>
                    <a:p>
                      <a:pPr>
                        <a:spcAft>
                          <a:spcPts val="0"/>
                        </a:spcAft>
                      </a:pPr>
                      <a:r>
                        <a:rPr lang="it-IT" sz="2000" dirty="0">
                          <a:solidFill>
                            <a:schemeClr val="tx1">
                              <a:lumMod val="65000"/>
                              <a:lumOff val="35000"/>
                            </a:schemeClr>
                          </a:solidFill>
                          <a:effectLst/>
                          <a:latin typeface="Calibri" panose="020F0502020204030204" pitchFamily="34" charset="0"/>
                          <a:cs typeface="Calibri" panose="020F0502020204030204" pitchFamily="34" charset="0"/>
                        </a:rPr>
                        <a:t>Applicabilità al  contesto lavorativo</a:t>
                      </a:r>
                      <a:endParaRPr lang="it-IT" sz="2400" dirty="0">
                        <a:solidFill>
                          <a:schemeClr val="tx1">
                            <a:lumMod val="65000"/>
                            <a:lumOff val="35000"/>
                          </a:schemeClr>
                        </a:solidFill>
                        <a:effectLst/>
                        <a:latin typeface="Calibri" panose="020F0502020204030204" pitchFamily="34" charset="0"/>
                        <a:ea typeface="Times New Roman"/>
                        <a:cs typeface="Calibri" panose="020F0502020204030204" pitchFamily="34" charset="0"/>
                      </a:endParaRPr>
                    </a:p>
                  </a:txBody>
                  <a:tcPr marL="44450" marR="44450" marT="0" marB="0" anchor="b">
                    <a:solidFill>
                      <a:schemeClr val="accent1">
                        <a:lumMod val="20000"/>
                        <a:lumOff val="80000"/>
                      </a:schemeClr>
                    </a:solidFill>
                  </a:tcPr>
                </a:tc>
                <a:tc>
                  <a:txBody>
                    <a:bodyPr/>
                    <a:lstStyle/>
                    <a:p>
                      <a:pPr marL="0" algn="ctr" defTabSz="457200" rtl="0" eaLnBrk="1" latinLnBrk="0" hangingPunct="1">
                        <a:spcAft>
                          <a:spcPts val="0"/>
                        </a:spcAft>
                      </a:pPr>
                      <a:r>
                        <a:rPr lang="it-IT" sz="2000" b="1" kern="1200">
                          <a:solidFill>
                            <a:schemeClr val="tx1">
                              <a:lumMod val="65000"/>
                              <a:lumOff val="35000"/>
                            </a:schemeClr>
                          </a:solidFill>
                          <a:effectLst/>
                          <a:latin typeface="Calibri" panose="020F0502020204030204" pitchFamily="34" charset="0"/>
                          <a:ea typeface="+mn-ea"/>
                          <a:cs typeface="Calibri" panose="020F0502020204030204" pitchFamily="34" charset="0"/>
                        </a:rPr>
                        <a:t>9,4</a:t>
                      </a:r>
                    </a:p>
                  </a:txBody>
                  <a:tcPr marL="44450" marR="44450" marT="0" marB="0" anchor="b"/>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93,3</a:t>
                      </a:r>
                    </a:p>
                  </a:txBody>
                  <a:tcPr marL="44450" marR="44450" marT="0" marB="0" anchor="b"/>
                </a:tc>
              </a:tr>
              <a:tr h="313080">
                <a:tc>
                  <a:txBody>
                    <a:bodyPr/>
                    <a:lstStyle/>
                    <a:p>
                      <a:pPr>
                        <a:spcAft>
                          <a:spcPts val="0"/>
                        </a:spcAft>
                      </a:pPr>
                      <a:r>
                        <a:rPr lang="it-IT" sz="2000" dirty="0">
                          <a:solidFill>
                            <a:schemeClr val="tx1">
                              <a:lumMod val="65000"/>
                              <a:lumOff val="35000"/>
                            </a:schemeClr>
                          </a:solidFill>
                          <a:effectLst/>
                          <a:latin typeface="Calibri" panose="020F0502020204030204" pitchFamily="34" charset="0"/>
                          <a:cs typeface="Calibri" panose="020F0502020204030204" pitchFamily="34" charset="0"/>
                        </a:rPr>
                        <a:t>Giudizio complessivo sul corso</a:t>
                      </a:r>
                      <a:endParaRPr lang="it-IT" sz="2400" dirty="0">
                        <a:solidFill>
                          <a:schemeClr val="tx1">
                            <a:lumMod val="65000"/>
                            <a:lumOff val="35000"/>
                          </a:schemeClr>
                        </a:solidFill>
                        <a:effectLst/>
                        <a:latin typeface="Calibri" panose="020F0502020204030204" pitchFamily="34" charset="0"/>
                        <a:ea typeface="Times New Roman"/>
                        <a:cs typeface="Calibri" panose="020F0502020204030204" pitchFamily="34" charset="0"/>
                      </a:endParaRPr>
                    </a:p>
                  </a:txBody>
                  <a:tcPr marL="44450" marR="44450" marT="0" marB="0" anchor="b">
                    <a:solidFill>
                      <a:schemeClr val="accent1">
                        <a:lumMod val="20000"/>
                        <a:lumOff val="80000"/>
                      </a:schemeClr>
                    </a:solidFill>
                  </a:tcPr>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9,6</a:t>
                      </a:r>
                    </a:p>
                  </a:txBody>
                  <a:tcPr marL="44450" marR="44450" marT="0" marB="0" anchor="b"/>
                </a:tc>
                <a:tc>
                  <a:txBody>
                    <a:bodyPr/>
                    <a:lstStyle/>
                    <a:p>
                      <a:pPr marL="0" algn="ctr" defTabSz="457200" rtl="0" eaLnBrk="1" latinLnBrk="0" hangingPunct="1">
                        <a:spcAft>
                          <a:spcPts val="0"/>
                        </a:spcAft>
                      </a:pPr>
                      <a:r>
                        <a:rPr lang="it-IT" sz="2000" b="1"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100,0</a:t>
                      </a:r>
                    </a:p>
                  </a:txBody>
                  <a:tcPr marL="44450" marR="44450" marT="0" marB="0" anchor="b"/>
                </a:tc>
              </a:tr>
            </a:tbl>
          </a:graphicData>
        </a:graphic>
      </p:graphicFrame>
      <p:sp>
        <p:nvSpPr>
          <p:cNvPr id="6" name="Rettangolo 5"/>
          <p:cNvSpPr/>
          <p:nvPr/>
        </p:nvSpPr>
        <p:spPr>
          <a:xfrm>
            <a:off x="1702130" y="5638134"/>
            <a:ext cx="8794610" cy="584775"/>
          </a:xfrm>
          <a:prstGeom prst="rect">
            <a:avLst/>
          </a:prstGeom>
          <a:solidFill>
            <a:schemeClr val="bg1"/>
          </a:solidFill>
        </p:spPr>
        <p:txBody>
          <a:bodyPr wrap="square">
            <a:spAutoFit/>
          </a:bodyPr>
          <a:lstStyle/>
          <a:p>
            <a:r>
              <a:rPr lang="it-IT" sz="1600" i="1" dirty="0">
                <a:latin typeface="Calibri" panose="020F0502020204030204" pitchFamily="34" charset="0"/>
                <a:cs typeface="Calibri" panose="020F0502020204030204" pitchFamily="34" charset="0"/>
              </a:rPr>
              <a:t>Fonte: Indagine di valutazione intervento formativo effettuata a fine corso </a:t>
            </a:r>
            <a:r>
              <a:rPr lang="it-IT" sz="1600" b="1" i="1" dirty="0">
                <a:latin typeface="Calibri" panose="020F0502020204030204" pitchFamily="34" charset="0"/>
                <a:cs typeface="Calibri" panose="020F0502020204030204" pitchFamily="34" charset="0"/>
              </a:rPr>
              <a:t>Metodi per la costruzione degli indici sintetici</a:t>
            </a:r>
            <a:r>
              <a:rPr lang="it-IT" sz="1600" i="1" dirty="0">
                <a:latin typeface="Calibri" panose="020F0502020204030204" pitchFamily="34" charset="0"/>
                <a:cs typeface="Calibri" panose="020F0502020204030204" pitchFamily="34" charset="0"/>
              </a:rPr>
              <a:t> attraverso questionario auto compilato </a:t>
            </a:r>
          </a:p>
        </p:txBody>
      </p:sp>
      <p:sp>
        <p:nvSpPr>
          <p:cNvPr id="3" name="Ovale 2"/>
          <p:cNvSpPr/>
          <p:nvPr/>
        </p:nvSpPr>
        <p:spPr>
          <a:xfrm>
            <a:off x="1613994" y="5202273"/>
            <a:ext cx="8205706" cy="509601"/>
          </a:xfrm>
          <a:prstGeom prst="ellipse">
            <a:avLst/>
          </a:prstGeom>
          <a:noFill/>
          <a:ln>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noFill/>
            </a:endParaRPr>
          </a:p>
        </p:txBody>
      </p:sp>
      <p:sp>
        <p:nvSpPr>
          <p:cNvPr id="7" name="CasellaDiTesto 6"/>
          <p:cNvSpPr txBox="1"/>
          <p:nvPr/>
        </p:nvSpPr>
        <p:spPr>
          <a:xfrm>
            <a:off x="3769139" y="-88445"/>
            <a:ext cx="4669869" cy="523220"/>
          </a:xfrm>
          <a:prstGeom prst="rect">
            <a:avLst/>
          </a:prstGeom>
          <a:noFill/>
        </p:spPr>
        <p:txBody>
          <a:bodyPr wrap="none" rtlCol="0">
            <a:spAutoFit/>
          </a:bodyPr>
          <a:lstStyle/>
          <a:p>
            <a:pPr algn="ctr"/>
            <a:r>
              <a:rPr lang="it-IT" sz="2800" b="1" dirty="0">
                <a:solidFill>
                  <a:schemeClr val="bg1"/>
                </a:solidFill>
                <a:latin typeface="Tahoma" panose="020B0604030504040204" pitchFamily="34" charset="0"/>
                <a:ea typeface="Tahoma" panose="020B0604030504040204" pitchFamily="34" charset="0"/>
                <a:cs typeface="Tahoma" panose="020B0604030504040204" pitchFamily="34" charset="0"/>
              </a:rPr>
              <a:t>Valutazione: Gradimento</a:t>
            </a:r>
          </a:p>
        </p:txBody>
      </p:sp>
    </p:spTree>
    <p:extLst>
      <p:ext uri="{BB962C8B-B14F-4D97-AF65-F5344CB8AC3E}">
        <p14:creationId xmlns:p14="http://schemas.microsoft.com/office/powerpoint/2010/main" val="1861262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69029" y="1793174"/>
            <a:ext cx="6715556" cy="3342453"/>
          </a:xfrm>
          <a:prstGeom prst="rect">
            <a:avLst/>
          </a:prstGeom>
          <a:noFill/>
        </p:spPr>
        <p:txBody>
          <a:bodyPr wrap="none" rtlCol="0">
            <a:spAutoFit/>
          </a:bodyPr>
          <a:lstStyle/>
          <a:p>
            <a:pPr marL="342900" indent="-342900">
              <a:spcBef>
                <a:spcPct val="20000"/>
              </a:spcBef>
              <a:buFont typeface="Wingdings" panose="05000000000000000000" pitchFamily="2" charset="2"/>
              <a:buChar char="§"/>
            </a:pPr>
            <a:r>
              <a:rPr lang="it-IT" sz="4400" dirty="0"/>
              <a:t>                   </a:t>
            </a:r>
            <a:r>
              <a:rPr lang="it-IT" sz="4400" dirty="0" smtClean="0"/>
              <a:t>   </a:t>
            </a:r>
            <a:r>
              <a:rPr lang="it-IT" sz="4800" dirty="0" smtClean="0">
                <a:latin typeface="Calibri" panose="020F0502020204030204" pitchFamily="34" charset="0"/>
                <a:cs typeface="Calibri" panose="020F0502020204030204" pitchFamily="34" charset="0"/>
              </a:rPr>
              <a:t>Capacità</a:t>
            </a:r>
            <a:endParaRPr lang="it-IT" sz="4400" dirty="0">
              <a:latin typeface="Calibri" panose="020F0502020204030204" pitchFamily="34" charset="0"/>
              <a:cs typeface="Calibri" panose="020F0502020204030204" pitchFamily="34" charset="0"/>
            </a:endParaRPr>
          </a:p>
          <a:p>
            <a:pPr>
              <a:spcBef>
                <a:spcPct val="20000"/>
              </a:spcBef>
            </a:pPr>
            <a:endParaRPr lang="it-IT" sz="4400" dirty="0"/>
          </a:p>
          <a:p>
            <a:pPr marL="342900" indent="-342900">
              <a:spcBef>
                <a:spcPct val="20000"/>
              </a:spcBef>
              <a:buFont typeface="Wingdings" panose="05000000000000000000" pitchFamily="2" charset="2"/>
              <a:buChar char="§"/>
            </a:pPr>
            <a:endParaRPr lang="it-IT" sz="4400" dirty="0"/>
          </a:p>
          <a:p>
            <a:pPr marL="342900" indent="-342900">
              <a:spcBef>
                <a:spcPct val="20000"/>
              </a:spcBef>
              <a:buFont typeface="Wingdings" panose="05000000000000000000" pitchFamily="2" charset="2"/>
              <a:buChar char="§"/>
            </a:pPr>
            <a:r>
              <a:rPr lang="it-IT" sz="4400" dirty="0"/>
              <a:t>                   </a:t>
            </a:r>
            <a:r>
              <a:rPr lang="it-IT" sz="4400" dirty="0" smtClean="0"/>
              <a:t>   </a:t>
            </a:r>
            <a:r>
              <a:rPr lang="it-IT" sz="4800" dirty="0" smtClean="0">
                <a:latin typeface="Calibri" panose="020F0502020204030204" pitchFamily="34" charset="0"/>
                <a:cs typeface="Calibri" panose="020F0502020204030204" pitchFamily="34" charset="0"/>
              </a:rPr>
              <a:t>Organizzativo</a:t>
            </a:r>
            <a:endParaRPr lang="it-IT" sz="4400" dirty="0">
              <a:latin typeface="Calibri" panose="020F0502020204030204" pitchFamily="34" charset="0"/>
              <a:cs typeface="Calibri" panose="020F0502020204030204" pitchFamily="34" charset="0"/>
            </a:endParaRPr>
          </a:p>
        </p:txBody>
      </p:sp>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2613"/>
          <a:stretch/>
        </p:blipFill>
        <p:spPr bwMode="auto">
          <a:xfrm>
            <a:off x="3354119" y="1390956"/>
            <a:ext cx="2412000" cy="1625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117" r="11931"/>
          <a:stretch/>
        </p:blipFill>
        <p:spPr bwMode="auto">
          <a:xfrm>
            <a:off x="3566553" y="3821450"/>
            <a:ext cx="1606654"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3440524" y="-88445"/>
            <a:ext cx="5327100" cy="523220"/>
          </a:xfrm>
          <a:prstGeom prst="rect">
            <a:avLst/>
          </a:prstGeom>
          <a:noFill/>
        </p:spPr>
        <p:txBody>
          <a:bodyPr wrap="none" rtlCol="0">
            <a:spAutoFit/>
          </a:bodyPr>
          <a:lstStyle/>
          <a:p>
            <a:pPr algn="ctr"/>
            <a:r>
              <a:rPr lang="it-IT" sz="2800" b="1" dirty="0">
                <a:solidFill>
                  <a:schemeClr val="bg1"/>
                </a:solidFill>
                <a:latin typeface="Tahoma" panose="020B0604030504040204" pitchFamily="34" charset="0"/>
                <a:ea typeface="Tahoma" panose="020B0604030504040204" pitchFamily="34" charset="0"/>
                <a:cs typeface="Tahoma" panose="020B0604030504040204" pitchFamily="34" charset="0"/>
              </a:rPr>
              <a:t>Valutazione: Apprendimento</a:t>
            </a:r>
          </a:p>
        </p:txBody>
      </p:sp>
    </p:spTree>
    <p:extLst>
      <p:ext uri="{BB962C8B-B14F-4D97-AF65-F5344CB8AC3E}">
        <p14:creationId xmlns:p14="http://schemas.microsoft.com/office/powerpoint/2010/main" val="1264379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1 5"/>
          <p:cNvCxnSpPr/>
          <p:nvPr/>
        </p:nvCxnSpPr>
        <p:spPr>
          <a:xfrm flipV="1">
            <a:off x="2058332" y="5340536"/>
            <a:ext cx="7635834" cy="118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a:off x="5864374" y="1363611"/>
            <a:ext cx="0" cy="5325728"/>
          </a:xfrm>
          <a:prstGeom prst="line">
            <a:avLst/>
          </a:prstGeom>
        </p:spPr>
        <p:style>
          <a:lnRef idx="2">
            <a:schemeClr val="accent1"/>
          </a:lnRef>
          <a:fillRef idx="0">
            <a:schemeClr val="accent1"/>
          </a:fillRef>
          <a:effectRef idx="1">
            <a:schemeClr val="accent1"/>
          </a:effectRef>
          <a:fontRef idx="minor">
            <a:schemeClr val="tx1"/>
          </a:fontRef>
        </p:style>
      </p:cxnSp>
      <p:sp>
        <p:nvSpPr>
          <p:cNvPr id="24" name="Rectangle 1250"/>
          <p:cNvSpPr>
            <a:spLocks noChangeArrowheads="1"/>
          </p:cNvSpPr>
          <p:nvPr/>
        </p:nvSpPr>
        <p:spPr bwMode="auto">
          <a:xfrm>
            <a:off x="1707183" y="1214525"/>
            <a:ext cx="4143600" cy="29817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r>
              <a:rPr lang="it-IT" sz="1600" b="1" dirty="0">
                <a:solidFill>
                  <a:srgbClr val="000000"/>
                </a:solidFill>
                <a:latin typeface="Calibri" panose="020F0502020204030204" pitchFamily="34" charset="0"/>
                <a:ea typeface="ＭＳ Ｐゴシック" pitchFamily="1" charset="-128"/>
                <a:cs typeface="Calibri" panose="020F0502020204030204" pitchFamily="34" charset="0"/>
              </a:rPr>
              <a:t>STRENGHTS    </a:t>
            </a:r>
            <a:endParaRPr lang="it-IT" sz="1400" b="1" dirty="0">
              <a:solidFill>
                <a:srgbClr val="000000"/>
              </a:solidFill>
              <a:latin typeface="Calibri" panose="020F0502020204030204" pitchFamily="34" charset="0"/>
              <a:ea typeface="ＭＳ Ｐゴシック" pitchFamily="1" charset="-128"/>
              <a:cs typeface="Calibri" panose="020F0502020204030204" pitchFamily="34" charset="0"/>
            </a:endParaRP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58" y="1041563"/>
            <a:ext cx="1089171" cy="118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1250"/>
          <p:cNvSpPr>
            <a:spLocks noChangeArrowheads="1"/>
          </p:cNvSpPr>
          <p:nvPr/>
        </p:nvSpPr>
        <p:spPr bwMode="auto">
          <a:xfrm>
            <a:off x="5876249" y="1203508"/>
            <a:ext cx="3800104" cy="29817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r>
              <a:rPr lang="it-IT" sz="1600" b="1" dirty="0">
                <a:solidFill>
                  <a:srgbClr val="000000"/>
                </a:solidFill>
                <a:latin typeface="Calibri" panose="020F0502020204030204" pitchFamily="34" charset="0"/>
                <a:ea typeface="ＭＳ Ｐゴシック" pitchFamily="1" charset="-128"/>
                <a:cs typeface="Calibri" panose="020F0502020204030204" pitchFamily="34" charset="0"/>
              </a:rPr>
              <a:t>OPPORTUNITIES</a:t>
            </a:r>
            <a:endParaRPr lang="it-IT" sz="1400" b="1" dirty="0">
              <a:solidFill>
                <a:srgbClr val="000000"/>
              </a:solidFill>
              <a:latin typeface="Calibri" panose="020F0502020204030204" pitchFamily="34" charset="0"/>
              <a:ea typeface="ＭＳ Ｐゴシック" pitchFamily="1" charset="-128"/>
              <a:cs typeface="Calibri" panose="020F0502020204030204" pitchFamily="34" charset="0"/>
            </a:endParaRPr>
          </a:p>
        </p:txBody>
      </p:sp>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4445" y="1100120"/>
            <a:ext cx="1058231" cy="972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1250"/>
          <p:cNvSpPr>
            <a:spLocks noChangeArrowheads="1"/>
          </p:cNvSpPr>
          <p:nvPr/>
        </p:nvSpPr>
        <p:spPr bwMode="auto">
          <a:xfrm>
            <a:off x="1697024" y="6391167"/>
            <a:ext cx="4143600" cy="29817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r>
              <a:rPr lang="it-IT" sz="1600" b="1" dirty="0">
                <a:solidFill>
                  <a:srgbClr val="000000"/>
                </a:solidFill>
                <a:latin typeface="Calibri" panose="020F0502020204030204" pitchFamily="34" charset="0"/>
                <a:ea typeface="ＭＳ Ｐゴシック" pitchFamily="1" charset="-128"/>
                <a:cs typeface="Calibri" panose="020F0502020204030204" pitchFamily="34" charset="0"/>
              </a:rPr>
              <a:t>WEAKNESSES </a:t>
            </a:r>
            <a:endParaRPr lang="it-IT" sz="1400" b="1" dirty="0">
              <a:solidFill>
                <a:srgbClr val="000000"/>
              </a:solidFill>
              <a:latin typeface="Calibri" panose="020F0502020204030204" pitchFamily="34" charset="0"/>
              <a:ea typeface="ＭＳ Ｐゴシック" pitchFamily="1" charset="-128"/>
              <a:cs typeface="Calibri" panose="020F0502020204030204" pitchFamily="34" charset="0"/>
            </a:endParaRPr>
          </a:p>
        </p:txBody>
      </p:sp>
      <p:pic>
        <p:nvPicPr>
          <p:cNvPr id="1639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0991" r="16154"/>
          <a:stretch/>
        </p:blipFill>
        <p:spPr bwMode="auto">
          <a:xfrm>
            <a:off x="933691" y="5597142"/>
            <a:ext cx="746717" cy="118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ttangolo 17"/>
          <p:cNvSpPr/>
          <p:nvPr/>
        </p:nvSpPr>
        <p:spPr>
          <a:xfrm>
            <a:off x="2082650" y="5539295"/>
            <a:ext cx="3526621" cy="646331"/>
          </a:xfrm>
          <a:prstGeom prst="rect">
            <a:avLst/>
          </a:prstGeom>
        </p:spPr>
        <p:txBody>
          <a:bodyPr wrap="square">
            <a:spAutoFit/>
          </a:bodyPr>
          <a:lstStyle/>
          <a:p>
            <a:pPr marL="285750" indent="-285750">
              <a:buFont typeface="Wingdings" panose="05000000000000000000" pitchFamily="2" charset="2"/>
              <a:buChar char="§"/>
            </a:pPr>
            <a:r>
              <a:rPr lang="it-IT" i="1" dirty="0">
                <a:latin typeface="Calibri" panose="020F0502020204030204" pitchFamily="34" charset="0"/>
                <a:cs typeface="Calibri" panose="020F0502020204030204" pitchFamily="34" charset="0"/>
              </a:rPr>
              <a:t>Necessità di connessione alla </a:t>
            </a:r>
            <a:r>
              <a:rPr lang="it-IT" i="1" dirty="0" smtClean="0">
                <a:latin typeface="Calibri" panose="020F0502020204030204" pitchFamily="34" charset="0"/>
                <a:cs typeface="Calibri" panose="020F0502020204030204" pitchFamily="34" charset="0"/>
              </a:rPr>
              <a:t>rete</a:t>
            </a:r>
            <a:endParaRPr lang="it-IT" i="1" dirty="0">
              <a:latin typeface="Calibri" panose="020F0502020204030204" pitchFamily="34" charset="0"/>
              <a:cs typeface="Calibri" panose="020F0502020204030204" pitchFamily="34" charset="0"/>
            </a:endParaRPr>
          </a:p>
        </p:txBody>
      </p:sp>
      <p:sp>
        <p:nvSpPr>
          <p:cNvPr id="32" name="Rettangolo 31"/>
          <p:cNvSpPr/>
          <p:nvPr/>
        </p:nvSpPr>
        <p:spPr>
          <a:xfrm>
            <a:off x="2082650" y="1577044"/>
            <a:ext cx="3621223" cy="3754874"/>
          </a:xfrm>
          <a:prstGeom prst="rect">
            <a:avLst/>
          </a:prstGeom>
        </p:spPr>
        <p:txBody>
          <a:bodyPr wrap="square">
            <a:spAutoFit/>
          </a:bodyPr>
          <a:lstStyle/>
          <a:p>
            <a:pPr marL="285750" indent="-285750">
              <a:buFont typeface="Wingdings" panose="05000000000000000000" pitchFamily="2" charset="2"/>
              <a:buChar char="§"/>
            </a:pPr>
            <a:r>
              <a:rPr lang="it-IT" i="1" dirty="0">
                <a:latin typeface="Calibri" panose="020F0502020204030204" pitchFamily="34" charset="0"/>
                <a:cs typeface="Calibri" panose="020F0502020204030204" pitchFamily="34" charset="0"/>
              </a:rPr>
              <a:t>Ampliamento offerta formativa  sul territorio e per il territorio </a:t>
            </a:r>
          </a:p>
          <a:p>
            <a:endParaRPr lang="it-IT" sz="1100" i="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it-IT" i="1" dirty="0">
                <a:latin typeface="Calibri" panose="020F0502020204030204" pitchFamily="34" charset="0"/>
                <a:cs typeface="Calibri" panose="020F0502020204030204" pitchFamily="34" charset="0"/>
              </a:rPr>
              <a:t>Superamento vincolo disponibilità licenze software</a:t>
            </a:r>
          </a:p>
          <a:p>
            <a:endParaRPr lang="it-IT" sz="1100" i="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it-IT" i="1" dirty="0">
                <a:latin typeface="Calibri" panose="020F0502020204030204" pitchFamily="34" charset="0"/>
                <a:cs typeface="Calibri" panose="020F0502020204030204" pitchFamily="34" charset="0"/>
              </a:rPr>
              <a:t>Riduzione dei costi  </a:t>
            </a:r>
          </a:p>
          <a:p>
            <a:endParaRPr lang="it-IT" sz="1100" i="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it-IT" i="1" dirty="0">
                <a:latin typeface="Calibri" panose="020F0502020204030204" pitchFamily="34" charset="0"/>
                <a:cs typeface="Calibri" panose="020F0502020204030204" pitchFamily="34" charset="0"/>
              </a:rPr>
              <a:t>Sistema multipiattaforma  e  approccio BYOD</a:t>
            </a:r>
          </a:p>
          <a:p>
            <a:pPr marL="285750" indent="-285750">
              <a:buFont typeface="Wingdings" panose="05000000000000000000" pitchFamily="2" charset="2"/>
              <a:buChar char="§"/>
            </a:pPr>
            <a:endParaRPr lang="it-IT" sz="1100" i="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it-IT" i="1" dirty="0">
                <a:latin typeface="Calibri" panose="020F0502020204030204" pitchFamily="34" charset="0"/>
                <a:cs typeface="Calibri" panose="020F0502020204030204" pitchFamily="34" charset="0"/>
              </a:rPr>
              <a:t> Omogeneità  composizione della classe  </a:t>
            </a:r>
          </a:p>
          <a:p>
            <a:pPr marL="285750" indent="-285750">
              <a:buFont typeface="Wingdings" panose="05000000000000000000" pitchFamily="2" charset="2"/>
              <a:buChar char="§"/>
            </a:pPr>
            <a:endParaRPr lang="it-IT" sz="1100" i="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it-IT" i="1" dirty="0">
                <a:latin typeface="Calibri" panose="020F0502020204030204" pitchFamily="34" charset="0"/>
                <a:cs typeface="Calibri" panose="020F0502020204030204" pitchFamily="34" charset="0"/>
              </a:rPr>
              <a:t>Sostenibilità del follow-up</a:t>
            </a:r>
          </a:p>
        </p:txBody>
      </p:sp>
      <p:sp>
        <p:nvSpPr>
          <p:cNvPr id="19" name="Rettangolo 18"/>
          <p:cNvSpPr/>
          <p:nvPr/>
        </p:nvSpPr>
        <p:spPr>
          <a:xfrm>
            <a:off x="5895549" y="1631047"/>
            <a:ext cx="3857933" cy="2862322"/>
          </a:xfrm>
          <a:prstGeom prst="rect">
            <a:avLst/>
          </a:prstGeom>
        </p:spPr>
        <p:txBody>
          <a:bodyPr wrap="square">
            <a:spAutoFit/>
          </a:bodyPr>
          <a:lstStyle/>
          <a:p>
            <a:pPr marL="285750" indent="-285750">
              <a:buFont typeface="Wingdings" panose="05000000000000000000" pitchFamily="2" charset="2"/>
              <a:buChar char="§"/>
            </a:pPr>
            <a:r>
              <a:rPr lang="it-IT" i="1" dirty="0">
                <a:latin typeface="Calibri" panose="020F0502020204030204" pitchFamily="34" charset="0"/>
                <a:cs typeface="Calibri" panose="020F0502020204030204" pitchFamily="34" charset="0"/>
              </a:rPr>
              <a:t>Adozione di nuove tecnologie multimediali  sperimentate in Istat a supporto della formazione </a:t>
            </a:r>
            <a:r>
              <a:rPr lang="it-IT" i="1" dirty="0" err="1">
                <a:latin typeface="Calibri" panose="020F0502020204030204" pitchFamily="34" charset="0"/>
                <a:cs typeface="Calibri" panose="020F0502020204030204" pitchFamily="34" charset="0"/>
              </a:rPr>
              <a:t>Sistan</a:t>
            </a:r>
            <a:r>
              <a:rPr lang="it-IT" i="1" dirty="0">
                <a:latin typeface="Calibri" panose="020F0502020204030204" pitchFamily="34" charset="0"/>
                <a:cs typeface="Calibri" panose="020F0502020204030204" pitchFamily="34" charset="0"/>
              </a:rPr>
              <a:t> e della Statistical </a:t>
            </a:r>
            <a:r>
              <a:rPr lang="it-IT" i="1" dirty="0" err="1">
                <a:latin typeface="Calibri" panose="020F0502020204030204" pitchFamily="34" charset="0"/>
                <a:cs typeface="Calibri" panose="020F0502020204030204" pitchFamily="34" charset="0"/>
              </a:rPr>
              <a:t>literacy</a:t>
            </a:r>
            <a:endParaRPr lang="it-IT" i="1" dirty="0">
              <a:latin typeface="Calibri" panose="020F0502020204030204" pitchFamily="34" charset="0"/>
              <a:cs typeface="Calibri" panose="020F0502020204030204" pitchFamily="34" charset="0"/>
            </a:endParaRPr>
          </a:p>
          <a:p>
            <a:endParaRPr lang="it-IT" i="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it-IT" i="1" dirty="0">
                <a:latin typeface="Calibri" panose="020F0502020204030204" pitchFamily="34" charset="0"/>
                <a:cs typeface="Calibri" panose="020F0502020204030204" pitchFamily="34" charset="0"/>
              </a:rPr>
              <a:t>Sviluppo dell’aula virtuale come laboratorio  informatico</a:t>
            </a:r>
          </a:p>
          <a:p>
            <a:pPr marL="285750" indent="-285750">
              <a:buFont typeface="Wingdings" panose="05000000000000000000" pitchFamily="2" charset="2"/>
              <a:buChar char="§"/>
            </a:pPr>
            <a:endParaRPr lang="it-IT" i="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it-IT" i="1" dirty="0">
                <a:latin typeface="Calibri" panose="020F0502020204030204" pitchFamily="34" charset="0"/>
                <a:cs typeface="Calibri" panose="020F0502020204030204" pitchFamily="34" charset="0"/>
              </a:rPr>
              <a:t>Applicabilità alla formazione continua</a:t>
            </a:r>
          </a:p>
        </p:txBody>
      </p:sp>
      <p:sp>
        <p:nvSpPr>
          <p:cNvPr id="27" name="Rectangle 1250"/>
          <p:cNvSpPr>
            <a:spLocks noChangeArrowheads="1"/>
          </p:cNvSpPr>
          <p:nvPr/>
        </p:nvSpPr>
        <p:spPr bwMode="auto">
          <a:xfrm>
            <a:off x="5882853" y="6377865"/>
            <a:ext cx="4143600" cy="29817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endParaRPr lang="it-IT" sz="1400" dirty="0">
              <a:solidFill>
                <a:srgbClr val="000000"/>
              </a:solidFill>
              <a:latin typeface="Arial" charset="0"/>
              <a:ea typeface="ＭＳ Ｐゴシック" pitchFamily="1" charset="-128"/>
            </a:endParaRPr>
          </a:p>
          <a:p>
            <a:pPr algn="ctr" eaLnBrk="0" hangingPunct="0"/>
            <a:r>
              <a:rPr lang="it-IT" sz="1600" b="1" dirty="0">
                <a:solidFill>
                  <a:srgbClr val="000000"/>
                </a:solidFill>
                <a:latin typeface="Calibri" panose="020F0502020204030204" pitchFamily="34" charset="0"/>
                <a:ea typeface="ＭＳ Ｐゴシック" pitchFamily="1" charset="-128"/>
                <a:cs typeface="Calibri" panose="020F0502020204030204" pitchFamily="34" charset="0"/>
              </a:rPr>
              <a:t>THREATS</a:t>
            </a:r>
            <a:endParaRPr lang="it-IT" sz="1400" b="1" dirty="0">
              <a:solidFill>
                <a:srgbClr val="000000"/>
              </a:solidFill>
              <a:latin typeface="Calibri" panose="020F0502020204030204" pitchFamily="34" charset="0"/>
              <a:ea typeface="ＭＳ Ｐゴシック" pitchFamily="1" charset="-128"/>
              <a:cs typeface="Calibri" panose="020F0502020204030204" pitchFamily="34" charset="0"/>
            </a:endParaRPr>
          </a:p>
          <a:p>
            <a:pPr algn="ctr" eaLnBrk="0" hangingPunct="0"/>
            <a:endParaRPr lang="it-IT" sz="1400" dirty="0">
              <a:solidFill>
                <a:srgbClr val="000000"/>
              </a:solidFill>
              <a:latin typeface="Arial" charset="0"/>
              <a:ea typeface="ＭＳ Ｐゴシック" pitchFamily="1" charset="-128"/>
            </a:endParaRPr>
          </a:p>
        </p:txBody>
      </p:sp>
      <p:sp>
        <p:nvSpPr>
          <p:cNvPr id="16" name="CasellaDiTesto 15"/>
          <p:cNvSpPr txBox="1"/>
          <p:nvPr/>
        </p:nvSpPr>
        <p:spPr>
          <a:xfrm>
            <a:off x="4812698" y="-88445"/>
            <a:ext cx="2582759" cy="523220"/>
          </a:xfrm>
          <a:prstGeom prst="rect">
            <a:avLst/>
          </a:prstGeom>
          <a:noFill/>
        </p:spPr>
        <p:txBody>
          <a:bodyPr wrap="none" rtlCol="0">
            <a:spAutoFit/>
          </a:bodyPr>
          <a:lstStyle/>
          <a:p>
            <a:pPr algn="ctr"/>
            <a:r>
              <a:rPr lang="it-IT" sz="2800" b="1" dirty="0">
                <a:solidFill>
                  <a:schemeClr val="bg1"/>
                </a:solidFill>
                <a:latin typeface="Tahoma" panose="020B0604030504040204" pitchFamily="34" charset="0"/>
                <a:ea typeface="Tahoma" panose="020B0604030504040204" pitchFamily="34" charset="0"/>
                <a:cs typeface="Tahoma" panose="020B0604030504040204" pitchFamily="34" charset="0"/>
              </a:rPr>
              <a:t>Analisi SWOT</a:t>
            </a:r>
          </a:p>
        </p:txBody>
      </p:sp>
      <p:pic>
        <p:nvPicPr>
          <p:cNvPr id="3" name="Immagine 2"/>
          <p:cNvPicPr>
            <a:picLocks noChangeAspect="1"/>
          </p:cNvPicPr>
          <p:nvPr/>
        </p:nvPicPr>
        <p:blipFill>
          <a:blip r:embed="rId6"/>
          <a:stretch>
            <a:fillRect/>
          </a:stretch>
        </p:blipFill>
        <p:spPr>
          <a:xfrm>
            <a:off x="10134501" y="5774939"/>
            <a:ext cx="638175" cy="914400"/>
          </a:xfrm>
          <a:prstGeom prst="rect">
            <a:avLst/>
          </a:prstGeom>
        </p:spPr>
      </p:pic>
    </p:spTree>
    <p:extLst>
      <p:ext uri="{BB962C8B-B14F-4D97-AF65-F5344CB8AC3E}">
        <p14:creationId xmlns:p14="http://schemas.microsoft.com/office/powerpoint/2010/main" val="4228041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92185" y="2193423"/>
            <a:ext cx="147410" cy="4250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642" y="2193423"/>
            <a:ext cx="146050"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5942" y="2103495"/>
            <a:ext cx="158750"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0845" y="2087952"/>
            <a:ext cx="158750"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4651" y="4221250"/>
            <a:ext cx="6328570" cy="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2715552" y="1816127"/>
            <a:ext cx="1175936" cy="369332"/>
          </a:xfrm>
          <a:prstGeom prst="rect">
            <a:avLst/>
          </a:prstGeom>
          <a:noFill/>
        </p:spPr>
        <p:txBody>
          <a:bodyPr wrap="square" rtlCol="0">
            <a:spAutoFit/>
          </a:bodyPr>
          <a:lstStyle/>
          <a:p>
            <a:pPr algn="ctr"/>
            <a:r>
              <a:rPr lang="it-IT" dirty="0"/>
              <a:t>  </a:t>
            </a:r>
            <a:r>
              <a:rPr lang="it-IT" dirty="0">
                <a:latin typeface="Calibri" panose="020F0502020204030204" pitchFamily="34" charset="0"/>
                <a:cs typeface="Calibri" panose="020F0502020204030204" pitchFamily="34" charset="0"/>
              </a:rPr>
              <a:t>Utilizzo</a:t>
            </a:r>
          </a:p>
        </p:txBody>
      </p:sp>
      <p:sp>
        <p:nvSpPr>
          <p:cNvPr id="26" name="CasellaDiTesto 25"/>
          <p:cNvSpPr txBox="1"/>
          <p:nvPr/>
        </p:nvSpPr>
        <p:spPr>
          <a:xfrm>
            <a:off x="4773349" y="1816310"/>
            <a:ext cx="1487229" cy="369332"/>
          </a:xfrm>
          <a:prstGeom prst="rect">
            <a:avLst/>
          </a:prstGeom>
          <a:noFill/>
        </p:spPr>
        <p:txBody>
          <a:bodyPr wrap="square" rtlCol="0">
            <a:spAutoFit/>
          </a:bodyPr>
          <a:lstStyle/>
          <a:p>
            <a:pPr algn="ctr"/>
            <a:r>
              <a:rPr lang="it-IT" dirty="0"/>
              <a:t> </a:t>
            </a:r>
            <a:r>
              <a:rPr lang="it-IT" dirty="0">
                <a:latin typeface="Calibri" panose="020F0502020204030204" pitchFamily="34" charset="0"/>
                <a:cs typeface="Calibri" panose="020F0502020204030204" pitchFamily="34" charset="0"/>
              </a:rPr>
              <a:t>Strumenti</a:t>
            </a:r>
          </a:p>
        </p:txBody>
      </p:sp>
      <p:sp>
        <p:nvSpPr>
          <p:cNvPr id="27" name="CasellaDiTesto 26"/>
          <p:cNvSpPr txBox="1"/>
          <p:nvPr/>
        </p:nvSpPr>
        <p:spPr>
          <a:xfrm>
            <a:off x="7107828" y="1775171"/>
            <a:ext cx="1375097" cy="369332"/>
          </a:xfrm>
          <a:prstGeom prst="rect">
            <a:avLst/>
          </a:prstGeom>
          <a:noFill/>
        </p:spPr>
        <p:txBody>
          <a:bodyPr wrap="square" rtlCol="0">
            <a:spAutoFit/>
          </a:bodyPr>
          <a:lstStyle/>
          <a:p>
            <a:pPr algn="ctr"/>
            <a:r>
              <a:rPr lang="it-IT" dirty="0">
                <a:latin typeface="Calibri" panose="020F0502020204030204" pitchFamily="34" charset="0"/>
                <a:cs typeface="Calibri" panose="020F0502020204030204" pitchFamily="34" charset="0"/>
              </a:rPr>
              <a:t>Ambiti</a:t>
            </a:r>
          </a:p>
        </p:txBody>
      </p:sp>
      <p:pic>
        <p:nvPicPr>
          <p:cNvPr id="718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9270" y="2467259"/>
            <a:ext cx="196850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2582820" y="3811359"/>
            <a:ext cx="1516836" cy="307777"/>
          </a:xfrm>
          <a:prstGeom prst="rect">
            <a:avLst/>
          </a:prstGeom>
          <a:noFill/>
        </p:spPr>
        <p:txBody>
          <a:bodyPr wrap="square" rtlCol="0">
            <a:spAutoFit/>
          </a:bodyPr>
          <a:lstStyle/>
          <a:p>
            <a:pPr algn="ctr"/>
            <a:r>
              <a:rPr lang="it-IT" sz="1400" dirty="0" smtClean="0">
                <a:latin typeface="Calibri" panose="020F0502020204030204" pitchFamily="34" charset="0"/>
                <a:cs typeface="Calibri" panose="020F0502020204030204" pitchFamily="34" charset="0"/>
              </a:rPr>
              <a:t>Aula Corsi</a:t>
            </a:r>
            <a:endParaRPr lang="it-IT" sz="1200" dirty="0">
              <a:latin typeface="Calibri" panose="020F0502020204030204" pitchFamily="34" charset="0"/>
              <a:cs typeface="Calibri" panose="020F0502020204030204" pitchFamily="34" charset="0"/>
            </a:endParaRPr>
          </a:p>
        </p:txBody>
      </p:sp>
      <p:pic>
        <p:nvPicPr>
          <p:cNvPr id="7184"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5553" y="4557901"/>
            <a:ext cx="13049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CasellaDiTesto 30"/>
          <p:cNvSpPr txBox="1"/>
          <p:nvPr/>
        </p:nvSpPr>
        <p:spPr>
          <a:xfrm>
            <a:off x="2444264" y="6004155"/>
            <a:ext cx="1516836" cy="307777"/>
          </a:xfrm>
          <a:prstGeom prst="rect">
            <a:avLst/>
          </a:prstGeom>
          <a:noFill/>
        </p:spPr>
        <p:txBody>
          <a:bodyPr wrap="square" rtlCol="0">
            <a:spAutoFit/>
          </a:bodyPr>
          <a:lstStyle/>
          <a:p>
            <a:pPr algn="ctr"/>
            <a:r>
              <a:rPr lang="it-IT" sz="1400" dirty="0">
                <a:latin typeface="Calibri" panose="020F0502020204030204" pitchFamily="34" charset="0"/>
                <a:cs typeface="Calibri" panose="020F0502020204030204" pitchFamily="34" charset="0"/>
              </a:rPr>
              <a:t>Laboratorio</a:t>
            </a:r>
            <a:endParaRPr lang="it-IT" sz="1200" dirty="0">
              <a:latin typeface="Calibri" panose="020F0502020204030204" pitchFamily="34" charset="0"/>
              <a:cs typeface="Calibri" panose="020F0502020204030204" pitchFamily="34" charset="0"/>
            </a:endParaRPr>
          </a:p>
        </p:txBody>
      </p:sp>
      <p:pic>
        <p:nvPicPr>
          <p:cNvPr id="7185"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2521" y="2195797"/>
            <a:ext cx="179070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6"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05875" y="1070115"/>
            <a:ext cx="1476000" cy="129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7"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4322" y="2883184"/>
            <a:ext cx="19145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2522" y="5187354"/>
            <a:ext cx="19145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92"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5810" y="4557901"/>
            <a:ext cx="179228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5" name="Picture 27"/>
          <p:cNvPicPr>
            <a:picLocks noChangeAspect="1" noChangeArrowheads="1"/>
          </p:cNvPicPr>
          <p:nvPr/>
        </p:nvPicPr>
        <p:blipFill rotWithShape="1">
          <a:blip r:embed="rId13">
            <a:extLst>
              <a:ext uri="{28A0092B-C50C-407E-A947-70E740481C1C}">
                <a14:useLocalDpi xmlns:a14="http://schemas.microsoft.com/office/drawing/2010/main" val="0"/>
              </a:ext>
            </a:extLst>
          </a:blip>
          <a:srcRect l="4222" t="4408" r="-2866" b="10388"/>
          <a:stretch/>
        </p:blipFill>
        <p:spPr bwMode="auto">
          <a:xfrm>
            <a:off x="4868825" y="2352070"/>
            <a:ext cx="1476000" cy="1311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CasellaDiTesto 43"/>
          <p:cNvSpPr txBox="1"/>
          <p:nvPr/>
        </p:nvSpPr>
        <p:spPr>
          <a:xfrm>
            <a:off x="4850522" y="3796199"/>
            <a:ext cx="1516836" cy="307777"/>
          </a:xfrm>
          <a:prstGeom prst="rect">
            <a:avLst/>
          </a:prstGeom>
          <a:noFill/>
        </p:spPr>
        <p:txBody>
          <a:bodyPr wrap="square" rtlCol="0">
            <a:spAutoFit/>
          </a:bodyPr>
          <a:lstStyle/>
          <a:p>
            <a:r>
              <a:rPr lang="it-IT" sz="1400" dirty="0">
                <a:latin typeface="Calibri" panose="020F0502020204030204" pitchFamily="34" charset="0"/>
                <a:cs typeface="Calibri" panose="020F0502020204030204" pitchFamily="34" charset="0"/>
              </a:rPr>
              <a:t>Calendario online</a:t>
            </a:r>
          </a:p>
        </p:txBody>
      </p:sp>
      <p:pic>
        <p:nvPicPr>
          <p:cNvPr id="7196" name="Picture 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77652" y="4432716"/>
            <a:ext cx="1728000" cy="143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CasellaDiTesto 45"/>
          <p:cNvSpPr txBox="1"/>
          <p:nvPr/>
        </p:nvSpPr>
        <p:spPr>
          <a:xfrm>
            <a:off x="4743742" y="5968357"/>
            <a:ext cx="1516836" cy="523220"/>
          </a:xfrm>
          <a:prstGeom prst="rect">
            <a:avLst/>
          </a:prstGeom>
          <a:noFill/>
        </p:spPr>
        <p:txBody>
          <a:bodyPr wrap="square" rtlCol="0">
            <a:spAutoFit/>
          </a:bodyPr>
          <a:lstStyle/>
          <a:p>
            <a:pPr algn="ctr"/>
            <a:r>
              <a:rPr lang="it-IT" sz="1400" dirty="0">
                <a:latin typeface="Calibri" panose="020F0502020204030204" pitchFamily="34" charset="0"/>
                <a:cs typeface="Calibri" panose="020F0502020204030204" pitchFamily="34" charset="0"/>
              </a:rPr>
              <a:t>Prenotazione online</a:t>
            </a:r>
          </a:p>
        </p:txBody>
      </p:sp>
      <p:pic>
        <p:nvPicPr>
          <p:cNvPr id="7199" name="Picture 31"/>
          <p:cNvPicPr>
            <a:picLocks noChangeAspect="1" noChangeArrowheads="1"/>
          </p:cNvPicPr>
          <p:nvPr/>
        </p:nvPicPr>
        <p:blipFill rotWithShape="1">
          <a:blip r:embed="rId15">
            <a:extLst>
              <a:ext uri="{28A0092B-C50C-407E-A947-70E740481C1C}">
                <a14:useLocalDpi xmlns:a14="http://schemas.microsoft.com/office/drawing/2010/main" val="0"/>
              </a:ext>
            </a:extLst>
          </a:blip>
          <a:srcRect l="5884" t="13514" r="8551" b="11535"/>
          <a:stretch/>
        </p:blipFill>
        <p:spPr bwMode="auto">
          <a:xfrm>
            <a:off x="6902886" y="5697540"/>
            <a:ext cx="1784979" cy="778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52414" y="4205695"/>
            <a:ext cx="6486432" cy="14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CasellaDiTesto 27"/>
          <p:cNvSpPr txBox="1"/>
          <p:nvPr/>
        </p:nvSpPr>
        <p:spPr>
          <a:xfrm>
            <a:off x="3674572" y="-88445"/>
            <a:ext cx="4859022" cy="523220"/>
          </a:xfrm>
          <a:prstGeom prst="rect">
            <a:avLst/>
          </a:prstGeom>
          <a:noFill/>
        </p:spPr>
        <p:txBody>
          <a:bodyPr wrap="none" rtlCol="0">
            <a:spAutoFit/>
          </a:bodyPr>
          <a:lstStyle/>
          <a:p>
            <a:pPr algn="ctr"/>
            <a:r>
              <a:rPr lang="it-IT" sz="2800" b="1" dirty="0">
                <a:solidFill>
                  <a:schemeClr val="bg1"/>
                </a:solidFill>
                <a:latin typeface="Tahoma" panose="020B0604030504040204" pitchFamily="34" charset="0"/>
                <a:ea typeface="Tahoma" panose="020B0604030504040204" pitchFamily="34" charset="0"/>
                <a:cs typeface="Tahoma" panose="020B0604030504040204" pitchFamily="34" charset="0"/>
              </a:rPr>
              <a:t>Opportunità e Prospettive</a:t>
            </a:r>
          </a:p>
        </p:txBody>
      </p:sp>
    </p:spTree>
    <p:extLst>
      <p:ext uri="{BB962C8B-B14F-4D97-AF65-F5344CB8AC3E}">
        <p14:creationId xmlns:p14="http://schemas.microsoft.com/office/powerpoint/2010/main" val="184908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995" t="20531" r="12374" b="21220"/>
          <a:stretch/>
        </p:blipFill>
        <p:spPr bwMode="auto">
          <a:xfrm>
            <a:off x="3210289" y="1615045"/>
            <a:ext cx="5488053" cy="325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7370940"/>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ianchin\AppData\Local\Temp\Gruppo-Puzzle-ALTA3.png"/>
          <p:cNvPicPr>
            <a:picLocks noChangeAspect="1" noChangeArrowheads="1"/>
          </p:cNvPicPr>
          <p:nvPr/>
        </p:nvPicPr>
        <p:blipFill rotWithShape="1">
          <a:blip r:embed="rId3">
            <a:extLst>
              <a:ext uri="{28A0092B-C50C-407E-A947-70E740481C1C}">
                <a14:useLocalDpi xmlns:a14="http://schemas.microsoft.com/office/drawing/2010/main" val="0"/>
              </a:ext>
            </a:extLst>
          </a:blip>
          <a:srcRect l="10489" t="12413" r="9040" b="11325"/>
          <a:stretch/>
        </p:blipFill>
        <p:spPr bwMode="auto">
          <a:xfrm>
            <a:off x="2722180" y="1051105"/>
            <a:ext cx="6968358" cy="5778352"/>
          </a:xfrm>
          <a:prstGeom prst="rect">
            <a:avLst/>
          </a:prstGeom>
          <a:noFill/>
          <a:extLst>
            <a:ext uri="{909E8E84-426E-40DD-AFC4-6F175D3DCCD1}">
              <a14:hiddenFill xmlns:a14="http://schemas.microsoft.com/office/drawing/2010/main">
                <a:solidFill>
                  <a:srgbClr val="FFFFFF"/>
                </a:solidFill>
              </a14:hiddenFill>
            </a:ext>
          </a:extLst>
        </p:spPr>
      </p:pic>
      <p:sp>
        <p:nvSpPr>
          <p:cNvPr id="8" name="Titolo 8"/>
          <p:cNvSpPr txBox="1">
            <a:spLocks/>
          </p:cNvSpPr>
          <p:nvPr/>
        </p:nvSpPr>
        <p:spPr>
          <a:xfrm>
            <a:off x="-452264" y="65129"/>
            <a:ext cx="7413625" cy="7207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it-IT" dirty="0">
              <a:solidFill>
                <a:srgbClr val="AC0000"/>
              </a:solidFill>
              <a:latin typeface="Adobe Gothic Std B" pitchFamily="34" charset="-128"/>
              <a:ea typeface="Adobe Gothic Std B" pitchFamily="34" charset="-128"/>
            </a:endParaRPr>
          </a:p>
        </p:txBody>
      </p:sp>
      <p:sp>
        <p:nvSpPr>
          <p:cNvPr id="9" name="Ovale 8"/>
          <p:cNvSpPr/>
          <p:nvPr/>
        </p:nvSpPr>
        <p:spPr bwMode="auto">
          <a:xfrm>
            <a:off x="6032610" y="3289375"/>
            <a:ext cx="2266047" cy="576932"/>
          </a:xfrm>
          <a:prstGeom prst="ellipse">
            <a:avLst/>
          </a:prstGeom>
          <a:noFill/>
          <a:ln>
            <a:headEnd type="none" w="med" len="med"/>
            <a:tailEnd type="triangl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20000"/>
              </a:spcBef>
              <a:spcAft>
                <a:spcPct val="0"/>
              </a:spcAft>
              <a:buClr>
                <a:srgbClr val="FF0000"/>
              </a:buClr>
              <a:buSzPct val="90000"/>
            </a:pPr>
            <a:r>
              <a:rPr lang="it-IT" b="1" dirty="0">
                <a:solidFill>
                  <a:schemeClr val="bg1"/>
                </a:solidFill>
                <a:latin typeface="Arial" charset="0"/>
              </a:rPr>
              <a:t>Aspettative</a:t>
            </a:r>
            <a:endParaRPr lang="it-IT" sz="2000" b="1" dirty="0">
              <a:solidFill>
                <a:schemeClr val="bg1"/>
              </a:solidFill>
              <a:latin typeface="Arial" charset="0"/>
            </a:endParaRPr>
          </a:p>
        </p:txBody>
      </p:sp>
      <p:sp>
        <p:nvSpPr>
          <p:cNvPr id="10" name="Ovale 9"/>
          <p:cNvSpPr/>
          <p:nvPr/>
        </p:nvSpPr>
        <p:spPr bwMode="auto">
          <a:xfrm rot="19845047">
            <a:off x="3471737" y="3318936"/>
            <a:ext cx="3251557" cy="289933"/>
          </a:xfrm>
          <a:prstGeom prst="ellipse">
            <a:avLst/>
          </a:prstGeom>
          <a:noFill/>
          <a:ln>
            <a:headEnd type="none" w="med" len="med"/>
            <a:tailEnd type="triangl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20000"/>
              </a:spcBef>
              <a:spcAft>
                <a:spcPct val="0"/>
              </a:spcAft>
              <a:buClr>
                <a:srgbClr val="FF0000"/>
              </a:buClr>
              <a:buSzPct val="90000"/>
            </a:pPr>
            <a:r>
              <a:rPr lang="it-IT" sz="1400" b="1" dirty="0">
                <a:solidFill>
                  <a:schemeClr val="bg1"/>
                </a:solidFill>
                <a:latin typeface="Arial" charset="0"/>
              </a:rPr>
              <a:t>Consapevolezza  </a:t>
            </a:r>
            <a:endParaRPr lang="it-IT" b="1" dirty="0">
              <a:solidFill>
                <a:schemeClr val="bg1"/>
              </a:solidFill>
              <a:latin typeface="Arial" charset="0"/>
            </a:endParaRPr>
          </a:p>
        </p:txBody>
      </p:sp>
      <p:sp>
        <p:nvSpPr>
          <p:cNvPr id="11" name="Ovale 10"/>
          <p:cNvSpPr/>
          <p:nvPr/>
        </p:nvSpPr>
        <p:spPr bwMode="auto">
          <a:xfrm rot="19578142">
            <a:off x="5699824" y="2202851"/>
            <a:ext cx="2548509" cy="528302"/>
          </a:xfrm>
          <a:prstGeom prst="ellipse">
            <a:avLst/>
          </a:prstGeom>
          <a:noFill/>
          <a:ln>
            <a:headEnd type="none" w="med" len="med"/>
            <a:tailEnd type="triangl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20000"/>
              </a:spcBef>
              <a:spcAft>
                <a:spcPct val="0"/>
              </a:spcAft>
              <a:buClr>
                <a:srgbClr val="FF0000"/>
              </a:buClr>
              <a:buSzPct val="90000"/>
            </a:pPr>
            <a:r>
              <a:rPr lang="it-IT" sz="1600" b="1" dirty="0">
                <a:solidFill>
                  <a:schemeClr val="bg1"/>
                </a:solidFill>
                <a:latin typeface="Arial" charset="0"/>
              </a:rPr>
              <a:t>Sostenibilità</a:t>
            </a:r>
            <a:endParaRPr lang="it-IT" sz="2000" b="1" dirty="0">
              <a:solidFill>
                <a:schemeClr val="bg1"/>
              </a:solidFill>
              <a:latin typeface="Arial" charset="0"/>
            </a:endParaRPr>
          </a:p>
        </p:txBody>
      </p:sp>
      <p:sp>
        <p:nvSpPr>
          <p:cNvPr id="13" name="CasellaDiTesto 12"/>
          <p:cNvSpPr txBox="1"/>
          <p:nvPr/>
        </p:nvSpPr>
        <p:spPr>
          <a:xfrm>
            <a:off x="5194220" y="-119977"/>
            <a:ext cx="2023311" cy="584775"/>
          </a:xfrm>
          <a:prstGeom prst="rect">
            <a:avLst/>
          </a:prstGeom>
          <a:noFill/>
        </p:spPr>
        <p:txBody>
          <a:bodyPr wrap="none" rtlCol="0">
            <a:spAutoFit/>
          </a:bodyPr>
          <a:lstStyle/>
          <a:p>
            <a:pPr algn="ctr"/>
            <a:r>
              <a:rPr lang="it-IT" sz="3200" b="1" dirty="0">
                <a:solidFill>
                  <a:schemeClr val="bg1"/>
                </a:solidFill>
                <a:latin typeface="Tahoma" panose="020B0604030504040204" pitchFamily="34" charset="0"/>
                <a:ea typeface="Tahoma" panose="020B0604030504040204" pitchFamily="34" charset="0"/>
                <a:cs typeface="Tahoma" panose="020B0604030504040204" pitchFamily="34" charset="0"/>
              </a:rPr>
              <a:t>Contesto</a:t>
            </a:r>
          </a:p>
        </p:txBody>
      </p:sp>
      <p:sp>
        <p:nvSpPr>
          <p:cNvPr id="12" name="Rettangolo 11"/>
          <p:cNvSpPr/>
          <p:nvPr/>
        </p:nvSpPr>
        <p:spPr>
          <a:xfrm>
            <a:off x="621225" y="1193766"/>
            <a:ext cx="1513363" cy="461665"/>
          </a:xfrm>
          <a:prstGeom prst="rect">
            <a:avLst/>
          </a:prstGeom>
        </p:spPr>
        <p:txBody>
          <a:bodyPr wrap="none">
            <a:spAutoFit/>
          </a:bodyPr>
          <a:lstStyle/>
          <a:p>
            <a:r>
              <a:rPr lang="it-IT" sz="2400" b="1" dirty="0" smtClean="0">
                <a:solidFill>
                  <a:srgbClr val="C00000"/>
                </a:solidFill>
              </a:rPr>
              <a:t>Il contesto</a:t>
            </a:r>
            <a:endParaRPr lang="it-IT" sz="2400" b="1" dirty="0">
              <a:solidFill>
                <a:srgbClr val="C00000"/>
              </a:solidFill>
            </a:endParaRPr>
          </a:p>
        </p:txBody>
      </p:sp>
    </p:spTree>
    <p:extLst>
      <p:ext uri="{BB962C8B-B14F-4D97-AF65-F5344CB8AC3E}">
        <p14:creationId xmlns:p14="http://schemas.microsoft.com/office/powerpoint/2010/main" val="630021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19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985964" y="1030753"/>
            <a:ext cx="8218487" cy="52308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uppo 1"/>
          <p:cNvGrpSpPr/>
          <p:nvPr/>
        </p:nvGrpSpPr>
        <p:grpSpPr>
          <a:xfrm>
            <a:off x="1095060" y="806016"/>
            <a:ext cx="6680961" cy="5819321"/>
            <a:chOff x="-508761" y="774526"/>
            <a:chExt cx="6366294" cy="5365630"/>
          </a:xfrm>
        </p:grpSpPr>
        <p:graphicFrame>
          <p:nvGraphicFramePr>
            <p:cNvPr id="3" name="Diagramma 2"/>
            <p:cNvGraphicFramePr/>
            <p:nvPr>
              <p:extLst/>
            </p:nvPr>
          </p:nvGraphicFramePr>
          <p:xfrm>
            <a:off x="-508761" y="774526"/>
            <a:ext cx="6366294" cy="53656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147" name="Picture 3"/>
            <p:cNvPicPr>
              <a:picLocks noChangeAspect="1" noChangeArrowheads="1"/>
            </p:cNvPicPr>
            <p:nvPr/>
          </p:nvPicPr>
          <p:blipFill>
            <a:blip r:embed="rId10">
              <a:clrChange>
                <a:clrFrom>
                  <a:srgbClr val="FEB79C"/>
                </a:clrFrom>
                <a:clrTo>
                  <a:srgbClr val="FEB79C">
                    <a:alpha val="0"/>
                  </a:srgbClr>
                </a:clrTo>
              </a:clrChange>
              <a:extLst>
                <a:ext uri="{28A0092B-C50C-407E-A947-70E740481C1C}">
                  <a14:useLocalDpi xmlns:a14="http://schemas.microsoft.com/office/drawing/2010/main" val="0"/>
                </a:ext>
              </a:extLst>
            </a:blip>
            <a:srcRect/>
            <a:stretch>
              <a:fillRect/>
            </a:stretch>
          </p:blipFill>
          <p:spPr bwMode="auto">
            <a:xfrm>
              <a:off x="590253" y="1944233"/>
              <a:ext cx="2283366" cy="20862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11">
              <a:clrChange>
                <a:clrFrom>
                  <a:srgbClr val="BDBCC1"/>
                </a:clrFrom>
                <a:clrTo>
                  <a:srgbClr val="BDBCC1">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7469" t="8319" r="4292" b="9239"/>
            <a:stretch/>
          </p:blipFill>
          <p:spPr bwMode="auto">
            <a:xfrm>
              <a:off x="3070097" y="3135882"/>
              <a:ext cx="2474284" cy="2448000"/>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0843" y="1030752"/>
            <a:ext cx="1892956"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52285" y="4700585"/>
            <a:ext cx="2163763"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llaDiTesto 10"/>
          <p:cNvSpPr txBox="1"/>
          <p:nvPr/>
        </p:nvSpPr>
        <p:spPr>
          <a:xfrm>
            <a:off x="4284519" y="-119977"/>
            <a:ext cx="3842719" cy="553998"/>
          </a:xfrm>
          <a:prstGeom prst="rect">
            <a:avLst/>
          </a:prstGeom>
          <a:noFill/>
        </p:spPr>
        <p:txBody>
          <a:bodyPr wrap="none" rtlCol="0">
            <a:spAutoFit/>
          </a:bodyPr>
          <a:lstStyle/>
          <a:p>
            <a:pPr algn="ctr"/>
            <a:r>
              <a:rPr lang="it-IT" sz="3000" b="1" dirty="0">
                <a:solidFill>
                  <a:schemeClr val="bg1"/>
                </a:solidFill>
                <a:latin typeface="Tahoma" panose="020B0604030504040204" pitchFamily="34" charset="0"/>
                <a:ea typeface="Tahoma" panose="020B0604030504040204" pitchFamily="34" charset="0"/>
                <a:cs typeface="Tahoma" panose="020B0604030504040204" pitchFamily="34" charset="0"/>
              </a:rPr>
              <a:t>Progetto Integrato</a:t>
            </a:r>
          </a:p>
        </p:txBody>
      </p:sp>
    </p:spTree>
    <p:extLst>
      <p:ext uri="{BB962C8B-B14F-4D97-AF65-F5344CB8AC3E}">
        <p14:creationId xmlns:p14="http://schemas.microsoft.com/office/powerpoint/2010/main" val="9333585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2726"/>
          <a:stretch/>
        </p:blipFill>
        <p:spPr bwMode="auto">
          <a:xfrm>
            <a:off x="4421404" y="5712041"/>
            <a:ext cx="1404000" cy="91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3562" t="6915" r="9243" b="12810"/>
          <a:stretch/>
        </p:blipFill>
        <p:spPr bwMode="auto">
          <a:xfrm>
            <a:off x="2794660" y="5534797"/>
            <a:ext cx="1222762" cy="1271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5154"/>
          <a:stretch/>
        </p:blipFill>
        <p:spPr bwMode="auto">
          <a:xfrm>
            <a:off x="6114876" y="1017381"/>
            <a:ext cx="4541247" cy="222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t="14249" r="6447" b="25669"/>
          <a:stretch/>
        </p:blipFill>
        <p:spPr bwMode="auto">
          <a:xfrm>
            <a:off x="1545700" y="5079319"/>
            <a:ext cx="1562710" cy="778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egnaposto contenuto 6"/>
          <p:cNvSpPr>
            <a:spLocks noGrp="1"/>
          </p:cNvSpPr>
          <p:nvPr>
            <p:ph idx="1"/>
          </p:nvPr>
        </p:nvSpPr>
        <p:spPr>
          <a:xfrm>
            <a:off x="1524001" y="1017380"/>
            <a:ext cx="8478971" cy="5045270"/>
          </a:xfrm>
        </p:spPr>
        <p:txBody>
          <a:bodyPr/>
          <a:lstStyle/>
          <a:p>
            <a:pPr marL="0" indent="0">
              <a:buNone/>
            </a:pPr>
            <a:r>
              <a:rPr lang="it-IT" sz="2000" dirty="0">
                <a:solidFill>
                  <a:srgbClr val="AC0000"/>
                </a:solidFill>
                <a:latin typeface="Adobe Gothic Std B" pitchFamily="34" charset="-128"/>
                <a:ea typeface="Adobe Gothic Std B" pitchFamily="34" charset="-128"/>
              </a:rPr>
              <a:t>                                          </a:t>
            </a:r>
            <a:endParaRPr lang="it-IT" sz="2000" dirty="0">
              <a:solidFill>
                <a:srgbClr val="AC0000"/>
              </a:solidFill>
              <a:ea typeface="Adobe Gothic Std B" pitchFamily="34" charset="-128"/>
            </a:endParaRPr>
          </a:p>
          <a:p>
            <a:pPr marL="0" indent="0">
              <a:buNone/>
            </a:pPr>
            <a:r>
              <a:rPr lang="it-IT" sz="2000" b="1" dirty="0">
                <a:latin typeface="Calibri" panose="020F0502020204030204" pitchFamily="34" charset="0"/>
                <a:cs typeface="Calibri" panose="020F0502020204030204" pitchFamily="34" charset="0"/>
              </a:rPr>
              <a:t>Corso:</a:t>
            </a:r>
          </a:p>
          <a:p>
            <a:pPr marL="0" indent="0">
              <a:buNone/>
            </a:pPr>
            <a:r>
              <a:rPr lang="it-IT" sz="2000" b="1" dirty="0">
                <a:latin typeface="Calibri" panose="020F0502020204030204" pitchFamily="34" charset="0"/>
                <a:cs typeface="Calibri" panose="020F0502020204030204" pitchFamily="34" charset="0"/>
              </a:rPr>
              <a:t>Metodi per la costruzione degli indici sintetici</a:t>
            </a:r>
          </a:p>
          <a:p>
            <a:pPr marL="0" indent="0">
              <a:buNone/>
            </a:pPr>
            <a:r>
              <a:rPr lang="it-IT" sz="2000" b="1" dirty="0">
                <a:latin typeface="Calibri" panose="020F0502020204030204" pitchFamily="34" charset="0"/>
                <a:cs typeface="Calibri" panose="020F0502020204030204" pitchFamily="34" charset="0"/>
              </a:rPr>
              <a:t>Potenza, 4-6 novembre 2015</a:t>
            </a:r>
          </a:p>
          <a:p>
            <a:pPr marL="0" indent="0">
              <a:buNone/>
            </a:pPr>
            <a:r>
              <a:rPr lang="it-IT" sz="2400" dirty="0"/>
              <a:t>                                       </a:t>
            </a:r>
          </a:p>
        </p:txBody>
      </p:sp>
      <p:sp>
        <p:nvSpPr>
          <p:cNvPr id="9" name="CasellaDiTesto 8"/>
          <p:cNvSpPr txBox="1"/>
          <p:nvPr/>
        </p:nvSpPr>
        <p:spPr>
          <a:xfrm>
            <a:off x="8074336" y="6018406"/>
            <a:ext cx="1994132" cy="707886"/>
          </a:xfrm>
          <a:prstGeom prst="rect">
            <a:avLst/>
          </a:prstGeom>
          <a:noFill/>
        </p:spPr>
        <p:txBody>
          <a:bodyPr wrap="square" rtlCol="0">
            <a:spAutoFit/>
          </a:bodyPr>
          <a:lstStyle/>
          <a:p>
            <a:r>
              <a:rPr lang="it-IT" dirty="0"/>
              <a:t>   </a:t>
            </a:r>
            <a:r>
              <a:rPr lang="it-IT" sz="2000" b="1" dirty="0">
                <a:latin typeface="Calibri" panose="020F0502020204030204" pitchFamily="34" charset="0"/>
                <a:cs typeface="Calibri" panose="020F0502020204030204" pitchFamily="34" charset="0"/>
              </a:rPr>
              <a:t>Web meeting</a:t>
            </a:r>
          </a:p>
          <a:p>
            <a:r>
              <a:rPr lang="it-IT" sz="2000" b="1" dirty="0">
                <a:latin typeface="Calibri" panose="020F0502020204030204" pitchFamily="34" charset="0"/>
                <a:cs typeface="Calibri" panose="020F0502020204030204" pitchFamily="34" charset="0"/>
              </a:rPr>
              <a:t> 20 gennaio 2016</a:t>
            </a:r>
          </a:p>
        </p:txBody>
      </p:sp>
      <p:sp>
        <p:nvSpPr>
          <p:cNvPr id="10" name="CasellaDiTesto 9"/>
          <p:cNvSpPr txBox="1"/>
          <p:nvPr/>
        </p:nvSpPr>
        <p:spPr>
          <a:xfrm>
            <a:off x="4109158" y="5028141"/>
            <a:ext cx="3701663" cy="707886"/>
          </a:xfrm>
          <a:prstGeom prst="rect">
            <a:avLst/>
          </a:prstGeom>
          <a:noFill/>
        </p:spPr>
        <p:txBody>
          <a:bodyPr wrap="square" rtlCol="0">
            <a:spAutoFit/>
          </a:bodyPr>
          <a:lstStyle/>
          <a:p>
            <a:pPr algn="ctr"/>
            <a:r>
              <a:rPr lang="it-IT" dirty="0"/>
              <a:t> </a:t>
            </a:r>
            <a:r>
              <a:rPr lang="it-IT" sz="2000" b="1" dirty="0">
                <a:latin typeface="Calibri" panose="020F0502020204030204" pitchFamily="34" charset="0"/>
                <a:cs typeface="Calibri" panose="020F0502020204030204" pitchFamily="34" charset="0"/>
              </a:rPr>
              <a:t>Project work</a:t>
            </a:r>
          </a:p>
          <a:p>
            <a:r>
              <a:rPr lang="it-IT" sz="2000" b="1" dirty="0">
                <a:latin typeface="Calibri" panose="020F0502020204030204" pitchFamily="34" charset="0"/>
                <a:cs typeface="Calibri" panose="020F0502020204030204" pitchFamily="34" charset="0"/>
              </a:rPr>
              <a:t> Indice sintetico </a:t>
            </a:r>
            <a:r>
              <a:rPr lang="it-IT" sz="2000" b="1" dirty="0" err="1">
                <a:latin typeface="Calibri" panose="020F0502020204030204" pitchFamily="34" charset="0"/>
                <a:cs typeface="Calibri" panose="020F0502020204030204" pitchFamily="34" charset="0"/>
              </a:rPr>
              <a:t>Bes</a:t>
            </a:r>
            <a:r>
              <a:rPr lang="it-IT" sz="2000" b="1" dirty="0">
                <a:latin typeface="Calibri" panose="020F0502020204030204" pitchFamily="34" charset="0"/>
                <a:cs typeface="Calibri" panose="020F0502020204030204" pitchFamily="34" charset="0"/>
              </a:rPr>
              <a:t> territoriale</a:t>
            </a:r>
          </a:p>
        </p:txBody>
      </p:sp>
      <p:sp>
        <p:nvSpPr>
          <p:cNvPr id="11" name="CasellaDiTesto 10"/>
          <p:cNvSpPr txBox="1"/>
          <p:nvPr/>
        </p:nvSpPr>
        <p:spPr>
          <a:xfrm>
            <a:off x="8239485" y="3721540"/>
            <a:ext cx="1763486" cy="400110"/>
          </a:xfrm>
          <a:prstGeom prst="rect">
            <a:avLst/>
          </a:prstGeom>
          <a:noFill/>
        </p:spPr>
        <p:txBody>
          <a:bodyPr wrap="square" rtlCol="0">
            <a:spAutoFit/>
          </a:bodyPr>
          <a:lstStyle/>
          <a:p>
            <a:r>
              <a:rPr lang="it-IT" sz="2000" b="1" dirty="0">
                <a:latin typeface="Calibri" panose="020F0502020204030204" pitchFamily="34" charset="0"/>
                <a:cs typeface="Calibri" panose="020F0502020204030204" pitchFamily="34" charset="0"/>
              </a:rPr>
              <a:t>Follow-up</a:t>
            </a:r>
          </a:p>
        </p:txBody>
      </p:sp>
      <p:pic>
        <p:nvPicPr>
          <p:cNvPr id="820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5404" y="5648289"/>
            <a:ext cx="1188000" cy="11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12" t="6267" r="1638" b="12530"/>
          <a:stretch/>
        </p:blipFill>
        <p:spPr bwMode="auto">
          <a:xfrm>
            <a:off x="1611959" y="2614618"/>
            <a:ext cx="4054213" cy="24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magine 1"/>
          <p:cNvPicPr>
            <a:picLocks noChangeAspect="1"/>
          </p:cNvPicPr>
          <p:nvPr/>
        </p:nvPicPr>
        <p:blipFill>
          <a:blip r:embed="rId9"/>
          <a:stretch>
            <a:fillRect/>
          </a:stretch>
        </p:blipFill>
        <p:spPr>
          <a:xfrm>
            <a:off x="7556860" y="4075549"/>
            <a:ext cx="2709626" cy="2026886"/>
          </a:xfrm>
          <a:prstGeom prst="rect">
            <a:avLst/>
          </a:prstGeom>
        </p:spPr>
      </p:pic>
      <p:sp>
        <p:nvSpPr>
          <p:cNvPr id="13" name="CasellaDiTesto 12"/>
          <p:cNvSpPr txBox="1"/>
          <p:nvPr/>
        </p:nvSpPr>
        <p:spPr>
          <a:xfrm>
            <a:off x="4375889" y="-119977"/>
            <a:ext cx="3659976" cy="584775"/>
          </a:xfrm>
          <a:prstGeom prst="rect">
            <a:avLst/>
          </a:prstGeom>
          <a:noFill/>
        </p:spPr>
        <p:txBody>
          <a:bodyPr wrap="none" rtlCol="0">
            <a:spAutoFit/>
          </a:bodyPr>
          <a:lstStyle/>
          <a:p>
            <a:pPr algn="ctr"/>
            <a:r>
              <a:rPr lang="it-IT" sz="3200" b="1" dirty="0">
                <a:solidFill>
                  <a:schemeClr val="bg1"/>
                </a:solidFill>
                <a:latin typeface="Tahoma" panose="020B0604030504040204" pitchFamily="34" charset="0"/>
                <a:ea typeface="Tahoma" panose="020B0604030504040204" pitchFamily="34" charset="0"/>
                <a:cs typeface="Tahoma" panose="020B0604030504040204" pitchFamily="34" charset="0"/>
              </a:rPr>
              <a:t>Sperimentazione</a:t>
            </a:r>
          </a:p>
        </p:txBody>
      </p:sp>
    </p:spTree>
    <p:extLst>
      <p:ext uri="{BB962C8B-B14F-4D97-AF65-F5344CB8AC3E}">
        <p14:creationId xmlns:p14="http://schemas.microsoft.com/office/powerpoint/2010/main" val="789456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054" y="1680434"/>
            <a:ext cx="2381307" cy="213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142" y="1266149"/>
            <a:ext cx="4518025" cy="3298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091"/>
          <a:stretch/>
        </p:blipFill>
        <p:spPr bwMode="auto">
          <a:xfrm>
            <a:off x="7401499" y="1441855"/>
            <a:ext cx="2849249" cy="252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e 4"/>
          <p:cNvSpPr/>
          <p:nvPr/>
        </p:nvSpPr>
        <p:spPr>
          <a:xfrm>
            <a:off x="5518391" y="4019202"/>
            <a:ext cx="4329629" cy="2160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it-IT" sz="2000" b="1" dirty="0">
                <a:solidFill>
                  <a:schemeClr val="tx1"/>
                </a:solidFill>
                <a:latin typeface="Calibri" panose="020F0502020204030204" pitchFamily="34" charset="0"/>
                <a:cs typeface="Calibri" panose="020F0502020204030204" pitchFamily="34" charset="0"/>
              </a:rPr>
              <a:t>Docente e discenti </a:t>
            </a:r>
          </a:p>
          <a:p>
            <a:pPr algn="ctr"/>
            <a:r>
              <a:rPr lang="it-IT" sz="2000" b="1" dirty="0">
                <a:solidFill>
                  <a:schemeClr val="tx1"/>
                </a:solidFill>
                <a:latin typeface="Calibri" panose="020F0502020204030204" pitchFamily="34" charset="0"/>
                <a:cs typeface="Calibri" panose="020F0502020204030204" pitchFamily="34" charset="0"/>
              </a:rPr>
              <a:t>collegati ad una postazione virtuale assegnata attraverso un terminale </a:t>
            </a:r>
          </a:p>
          <a:p>
            <a:pPr algn="ctr"/>
            <a:r>
              <a:rPr lang="it-IT" sz="2000" b="1" dirty="0">
                <a:solidFill>
                  <a:schemeClr val="tx1"/>
                </a:solidFill>
                <a:latin typeface="Calibri" panose="020F0502020204030204" pitchFamily="34" charset="0"/>
                <a:cs typeface="Calibri" panose="020F0502020204030204" pitchFamily="34" charset="0"/>
              </a:rPr>
              <a:t>(pc, laptop, </a:t>
            </a:r>
            <a:r>
              <a:rPr lang="it-IT" sz="2000" b="1" dirty="0" err="1">
                <a:solidFill>
                  <a:schemeClr val="tx1"/>
                </a:solidFill>
                <a:latin typeface="Calibri" panose="020F0502020204030204" pitchFamily="34" charset="0"/>
                <a:cs typeface="Calibri" panose="020F0502020204030204" pitchFamily="34" charset="0"/>
              </a:rPr>
              <a:t>tablet</a:t>
            </a:r>
            <a:r>
              <a:rPr lang="it-IT" sz="2000" b="1" dirty="0">
                <a:solidFill>
                  <a:schemeClr val="tx1"/>
                </a:solidFill>
                <a:latin typeface="Calibri" panose="020F0502020204030204" pitchFamily="34" charset="0"/>
                <a:cs typeface="Calibri" panose="020F0502020204030204" pitchFamily="34" charset="0"/>
              </a:rPr>
              <a:t>, etc.)</a:t>
            </a:r>
          </a:p>
        </p:txBody>
      </p:sp>
      <p:sp>
        <p:nvSpPr>
          <p:cNvPr id="7" name="Segnaposto contenuto 6"/>
          <p:cNvSpPr>
            <a:spLocks noGrp="1"/>
          </p:cNvSpPr>
          <p:nvPr>
            <p:ph idx="1"/>
          </p:nvPr>
        </p:nvSpPr>
        <p:spPr>
          <a:xfrm>
            <a:off x="1494065" y="919095"/>
            <a:ext cx="8817429" cy="3095500"/>
          </a:xfrm>
        </p:spPr>
        <p:txBody>
          <a:bodyPr/>
          <a:lstStyle/>
          <a:p>
            <a:pPr marL="0" indent="0">
              <a:buNone/>
            </a:pPr>
            <a:r>
              <a:rPr lang="it-IT" sz="2400" dirty="0"/>
              <a:t>                                        </a:t>
            </a:r>
          </a:p>
          <a:p>
            <a:pPr marL="0" indent="0">
              <a:buNone/>
            </a:pPr>
            <a:endParaRPr lang="it-IT" sz="2400" dirty="0"/>
          </a:p>
        </p:txBody>
      </p:sp>
      <p:sp>
        <p:nvSpPr>
          <p:cNvPr id="6" name="CasellaDiTesto 5"/>
          <p:cNvSpPr txBox="1"/>
          <p:nvPr/>
        </p:nvSpPr>
        <p:spPr>
          <a:xfrm>
            <a:off x="8227552" y="1222585"/>
            <a:ext cx="2014847" cy="400110"/>
          </a:xfrm>
          <a:prstGeom prst="rect">
            <a:avLst/>
          </a:prstGeom>
          <a:noFill/>
        </p:spPr>
        <p:txBody>
          <a:bodyPr wrap="square" rtlCol="0">
            <a:spAutoFit/>
          </a:bodyPr>
          <a:lstStyle/>
          <a:p>
            <a:pPr algn="ctr"/>
            <a:r>
              <a:rPr lang="it-IT" sz="2000" b="1" dirty="0">
                <a:latin typeface="Calibri" panose="020F0502020204030204" pitchFamily="34" charset="0"/>
                <a:cs typeface="Calibri" panose="020F0502020204030204" pitchFamily="34" charset="0"/>
              </a:rPr>
              <a:t>Aula </a:t>
            </a:r>
            <a:r>
              <a:rPr lang="it-IT" sz="2000" b="1" dirty="0" smtClean="0">
                <a:latin typeface="Calibri" panose="020F0502020204030204" pitchFamily="34" charset="0"/>
                <a:cs typeface="Calibri" panose="020F0502020204030204" pitchFamily="34" charset="0"/>
              </a:rPr>
              <a:t>Virtuale</a:t>
            </a:r>
            <a:endParaRPr lang="it-IT" sz="2000" b="1" i="1" dirty="0">
              <a:solidFill>
                <a:schemeClr val="tx2"/>
              </a:solidFill>
              <a:latin typeface="Calibri" panose="020F0502020204030204" pitchFamily="34" charset="0"/>
              <a:cs typeface="Calibri" panose="020F0502020204030204" pitchFamily="34" charset="0"/>
            </a:endParaRPr>
          </a:p>
        </p:txBody>
      </p:sp>
      <p:sp>
        <p:nvSpPr>
          <p:cNvPr id="17" name="CasellaDiTesto 16"/>
          <p:cNvSpPr txBox="1"/>
          <p:nvPr/>
        </p:nvSpPr>
        <p:spPr>
          <a:xfrm>
            <a:off x="1582978" y="1169982"/>
            <a:ext cx="4704751" cy="400110"/>
          </a:xfrm>
          <a:prstGeom prst="rect">
            <a:avLst/>
          </a:prstGeom>
          <a:noFill/>
        </p:spPr>
        <p:txBody>
          <a:bodyPr wrap="square" rtlCol="0">
            <a:spAutoFit/>
          </a:bodyPr>
          <a:lstStyle/>
          <a:p>
            <a:r>
              <a:rPr lang="it-IT" sz="2000" b="1" dirty="0">
                <a:latin typeface="Calibri" panose="020F0502020204030204" pitchFamily="34" charset="0"/>
                <a:cs typeface="Calibri" panose="020F0502020204030204" pitchFamily="34" charset="0"/>
              </a:rPr>
              <a:t>Corso d’aula. Potenza, 4-6 novembre 2015</a:t>
            </a:r>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4847" y="1713740"/>
            <a:ext cx="1760259" cy="14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9517" y="2113336"/>
            <a:ext cx="624409"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0379" y="4290886"/>
            <a:ext cx="2160000"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igura a mano libera 3"/>
          <p:cNvSpPr/>
          <p:nvPr/>
        </p:nvSpPr>
        <p:spPr>
          <a:xfrm>
            <a:off x="2958518" y="3436517"/>
            <a:ext cx="2753660" cy="1682045"/>
          </a:xfrm>
          <a:custGeom>
            <a:avLst/>
            <a:gdLst>
              <a:gd name="connsiteX0" fmla="*/ 33038 w 2753660"/>
              <a:gd name="connsiteY0" fmla="*/ 1557867 h 1557867"/>
              <a:gd name="connsiteX1" fmla="*/ 315260 w 2753660"/>
              <a:gd name="connsiteY1" fmla="*/ 936978 h 1557867"/>
              <a:gd name="connsiteX2" fmla="*/ 2313393 w 2753660"/>
              <a:gd name="connsiteY2" fmla="*/ 778934 h 1557867"/>
              <a:gd name="connsiteX3" fmla="*/ 2753660 w 2753660"/>
              <a:gd name="connsiteY3" fmla="*/ 0 h 1557867"/>
              <a:gd name="connsiteX4" fmla="*/ 2753660 w 2753660"/>
              <a:gd name="connsiteY4" fmla="*/ 0 h 155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3660" h="1557867">
                <a:moveTo>
                  <a:pt x="33038" y="1557867"/>
                </a:moveTo>
                <a:cubicBezTo>
                  <a:pt x="-15881" y="1312333"/>
                  <a:pt x="-64799" y="1066800"/>
                  <a:pt x="315260" y="936978"/>
                </a:cubicBezTo>
                <a:cubicBezTo>
                  <a:pt x="695319" y="807156"/>
                  <a:pt x="1906993" y="935097"/>
                  <a:pt x="2313393" y="778934"/>
                </a:cubicBezTo>
                <a:cubicBezTo>
                  <a:pt x="2719793" y="622771"/>
                  <a:pt x="2753660" y="0"/>
                  <a:pt x="2753660" y="0"/>
                </a:cubicBezTo>
                <a:lnTo>
                  <a:pt x="2753660" y="0"/>
                </a:ln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90649">
            <a:off x="2595647" y="4824562"/>
            <a:ext cx="324000" cy="32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1897648" y="4088336"/>
            <a:ext cx="1569307" cy="400110"/>
          </a:xfrm>
          <a:prstGeom prst="rect">
            <a:avLst/>
          </a:prstGeom>
          <a:noFill/>
        </p:spPr>
        <p:txBody>
          <a:bodyPr wrap="square" rtlCol="0">
            <a:spAutoFit/>
          </a:bodyPr>
          <a:lstStyle/>
          <a:p>
            <a:r>
              <a:rPr lang="it-IT" sz="2000" b="1" dirty="0">
                <a:latin typeface="Calibri" panose="020F0502020204030204" pitchFamily="34" charset="0"/>
                <a:cs typeface="Calibri" panose="020F0502020204030204" pitchFamily="34" charset="0"/>
              </a:rPr>
              <a:t>Project work </a:t>
            </a:r>
          </a:p>
        </p:txBody>
      </p:sp>
      <p:sp>
        <p:nvSpPr>
          <p:cNvPr id="18" name="CasellaDiTesto 17"/>
          <p:cNvSpPr txBox="1"/>
          <p:nvPr/>
        </p:nvSpPr>
        <p:spPr>
          <a:xfrm>
            <a:off x="4375889" y="-119977"/>
            <a:ext cx="3659976" cy="584775"/>
          </a:xfrm>
          <a:prstGeom prst="rect">
            <a:avLst/>
          </a:prstGeom>
          <a:noFill/>
        </p:spPr>
        <p:txBody>
          <a:bodyPr wrap="none" rtlCol="0">
            <a:spAutoFit/>
          </a:bodyPr>
          <a:lstStyle/>
          <a:p>
            <a:pPr algn="ctr"/>
            <a:r>
              <a:rPr lang="it-IT" sz="3200" b="1" dirty="0">
                <a:solidFill>
                  <a:schemeClr val="bg1"/>
                </a:solidFill>
                <a:latin typeface="Tahoma" panose="020B0604030504040204" pitchFamily="34" charset="0"/>
                <a:ea typeface="Tahoma" panose="020B0604030504040204" pitchFamily="34" charset="0"/>
                <a:cs typeface="Tahoma" panose="020B0604030504040204" pitchFamily="34" charset="0"/>
              </a:rPr>
              <a:t>Sperimentazione</a:t>
            </a:r>
          </a:p>
        </p:txBody>
      </p:sp>
    </p:spTree>
    <p:extLst>
      <p:ext uri="{BB962C8B-B14F-4D97-AF65-F5344CB8AC3E}">
        <p14:creationId xmlns:p14="http://schemas.microsoft.com/office/powerpoint/2010/main" val="3829243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202" y="1467396"/>
            <a:ext cx="2721207" cy="193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CasellaDiTesto 7"/>
          <p:cNvSpPr txBox="1"/>
          <p:nvPr/>
        </p:nvSpPr>
        <p:spPr>
          <a:xfrm>
            <a:off x="2630201" y="-88445"/>
            <a:ext cx="6947736" cy="954107"/>
          </a:xfrm>
          <a:prstGeom prst="rect">
            <a:avLst/>
          </a:prstGeom>
          <a:noFill/>
        </p:spPr>
        <p:txBody>
          <a:bodyPr wrap="none" rtlCol="0">
            <a:spAutoFit/>
          </a:bodyPr>
          <a:lstStyle/>
          <a:p>
            <a:pPr algn="ctr"/>
            <a:r>
              <a:rPr lang="it-IT" sz="2800" b="1" dirty="0">
                <a:solidFill>
                  <a:schemeClr val="bg1"/>
                </a:solidFill>
                <a:latin typeface="Tahoma" panose="020B0604030504040204" pitchFamily="34" charset="0"/>
                <a:ea typeface="Tahoma" panose="020B0604030504040204" pitchFamily="34" charset="0"/>
                <a:cs typeface="Tahoma" panose="020B0604030504040204" pitchFamily="34" charset="0"/>
              </a:rPr>
              <a:t>Infrastruttura Desktop Virtuale (VDI)</a:t>
            </a:r>
          </a:p>
          <a:p>
            <a:pPr algn="ctr"/>
            <a:endParaRPr lang="it-IT"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ttangolo 2"/>
          <p:cNvSpPr/>
          <p:nvPr/>
        </p:nvSpPr>
        <p:spPr>
          <a:xfrm>
            <a:off x="3065308" y="1030686"/>
            <a:ext cx="1893640" cy="461665"/>
          </a:xfrm>
          <a:prstGeom prst="rect">
            <a:avLst/>
          </a:prstGeom>
        </p:spPr>
        <p:txBody>
          <a:bodyPr wrap="square">
            <a:spAutoFit/>
          </a:bodyPr>
          <a:lstStyle/>
          <a:p>
            <a:pPr algn="ctr">
              <a:spcAft>
                <a:spcPts val="1200"/>
              </a:spcAft>
            </a:pPr>
            <a:r>
              <a:rPr lang="it-IT" sz="2400" b="1" dirty="0">
                <a:solidFill>
                  <a:prstClr val="black"/>
                </a:solidFill>
                <a:latin typeface="Calibri" panose="020F0502020204030204" pitchFamily="34" charset="0"/>
                <a:ea typeface="Tahoma" panose="020B0604030504040204" pitchFamily="34" charset="0"/>
                <a:cs typeface="Tahoma" panose="020B0604030504040204" pitchFamily="34" charset="0"/>
              </a:rPr>
              <a:t>Performance</a:t>
            </a:r>
            <a:endParaRPr lang="it-IT" b="1"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sp>
        <p:nvSpPr>
          <p:cNvPr id="12" name="Rettangolo 11"/>
          <p:cNvSpPr/>
          <p:nvPr/>
        </p:nvSpPr>
        <p:spPr>
          <a:xfrm>
            <a:off x="7249191" y="1030686"/>
            <a:ext cx="1893640" cy="461665"/>
          </a:xfrm>
          <a:prstGeom prst="rect">
            <a:avLst/>
          </a:prstGeom>
        </p:spPr>
        <p:txBody>
          <a:bodyPr wrap="square">
            <a:spAutoFit/>
          </a:bodyPr>
          <a:lstStyle/>
          <a:p>
            <a:pPr algn="ctr">
              <a:spcAft>
                <a:spcPts val="1200"/>
              </a:spcAft>
            </a:pPr>
            <a:r>
              <a:rPr lang="it-IT" sz="2400" b="1" dirty="0" err="1">
                <a:solidFill>
                  <a:prstClr val="black"/>
                </a:solidFill>
                <a:latin typeface="Calibri" panose="020F0502020204030204" pitchFamily="34" charset="0"/>
                <a:ea typeface="Tahoma" panose="020B0604030504040204" pitchFamily="34" charset="0"/>
                <a:cs typeface="Tahoma" panose="020B0604030504040204" pitchFamily="34" charset="0"/>
              </a:rPr>
              <a:t>Governance</a:t>
            </a:r>
            <a:endParaRPr lang="it-IT" sz="2400" b="1"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sp>
        <p:nvSpPr>
          <p:cNvPr id="13" name="Rettangolo 12"/>
          <p:cNvSpPr/>
          <p:nvPr/>
        </p:nvSpPr>
        <p:spPr>
          <a:xfrm>
            <a:off x="2854445" y="3805608"/>
            <a:ext cx="2299019" cy="461665"/>
          </a:xfrm>
          <a:prstGeom prst="rect">
            <a:avLst/>
          </a:prstGeom>
        </p:spPr>
        <p:txBody>
          <a:bodyPr wrap="square">
            <a:spAutoFit/>
          </a:bodyPr>
          <a:lstStyle/>
          <a:p>
            <a:pPr algn="ctr">
              <a:spcAft>
                <a:spcPts val="1200"/>
              </a:spcAft>
            </a:pPr>
            <a:r>
              <a:rPr lang="it-IT" sz="2400" b="1" dirty="0">
                <a:solidFill>
                  <a:prstClr val="black"/>
                </a:solidFill>
                <a:latin typeface="Calibri" panose="020F0502020204030204" pitchFamily="34" charset="0"/>
                <a:ea typeface="Tahoma" panose="020B0604030504040204" pitchFamily="34" charset="0"/>
                <a:cs typeface="Tahoma" panose="020B0604030504040204" pitchFamily="34" charset="0"/>
              </a:rPr>
              <a:t>Smart </a:t>
            </a:r>
            <a:r>
              <a:rPr lang="it-IT" sz="2400" b="1" dirty="0" err="1">
                <a:solidFill>
                  <a:prstClr val="black"/>
                </a:solidFill>
                <a:latin typeface="Calibri" panose="020F0502020204030204" pitchFamily="34" charset="0"/>
                <a:ea typeface="Tahoma" panose="020B0604030504040204" pitchFamily="34" charset="0"/>
                <a:cs typeface="Tahoma" panose="020B0604030504040204" pitchFamily="34" charset="0"/>
              </a:rPr>
              <a:t>Working</a:t>
            </a:r>
            <a:endParaRPr lang="it-IT" sz="2400" b="1"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sp>
        <p:nvSpPr>
          <p:cNvPr id="14" name="Rettangolo 13"/>
          <p:cNvSpPr/>
          <p:nvPr/>
        </p:nvSpPr>
        <p:spPr>
          <a:xfrm>
            <a:off x="7156316" y="3779441"/>
            <a:ext cx="2299019" cy="461665"/>
          </a:xfrm>
          <a:prstGeom prst="rect">
            <a:avLst/>
          </a:prstGeom>
        </p:spPr>
        <p:txBody>
          <a:bodyPr wrap="square">
            <a:spAutoFit/>
          </a:bodyPr>
          <a:lstStyle/>
          <a:p>
            <a:pPr algn="ctr">
              <a:spcAft>
                <a:spcPts val="1200"/>
              </a:spcAft>
            </a:pPr>
            <a:r>
              <a:rPr lang="it-IT" sz="2400" b="1" dirty="0" err="1">
                <a:solidFill>
                  <a:prstClr val="black"/>
                </a:solidFill>
                <a:latin typeface="Calibri" panose="020F0502020204030204" pitchFamily="34" charset="0"/>
                <a:ea typeface="Tahoma" panose="020B0604030504040204" pitchFamily="34" charset="0"/>
                <a:cs typeface="Tahoma" panose="020B0604030504040204" pitchFamily="34" charset="0"/>
              </a:rPr>
              <a:t>Cost</a:t>
            </a:r>
            <a:r>
              <a:rPr lang="it-IT" sz="2400" b="1" dirty="0">
                <a:solidFill>
                  <a:prstClr val="black"/>
                </a:solidFill>
                <a:latin typeface="Calibri" panose="020F0502020204030204" pitchFamily="34" charset="0"/>
                <a:ea typeface="Tahoma" panose="020B0604030504040204" pitchFamily="34" charset="0"/>
                <a:cs typeface="Tahoma" panose="020B0604030504040204" pitchFamily="34" charset="0"/>
              </a:rPr>
              <a:t> </a:t>
            </a:r>
            <a:r>
              <a:rPr lang="it-IT" sz="2400" b="1" dirty="0" err="1">
                <a:solidFill>
                  <a:prstClr val="black"/>
                </a:solidFill>
                <a:latin typeface="Calibri" panose="020F0502020204030204" pitchFamily="34" charset="0"/>
                <a:ea typeface="Tahoma" panose="020B0604030504040204" pitchFamily="34" charset="0"/>
                <a:cs typeface="Tahoma" panose="020B0604030504040204" pitchFamily="34" charset="0"/>
              </a:rPr>
              <a:t>Reduction</a:t>
            </a:r>
            <a:endParaRPr lang="it-IT" sz="2400" b="1"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pic>
        <p:nvPicPr>
          <p:cNvPr id="4" name="Immagine 3"/>
          <p:cNvPicPr>
            <a:picLocks noChangeAspect="1"/>
          </p:cNvPicPr>
          <p:nvPr/>
        </p:nvPicPr>
        <p:blipFill>
          <a:blip r:embed="rId4"/>
          <a:stretch>
            <a:fillRect/>
          </a:stretch>
        </p:blipFill>
        <p:spPr>
          <a:xfrm>
            <a:off x="2630202" y="4267273"/>
            <a:ext cx="2721207" cy="1928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magine 14"/>
          <p:cNvPicPr>
            <a:picLocks noChangeAspect="1"/>
          </p:cNvPicPr>
          <p:nvPr/>
        </p:nvPicPr>
        <p:blipFill>
          <a:blip r:embed="rId5"/>
          <a:stretch>
            <a:fillRect/>
          </a:stretch>
        </p:blipFill>
        <p:spPr>
          <a:xfrm>
            <a:off x="6857581" y="1467396"/>
            <a:ext cx="2732671" cy="193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magine 15"/>
          <p:cNvPicPr>
            <a:picLocks noChangeAspect="1"/>
          </p:cNvPicPr>
          <p:nvPr/>
        </p:nvPicPr>
        <p:blipFill>
          <a:blip r:embed="rId6"/>
          <a:stretch>
            <a:fillRect/>
          </a:stretch>
        </p:blipFill>
        <p:spPr>
          <a:xfrm>
            <a:off x="6857580" y="4267273"/>
            <a:ext cx="2720528" cy="1928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93947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3493" y="2963437"/>
            <a:ext cx="10317729" cy="2718567"/>
          </a:xfrm>
          <a:prstGeom prst="rect">
            <a:avLst/>
          </a:prstGeom>
        </p:spPr>
        <p:txBody>
          <a:bodyPr wrap="square" lIns="91440" tIns="45721" rIns="91440" bIns="45721">
            <a:spAutoFit/>
          </a:bodyPr>
          <a:lstStyle/>
          <a:p>
            <a:pPr algn="ctr"/>
            <a:r>
              <a:rPr lang="en-US" sz="8533" b="1" dirty="0" err="1" smtClean="0">
                <a:ln w="12700" cap="rnd" cmpd="sng">
                  <a:noFill/>
                  <a:prstDash val="solid"/>
                </a:ln>
                <a:solidFill>
                  <a:schemeClr val="tx1">
                    <a:lumMod val="75000"/>
                  </a:schemeClr>
                </a:solidFill>
                <a:effectLst>
                  <a:outerShdw blurRad="88900" dist="38100" dir="5400000" algn="ctr" rotWithShape="0">
                    <a:srgbClr val="000000">
                      <a:alpha val="65000"/>
                    </a:srgbClr>
                  </a:outerShdw>
                </a:effectLst>
                <a:latin typeface="Arial" panose="020B0604020202020204" pitchFamily="34" charset="0"/>
                <a:ea typeface="+mj-ea"/>
                <a:cs typeface="Arial" panose="020B0604020202020204" pitchFamily="34" charset="0"/>
              </a:rPr>
              <a:t>Ambiente</a:t>
            </a:r>
            <a:r>
              <a:rPr lang="en-US" sz="8533" b="1" dirty="0" smtClean="0">
                <a:ln w="12700" cap="rnd" cmpd="sng">
                  <a:noFill/>
                  <a:prstDash val="solid"/>
                </a:ln>
                <a:solidFill>
                  <a:schemeClr val="tx1">
                    <a:lumMod val="75000"/>
                  </a:schemeClr>
                </a:solidFill>
                <a:effectLst>
                  <a:outerShdw blurRad="88900" dist="38100" dir="5400000" algn="ctr" rotWithShape="0">
                    <a:srgbClr val="000000">
                      <a:alpha val="65000"/>
                    </a:srgbClr>
                  </a:outerShdw>
                </a:effectLst>
                <a:latin typeface="Arial" panose="020B0604020202020204" pitchFamily="34" charset="0"/>
                <a:ea typeface="+mj-ea"/>
                <a:cs typeface="Arial" panose="020B0604020202020204" pitchFamily="34" charset="0"/>
              </a:rPr>
              <a:t> di </a:t>
            </a:r>
            <a:r>
              <a:rPr lang="en-US" sz="8533" b="1" dirty="0" err="1" smtClean="0">
                <a:ln w="12700" cap="rnd" cmpd="sng">
                  <a:noFill/>
                  <a:prstDash val="solid"/>
                </a:ln>
                <a:solidFill>
                  <a:schemeClr val="tx1">
                    <a:lumMod val="75000"/>
                  </a:schemeClr>
                </a:solidFill>
                <a:effectLst>
                  <a:outerShdw blurRad="88900" dist="38100" dir="5400000" algn="ctr" rotWithShape="0">
                    <a:srgbClr val="000000">
                      <a:alpha val="65000"/>
                    </a:srgbClr>
                  </a:outerShdw>
                </a:effectLst>
                <a:latin typeface="Arial" panose="020B0604020202020204" pitchFamily="34" charset="0"/>
                <a:ea typeface="+mj-ea"/>
                <a:cs typeface="Arial" panose="020B0604020202020204" pitchFamily="34" charset="0"/>
              </a:rPr>
              <a:t>lavoro</a:t>
            </a:r>
            <a:r>
              <a:rPr lang="en-US" sz="8533" b="1" dirty="0" smtClean="0">
                <a:ln w="12700" cap="rnd" cmpd="sng">
                  <a:noFill/>
                  <a:prstDash val="solid"/>
                </a:ln>
                <a:solidFill>
                  <a:schemeClr val="tx1">
                    <a:lumMod val="75000"/>
                  </a:schemeClr>
                </a:solidFill>
                <a:effectLst>
                  <a:outerShdw blurRad="88900" dist="38100" dir="5400000" algn="ctr" rotWithShape="0">
                    <a:srgbClr val="000000">
                      <a:alpha val="65000"/>
                    </a:srgbClr>
                  </a:outerShdw>
                </a:effectLst>
                <a:latin typeface="Arial" panose="020B0604020202020204" pitchFamily="34" charset="0"/>
                <a:ea typeface="+mj-ea"/>
                <a:cs typeface="Arial" panose="020B0604020202020204" pitchFamily="34" charset="0"/>
              </a:rPr>
              <a:t> </a:t>
            </a:r>
            <a:r>
              <a:rPr lang="en-US" sz="8533" b="1" dirty="0" err="1" smtClean="0">
                <a:ln w="12700" cap="rnd" cmpd="sng">
                  <a:noFill/>
                  <a:prstDash val="solid"/>
                </a:ln>
                <a:solidFill>
                  <a:schemeClr val="tx1">
                    <a:lumMod val="75000"/>
                  </a:schemeClr>
                </a:solidFill>
                <a:effectLst>
                  <a:outerShdw blurRad="88900" dist="38100" dir="5400000" algn="ctr" rotWithShape="0">
                    <a:srgbClr val="000000">
                      <a:alpha val="65000"/>
                    </a:srgbClr>
                  </a:outerShdw>
                </a:effectLst>
                <a:latin typeface="Arial" panose="020B0604020202020204" pitchFamily="34" charset="0"/>
                <a:ea typeface="+mj-ea"/>
                <a:cs typeface="Arial" panose="020B0604020202020204" pitchFamily="34" charset="0"/>
              </a:rPr>
              <a:t>sempre</a:t>
            </a:r>
            <a:r>
              <a:rPr lang="en-US" sz="8533" b="1" dirty="0" smtClean="0">
                <a:ln w="12700" cap="rnd" cmpd="sng">
                  <a:noFill/>
                  <a:prstDash val="solid"/>
                </a:ln>
                <a:solidFill>
                  <a:schemeClr val="tx1">
                    <a:lumMod val="75000"/>
                  </a:schemeClr>
                </a:solidFill>
                <a:effectLst>
                  <a:outerShdw blurRad="88900" dist="38100" dir="5400000" algn="ctr" rotWithShape="0">
                    <a:srgbClr val="000000">
                      <a:alpha val="65000"/>
                    </a:srgbClr>
                  </a:outerShdw>
                </a:effectLst>
                <a:latin typeface="Arial" panose="020B0604020202020204" pitchFamily="34" charset="0"/>
                <a:ea typeface="+mj-ea"/>
                <a:cs typeface="Arial" panose="020B0604020202020204" pitchFamily="34" charset="0"/>
              </a:rPr>
              <a:t> </a:t>
            </a:r>
            <a:r>
              <a:rPr lang="en-US" sz="8533" b="1" dirty="0" err="1" smtClean="0">
                <a:ln w="12700" cap="rnd" cmpd="sng">
                  <a:noFill/>
                  <a:prstDash val="solid"/>
                </a:ln>
                <a:solidFill>
                  <a:schemeClr val="tx1">
                    <a:lumMod val="75000"/>
                  </a:schemeClr>
                </a:solidFill>
                <a:effectLst>
                  <a:outerShdw blurRad="88900" dist="38100" dir="5400000" algn="ctr" rotWithShape="0">
                    <a:srgbClr val="000000">
                      <a:alpha val="65000"/>
                    </a:srgbClr>
                  </a:outerShdw>
                </a:effectLst>
                <a:latin typeface="Arial" panose="020B0604020202020204" pitchFamily="34" charset="0"/>
                <a:ea typeface="+mj-ea"/>
                <a:cs typeface="Arial" panose="020B0604020202020204" pitchFamily="34" charset="0"/>
              </a:rPr>
              <a:t>disponibile</a:t>
            </a:r>
            <a:endParaRPr lang="en-US" sz="2800" b="1" dirty="0">
              <a:solidFill>
                <a:schemeClr val="tx1">
                  <a:lumMod val="75000"/>
                </a:schemeClr>
              </a:solidFill>
              <a:latin typeface="Arial" panose="020B0604020202020204" pitchFamily="34" charset="0"/>
              <a:cs typeface="Arial" panose="020B0604020202020204" pitchFamily="34" charset="0"/>
            </a:endParaRPr>
          </a:p>
        </p:txBody>
      </p:sp>
      <p:sp>
        <p:nvSpPr>
          <p:cNvPr id="7" name="Rectangle 6"/>
          <p:cNvSpPr/>
          <p:nvPr/>
        </p:nvSpPr>
        <p:spPr>
          <a:xfrm>
            <a:off x="976420" y="4322720"/>
            <a:ext cx="9951873" cy="1754328"/>
          </a:xfrm>
          <a:prstGeom prst="rect">
            <a:avLst/>
          </a:prstGeom>
        </p:spPr>
        <p:txBody>
          <a:bodyPr wrap="square" lIns="91440" tIns="45721" rIns="91440" bIns="45721">
            <a:spAutoFit/>
          </a:bodyPr>
          <a:lstStyle/>
          <a:p>
            <a:pPr algn="ctr">
              <a:spcBef>
                <a:spcPts val="1800"/>
              </a:spcBef>
              <a:buClr>
                <a:srgbClr val="FFFFFF">
                  <a:lumMod val="65000"/>
                </a:srgbClr>
              </a:buClr>
            </a:pPr>
            <a:r>
              <a:rPr lang="en-US" sz="3600" b="1" dirty="0" err="1" smtClean="0">
                <a:solidFill>
                  <a:schemeClr val="tx1">
                    <a:lumMod val="60000"/>
                    <a:lumOff val="40000"/>
                  </a:schemeClr>
                </a:solidFill>
                <a:latin typeface="Arial" panose="020B0604020202020204" pitchFamily="34" charset="0"/>
                <a:cs typeface="Arial" panose="020B0604020202020204" pitchFamily="34" charset="0"/>
              </a:rPr>
              <a:t>Consente</a:t>
            </a:r>
            <a:r>
              <a:rPr lang="en-US" sz="3600" b="1" dirty="0" smtClean="0">
                <a:solidFill>
                  <a:schemeClr val="tx1">
                    <a:lumMod val="60000"/>
                    <a:lumOff val="40000"/>
                  </a:schemeClr>
                </a:solidFill>
                <a:latin typeface="Arial" panose="020B0604020202020204" pitchFamily="34" charset="0"/>
                <a:cs typeface="Arial" panose="020B0604020202020204" pitchFamily="34" charset="0"/>
              </a:rPr>
              <a:t> </a:t>
            </a:r>
            <a:r>
              <a:rPr lang="en-US" sz="3600" b="1" dirty="0" err="1" smtClean="0">
                <a:solidFill>
                  <a:schemeClr val="tx1">
                    <a:lumMod val="60000"/>
                    <a:lumOff val="40000"/>
                  </a:schemeClr>
                </a:solidFill>
                <a:latin typeface="Arial" panose="020B0604020202020204" pitchFamily="34" charset="0"/>
                <a:cs typeface="Arial" panose="020B0604020202020204" pitchFamily="34" charset="0"/>
              </a:rPr>
              <a:t>l’accesso</a:t>
            </a:r>
            <a:r>
              <a:rPr lang="en-US" sz="3600" b="1" dirty="0" smtClean="0">
                <a:solidFill>
                  <a:schemeClr val="tx1">
                    <a:lumMod val="60000"/>
                    <a:lumOff val="40000"/>
                  </a:schemeClr>
                </a:solidFill>
                <a:latin typeface="Arial" panose="020B0604020202020204" pitchFamily="34" charset="0"/>
                <a:cs typeface="Arial" panose="020B0604020202020204" pitchFamily="34" charset="0"/>
              </a:rPr>
              <a:t> </a:t>
            </a:r>
            <a:r>
              <a:rPr lang="en-US" sz="3600" b="1" dirty="0" err="1" smtClean="0">
                <a:solidFill>
                  <a:schemeClr val="tx1">
                    <a:lumMod val="60000"/>
                    <a:lumOff val="40000"/>
                  </a:schemeClr>
                </a:solidFill>
                <a:latin typeface="Arial" panose="020B0604020202020204" pitchFamily="34" charset="0"/>
                <a:cs typeface="Arial" panose="020B0604020202020204" pitchFamily="34" charset="0"/>
              </a:rPr>
              <a:t>alle</a:t>
            </a:r>
            <a:r>
              <a:rPr lang="en-US" sz="3600" b="1" dirty="0" smtClean="0">
                <a:solidFill>
                  <a:schemeClr val="tx1">
                    <a:lumMod val="60000"/>
                    <a:lumOff val="40000"/>
                  </a:schemeClr>
                </a:solidFill>
                <a:latin typeface="Arial" panose="020B0604020202020204" pitchFamily="34" charset="0"/>
                <a:cs typeface="Arial" panose="020B0604020202020204" pitchFamily="34" charset="0"/>
              </a:rPr>
              <a:t> </a:t>
            </a:r>
            <a:r>
              <a:rPr lang="en-US" sz="3600" b="1" dirty="0" err="1" smtClean="0">
                <a:solidFill>
                  <a:schemeClr val="tx1">
                    <a:lumMod val="60000"/>
                    <a:lumOff val="40000"/>
                  </a:schemeClr>
                </a:solidFill>
                <a:latin typeface="Arial" panose="020B0604020202020204" pitchFamily="34" charset="0"/>
                <a:cs typeface="Arial" panose="020B0604020202020204" pitchFamily="34" charset="0"/>
              </a:rPr>
              <a:t>applicazioni</a:t>
            </a:r>
            <a:r>
              <a:rPr lang="en-US" sz="3600" b="1" dirty="0" smtClean="0">
                <a:solidFill>
                  <a:schemeClr val="tx1">
                    <a:lumMod val="60000"/>
                    <a:lumOff val="40000"/>
                  </a:schemeClr>
                </a:solidFill>
                <a:latin typeface="Arial" panose="020B0604020202020204" pitchFamily="34" charset="0"/>
                <a:cs typeface="Arial" panose="020B0604020202020204" pitchFamily="34" charset="0"/>
              </a:rPr>
              <a:t>, </a:t>
            </a:r>
            <a:r>
              <a:rPr lang="en-US" sz="3600" b="1" dirty="0" err="1" smtClean="0">
                <a:solidFill>
                  <a:schemeClr val="tx1">
                    <a:lumMod val="60000"/>
                    <a:lumOff val="40000"/>
                  </a:schemeClr>
                </a:solidFill>
                <a:latin typeface="Arial" panose="020B0604020202020204" pitchFamily="34" charset="0"/>
                <a:cs typeface="Arial" panose="020B0604020202020204" pitchFamily="34" charset="0"/>
              </a:rPr>
              <a:t>ai</a:t>
            </a:r>
            <a:r>
              <a:rPr lang="en-US" sz="3600" b="1" dirty="0" smtClean="0">
                <a:solidFill>
                  <a:schemeClr val="tx1">
                    <a:lumMod val="60000"/>
                    <a:lumOff val="40000"/>
                  </a:schemeClr>
                </a:solidFill>
                <a:latin typeface="Arial" panose="020B0604020202020204" pitchFamily="34" charset="0"/>
                <a:cs typeface="Arial" panose="020B0604020202020204" pitchFamily="34" charset="0"/>
              </a:rPr>
              <a:t> </a:t>
            </a:r>
            <a:r>
              <a:rPr lang="en-US" sz="3600" b="1" dirty="0" err="1" smtClean="0">
                <a:solidFill>
                  <a:schemeClr val="tx1">
                    <a:lumMod val="60000"/>
                    <a:lumOff val="40000"/>
                  </a:schemeClr>
                </a:solidFill>
                <a:latin typeface="Arial" panose="020B0604020202020204" pitchFamily="34" charset="0"/>
                <a:cs typeface="Arial" panose="020B0604020202020204" pitchFamily="34" charset="0"/>
              </a:rPr>
              <a:t>dati</a:t>
            </a:r>
            <a:r>
              <a:rPr lang="en-US" sz="3600" b="1" dirty="0" smtClean="0">
                <a:solidFill>
                  <a:schemeClr val="tx1">
                    <a:lumMod val="60000"/>
                    <a:lumOff val="40000"/>
                  </a:schemeClr>
                </a:solidFill>
                <a:latin typeface="Arial" panose="020B0604020202020204" pitchFamily="34" charset="0"/>
                <a:cs typeface="Arial" panose="020B0604020202020204" pitchFamily="34" charset="0"/>
              </a:rPr>
              <a:t> e </a:t>
            </a:r>
            <a:r>
              <a:rPr lang="en-US" sz="3600" b="1" dirty="0" err="1" smtClean="0">
                <a:solidFill>
                  <a:schemeClr val="tx1">
                    <a:lumMod val="60000"/>
                    <a:lumOff val="40000"/>
                  </a:schemeClr>
                </a:solidFill>
                <a:latin typeface="Arial" panose="020B0604020202020204" pitchFamily="34" charset="0"/>
                <a:cs typeface="Arial" panose="020B0604020202020204" pitchFamily="34" charset="0"/>
              </a:rPr>
              <a:t>ai</a:t>
            </a:r>
            <a:r>
              <a:rPr lang="en-US" sz="3600" b="1" dirty="0" smtClean="0">
                <a:solidFill>
                  <a:schemeClr val="tx1">
                    <a:lumMod val="60000"/>
                    <a:lumOff val="40000"/>
                  </a:schemeClr>
                </a:solidFill>
                <a:latin typeface="Arial" panose="020B0604020202020204" pitchFamily="34" charset="0"/>
                <a:cs typeface="Arial" panose="020B0604020202020204" pitchFamily="34" charset="0"/>
              </a:rPr>
              <a:t> </a:t>
            </a:r>
            <a:r>
              <a:rPr lang="en-US" sz="3600" b="1" dirty="0" err="1" smtClean="0">
                <a:solidFill>
                  <a:schemeClr val="tx1">
                    <a:lumMod val="60000"/>
                    <a:lumOff val="40000"/>
                  </a:schemeClr>
                </a:solidFill>
                <a:latin typeface="Arial" panose="020B0604020202020204" pitchFamily="34" charset="0"/>
                <a:cs typeface="Arial" panose="020B0604020202020204" pitchFamily="34" charset="0"/>
              </a:rPr>
              <a:t>servizi</a:t>
            </a:r>
            <a:r>
              <a:rPr lang="en-US" sz="3600" b="1" dirty="0" smtClean="0">
                <a:solidFill>
                  <a:schemeClr val="tx1">
                    <a:lumMod val="60000"/>
                    <a:lumOff val="40000"/>
                  </a:schemeClr>
                </a:solidFill>
                <a:latin typeface="Arial" panose="020B0604020202020204" pitchFamily="34" charset="0"/>
                <a:cs typeface="Arial" panose="020B0604020202020204" pitchFamily="34" charset="0"/>
              </a:rPr>
              <a:t> </a:t>
            </a:r>
            <a:r>
              <a:rPr lang="en-US" sz="3600" b="1" dirty="0" err="1" smtClean="0">
                <a:solidFill>
                  <a:schemeClr val="tx1">
                    <a:lumMod val="60000"/>
                    <a:lumOff val="40000"/>
                  </a:schemeClr>
                </a:solidFill>
                <a:latin typeface="Arial" panose="020B0604020202020204" pitchFamily="34" charset="0"/>
                <a:cs typeface="Arial" panose="020B0604020202020204" pitchFamily="34" charset="0"/>
              </a:rPr>
              <a:t>dell’Istituto</a:t>
            </a:r>
            <a:r>
              <a:rPr lang="en-US" sz="3600" b="1" dirty="0" smtClean="0">
                <a:solidFill>
                  <a:schemeClr val="tx1">
                    <a:lumMod val="60000"/>
                    <a:lumOff val="40000"/>
                  </a:schemeClr>
                </a:solidFill>
                <a:latin typeface="Arial" panose="020B0604020202020204" pitchFamily="34" charset="0"/>
                <a:cs typeface="Arial" panose="020B0604020202020204" pitchFamily="34" charset="0"/>
              </a:rPr>
              <a:t> da </a:t>
            </a:r>
            <a:r>
              <a:rPr lang="en-US" sz="3600" b="1" dirty="0" err="1" smtClean="0">
                <a:solidFill>
                  <a:schemeClr val="tx1">
                    <a:lumMod val="60000"/>
                    <a:lumOff val="40000"/>
                  </a:schemeClr>
                </a:solidFill>
                <a:latin typeface="Arial" panose="020B0604020202020204" pitchFamily="34" charset="0"/>
                <a:cs typeface="Arial" panose="020B0604020202020204" pitchFamily="34" charset="0"/>
              </a:rPr>
              <a:t>qualsiasi</a:t>
            </a:r>
            <a:r>
              <a:rPr lang="en-US" sz="3600" b="1" dirty="0" smtClean="0">
                <a:solidFill>
                  <a:schemeClr val="tx1">
                    <a:lumMod val="60000"/>
                    <a:lumOff val="40000"/>
                  </a:schemeClr>
                </a:solidFill>
                <a:latin typeface="Arial" panose="020B0604020202020204" pitchFamily="34" charset="0"/>
                <a:cs typeface="Arial" panose="020B0604020202020204" pitchFamily="34" charset="0"/>
              </a:rPr>
              <a:t> </a:t>
            </a:r>
            <a:r>
              <a:rPr lang="en-US" sz="3600" b="1" dirty="0" err="1" smtClean="0">
                <a:solidFill>
                  <a:schemeClr val="tx1">
                    <a:lumMod val="60000"/>
                    <a:lumOff val="40000"/>
                  </a:schemeClr>
                </a:solidFill>
                <a:latin typeface="Arial" panose="020B0604020202020204" pitchFamily="34" charset="0"/>
                <a:cs typeface="Arial" panose="020B0604020202020204" pitchFamily="34" charset="0"/>
              </a:rPr>
              <a:t>dispositivo</a:t>
            </a:r>
            <a:r>
              <a:rPr lang="en-US" sz="3600" b="1" dirty="0" smtClean="0">
                <a:solidFill>
                  <a:schemeClr val="tx1">
                    <a:lumMod val="60000"/>
                    <a:lumOff val="40000"/>
                  </a:schemeClr>
                </a:solidFill>
                <a:latin typeface="Arial" panose="020B0604020202020204" pitchFamily="34" charset="0"/>
                <a:cs typeface="Arial" panose="020B0604020202020204" pitchFamily="34" charset="0"/>
              </a:rPr>
              <a:t> e </a:t>
            </a:r>
            <a:r>
              <a:rPr lang="en-US" sz="3600" b="1" dirty="0" err="1" smtClean="0">
                <a:solidFill>
                  <a:schemeClr val="tx1">
                    <a:lumMod val="60000"/>
                    <a:lumOff val="40000"/>
                  </a:schemeClr>
                </a:solidFill>
                <a:latin typeface="Arial" panose="020B0604020202020204" pitchFamily="34" charset="0"/>
                <a:cs typeface="Arial" panose="020B0604020202020204" pitchFamily="34" charset="0"/>
              </a:rPr>
              <a:t>luogo</a:t>
            </a:r>
            <a:endParaRPr lang="en-US" sz="3600" b="1" dirty="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976680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1.04167E-6 -4.07407E-6 L -1.04167E-6 -0.25 " pathEditMode="relative" rAng="0" ptsTypes="AA">
                                      <p:cBhvr>
                                        <p:cTn id="11" dur="1000" fill="hold"/>
                                        <p:tgtEl>
                                          <p:spTgt spid="5"/>
                                        </p:tgtEl>
                                        <p:attrNameLst>
                                          <p:attrName>ppt_x</p:attrName>
                                          <p:attrName>ppt_y</p:attrName>
                                        </p:attrNameLst>
                                      </p:cBhvr>
                                      <p:rCtr x="0" y="-12500"/>
                                    </p:animMotion>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1" nodeType="clickEffect">
                                  <p:stCondLst>
                                    <p:cond delay="0"/>
                                  </p:stCondLst>
                                  <p:childTnLst>
                                    <p:animMotion origin="layout" path="M -1.04167E-6 -0.25 L -1.04167E-6 -4.07407E-6 " pathEditMode="relative" rAng="0" ptsTypes="AA">
                                      <p:cBhvr>
                                        <p:cTn id="19" dur="1250" fill="hold"/>
                                        <p:tgtEl>
                                          <p:spTgt spid="5"/>
                                        </p:tgtEl>
                                        <p:attrNameLst>
                                          <p:attrName>ppt_x</p:attrName>
                                          <p:attrName>ppt_y</p:attrName>
                                        </p:attrNameLst>
                                      </p:cBhvr>
                                      <p:rCtr x="0" y="12500"/>
                                    </p:animMotion>
                                  </p:childTnLst>
                                </p:cTn>
                              </p:par>
                              <p:par>
                                <p:cTn id="20" presetID="10" presetClass="exit" presetSubtype="0" fill="hold" grpId="1"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bwMode="auto">
          <a:xfrm rot="5400000" flipH="1">
            <a:off x="3230257" y="3432175"/>
            <a:ext cx="4572000" cy="0"/>
          </a:xfrm>
          <a:prstGeom prst="line">
            <a:avLst/>
          </a:prstGeom>
          <a:noFill/>
          <a:ln w="19050" cap="flat" cmpd="sng" algn="ctr">
            <a:solidFill>
              <a:schemeClr val="tx2"/>
            </a:solidFill>
            <a:prstDash val="solid"/>
            <a:round/>
            <a:headEnd type="none" w="med" len="med"/>
            <a:tailEnd type="none" w="med" len="med"/>
          </a:ln>
          <a:effectLst/>
        </p:spPr>
      </p:cxnSp>
      <p:sp>
        <p:nvSpPr>
          <p:cNvPr id="4" name="Title 1"/>
          <p:cNvSpPr txBox="1">
            <a:spLocks/>
          </p:cNvSpPr>
          <p:nvPr/>
        </p:nvSpPr>
        <p:spPr>
          <a:xfrm>
            <a:off x="5867339" y="1789603"/>
            <a:ext cx="6171407" cy="3230719"/>
          </a:xfrm>
          <a:prstGeom prst="rect">
            <a:avLst/>
          </a:prstGeom>
        </p:spPr>
        <p:txBody>
          <a:bodyPr lIns="91452" tIns="45727" rIns="91452" bIns="45727" anchor="ctr"/>
          <a:lstStyle>
            <a:defPPr>
              <a:defRPr lang="en-US"/>
            </a:defPPr>
            <a:lvl1pPr algn="ctr" fontAlgn="base">
              <a:lnSpc>
                <a:spcPct val="90000"/>
              </a:lnSpc>
              <a:spcBef>
                <a:spcPts val="2295"/>
              </a:spcBef>
              <a:spcAft>
                <a:spcPts val="984"/>
              </a:spcAft>
              <a:defRPr sz="4800">
                <a:ln w="12700" cap="rnd" cmpd="sng">
                  <a:noFill/>
                  <a:prstDash val="solid"/>
                </a:ln>
                <a:gradFill flip="none" rotWithShape="1">
                  <a:gsLst>
                    <a:gs pos="0">
                      <a:schemeClr val="tx1"/>
                    </a:gs>
                    <a:gs pos="50000">
                      <a:srgbClr val="D6D6D6"/>
                    </a:gs>
                    <a:gs pos="100000">
                      <a:srgbClr val="7F7F7F"/>
                    </a:gs>
                  </a:gsLst>
                  <a:lin ang="5400000" scaled="0"/>
                  <a:tileRect/>
                </a:gradFill>
                <a:effectLst>
                  <a:outerShdw blurRad="88900" dist="38100" dir="5400000" algn="ctr" rotWithShape="0">
                    <a:srgbClr val="000000">
                      <a:alpha val="65000"/>
                    </a:srgbClr>
                  </a:outerShdw>
                </a:effectLst>
                <a:cs typeface="Arial" pitchFamily="34" charset="0"/>
              </a:defRPr>
            </a:lvl1pPr>
            <a:lvl2pPr fontAlgn="base">
              <a:lnSpc>
                <a:spcPct val="85000"/>
              </a:lnSpc>
              <a:spcBef>
                <a:spcPct val="0"/>
              </a:spcBef>
              <a:spcAft>
                <a:spcPct val="0"/>
              </a:spcAft>
              <a:defRPr sz="3600">
                <a:solidFill>
                  <a:schemeClr val="tx2"/>
                </a:solidFill>
                <a:latin typeface="Arial" charset="0"/>
              </a:defRPr>
            </a:lvl2pPr>
            <a:lvl3pPr fontAlgn="base">
              <a:lnSpc>
                <a:spcPct val="85000"/>
              </a:lnSpc>
              <a:spcBef>
                <a:spcPct val="0"/>
              </a:spcBef>
              <a:spcAft>
                <a:spcPct val="0"/>
              </a:spcAft>
              <a:defRPr sz="3600">
                <a:solidFill>
                  <a:schemeClr val="tx2"/>
                </a:solidFill>
                <a:latin typeface="Arial" charset="0"/>
              </a:defRPr>
            </a:lvl3pPr>
            <a:lvl4pPr fontAlgn="base">
              <a:lnSpc>
                <a:spcPct val="85000"/>
              </a:lnSpc>
              <a:spcBef>
                <a:spcPct val="0"/>
              </a:spcBef>
              <a:spcAft>
                <a:spcPct val="0"/>
              </a:spcAft>
              <a:defRPr sz="3600">
                <a:solidFill>
                  <a:schemeClr val="tx2"/>
                </a:solidFill>
                <a:latin typeface="Arial" charset="0"/>
              </a:defRPr>
            </a:lvl4pPr>
            <a:lvl5pPr fontAlgn="base">
              <a:lnSpc>
                <a:spcPct val="85000"/>
              </a:lnSpc>
              <a:spcBef>
                <a:spcPct val="0"/>
              </a:spcBef>
              <a:spcAft>
                <a:spcPct val="0"/>
              </a:spcAft>
              <a:defRPr sz="3600">
                <a:solidFill>
                  <a:schemeClr val="tx2"/>
                </a:solidFill>
                <a:latin typeface="Arial" charset="0"/>
              </a:defRPr>
            </a:lvl5pPr>
            <a:lvl6pPr marL="457200" fontAlgn="base">
              <a:lnSpc>
                <a:spcPct val="85000"/>
              </a:lnSpc>
              <a:spcBef>
                <a:spcPct val="0"/>
              </a:spcBef>
              <a:spcAft>
                <a:spcPct val="0"/>
              </a:spcAft>
              <a:defRPr sz="3600">
                <a:solidFill>
                  <a:schemeClr val="tx2"/>
                </a:solidFill>
                <a:latin typeface="Arial" charset="0"/>
              </a:defRPr>
            </a:lvl6pPr>
            <a:lvl7pPr marL="914400" fontAlgn="base">
              <a:lnSpc>
                <a:spcPct val="85000"/>
              </a:lnSpc>
              <a:spcBef>
                <a:spcPct val="0"/>
              </a:spcBef>
              <a:spcAft>
                <a:spcPct val="0"/>
              </a:spcAft>
              <a:defRPr sz="3600">
                <a:solidFill>
                  <a:schemeClr val="tx2"/>
                </a:solidFill>
                <a:latin typeface="Arial" charset="0"/>
              </a:defRPr>
            </a:lvl7pPr>
            <a:lvl8pPr marL="1371600" fontAlgn="base">
              <a:lnSpc>
                <a:spcPct val="85000"/>
              </a:lnSpc>
              <a:spcBef>
                <a:spcPct val="0"/>
              </a:spcBef>
              <a:spcAft>
                <a:spcPct val="0"/>
              </a:spcAft>
              <a:defRPr sz="3600">
                <a:solidFill>
                  <a:schemeClr val="tx2"/>
                </a:solidFill>
                <a:latin typeface="Arial" charset="0"/>
              </a:defRPr>
            </a:lvl8pPr>
            <a:lvl9pPr marL="1828800" fontAlgn="base">
              <a:lnSpc>
                <a:spcPct val="85000"/>
              </a:lnSpc>
              <a:spcBef>
                <a:spcPct val="0"/>
              </a:spcBef>
              <a:spcAft>
                <a:spcPct val="0"/>
              </a:spcAft>
              <a:defRPr sz="3600">
                <a:solidFill>
                  <a:schemeClr val="tx2"/>
                </a:solidFill>
                <a:latin typeface="Arial" charset="0"/>
              </a:defRPr>
            </a:lvl9pPr>
          </a:lstStyle>
          <a:p>
            <a:pPr defTabSz="1219119" fontAlgn="auto">
              <a:lnSpc>
                <a:spcPct val="100000"/>
              </a:lnSpc>
              <a:spcBef>
                <a:spcPts val="1200"/>
              </a:spcBef>
              <a:spcAft>
                <a:spcPts val="0"/>
              </a:spcAft>
              <a:buClr>
                <a:srgbClr val="4D4F53">
                  <a:lumMod val="65000"/>
                </a:srgbClr>
              </a:buClr>
              <a:buSzPct val="80000"/>
              <a:tabLst>
                <a:tab pos="170877" algn="l"/>
              </a:tabLst>
            </a:pPr>
            <a:r>
              <a:rPr lang="en-US" sz="4000" dirty="0" err="1" smtClean="0">
                <a:solidFill>
                  <a:schemeClr val="tx1"/>
                </a:solidFill>
                <a:effectLst/>
                <a:latin typeface="Arial" pitchFamily="34" charset="0"/>
              </a:rPr>
              <a:t>Permettere</a:t>
            </a:r>
            <a:r>
              <a:rPr lang="en-US" sz="4000" dirty="0" smtClean="0">
                <a:solidFill>
                  <a:schemeClr val="tx1"/>
                </a:solidFill>
                <a:effectLst/>
                <a:latin typeface="Arial" pitchFamily="34" charset="0"/>
              </a:rPr>
              <a:t> </a:t>
            </a:r>
            <a:r>
              <a:rPr lang="en-US" sz="4000" dirty="0" err="1" smtClean="0">
                <a:solidFill>
                  <a:schemeClr val="tx1"/>
                </a:solidFill>
                <a:effectLst/>
                <a:latin typeface="Arial" pitchFamily="34" charset="0"/>
              </a:rPr>
              <a:t>alle</a:t>
            </a:r>
            <a:r>
              <a:rPr lang="en-US" sz="4000" dirty="0" smtClean="0">
                <a:solidFill>
                  <a:schemeClr val="tx1"/>
                </a:solidFill>
                <a:effectLst/>
                <a:latin typeface="Arial" pitchFamily="34" charset="0"/>
              </a:rPr>
              <a:t> </a:t>
            </a:r>
            <a:r>
              <a:rPr lang="en-US" sz="4000" dirty="0" err="1" smtClean="0">
                <a:solidFill>
                  <a:schemeClr val="tx1"/>
                </a:solidFill>
                <a:effectLst/>
                <a:latin typeface="Arial" pitchFamily="34" charset="0"/>
              </a:rPr>
              <a:t>persone</a:t>
            </a:r>
            <a:r>
              <a:rPr lang="en-US" sz="4000" dirty="0" smtClean="0">
                <a:solidFill>
                  <a:schemeClr val="tx1"/>
                </a:solidFill>
                <a:effectLst/>
                <a:latin typeface="Arial" pitchFamily="34" charset="0"/>
              </a:rPr>
              <a:t> di </a:t>
            </a:r>
            <a:r>
              <a:rPr lang="en-US" sz="4000" dirty="0" err="1" smtClean="0">
                <a:solidFill>
                  <a:schemeClr val="tx1"/>
                </a:solidFill>
                <a:effectLst/>
                <a:latin typeface="Arial" pitchFamily="34" charset="0"/>
              </a:rPr>
              <a:t>lavorare</a:t>
            </a:r>
            <a:r>
              <a:rPr lang="en-US" sz="4000" dirty="0" smtClean="0">
                <a:solidFill>
                  <a:schemeClr val="tx1"/>
                </a:solidFill>
                <a:effectLst/>
                <a:latin typeface="Arial" pitchFamily="34" charset="0"/>
              </a:rPr>
              <a:t> </a:t>
            </a:r>
            <a:r>
              <a:rPr lang="en-US" sz="4000" dirty="0" err="1" smtClean="0">
                <a:solidFill>
                  <a:schemeClr val="tx1"/>
                </a:solidFill>
                <a:effectLst/>
                <a:latin typeface="Arial" pitchFamily="34" charset="0"/>
              </a:rPr>
              <a:t>quando</a:t>
            </a:r>
            <a:r>
              <a:rPr lang="en-US" sz="4000" dirty="0" smtClean="0">
                <a:solidFill>
                  <a:schemeClr val="tx1"/>
                </a:solidFill>
                <a:effectLst/>
                <a:latin typeface="Arial" pitchFamily="34" charset="0"/>
              </a:rPr>
              <a:t>, dove e come </a:t>
            </a:r>
            <a:r>
              <a:rPr lang="en-US" sz="4000" dirty="0" err="1" smtClean="0">
                <a:solidFill>
                  <a:schemeClr val="tx1"/>
                </a:solidFill>
                <a:effectLst/>
                <a:latin typeface="Arial" pitchFamily="34" charset="0"/>
              </a:rPr>
              <a:t>vogliono</a:t>
            </a:r>
            <a:endParaRPr lang="en-US" sz="4000" dirty="0">
              <a:solidFill>
                <a:schemeClr val="tx1"/>
              </a:solidFill>
              <a:effectLst/>
              <a:latin typeface="Arial" pitchFamily="34" charset="0"/>
            </a:endParaRPr>
          </a:p>
        </p:txBody>
      </p:sp>
      <p:sp>
        <p:nvSpPr>
          <p:cNvPr id="7" name="Title 3"/>
          <p:cNvSpPr txBox="1">
            <a:spLocks/>
          </p:cNvSpPr>
          <p:nvPr/>
        </p:nvSpPr>
        <p:spPr>
          <a:xfrm>
            <a:off x="820653" y="2154208"/>
            <a:ext cx="4520064" cy="2272481"/>
          </a:xfrm>
          <a:prstGeom prst="rect">
            <a:avLst/>
          </a:prstGeom>
        </p:spPr>
        <p:txBody>
          <a:bodyPr lIns="91452" tIns="45727" rIns="91452" bIns="45727">
            <a:noAutofit/>
          </a:bodyPr>
          <a:lstStyle>
            <a:lvl1pPr algn="ctr" defTabSz="1088291" rtl="0" eaLnBrk="1" latinLnBrk="0" hangingPunct="1">
              <a:spcBef>
                <a:spcPct val="0"/>
              </a:spcBef>
              <a:buNone/>
              <a:defRPr lang="en-US" sz="4000" kern="1200" dirty="0">
                <a:gradFill flip="none" rotWithShape="1">
                  <a:gsLst>
                    <a:gs pos="0">
                      <a:schemeClr val="tx1">
                        <a:lumMod val="55000"/>
                      </a:schemeClr>
                    </a:gs>
                    <a:gs pos="100000">
                      <a:schemeClr val="tx1">
                        <a:shade val="100000"/>
                        <a:satMod val="115000"/>
                        <a:lumMod val="95000"/>
                      </a:schemeClr>
                    </a:gs>
                  </a:gsLst>
                  <a:lin ang="16200000" scaled="1"/>
                  <a:tileRect/>
                </a:gradFill>
                <a:effectLst>
                  <a:outerShdw blurRad="88900" dist="38100" dir="5400000" algn="ctr" rotWithShape="0">
                    <a:srgbClr val="000000">
                      <a:alpha val="65000"/>
                    </a:srgbClr>
                  </a:outerShdw>
                </a:effectLst>
                <a:latin typeface="+mj-lt"/>
                <a:ea typeface="+mj-ea"/>
                <a:cs typeface="Arial" pitchFamily="34" charset="0"/>
              </a:defRPr>
            </a:lvl1pPr>
          </a:lstStyle>
          <a:p>
            <a:r>
              <a:rPr lang="en-US" sz="6000" dirty="0" err="1" smtClean="0">
                <a:solidFill>
                  <a:schemeClr val="accent1"/>
                </a:solidFill>
                <a:effectLst/>
                <a:latin typeface="Arial"/>
                <a:cs typeface="Arial"/>
              </a:rPr>
              <a:t>Nuove</a:t>
            </a:r>
            <a:r>
              <a:rPr lang="en-US" sz="6000" dirty="0" smtClean="0">
                <a:solidFill>
                  <a:schemeClr val="accent1"/>
                </a:solidFill>
                <a:effectLst/>
                <a:latin typeface="Arial"/>
                <a:cs typeface="Arial"/>
              </a:rPr>
              <a:t> </a:t>
            </a:r>
            <a:r>
              <a:rPr lang="en-US" sz="6000" dirty="0" err="1" smtClean="0">
                <a:solidFill>
                  <a:schemeClr val="accent1"/>
                </a:solidFill>
                <a:effectLst/>
                <a:latin typeface="Arial"/>
                <a:cs typeface="Arial"/>
              </a:rPr>
              <a:t>modalità</a:t>
            </a:r>
            <a:r>
              <a:rPr lang="en-US" sz="6000" dirty="0" smtClean="0">
                <a:solidFill>
                  <a:schemeClr val="accent1"/>
                </a:solidFill>
                <a:effectLst/>
                <a:latin typeface="Arial"/>
                <a:cs typeface="Arial"/>
              </a:rPr>
              <a:t> di </a:t>
            </a:r>
            <a:r>
              <a:rPr lang="en-US" sz="6000" dirty="0" err="1" smtClean="0">
                <a:solidFill>
                  <a:schemeClr val="accent1"/>
                </a:solidFill>
                <a:effectLst/>
                <a:latin typeface="Arial"/>
                <a:cs typeface="Arial"/>
              </a:rPr>
              <a:t>lavoro</a:t>
            </a:r>
            <a:endParaRPr lang="en-US" sz="6000" dirty="0">
              <a:solidFill>
                <a:schemeClr val="accent1"/>
              </a:solidFill>
              <a:effectLst/>
              <a:latin typeface="Arial"/>
              <a:cs typeface="Arial"/>
            </a:endParaRPr>
          </a:p>
        </p:txBody>
      </p:sp>
    </p:spTree>
    <p:custDataLst>
      <p:tags r:id="rId1"/>
    </p:custDataLst>
    <p:extLst>
      <p:ext uri="{BB962C8B-B14F-4D97-AF65-F5344CB8AC3E}">
        <p14:creationId xmlns:p14="http://schemas.microsoft.com/office/powerpoint/2010/main" val="794856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AVODOCUMENTID" val="32489776"/>
  <p:tag name="SAVOCOMPONENTID" val="0206f92c-4582-4dbf-b177-04d6e2caa364"/>
</p:tagLst>
</file>

<file path=ppt/tags/tag2.xml><?xml version="1.0" encoding="utf-8"?>
<p:tagLst xmlns:a="http://schemas.openxmlformats.org/drawingml/2006/main" xmlns:r="http://schemas.openxmlformats.org/officeDocument/2006/relationships" xmlns:p="http://schemas.openxmlformats.org/presentationml/2006/main">
  <p:tag name="SAVODOCUMENTID" val="32489776"/>
  <p:tag name="SAVOCOMPONENTID" val="a871f3d8-511d-4eff-9851-a4e711f8bb6f"/>
</p:tagLst>
</file>

<file path=ppt/tags/tag3.xml><?xml version="1.0" encoding="utf-8"?>
<p:tagLst xmlns:a="http://schemas.openxmlformats.org/drawingml/2006/main" xmlns:r="http://schemas.openxmlformats.org/officeDocument/2006/relationships" xmlns:p="http://schemas.openxmlformats.org/presentationml/2006/main">
  <p:tag name="SAVODOCUMENTID" val="32489776"/>
  <p:tag name="SAVOCOMPONENTID" val="1d0163ed-c140-48fe-8b6f-87bac41cd2d3"/>
</p:tagLst>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1076</TotalTime>
  <Words>2224</Words>
  <Application>Microsoft Office PowerPoint</Application>
  <PresentationFormat>Personalizzato</PresentationFormat>
  <Paragraphs>291</Paragraphs>
  <Slides>24</Slides>
  <Notes>22</Notes>
  <HiddenSlides>1</HiddenSlides>
  <MMClips>1</MMClips>
  <ScaleCrop>false</ScaleCrop>
  <HeadingPairs>
    <vt:vector size="4" baseType="variant">
      <vt:variant>
        <vt:lpstr>Tema</vt:lpstr>
      </vt:variant>
      <vt:variant>
        <vt:i4>1</vt:i4>
      </vt:variant>
      <vt:variant>
        <vt:lpstr>Titoli diapositive</vt:lpstr>
      </vt:variant>
      <vt:variant>
        <vt:i4>24</vt:i4>
      </vt:variant>
    </vt:vector>
  </HeadingPairs>
  <TitlesOfParts>
    <vt:vector size="25" baseType="lpstr">
      <vt:lpstr>Personalizza struttura</vt:lpstr>
      <vt:lpstr>COMPORTAMENTI INDIVIDUALI  E RELAZIONI SOCIALI  IN TRASFORMAZIONE  UNA SFIDA PER LA  STATISTICA UFFICIALE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postazione di lavoro ed applicazioni accessibili da qualsiasi dispositivo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conferenza</cp:lastModifiedBy>
  <cp:revision>83</cp:revision>
  <cp:lastPrinted>2016-03-21T17:06:08Z</cp:lastPrinted>
  <dcterms:created xsi:type="dcterms:W3CDTF">2016-03-11T16:10:26Z</dcterms:created>
  <dcterms:modified xsi:type="dcterms:W3CDTF">2016-06-21T17:54:42Z</dcterms:modified>
</cp:coreProperties>
</file>