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61" r:id="rId3"/>
    <p:sldId id="263" r:id="rId4"/>
    <p:sldId id="264" r:id="rId5"/>
    <p:sldId id="271" r:id="rId6"/>
    <p:sldId id="270" r:id="rId7"/>
    <p:sldId id="281" r:id="rId8"/>
    <p:sldId id="282" r:id="rId9"/>
    <p:sldId id="268" r:id="rId10"/>
    <p:sldId id="265" r:id="rId11"/>
    <p:sldId id="272" r:id="rId12"/>
    <p:sldId id="257" r:id="rId13"/>
    <p:sldId id="283" r:id="rId14"/>
    <p:sldId id="266" r:id="rId15"/>
    <p:sldId id="267" r:id="rId16"/>
    <p:sldId id="269" r:id="rId17"/>
    <p:sldId id="260" r:id="rId18"/>
    <p:sldId id="273" r:id="rId19"/>
    <p:sldId id="274" r:id="rId20"/>
    <p:sldId id="275" r:id="rId21"/>
    <p:sldId id="276" r:id="rId22"/>
    <p:sldId id="277" r:id="rId23"/>
    <p:sldId id="278" r:id="rId24"/>
    <p:sldId id="279" r:id="rId25"/>
    <p:sldId id="280" r:id="rId26"/>
    <p:sldId id="262" r:id="rId27"/>
  </p:sldIdLst>
  <p:sldSz cx="9144000" cy="6858000" type="screen4x3"/>
  <p:notesSz cx="6669088"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86391" autoAdjust="0"/>
  </p:normalViewPr>
  <p:slideViewPr>
    <p:cSldViewPr snapToGrid="0" snapToObjects="1" showGuides="1">
      <p:cViewPr varScale="1">
        <p:scale>
          <a:sx n="97" d="100"/>
          <a:sy n="97" d="100"/>
        </p:scale>
        <p:origin x="-1620" y="-96"/>
      </p:cViewPr>
      <p:guideLst>
        <p:guide orient="horz" pos="1354"/>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023C39C-616B-4329-B79A-5995DB5B9517}" type="datetimeFigureOut">
              <a:rPr lang="it-IT" smtClean="0"/>
              <a:t>10/11/2015</a:t>
            </a:fld>
            <a:endParaRPr lang="it-IT"/>
          </a:p>
        </p:txBody>
      </p:sp>
      <p:sp>
        <p:nvSpPr>
          <p:cNvPr id="4" name="Segnaposto piè di pagina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76D51D2-39BF-46D6-925B-00EAFACA4EA5}" type="slidenum">
              <a:rPr lang="it-IT" smtClean="0"/>
              <a:t>‹N›</a:t>
            </a:fld>
            <a:endParaRPr lang="it-IT"/>
          </a:p>
        </p:txBody>
      </p:sp>
    </p:spTree>
    <p:extLst>
      <p:ext uri="{BB962C8B-B14F-4D97-AF65-F5344CB8AC3E}">
        <p14:creationId xmlns:p14="http://schemas.microsoft.com/office/powerpoint/2010/main" val="1395365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41DD4FB-4D9A-406C-BEE0-698BB5A6062C}" type="datetimeFigureOut">
              <a:rPr lang="it-IT" smtClean="0"/>
              <a:t>10/11/2015</a:t>
            </a:fld>
            <a:endParaRPr lang="it-IT"/>
          </a:p>
        </p:txBody>
      </p:sp>
      <p:sp>
        <p:nvSpPr>
          <p:cNvPr id="4" name="Segnaposto immagine diapositiva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B2B1C27-5B24-4CE7-9BDF-F5B025E1E82A}" type="slidenum">
              <a:rPr lang="it-IT" smtClean="0"/>
              <a:t>‹N›</a:t>
            </a:fld>
            <a:endParaRPr lang="it-IT"/>
          </a:p>
        </p:txBody>
      </p:sp>
    </p:spTree>
    <p:extLst>
      <p:ext uri="{BB962C8B-B14F-4D97-AF65-F5344CB8AC3E}">
        <p14:creationId xmlns:p14="http://schemas.microsoft.com/office/powerpoint/2010/main" val="172445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188729197"/>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663530267"/>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4814152"/>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525963"/>
          </a:xfrm>
          <a:prstGeom prst="rect">
            <a:avLst/>
          </a:prstGeom>
        </p:spPr>
        <p:txBody>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E1DDB89-F467-9649-8FA9-1BDB0A2AFE4A}" type="datetime1">
              <a:rPr lang="it-IT" smtClean="0"/>
              <a:pPr/>
              <a:t>10/11/2015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36726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05287103"/>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890210994"/>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2799337"/>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42874295"/>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524136905"/>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446449659"/>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145275377"/>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10/11/2015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004873191"/>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NC1-oSX_MgCFQEbFAodrhkMDQ&amp;url=http://www.deabyday.tv/sapermangiare/movimento-attivita-fisica/guide/6081/Vademecum-contro-la-sedentariet-.html&amp;psig=AFQjCNFC3-AZLv73aO82yG9FWY_5BXuAdA&amp;ust=1446912443027778" TargetMode="External"/><Relationship Id="rId2" Type="http://schemas.openxmlformats.org/officeDocument/2006/relationships/slide" Target="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LaXwtqX_MgCFcs9FAodrEUEZA&amp;url=http://www.blogandthecity.it/dalla-piramide-alimentare-al-piatto-sano/&amp;bvm=bv.106923889,d.d24&amp;psig=AFQjCNG-5ea8XbnrKu05Tty9ba-xqEkCTQ&amp;ust=1446912579259653" TargetMode="External"/><Relationship Id="rId2" Type="http://schemas.openxmlformats.org/officeDocument/2006/relationships/slide" Target="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626695"/>
            <a:ext cx="7551737" cy="3046988"/>
          </a:xfrm>
          <a:prstGeom prst="rect">
            <a:avLst/>
          </a:prstGeom>
          <a:noFill/>
        </p:spPr>
        <p:txBody>
          <a:bodyPr wrap="square" rtlCol="0">
            <a:spAutoFit/>
          </a:bodyPr>
          <a:lstStyle/>
          <a:p>
            <a:r>
              <a:rPr lang="it-IT" sz="2800" dirty="0" smtClean="0">
                <a:solidFill>
                  <a:srgbClr val="505150"/>
                </a:solidFill>
              </a:rPr>
              <a:t>Presentazione e-book</a:t>
            </a:r>
          </a:p>
          <a:p>
            <a:endParaRPr lang="it-IT" sz="2800" dirty="0" smtClean="0">
              <a:solidFill>
                <a:srgbClr val="505150"/>
              </a:solidFill>
            </a:endParaRPr>
          </a:p>
          <a:p>
            <a:r>
              <a:rPr lang="it-IT" sz="2400" dirty="0">
                <a:solidFill>
                  <a:srgbClr val="505150"/>
                </a:solidFill>
              </a:rPr>
              <a:t>Le dimensioni della salute in Italia</a:t>
            </a:r>
          </a:p>
          <a:p>
            <a:r>
              <a:rPr lang="it-IT" sz="2400" dirty="0" smtClean="0">
                <a:solidFill>
                  <a:srgbClr val="505150"/>
                </a:solidFill>
              </a:rPr>
              <a:t>Determinanti sociali, politiche sanitarie e differenze territoriali</a:t>
            </a:r>
          </a:p>
          <a:p>
            <a:endParaRPr lang="it-IT" sz="2200" dirty="0">
              <a:solidFill>
                <a:srgbClr val="505150"/>
              </a:solidFill>
            </a:endParaRPr>
          </a:p>
          <a:p>
            <a:r>
              <a:rPr lang="it-IT" dirty="0" smtClean="0">
                <a:solidFill>
                  <a:srgbClr val="505150"/>
                </a:solidFill>
              </a:rPr>
              <a:t>Gaetano Fazio</a:t>
            </a:r>
          </a:p>
          <a:p>
            <a:endParaRPr lang="it-IT" sz="1000" dirty="0">
              <a:solidFill>
                <a:srgbClr val="505150"/>
              </a:solidFill>
            </a:endParaRPr>
          </a:p>
          <a:p>
            <a:r>
              <a:rPr lang="it-IT" sz="1400" dirty="0" smtClean="0">
                <a:solidFill>
                  <a:srgbClr val="505150"/>
                </a:solidFill>
              </a:rPr>
              <a:t>Cagliari, 12 novembre 2015</a:t>
            </a:r>
            <a:endParaRPr lang="it-IT" sz="1400" dirty="0">
              <a:solidFill>
                <a:srgbClr val="505150"/>
              </a:solidFil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392316503"/>
              </p:ext>
            </p:extLst>
          </p:nvPr>
        </p:nvGraphicFramePr>
        <p:xfrm>
          <a:off x="6506632" y="3619217"/>
          <a:ext cx="1728063" cy="2445463"/>
        </p:xfrm>
        <a:graphic>
          <a:graphicData uri="http://schemas.openxmlformats.org/presentationml/2006/ole">
            <mc:AlternateContent xmlns:mc="http://schemas.openxmlformats.org/markup-compatibility/2006">
              <mc:Choice xmlns:v="urn:schemas-microsoft-com:vml" Requires="v">
                <p:oleObj spid="_x0000_s1157" name="Acrobat Document" r:id="rId3" imgW="5667353" imgH="8019921" progId="AcroExch.Document.7">
                  <p:embed/>
                </p:oleObj>
              </mc:Choice>
              <mc:Fallback>
                <p:oleObj name="Acrobat Document" r:id="rId3" imgW="5667353" imgH="8019921" progId="AcroExch.Document.7">
                  <p:embed/>
                  <p:pic>
                    <p:nvPicPr>
                      <p:cNvPr id="0" name=""/>
                      <p:cNvPicPr/>
                      <p:nvPr/>
                    </p:nvPicPr>
                    <p:blipFill>
                      <a:blip r:embed="rId4"/>
                      <a:stretch>
                        <a:fillRect/>
                      </a:stretch>
                    </p:blipFill>
                    <p:spPr>
                      <a:xfrm>
                        <a:off x="6506632" y="3619217"/>
                        <a:ext cx="1728063" cy="2445463"/>
                      </a:xfrm>
                      <a:prstGeom prst="rect">
                        <a:avLst/>
                      </a:prstGeom>
                    </p:spPr>
                  </p:pic>
                </p:oleObj>
              </mc:Fallback>
            </mc:AlternateContent>
          </a:graphicData>
        </a:graphic>
      </p:graphicFrame>
    </p:spTree>
    <p:extLst>
      <p:ext uri="{BB962C8B-B14F-4D97-AF65-F5344CB8AC3E}">
        <p14:creationId xmlns:p14="http://schemas.microsoft.com/office/powerpoint/2010/main" val="449239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195" y="1129097"/>
            <a:ext cx="7706445" cy="5262979"/>
          </a:xfrm>
          <a:prstGeom prst="rect">
            <a:avLst/>
          </a:prstGeom>
          <a:noFill/>
        </p:spPr>
        <p:txBody>
          <a:bodyPr wrap="square" rtlCol="0">
            <a:spAutoFit/>
          </a:bodyPr>
          <a:lstStyle/>
          <a:p>
            <a:r>
              <a:rPr lang="it-IT" sz="2000" dirty="0" smtClean="0">
                <a:solidFill>
                  <a:schemeClr val="tx1">
                    <a:lumMod val="75000"/>
                    <a:lumOff val="25000"/>
                  </a:schemeClr>
                </a:solidFill>
              </a:rPr>
              <a:t>Premesso che:</a:t>
            </a:r>
            <a:endParaRPr lang="it-IT" sz="2000" dirty="0">
              <a:solidFill>
                <a:schemeClr val="tx1">
                  <a:lumMod val="75000"/>
                  <a:lumOff val="25000"/>
                </a:schemeClr>
              </a:solidFill>
            </a:endParaRPr>
          </a:p>
          <a:p>
            <a:endParaRPr lang="it-IT" sz="1600" dirty="0" smtClean="0">
              <a:solidFill>
                <a:srgbClr val="505150"/>
              </a:solidFill>
            </a:endParaRPr>
          </a:p>
          <a:p>
            <a:pPr marL="742950" lvl="1" indent="-285750">
              <a:buFont typeface="Arial"/>
              <a:buChar char="•"/>
            </a:pPr>
            <a:r>
              <a:rPr lang="it-IT" dirty="0" smtClean="0">
                <a:solidFill>
                  <a:srgbClr val="505150"/>
                </a:solidFill>
              </a:rPr>
              <a:t>Il programma </a:t>
            </a:r>
            <a:r>
              <a:rPr lang="it-IT" i="1" dirty="0" err="1" smtClean="0">
                <a:solidFill>
                  <a:srgbClr val="505150"/>
                </a:solidFill>
              </a:rPr>
              <a:t>Health</a:t>
            </a:r>
            <a:r>
              <a:rPr lang="it-IT" i="1" dirty="0" smtClean="0">
                <a:solidFill>
                  <a:srgbClr val="505150"/>
                </a:solidFill>
              </a:rPr>
              <a:t> 2020</a:t>
            </a:r>
            <a:r>
              <a:rPr lang="it-IT" dirty="0" smtClean="0">
                <a:solidFill>
                  <a:srgbClr val="505150"/>
                </a:solidFill>
              </a:rPr>
              <a:t> dell’Oms ha quale obiettivo strategico quello di assicurare livelli crescenti di equità nelle possibilità di godimento del bene salute da parte degli individui;</a:t>
            </a:r>
          </a:p>
          <a:p>
            <a:pPr marL="742950" lvl="1" indent="-285750">
              <a:buFont typeface="Arial"/>
              <a:buChar char="•"/>
            </a:pPr>
            <a:r>
              <a:rPr lang="it-IT" dirty="0" smtClean="0">
                <a:solidFill>
                  <a:srgbClr val="505150"/>
                </a:solidFill>
              </a:rPr>
              <a:t>Il concetto di stato di salute, come definito dall’Oms, si identifica  con quello multidimensionale di «benessere fisico, mentale e sociale»;</a:t>
            </a:r>
          </a:p>
          <a:p>
            <a:pPr lvl="0"/>
            <a:endParaRPr lang="it-IT" sz="2000" dirty="0" smtClean="0">
              <a:solidFill>
                <a:prstClr val="black">
                  <a:lumMod val="75000"/>
                  <a:lumOff val="25000"/>
                </a:prstClr>
              </a:solidFill>
            </a:endParaRPr>
          </a:p>
          <a:p>
            <a:pPr lvl="0"/>
            <a:r>
              <a:rPr lang="it-IT" sz="2000" dirty="0">
                <a:solidFill>
                  <a:prstClr val="black">
                    <a:lumMod val="75000"/>
                    <a:lumOff val="25000"/>
                  </a:prstClr>
                </a:solidFill>
              </a:rPr>
              <a:t>c</a:t>
            </a:r>
            <a:r>
              <a:rPr lang="it-IT" sz="2000" dirty="0" smtClean="0">
                <a:solidFill>
                  <a:prstClr val="black">
                    <a:lumMod val="75000"/>
                    <a:lumOff val="25000"/>
                  </a:prstClr>
                </a:solidFill>
              </a:rPr>
              <a:t>on la pubblicazione si intende fornire un contributo in materia attraverso un’analisi integrata (non esaustiva) condotta:</a:t>
            </a:r>
          </a:p>
          <a:p>
            <a:pPr lvl="0"/>
            <a:endParaRPr lang="it-IT" sz="2000" dirty="0">
              <a:solidFill>
                <a:prstClr val="black">
                  <a:lumMod val="75000"/>
                  <a:lumOff val="25000"/>
                </a:prstClr>
              </a:solidFill>
            </a:endParaRPr>
          </a:p>
          <a:p>
            <a:pPr marL="742950" lvl="1" indent="-285750">
              <a:buFont typeface="Arial"/>
              <a:buChar char="•"/>
            </a:pPr>
            <a:r>
              <a:rPr lang="it-IT" dirty="0" smtClean="0">
                <a:solidFill>
                  <a:srgbClr val="505150"/>
                </a:solidFill>
              </a:rPr>
              <a:t>Utilizzando diverse fonti della statistica ufficiale;</a:t>
            </a:r>
          </a:p>
          <a:p>
            <a:pPr marL="742950" lvl="1" indent="-285750">
              <a:buFont typeface="Arial"/>
              <a:buChar char="•"/>
            </a:pPr>
            <a:r>
              <a:rPr lang="it-IT" dirty="0" smtClean="0">
                <a:solidFill>
                  <a:srgbClr val="505150"/>
                </a:solidFill>
              </a:rPr>
              <a:t>Anche a livello sub-regionale</a:t>
            </a:r>
          </a:p>
          <a:p>
            <a:pPr lvl="1"/>
            <a:endParaRPr lang="it-IT" dirty="0" smtClean="0">
              <a:solidFill>
                <a:srgbClr val="505150"/>
              </a:solidFill>
            </a:endParaRPr>
          </a:p>
          <a:p>
            <a:pPr lvl="0"/>
            <a:r>
              <a:rPr lang="it-IT" sz="2000" dirty="0">
                <a:solidFill>
                  <a:prstClr val="black">
                    <a:lumMod val="75000"/>
                    <a:lumOff val="25000"/>
                  </a:prstClr>
                </a:solidFill>
              </a:rPr>
              <a:t>p</a:t>
            </a:r>
            <a:r>
              <a:rPr lang="it-IT" sz="2000" dirty="0" smtClean="0">
                <a:solidFill>
                  <a:prstClr val="black">
                    <a:lumMod val="75000"/>
                    <a:lumOff val="25000"/>
                  </a:prstClr>
                </a:solidFill>
              </a:rPr>
              <a:t>er indagare sui differenziali territoriali che incidono sulle condizioni di salute della popolazione.</a:t>
            </a:r>
            <a:endParaRPr lang="it-IT" sz="2000" dirty="0">
              <a:solidFill>
                <a:prstClr val="black">
                  <a:lumMod val="75000"/>
                  <a:lumOff val="25000"/>
                </a:prstClr>
              </a:solidFill>
            </a:endParaRPr>
          </a:p>
          <a:p>
            <a:pPr lvl="1"/>
            <a:r>
              <a:rPr lang="it-IT" dirty="0" smtClean="0">
                <a:solidFill>
                  <a:srgbClr val="505150"/>
                </a:solidFill>
              </a:rPr>
              <a:t>  </a:t>
            </a:r>
            <a:endParaRPr lang="it-IT" dirty="0">
              <a:solidFill>
                <a:srgbClr val="505150"/>
              </a:solidFill>
            </a:endParaRP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a:t>
            </a:r>
            <a:r>
              <a:rPr lang="it-IT" sz="1000" dirty="0" smtClean="0">
                <a:solidFill>
                  <a:srgbClr val="7F7F7F"/>
                </a:solidFill>
              </a:rPr>
              <a:t>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2. Finalità</a:t>
            </a:r>
            <a:endParaRPr lang="it-IT" sz="2400" dirty="0">
              <a:solidFill>
                <a:srgbClr val="505150"/>
              </a:solidFill>
            </a:endParaRPr>
          </a:p>
        </p:txBody>
      </p:sp>
    </p:spTree>
    <p:extLst>
      <p:ext uri="{BB962C8B-B14F-4D97-AF65-F5344CB8AC3E}">
        <p14:creationId xmlns:p14="http://schemas.microsoft.com/office/powerpoint/2010/main" val="766524620"/>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Le dimensioni della salute e i determinanti</a:t>
            </a:r>
            <a:endParaRPr lang="it-IT" sz="2400" dirty="0">
              <a:solidFill>
                <a:srgbClr val="505150"/>
              </a:solidFill>
            </a:endParaRPr>
          </a:p>
        </p:txBody>
      </p:sp>
      <p:sp>
        <p:nvSpPr>
          <p:cNvPr id="12" name="CasellaDiTesto 11"/>
          <p:cNvSpPr txBox="1"/>
          <p:nvPr/>
        </p:nvSpPr>
        <p:spPr>
          <a:xfrm>
            <a:off x="594610" y="6312594"/>
            <a:ext cx="4075044" cy="246221"/>
          </a:xfrm>
          <a:prstGeom prst="rect">
            <a:avLst/>
          </a:prstGeom>
          <a:noFill/>
        </p:spPr>
        <p:txBody>
          <a:bodyPr wrap="square" rtlCol="0">
            <a:spAutoFit/>
          </a:bodyPr>
          <a:lstStyle/>
          <a:p>
            <a:pPr algn="ctr"/>
            <a:r>
              <a:rPr lang="it-IT" sz="1000" dirty="0">
                <a:solidFill>
                  <a:srgbClr val="7F7F7F"/>
                </a:solidFill>
              </a:rPr>
              <a:t>Presentazione e-book, Gaetano Fazio – Cagliari, 12 novembre 2015</a:t>
            </a:r>
          </a:p>
        </p:txBody>
      </p:sp>
      <p:sp>
        <p:nvSpPr>
          <p:cNvPr id="19" name="Segnaposto numero diapositiva 14"/>
          <p:cNvSpPr>
            <a:spLocks noGrp="1"/>
          </p:cNvSpPr>
          <p:nvPr>
            <p:ph type="sldNum" sz="quarter" idx="12"/>
          </p:nvPr>
        </p:nvSpPr>
        <p:spPr>
          <a:xfrm>
            <a:off x="8378962" y="5880955"/>
            <a:ext cx="413192" cy="251480"/>
          </a:xfrm>
        </p:spPr>
        <p:txBody>
          <a:bodyPr/>
          <a:lstStyle/>
          <a:p>
            <a:pPr algn="ctr"/>
            <a:r>
              <a:rPr lang="it-IT" sz="1000" b="1" dirty="0" smtClean="0">
                <a:solidFill>
                  <a:srgbClr val="A6A6A6"/>
                </a:solidFill>
              </a:rPr>
              <a:t>4</a:t>
            </a:r>
            <a:endParaRPr lang="it-IT" sz="1000" b="1" dirty="0">
              <a:solidFill>
                <a:srgbClr val="A6A6A6"/>
              </a:solidFill>
            </a:endParaRPr>
          </a:p>
        </p:txBody>
      </p:sp>
      <p:pic>
        <p:nvPicPr>
          <p:cNvPr id="1026" name="Picture 2" descr="C:\Raffaele 2010\Raffaele uff\DCSR\GIS 2015\cover.jpg"/>
          <p:cNvPicPr>
            <a:picLocks noChangeAspect="1" noChangeArrowheads="1"/>
          </p:cNvPicPr>
          <p:nvPr/>
        </p:nvPicPr>
        <p:blipFill>
          <a:blip r:embed="rId2"/>
          <a:srcRect/>
          <a:stretch>
            <a:fillRect/>
          </a:stretch>
        </p:blipFill>
        <p:spPr bwMode="auto">
          <a:xfrm>
            <a:off x="470517" y="1781691"/>
            <a:ext cx="3000652" cy="4240920"/>
          </a:xfrm>
          <a:prstGeom prst="rect">
            <a:avLst/>
          </a:prstGeom>
          <a:noFill/>
        </p:spPr>
      </p:pic>
      <p:sp>
        <p:nvSpPr>
          <p:cNvPr id="10" name="Freccia in giù 9"/>
          <p:cNvSpPr/>
          <p:nvPr/>
        </p:nvSpPr>
        <p:spPr>
          <a:xfrm>
            <a:off x="4554246" y="2565647"/>
            <a:ext cx="710213" cy="4261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4216893" y="3020173"/>
            <a:ext cx="2805344" cy="369332"/>
          </a:xfrm>
          <a:prstGeom prst="rect">
            <a:avLst/>
          </a:prstGeom>
          <a:noFill/>
        </p:spPr>
        <p:txBody>
          <a:bodyPr wrap="square" rtlCol="0">
            <a:spAutoFit/>
          </a:bodyPr>
          <a:lstStyle/>
          <a:p>
            <a:r>
              <a:rPr lang="it-IT" dirty="0" smtClean="0"/>
              <a:t>molteplici determinanti</a:t>
            </a:r>
            <a:endParaRPr lang="it-IT" dirty="0"/>
          </a:p>
        </p:txBody>
      </p:sp>
      <p:sp>
        <p:nvSpPr>
          <p:cNvPr id="14" name="Freccia in giù 13"/>
          <p:cNvSpPr/>
          <p:nvPr/>
        </p:nvSpPr>
        <p:spPr>
          <a:xfrm>
            <a:off x="5264459" y="3389505"/>
            <a:ext cx="710213" cy="4261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p:nvSpPr>
        <p:spPr>
          <a:xfrm>
            <a:off x="4490471" y="3815633"/>
            <a:ext cx="2968402" cy="369332"/>
          </a:xfrm>
          <a:prstGeom prst="rect">
            <a:avLst/>
          </a:prstGeom>
          <a:noFill/>
        </p:spPr>
        <p:txBody>
          <a:bodyPr wrap="square" rtlCol="0">
            <a:spAutoFit/>
          </a:bodyPr>
          <a:lstStyle/>
          <a:p>
            <a:r>
              <a:rPr lang="it-IT" dirty="0" smtClean="0"/>
              <a:t>disegno delle policy</a:t>
            </a:r>
            <a:endParaRPr lang="it-IT" dirty="0"/>
          </a:p>
        </p:txBody>
      </p:sp>
      <p:sp>
        <p:nvSpPr>
          <p:cNvPr id="16" name="Freccia in giù 15"/>
          <p:cNvSpPr/>
          <p:nvPr/>
        </p:nvSpPr>
        <p:spPr>
          <a:xfrm>
            <a:off x="5748289" y="4225771"/>
            <a:ext cx="710213" cy="4261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p:nvSpPr>
        <p:spPr>
          <a:xfrm>
            <a:off x="4989248" y="4742867"/>
            <a:ext cx="2938508" cy="369332"/>
          </a:xfrm>
          <a:prstGeom prst="rect">
            <a:avLst/>
          </a:prstGeom>
          <a:noFill/>
        </p:spPr>
        <p:txBody>
          <a:bodyPr wrap="square" rtlCol="0">
            <a:spAutoFit/>
          </a:bodyPr>
          <a:lstStyle/>
          <a:p>
            <a:r>
              <a:rPr lang="it-IT" dirty="0" smtClean="0"/>
              <a:t>attuazione degli interventi</a:t>
            </a:r>
            <a:endParaRPr lang="it-IT" dirty="0"/>
          </a:p>
        </p:txBody>
      </p:sp>
      <p:sp>
        <p:nvSpPr>
          <p:cNvPr id="20" name="Freccia in giù 19"/>
          <p:cNvSpPr/>
          <p:nvPr/>
        </p:nvSpPr>
        <p:spPr>
          <a:xfrm>
            <a:off x="6533964" y="5112199"/>
            <a:ext cx="710213" cy="4261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p:nvSpPr>
        <p:spPr>
          <a:xfrm>
            <a:off x="5974672" y="5538327"/>
            <a:ext cx="2817482" cy="369332"/>
          </a:xfrm>
          <a:prstGeom prst="rect">
            <a:avLst/>
          </a:prstGeom>
          <a:noFill/>
        </p:spPr>
        <p:txBody>
          <a:bodyPr wrap="square" rtlCol="0">
            <a:spAutoFit/>
          </a:bodyPr>
          <a:lstStyle/>
          <a:p>
            <a:r>
              <a:rPr lang="it-IT" dirty="0" smtClean="0"/>
              <a:t>Impatto sui differenziali</a:t>
            </a:r>
            <a:endParaRPr lang="it-IT" dirty="0"/>
          </a:p>
        </p:txBody>
      </p:sp>
      <p:sp>
        <p:nvSpPr>
          <p:cNvPr id="22" name="Freccia in giù 21"/>
          <p:cNvSpPr/>
          <p:nvPr/>
        </p:nvSpPr>
        <p:spPr>
          <a:xfrm>
            <a:off x="3959441" y="1608490"/>
            <a:ext cx="710213" cy="4261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3959441" y="2034618"/>
            <a:ext cx="1500326" cy="369332"/>
          </a:xfrm>
          <a:prstGeom prst="rect">
            <a:avLst/>
          </a:prstGeom>
          <a:noFill/>
        </p:spPr>
        <p:txBody>
          <a:bodyPr wrap="square" rtlCol="0">
            <a:spAutoFit/>
          </a:bodyPr>
          <a:lstStyle/>
          <a:p>
            <a:r>
              <a:rPr lang="it-IT" dirty="0" smtClean="0"/>
              <a:t>differenziali</a:t>
            </a:r>
            <a:endParaRPr lang="it-IT" dirty="0"/>
          </a:p>
        </p:txBody>
      </p:sp>
      <p:sp>
        <p:nvSpPr>
          <p:cNvPr id="24" name="Freccia curva 23"/>
          <p:cNvSpPr/>
          <p:nvPr/>
        </p:nvSpPr>
        <p:spPr>
          <a:xfrm flipH="1">
            <a:off x="5362109" y="1917577"/>
            <a:ext cx="2849729" cy="3620749"/>
          </a:xfrm>
          <a:prstGeom prst="bentArrow">
            <a:avLst>
              <a:gd name="adj1" fmla="val 6902"/>
              <a:gd name="adj2" fmla="val 10483"/>
              <a:gd name="adj3" fmla="val 88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52617391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9686" y="1065023"/>
            <a:ext cx="7866244" cy="5663089"/>
          </a:xfrm>
          <a:prstGeom prst="rect">
            <a:avLst/>
          </a:prstGeom>
          <a:noFill/>
        </p:spPr>
        <p:txBody>
          <a:bodyPr wrap="square" rtlCol="0">
            <a:spAutoFit/>
          </a:bodyPr>
          <a:lstStyle/>
          <a:p>
            <a:r>
              <a:rPr lang="it-IT" sz="2000" dirty="0" smtClean="0">
                <a:solidFill>
                  <a:schemeClr val="tx1">
                    <a:lumMod val="75000"/>
                    <a:lumOff val="25000"/>
                  </a:schemeClr>
                </a:solidFill>
              </a:rPr>
              <a:t>La pubblicazione è composta da due parti:</a:t>
            </a:r>
            <a:endParaRPr lang="it-IT" sz="2000" dirty="0">
              <a:solidFill>
                <a:schemeClr val="tx1">
                  <a:lumMod val="75000"/>
                  <a:lumOff val="25000"/>
                </a:schemeClr>
              </a:solidFill>
            </a:endParaRPr>
          </a:p>
          <a:p>
            <a:endParaRPr lang="it-IT" sz="1600" dirty="0" smtClean="0">
              <a:solidFill>
                <a:srgbClr val="505150"/>
              </a:solidFill>
            </a:endParaRPr>
          </a:p>
          <a:p>
            <a:pPr marL="742950" lvl="1" indent="-285750">
              <a:buFont typeface="Arial"/>
              <a:buChar char="•"/>
            </a:pPr>
            <a:r>
              <a:rPr lang="it-IT" dirty="0" smtClean="0">
                <a:solidFill>
                  <a:srgbClr val="505150"/>
                </a:solidFill>
              </a:rPr>
              <a:t>I parte - Una visione d’insieme a livello nazionale</a:t>
            </a:r>
          </a:p>
          <a:p>
            <a:pPr marL="742950" lvl="1" indent="-285750">
              <a:buFont typeface="Arial"/>
              <a:buChar char="•"/>
            </a:pPr>
            <a:endParaRPr lang="it-IT" dirty="0" smtClean="0">
              <a:solidFill>
                <a:srgbClr val="505150"/>
              </a:solidFill>
            </a:endParaRPr>
          </a:p>
          <a:p>
            <a:pPr marL="742950" lvl="1" indent="-285750">
              <a:buFont typeface="Arial"/>
              <a:buChar char="•"/>
            </a:pPr>
            <a:r>
              <a:rPr lang="it-IT" dirty="0" smtClean="0">
                <a:solidFill>
                  <a:srgbClr val="505150"/>
                </a:solidFill>
              </a:rPr>
              <a:t>II parte - Otto approfondimenti regionali (Piemonte</a:t>
            </a:r>
            <a:r>
              <a:rPr lang="it-IT" dirty="0">
                <a:solidFill>
                  <a:srgbClr val="505150"/>
                </a:solidFill>
              </a:rPr>
              <a:t>, Liguria</a:t>
            </a:r>
            <a:r>
              <a:rPr lang="it-IT" dirty="0" smtClean="0">
                <a:solidFill>
                  <a:srgbClr val="505150"/>
                </a:solidFill>
              </a:rPr>
              <a:t>, Veneto, Friuli-Venezia Giulia, Toscana, Puglia, Sicilia, Sardegna) </a:t>
            </a:r>
            <a:endParaRPr lang="it-IT" dirty="0">
              <a:solidFill>
                <a:srgbClr val="505150"/>
              </a:solidFill>
            </a:endParaRPr>
          </a:p>
          <a:p>
            <a:pPr marL="285750" indent="-285750">
              <a:buFont typeface="Arial"/>
              <a:buChar char="•"/>
            </a:pPr>
            <a:endParaRPr lang="it-IT" dirty="0" smtClean="0">
              <a:solidFill>
                <a:srgbClr val="505150"/>
              </a:solidFill>
            </a:endParaRPr>
          </a:p>
          <a:p>
            <a:pPr lvl="0"/>
            <a:r>
              <a:rPr lang="it-IT" sz="2000" dirty="0" smtClean="0">
                <a:solidFill>
                  <a:prstClr val="black">
                    <a:lumMod val="75000"/>
                    <a:lumOff val="25000"/>
                  </a:prstClr>
                </a:solidFill>
              </a:rPr>
              <a:t>Chiavi di lettura:</a:t>
            </a:r>
            <a:endParaRPr lang="it-IT" sz="2000" dirty="0">
              <a:solidFill>
                <a:prstClr val="black">
                  <a:lumMod val="75000"/>
                  <a:lumOff val="25000"/>
                </a:prstClr>
              </a:solidFill>
            </a:endParaRPr>
          </a:p>
          <a:p>
            <a:pPr marL="285750" indent="-285750">
              <a:buFont typeface="Arial"/>
              <a:buChar char="•"/>
            </a:pPr>
            <a:endParaRPr lang="it-IT" dirty="0">
              <a:solidFill>
                <a:srgbClr val="505150"/>
              </a:solidFill>
            </a:endParaRPr>
          </a:p>
          <a:p>
            <a:pPr marL="742950" lvl="1" indent="-285750">
              <a:buFont typeface="Arial"/>
              <a:buChar char="•"/>
            </a:pPr>
            <a:r>
              <a:rPr lang="it-IT" dirty="0" smtClean="0">
                <a:solidFill>
                  <a:srgbClr val="505150"/>
                </a:solidFill>
              </a:rPr>
              <a:t>Livello territoriale dettagliato</a:t>
            </a:r>
            <a:endParaRPr lang="it-IT" dirty="0">
              <a:solidFill>
                <a:srgbClr val="505150"/>
              </a:solidFill>
            </a:endParaRPr>
          </a:p>
          <a:p>
            <a:pPr marL="742950" lvl="1" indent="-285750">
              <a:buFont typeface="Arial"/>
              <a:buChar char="•"/>
            </a:pPr>
            <a:endParaRPr lang="it-IT" dirty="0" smtClean="0">
              <a:solidFill>
                <a:srgbClr val="505150"/>
              </a:solidFill>
            </a:endParaRPr>
          </a:p>
          <a:p>
            <a:pPr marL="742950" lvl="1" indent="-285750">
              <a:buFont typeface="Arial"/>
              <a:buChar char="•"/>
            </a:pPr>
            <a:r>
              <a:rPr lang="it-IT" dirty="0" smtClean="0">
                <a:solidFill>
                  <a:srgbClr val="505150"/>
                </a:solidFill>
              </a:rPr>
              <a:t>Segmentazione che richiama le fasi del ciclo di vita degli individui</a:t>
            </a:r>
          </a:p>
          <a:p>
            <a:pPr marL="742950" lvl="1" indent="-285750">
              <a:buFont typeface="Arial"/>
              <a:buChar char="•"/>
            </a:pPr>
            <a:endParaRPr lang="it-IT" dirty="0" smtClean="0">
              <a:solidFill>
                <a:srgbClr val="505150"/>
              </a:solidFill>
            </a:endParaRPr>
          </a:p>
          <a:p>
            <a:pPr marL="742950" lvl="1" indent="-285750">
              <a:buFont typeface="Arial"/>
              <a:buChar char="•"/>
            </a:pPr>
            <a:r>
              <a:rPr lang="it-IT" dirty="0" smtClean="0">
                <a:solidFill>
                  <a:srgbClr val="505150"/>
                </a:solidFill>
              </a:rPr>
              <a:t>Rassegna </a:t>
            </a:r>
            <a:r>
              <a:rPr lang="it-IT" dirty="0">
                <a:solidFill>
                  <a:srgbClr val="505150"/>
                </a:solidFill>
              </a:rPr>
              <a:t>dei determinanti distali e prossimali </a:t>
            </a:r>
            <a:r>
              <a:rPr lang="it-IT" dirty="0" smtClean="0">
                <a:solidFill>
                  <a:srgbClr val="505150"/>
                </a:solidFill>
              </a:rPr>
              <a:t>senza misurazione dei loro impatti relativi  </a:t>
            </a:r>
            <a:endParaRPr lang="it-IT" dirty="0">
              <a:solidFill>
                <a:srgbClr val="505150"/>
              </a:solidFill>
            </a:endParaRPr>
          </a:p>
          <a:p>
            <a:pPr marL="742950" lvl="1" indent="-285750">
              <a:buFont typeface="Arial"/>
              <a:buChar char="•"/>
            </a:pPr>
            <a:endParaRPr lang="it-IT" dirty="0" smtClean="0">
              <a:solidFill>
                <a:srgbClr val="505150"/>
              </a:solidFill>
            </a:endParaRPr>
          </a:p>
          <a:p>
            <a:pPr marL="742950" lvl="1" indent="-285750">
              <a:buFont typeface="Arial"/>
              <a:buChar char="•"/>
            </a:pPr>
            <a:r>
              <a:rPr lang="it-IT" dirty="0">
                <a:solidFill>
                  <a:srgbClr val="505150"/>
                </a:solidFill>
              </a:rPr>
              <a:t>Effetti della prolungata recessione economica che ha attraversato il Paese </a:t>
            </a:r>
          </a:p>
          <a:p>
            <a:pPr lvl="1"/>
            <a:endParaRPr lang="it-IT" dirty="0">
              <a:solidFill>
                <a:srgbClr val="505150"/>
              </a:solidFill>
            </a:endParaRPr>
          </a:p>
          <a:p>
            <a:pPr marL="742950" lvl="1" indent="-285750">
              <a:buFont typeface="Arial"/>
              <a:buChar char="•"/>
            </a:pPr>
            <a:endParaRPr lang="it-IT" dirty="0">
              <a:solidFill>
                <a:srgbClr val="505150"/>
              </a:solidFill>
            </a:endParaRP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3. Struttura dell’e-book</a:t>
            </a:r>
            <a:endParaRPr lang="it-IT" sz="2400" dirty="0">
              <a:solidFill>
                <a:srgbClr val="505150"/>
              </a:solidFill>
            </a:endParaRPr>
          </a:p>
        </p:txBody>
      </p:sp>
    </p:spTree>
    <p:extLst>
      <p:ext uri="{BB962C8B-B14F-4D97-AF65-F5344CB8AC3E}">
        <p14:creationId xmlns:p14="http://schemas.microsoft.com/office/powerpoint/2010/main" val="2297125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9686" y="1386549"/>
            <a:ext cx="7866244" cy="4154984"/>
          </a:xfrm>
          <a:prstGeom prst="rect">
            <a:avLst/>
          </a:prstGeom>
          <a:noFill/>
        </p:spPr>
        <p:txBody>
          <a:bodyPr wrap="square" rtlCol="0">
            <a:spAutoFit/>
          </a:bodyPr>
          <a:lstStyle/>
          <a:p>
            <a:pPr marL="0" lvl="1"/>
            <a:r>
              <a:rPr lang="it-IT" sz="2000" dirty="0" smtClean="0">
                <a:solidFill>
                  <a:schemeClr val="tx1">
                    <a:lumMod val="75000"/>
                    <a:lumOff val="25000"/>
                  </a:schemeClr>
                </a:solidFill>
              </a:rPr>
              <a:t>Inoltre, nella I parte dell’e-book:</a:t>
            </a:r>
            <a:endParaRPr lang="it-IT" sz="2000" dirty="0">
              <a:solidFill>
                <a:schemeClr val="tx1">
                  <a:lumMod val="75000"/>
                  <a:lumOff val="25000"/>
                </a:schemeClr>
              </a:solidFill>
            </a:endParaRPr>
          </a:p>
          <a:p>
            <a:pPr marL="742950" lvl="1" indent="-285750">
              <a:buFont typeface="Arial"/>
              <a:buChar char="•"/>
            </a:pPr>
            <a:endParaRPr lang="it-IT" dirty="0" smtClean="0">
              <a:solidFill>
                <a:srgbClr val="505150"/>
              </a:solidFill>
            </a:endParaRPr>
          </a:p>
          <a:p>
            <a:pPr marL="742950" lvl="1" indent="-285750">
              <a:buFont typeface="Arial"/>
              <a:buChar char="•"/>
            </a:pPr>
            <a:r>
              <a:rPr lang="it-IT" dirty="0" smtClean="0">
                <a:solidFill>
                  <a:srgbClr val="505150"/>
                </a:solidFill>
              </a:rPr>
              <a:t>Il </a:t>
            </a:r>
            <a:r>
              <a:rPr lang="it-IT" dirty="0">
                <a:solidFill>
                  <a:srgbClr val="505150"/>
                </a:solidFill>
              </a:rPr>
              <a:t>terzo capitolo offre una panoramica sulle condizioni di salute rilevate tramite una pluralità di indicatori, per tenere conto della multidimensionalità del fenomeno. </a:t>
            </a:r>
          </a:p>
          <a:p>
            <a:pPr marL="742950" lvl="1" indent="-285750">
              <a:buFont typeface="Arial"/>
              <a:buChar char="•"/>
            </a:pPr>
            <a:endParaRPr lang="it-IT" dirty="0">
              <a:solidFill>
                <a:srgbClr val="505150"/>
              </a:solidFill>
            </a:endParaRPr>
          </a:p>
          <a:p>
            <a:pPr marL="742950" lvl="1" indent="-285750">
              <a:buFont typeface="Arial"/>
              <a:buChar char="•"/>
            </a:pPr>
            <a:r>
              <a:rPr lang="it-IT" dirty="0" smtClean="0">
                <a:solidFill>
                  <a:srgbClr val="505150"/>
                </a:solidFill>
              </a:rPr>
              <a:t>Il </a:t>
            </a:r>
            <a:r>
              <a:rPr lang="it-IT" dirty="0">
                <a:solidFill>
                  <a:srgbClr val="505150"/>
                </a:solidFill>
              </a:rPr>
              <a:t>quarto capitolo descrive l’offerta del Sistema sanitario nazionale e il ricorso alle prestazioni sanitarie, nella duplice ottica dell’offerta dei servizi e della loro fruizione da parte dei cittadini. </a:t>
            </a:r>
          </a:p>
          <a:p>
            <a:endParaRPr lang="it-IT" sz="2000" dirty="0">
              <a:solidFill>
                <a:schemeClr val="tx1">
                  <a:lumMod val="75000"/>
                  <a:lumOff val="25000"/>
                </a:schemeClr>
              </a:solidFill>
            </a:endParaRPr>
          </a:p>
          <a:p>
            <a:r>
              <a:rPr lang="it-IT" sz="2000" dirty="0" smtClean="0">
                <a:solidFill>
                  <a:schemeClr val="tx1">
                    <a:lumMod val="75000"/>
                    <a:lumOff val="25000"/>
                  </a:schemeClr>
                </a:solidFill>
              </a:rPr>
              <a:t>In sintesi: i </a:t>
            </a:r>
            <a:r>
              <a:rPr lang="it-IT" sz="2000" dirty="0">
                <a:solidFill>
                  <a:schemeClr val="tx1">
                    <a:lumMod val="75000"/>
                    <a:lumOff val="25000"/>
                  </a:schemeClr>
                </a:solidFill>
              </a:rPr>
              <a:t>differenziali </a:t>
            </a:r>
            <a:r>
              <a:rPr lang="it-IT" sz="2000" dirty="0" smtClean="0">
                <a:solidFill>
                  <a:schemeClr val="tx1">
                    <a:lumMod val="75000"/>
                    <a:lumOff val="25000"/>
                  </a:schemeClr>
                </a:solidFill>
              </a:rPr>
              <a:t>presenti in Italia richiedono </a:t>
            </a:r>
            <a:r>
              <a:rPr lang="it-IT" sz="2000" dirty="0">
                <a:solidFill>
                  <a:schemeClr val="tx1">
                    <a:lumMod val="75000"/>
                    <a:lumOff val="25000"/>
                  </a:schemeClr>
                </a:solidFill>
              </a:rPr>
              <a:t>interventi mirati e politiche specificamente calibrate. A questo scopo dati aggiornati e analisi in profondità che possono essere condotte a partire dalle evidenze empiriche rappresentano la condizione ineludibile</a:t>
            </a:r>
            <a:r>
              <a:rPr lang="it-IT" sz="2000" dirty="0" smtClean="0">
                <a:solidFill>
                  <a:schemeClr val="tx1">
                    <a:lumMod val="75000"/>
                    <a:lumOff val="25000"/>
                  </a:schemeClr>
                </a:solidFill>
              </a:rPr>
              <a:t>.</a:t>
            </a:r>
            <a:endParaRPr lang="it-IT" sz="2000" dirty="0">
              <a:solidFill>
                <a:schemeClr val="tx1">
                  <a:lumMod val="75000"/>
                  <a:lumOff val="25000"/>
                </a:schemeClr>
              </a:solidFill>
            </a:endParaRP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3. Struttura dell’e-book</a:t>
            </a:r>
            <a:endParaRPr lang="it-IT" sz="2400" dirty="0">
              <a:solidFill>
                <a:srgbClr val="505150"/>
              </a:solidFill>
            </a:endParaRPr>
          </a:p>
        </p:txBody>
      </p:sp>
    </p:spTree>
    <p:extLst>
      <p:ext uri="{BB962C8B-B14F-4D97-AF65-F5344CB8AC3E}">
        <p14:creationId xmlns:p14="http://schemas.microsoft.com/office/powerpoint/2010/main" val="3721523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4. Wordcloud dei contenuti della I parte dell’e-book</a:t>
            </a:r>
          </a:p>
        </p:txBody>
      </p:sp>
      <p:sp>
        <p:nvSpPr>
          <p:cNvPr id="4" name="CasellaDiTesto 3"/>
          <p:cNvSpPr txBox="1"/>
          <p:nvPr/>
        </p:nvSpPr>
        <p:spPr>
          <a:xfrm>
            <a:off x="3462291" y="2317072"/>
            <a:ext cx="88777" cy="372862"/>
          </a:xfrm>
          <a:prstGeom prst="rect">
            <a:avLst/>
          </a:prstGeom>
          <a:noFill/>
        </p:spPr>
        <p:txBody>
          <a:bodyPr wrap="square" rtlCol="0">
            <a:spAutoFit/>
          </a:bodyPr>
          <a:lstStyle/>
          <a:p>
            <a:endParaRPr lang="it-IT" dirty="0"/>
          </a:p>
        </p:txBody>
      </p:sp>
      <p:pic>
        <p:nvPicPr>
          <p:cNvPr id="2051" name="Picture 3" descr="C:\Users\fazio\Desktop\Download wordcloud tot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81" y="1180730"/>
            <a:ext cx="6942347" cy="469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13298"/>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82" y="1177056"/>
            <a:ext cx="8184940" cy="5115587"/>
          </a:xfrm>
          <a:prstGeom prst="rect">
            <a:avLst/>
          </a:prstGeom>
        </p:spPr>
      </p:pic>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4. Wordcloud: determinanti e ricorrenze prevalenti</a:t>
            </a:r>
          </a:p>
        </p:txBody>
      </p:sp>
      <p:sp>
        <p:nvSpPr>
          <p:cNvPr id="14" name="CasellaDiTesto 13">
            <a:hlinkClick r:id="rId3" action="ppaction://hlinksldjump"/>
          </p:cNvPr>
          <p:cNvSpPr txBox="1"/>
          <p:nvPr/>
        </p:nvSpPr>
        <p:spPr>
          <a:xfrm>
            <a:off x="1381431" y="225236"/>
            <a:ext cx="4925961" cy="369332"/>
          </a:xfrm>
          <a:prstGeom prst="rect">
            <a:avLst/>
          </a:prstGeom>
          <a:noFill/>
        </p:spPr>
        <p:txBody>
          <a:bodyPr wrap="square" rtlCol="0">
            <a:spAutoFit/>
          </a:bodyPr>
          <a:lstStyle/>
          <a:p>
            <a:endParaRPr lang="it-IT" dirty="0"/>
          </a:p>
        </p:txBody>
      </p:sp>
      <p:sp>
        <p:nvSpPr>
          <p:cNvPr id="22" name="CasellaDiTesto 21">
            <a:hlinkClick r:id="rId3" action="ppaction://hlinksldjump"/>
          </p:cNvPr>
          <p:cNvSpPr txBox="1"/>
          <p:nvPr/>
        </p:nvSpPr>
        <p:spPr>
          <a:xfrm>
            <a:off x="2605548" y="4963144"/>
            <a:ext cx="5388078" cy="369332"/>
          </a:xfrm>
          <a:prstGeom prst="rect">
            <a:avLst/>
          </a:prstGeom>
          <a:noFill/>
        </p:spPr>
        <p:txBody>
          <a:bodyPr wrap="square" rtlCol="0">
            <a:spAutoFit/>
          </a:bodyPr>
          <a:lstStyle/>
          <a:p>
            <a:pPr algn="ctr"/>
            <a:r>
              <a:rPr lang="it-IT" dirty="0" smtClean="0"/>
              <a:t> </a:t>
            </a:r>
            <a:endParaRPr lang="it-IT" dirty="0"/>
          </a:p>
        </p:txBody>
      </p:sp>
      <p:sp>
        <p:nvSpPr>
          <p:cNvPr id="23" name="CasellaDiTesto 22"/>
          <p:cNvSpPr txBox="1"/>
          <p:nvPr/>
        </p:nvSpPr>
        <p:spPr>
          <a:xfrm>
            <a:off x="8150942" y="2689934"/>
            <a:ext cx="184731" cy="369332"/>
          </a:xfrm>
          <a:prstGeom prst="rect">
            <a:avLst/>
          </a:prstGeom>
          <a:noFill/>
        </p:spPr>
        <p:txBody>
          <a:bodyPr wrap="none" rtlCol="0">
            <a:spAutoFit/>
          </a:bodyPr>
          <a:lstStyle/>
          <a:p>
            <a:endParaRPr lang="it-IT" dirty="0"/>
          </a:p>
        </p:txBody>
      </p:sp>
      <p:sp>
        <p:nvSpPr>
          <p:cNvPr id="2" name="CasellaDiTesto 1">
            <a:hlinkClick r:id="rId4" action="ppaction://hlinksldjump"/>
          </p:cNvPr>
          <p:cNvSpPr txBox="1"/>
          <p:nvPr/>
        </p:nvSpPr>
        <p:spPr>
          <a:xfrm>
            <a:off x="1602658" y="2505268"/>
            <a:ext cx="3362632" cy="369332"/>
          </a:xfrm>
          <a:prstGeom prst="rect">
            <a:avLst/>
          </a:prstGeom>
          <a:noFill/>
        </p:spPr>
        <p:txBody>
          <a:bodyPr wrap="square" rtlCol="0">
            <a:spAutoFit/>
          </a:bodyPr>
          <a:lstStyle/>
          <a:p>
            <a:pPr algn="ctr"/>
            <a:r>
              <a:rPr lang="it-IT" dirty="0" smtClean="0"/>
              <a:t> </a:t>
            </a:r>
            <a:endParaRPr lang="it-IT" dirty="0"/>
          </a:p>
        </p:txBody>
      </p:sp>
      <p:sp>
        <p:nvSpPr>
          <p:cNvPr id="4" name="CasellaDiTesto 3">
            <a:hlinkClick r:id="rId5" action="ppaction://hlinksldjump"/>
          </p:cNvPr>
          <p:cNvSpPr txBox="1"/>
          <p:nvPr/>
        </p:nvSpPr>
        <p:spPr>
          <a:xfrm rot="5400000">
            <a:off x="4471218" y="2868405"/>
            <a:ext cx="3273830" cy="369332"/>
          </a:xfrm>
          <a:prstGeom prst="rect">
            <a:avLst/>
          </a:prstGeom>
          <a:noFill/>
        </p:spPr>
        <p:txBody>
          <a:bodyPr wrap="square" rtlCol="0">
            <a:spAutoFit/>
          </a:bodyPr>
          <a:lstStyle/>
          <a:p>
            <a:pPr algn="ctr"/>
            <a:r>
              <a:rPr lang="it-IT" dirty="0" smtClean="0"/>
              <a:t>  </a:t>
            </a:r>
            <a:endParaRPr lang="it-IT" dirty="0"/>
          </a:p>
        </p:txBody>
      </p:sp>
      <p:sp>
        <p:nvSpPr>
          <p:cNvPr id="5" name="CasellaDiTesto 4">
            <a:hlinkClick r:id="rId6" action="ppaction://hlinksldjump"/>
          </p:cNvPr>
          <p:cNvSpPr txBox="1"/>
          <p:nvPr/>
        </p:nvSpPr>
        <p:spPr>
          <a:xfrm rot="5400000">
            <a:off x="4997224" y="2801859"/>
            <a:ext cx="3406921" cy="369332"/>
          </a:xfrm>
          <a:prstGeom prst="rect">
            <a:avLst/>
          </a:prstGeom>
          <a:noFill/>
        </p:spPr>
        <p:txBody>
          <a:bodyPr wrap="square" rtlCol="0">
            <a:spAutoFit/>
          </a:bodyPr>
          <a:lstStyle/>
          <a:p>
            <a:pPr algn="ctr"/>
            <a:r>
              <a:rPr lang="it-IT" dirty="0" smtClean="0"/>
              <a:t>  </a:t>
            </a:r>
            <a:endParaRPr lang="it-IT" dirty="0"/>
          </a:p>
        </p:txBody>
      </p:sp>
      <p:sp>
        <p:nvSpPr>
          <p:cNvPr id="9" name="CasellaDiTesto 8">
            <a:hlinkClick r:id="rId7" action="ppaction://hlinksldjump"/>
          </p:cNvPr>
          <p:cNvSpPr txBox="1"/>
          <p:nvPr/>
        </p:nvSpPr>
        <p:spPr>
          <a:xfrm>
            <a:off x="1602658" y="1416156"/>
            <a:ext cx="4050890" cy="369332"/>
          </a:xfrm>
          <a:prstGeom prst="rect">
            <a:avLst/>
          </a:prstGeom>
          <a:noFill/>
        </p:spPr>
        <p:txBody>
          <a:bodyPr wrap="square" rtlCol="0">
            <a:spAutoFit/>
          </a:bodyPr>
          <a:lstStyle/>
          <a:p>
            <a:pPr algn="ctr"/>
            <a:r>
              <a:rPr lang="it-IT" dirty="0" smtClean="0"/>
              <a:t>  </a:t>
            </a:r>
            <a:endParaRPr lang="it-IT" dirty="0"/>
          </a:p>
        </p:txBody>
      </p:sp>
      <p:sp>
        <p:nvSpPr>
          <p:cNvPr id="10" name="CasellaDiTesto 9">
            <a:hlinkClick r:id="rId8" action="ppaction://hlinksldjump"/>
          </p:cNvPr>
          <p:cNvSpPr txBox="1"/>
          <p:nvPr/>
        </p:nvSpPr>
        <p:spPr>
          <a:xfrm>
            <a:off x="825910" y="5486400"/>
            <a:ext cx="3701742" cy="369332"/>
          </a:xfrm>
          <a:prstGeom prst="rect">
            <a:avLst/>
          </a:prstGeom>
          <a:noFill/>
        </p:spPr>
        <p:txBody>
          <a:bodyPr wrap="square" rtlCol="0">
            <a:spAutoFit/>
          </a:bodyPr>
          <a:lstStyle/>
          <a:p>
            <a:pPr algn="ctr"/>
            <a:r>
              <a:rPr lang="it-IT" dirty="0" smtClean="0"/>
              <a:t>  </a:t>
            </a:r>
            <a:endParaRPr lang="it-IT" dirty="0"/>
          </a:p>
        </p:txBody>
      </p:sp>
      <p:sp>
        <p:nvSpPr>
          <p:cNvPr id="11" name="CasellaDiTesto 10">
            <a:hlinkClick r:id="rId9" action="ppaction://hlinksldjump"/>
          </p:cNvPr>
          <p:cNvSpPr txBox="1"/>
          <p:nvPr/>
        </p:nvSpPr>
        <p:spPr>
          <a:xfrm rot="5400000">
            <a:off x="4235008" y="3472892"/>
            <a:ext cx="2072425" cy="369332"/>
          </a:xfrm>
          <a:prstGeom prst="rect">
            <a:avLst/>
          </a:prstGeom>
          <a:noFill/>
        </p:spPr>
        <p:txBody>
          <a:bodyPr wrap="square" rtlCol="0">
            <a:spAutoFit/>
          </a:bodyPr>
          <a:lstStyle/>
          <a:p>
            <a:pPr algn="ctr"/>
            <a:r>
              <a:rPr lang="it-IT" dirty="0" smtClean="0"/>
              <a:t>  </a:t>
            </a:r>
            <a:endParaRPr lang="it-IT" dirty="0"/>
          </a:p>
        </p:txBody>
      </p:sp>
      <p:sp>
        <p:nvSpPr>
          <p:cNvPr id="12" name="CasellaDiTesto 11">
            <a:hlinkClick r:id="rId10" action="ppaction://hlinksldjump"/>
          </p:cNvPr>
          <p:cNvSpPr txBox="1"/>
          <p:nvPr/>
        </p:nvSpPr>
        <p:spPr>
          <a:xfrm>
            <a:off x="1799303" y="1976284"/>
            <a:ext cx="3854245" cy="369332"/>
          </a:xfrm>
          <a:prstGeom prst="rect">
            <a:avLst/>
          </a:prstGeom>
          <a:noFill/>
        </p:spPr>
        <p:txBody>
          <a:bodyPr wrap="square" rtlCol="0">
            <a:spAutoFit/>
          </a:bodyPr>
          <a:lstStyle/>
          <a:p>
            <a:pPr algn="ctr"/>
            <a:r>
              <a:rPr lang="it-IT" dirty="0" smtClean="0"/>
              <a:t>  </a:t>
            </a:r>
            <a:endParaRPr lang="it-IT" dirty="0"/>
          </a:p>
        </p:txBody>
      </p:sp>
      <p:sp>
        <p:nvSpPr>
          <p:cNvPr id="13" name="CasellaDiTesto 12">
            <a:hlinkClick r:id="rId11" action="ppaction://hlinksldjump"/>
          </p:cNvPr>
          <p:cNvSpPr txBox="1"/>
          <p:nvPr/>
        </p:nvSpPr>
        <p:spPr>
          <a:xfrm rot="16200000">
            <a:off x="707567" y="4082176"/>
            <a:ext cx="2439113" cy="369334"/>
          </a:xfrm>
          <a:prstGeom prst="rect">
            <a:avLst/>
          </a:prstGeom>
          <a:noFill/>
        </p:spPr>
        <p:txBody>
          <a:bodyPr wrap="square" rtlCol="0">
            <a:spAutoFit/>
          </a:bodyPr>
          <a:lstStyle/>
          <a:p>
            <a:pPr algn="ctr"/>
            <a:r>
              <a:rPr lang="it-IT" dirty="0" smtClean="0"/>
              <a:t>  </a:t>
            </a:r>
            <a:endParaRPr lang="it-IT" dirty="0"/>
          </a:p>
        </p:txBody>
      </p:sp>
      <p:sp>
        <p:nvSpPr>
          <p:cNvPr id="15" name="CasellaDiTesto 14">
            <a:hlinkClick r:id="rId12" action="ppaction://hlinksldjump"/>
          </p:cNvPr>
          <p:cNvSpPr txBox="1"/>
          <p:nvPr/>
        </p:nvSpPr>
        <p:spPr>
          <a:xfrm rot="5400000">
            <a:off x="2052127" y="3689961"/>
            <a:ext cx="1630720" cy="369332"/>
          </a:xfrm>
          <a:prstGeom prst="rect">
            <a:avLst/>
          </a:prstGeom>
          <a:noFill/>
        </p:spPr>
        <p:txBody>
          <a:bodyPr wrap="square" rtlCol="0">
            <a:spAutoFit/>
          </a:bodyPr>
          <a:lstStyle/>
          <a:p>
            <a:pPr algn="ctr"/>
            <a:r>
              <a:rPr lang="it-IT" dirty="0" smtClean="0"/>
              <a:t>  </a:t>
            </a:r>
            <a:endParaRPr lang="it-IT" dirty="0"/>
          </a:p>
        </p:txBody>
      </p:sp>
    </p:spTree>
    <p:extLst>
      <p:ext uri="{BB962C8B-B14F-4D97-AF65-F5344CB8AC3E}">
        <p14:creationId xmlns:p14="http://schemas.microsoft.com/office/powerpoint/2010/main" val="233806091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hlinkClick r:id="rId2" action="ppaction://hlinksldjump"/>
          </p:cNvPr>
          <p:cNvSpPr txBox="1"/>
          <p:nvPr/>
        </p:nvSpPr>
        <p:spPr>
          <a:xfrm>
            <a:off x="629687" y="1386550"/>
            <a:ext cx="6747658" cy="4401205"/>
          </a:xfrm>
          <a:prstGeom prst="rect">
            <a:avLst/>
          </a:prstGeom>
          <a:noFill/>
        </p:spPr>
        <p:txBody>
          <a:bodyPr wrap="square" rtlCol="0">
            <a:spAutoFit/>
          </a:bodyPr>
          <a:lstStyle/>
          <a:p>
            <a:r>
              <a:rPr lang="it-IT" sz="2000" dirty="0" smtClean="0">
                <a:solidFill>
                  <a:schemeClr val="tx1">
                    <a:lumMod val="75000"/>
                    <a:lumOff val="25000"/>
                  </a:schemeClr>
                </a:solidFill>
              </a:rPr>
              <a:t>Il set </a:t>
            </a:r>
            <a:r>
              <a:rPr lang="it-IT" sz="2000" dirty="0">
                <a:solidFill>
                  <a:schemeClr val="tx1">
                    <a:lumMod val="75000"/>
                    <a:lumOff val="25000"/>
                  </a:schemeClr>
                </a:solidFill>
              </a:rPr>
              <a:t>di indicatori </a:t>
            </a:r>
            <a:r>
              <a:rPr lang="it-IT" sz="2000" dirty="0" smtClean="0">
                <a:solidFill>
                  <a:schemeClr val="tx1">
                    <a:lumMod val="75000"/>
                    <a:lumOff val="25000"/>
                  </a:schemeClr>
                </a:solidFill>
              </a:rPr>
              <a:t>è stato predisposto </a:t>
            </a:r>
            <a:r>
              <a:rPr lang="it-IT" sz="2000" dirty="0">
                <a:solidFill>
                  <a:schemeClr val="tx1">
                    <a:lumMod val="75000"/>
                    <a:lumOff val="25000"/>
                  </a:schemeClr>
                </a:solidFill>
              </a:rPr>
              <a:t>mediante l’elaborazione </a:t>
            </a:r>
            <a:r>
              <a:rPr lang="it-IT" sz="2000" dirty="0" smtClean="0">
                <a:solidFill>
                  <a:schemeClr val="tx1">
                    <a:lumMod val="75000"/>
                    <a:lumOff val="25000"/>
                  </a:schemeClr>
                </a:solidFill>
              </a:rPr>
              <a:t>dei dati relativi alle seguenti indagini:</a:t>
            </a:r>
            <a:endParaRPr lang="it-IT" sz="2000" dirty="0">
              <a:solidFill>
                <a:schemeClr val="tx1">
                  <a:lumMod val="75000"/>
                  <a:lumOff val="25000"/>
                </a:schemeClr>
              </a:solidFill>
            </a:endParaRPr>
          </a:p>
          <a:p>
            <a:endParaRPr lang="it-IT" sz="1600" dirty="0" smtClean="0">
              <a:solidFill>
                <a:srgbClr val="505150"/>
              </a:solidFill>
            </a:endParaRPr>
          </a:p>
          <a:p>
            <a:pPr marL="742950" lvl="1" indent="-285750">
              <a:buFont typeface="Arial"/>
              <a:buChar char="•"/>
            </a:pPr>
            <a:r>
              <a:rPr lang="it-IT" sz="1600" dirty="0" smtClean="0">
                <a:solidFill>
                  <a:srgbClr val="505150"/>
                </a:solidFill>
              </a:rPr>
              <a:t>Rilevazioni demografiche</a:t>
            </a:r>
          </a:p>
          <a:p>
            <a:pPr marL="742950" lvl="1" indent="-285750">
              <a:buFont typeface="Arial"/>
              <a:buChar char="•"/>
            </a:pPr>
            <a:r>
              <a:rPr lang="it-IT" sz="1600" dirty="0" smtClean="0">
                <a:solidFill>
                  <a:srgbClr val="505150"/>
                </a:solidFill>
              </a:rPr>
              <a:t>Censimento della popolazione</a:t>
            </a:r>
          </a:p>
          <a:p>
            <a:pPr marL="742950" lvl="1" indent="-285750">
              <a:buFont typeface="Arial"/>
              <a:buChar char="•"/>
            </a:pPr>
            <a:r>
              <a:rPr lang="it-IT" sz="1600" dirty="0" smtClean="0">
                <a:solidFill>
                  <a:srgbClr val="505150"/>
                </a:solidFill>
              </a:rPr>
              <a:t>Rilevazione sulle forze di lavoro</a:t>
            </a:r>
          </a:p>
          <a:p>
            <a:pPr marL="742950" lvl="1" indent="-285750">
              <a:buFont typeface="Arial"/>
              <a:buChar char="•"/>
            </a:pPr>
            <a:r>
              <a:rPr lang="it-IT" sz="1600" dirty="0" smtClean="0">
                <a:solidFill>
                  <a:srgbClr val="505150"/>
                </a:solidFill>
              </a:rPr>
              <a:t>Indagine sulle spese delle famiglie</a:t>
            </a:r>
          </a:p>
          <a:p>
            <a:pPr marL="742950" lvl="1" indent="-285750">
              <a:buFont typeface="Arial"/>
              <a:buChar char="•"/>
            </a:pPr>
            <a:r>
              <a:rPr lang="it-IT" sz="1600" dirty="0" smtClean="0">
                <a:solidFill>
                  <a:srgbClr val="505150"/>
                </a:solidFill>
              </a:rPr>
              <a:t>Notifiche </a:t>
            </a:r>
            <a:r>
              <a:rPr lang="it-IT" sz="1600" dirty="0">
                <a:solidFill>
                  <a:srgbClr val="505150"/>
                </a:solidFill>
              </a:rPr>
              <a:t>di malattie </a:t>
            </a:r>
            <a:r>
              <a:rPr lang="it-IT" sz="1600" dirty="0" smtClean="0">
                <a:solidFill>
                  <a:srgbClr val="505150"/>
                </a:solidFill>
              </a:rPr>
              <a:t>infettive</a:t>
            </a:r>
          </a:p>
          <a:p>
            <a:pPr marL="742950" lvl="1" indent="-285750">
              <a:buFont typeface="Arial"/>
              <a:buChar char="•"/>
            </a:pPr>
            <a:r>
              <a:rPr lang="it-IT" sz="1600" dirty="0" smtClean="0">
                <a:solidFill>
                  <a:srgbClr val="505150"/>
                </a:solidFill>
              </a:rPr>
              <a:t>Condizioni </a:t>
            </a:r>
            <a:r>
              <a:rPr lang="it-IT" sz="1600" dirty="0">
                <a:solidFill>
                  <a:srgbClr val="505150"/>
                </a:solidFill>
              </a:rPr>
              <a:t>di salute e ricorso ai servizi </a:t>
            </a:r>
            <a:r>
              <a:rPr lang="it-IT" sz="1600" dirty="0" smtClean="0">
                <a:solidFill>
                  <a:srgbClr val="505150"/>
                </a:solidFill>
              </a:rPr>
              <a:t>sanitari</a:t>
            </a:r>
          </a:p>
          <a:p>
            <a:pPr marL="742950" lvl="1" indent="-285750">
              <a:buFont typeface="Arial"/>
              <a:buChar char="•"/>
            </a:pPr>
            <a:r>
              <a:rPr lang="it-IT" sz="1600" dirty="0" smtClean="0">
                <a:solidFill>
                  <a:srgbClr val="505150"/>
                </a:solidFill>
              </a:rPr>
              <a:t>Aspetti </a:t>
            </a:r>
            <a:r>
              <a:rPr lang="it-IT" sz="1600" dirty="0">
                <a:solidFill>
                  <a:srgbClr val="505150"/>
                </a:solidFill>
              </a:rPr>
              <a:t>della vita </a:t>
            </a:r>
            <a:r>
              <a:rPr lang="it-IT" sz="1600" dirty="0" smtClean="0">
                <a:solidFill>
                  <a:srgbClr val="505150"/>
                </a:solidFill>
              </a:rPr>
              <a:t>quotidiana</a:t>
            </a:r>
          </a:p>
          <a:p>
            <a:pPr marL="742950" lvl="1" indent="-285750">
              <a:buFont typeface="Arial"/>
              <a:buChar char="•"/>
            </a:pPr>
            <a:r>
              <a:rPr lang="it-IT" sz="1600" dirty="0" smtClean="0">
                <a:solidFill>
                  <a:srgbClr val="505150"/>
                </a:solidFill>
              </a:rPr>
              <a:t>Schede </a:t>
            </a:r>
            <a:r>
              <a:rPr lang="it-IT" sz="1600" dirty="0">
                <a:solidFill>
                  <a:srgbClr val="505150"/>
                </a:solidFill>
              </a:rPr>
              <a:t>di dimissione </a:t>
            </a:r>
            <a:r>
              <a:rPr lang="it-IT" sz="1600" dirty="0" smtClean="0">
                <a:solidFill>
                  <a:srgbClr val="505150"/>
                </a:solidFill>
              </a:rPr>
              <a:t>ospedaliera</a:t>
            </a:r>
          </a:p>
          <a:p>
            <a:pPr marL="742950" lvl="1" indent="-285750">
              <a:buFont typeface="Arial"/>
              <a:buChar char="•"/>
            </a:pPr>
            <a:r>
              <a:rPr lang="it-IT" sz="1600" dirty="0" smtClean="0">
                <a:solidFill>
                  <a:srgbClr val="505150"/>
                </a:solidFill>
              </a:rPr>
              <a:t>Decessi e cause </a:t>
            </a:r>
            <a:r>
              <a:rPr lang="it-IT" sz="1600" dirty="0">
                <a:solidFill>
                  <a:srgbClr val="505150"/>
                </a:solidFill>
              </a:rPr>
              <a:t>di </a:t>
            </a:r>
            <a:r>
              <a:rPr lang="it-IT" sz="1600" dirty="0" smtClean="0">
                <a:solidFill>
                  <a:srgbClr val="505150"/>
                </a:solidFill>
              </a:rPr>
              <a:t>morte</a:t>
            </a:r>
          </a:p>
          <a:p>
            <a:pPr marL="742950" lvl="1" indent="-285750">
              <a:buFont typeface="Arial"/>
              <a:buChar char="•"/>
            </a:pPr>
            <a:r>
              <a:rPr lang="it-IT" sz="1600" dirty="0" smtClean="0">
                <a:solidFill>
                  <a:srgbClr val="505150"/>
                </a:solidFill>
              </a:rPr>
              <a:t>Incidenti </a:t>
            </a:r>
            <a:r>
              <a:rPr lang="it-IT" sz="1600" dirty="0">
                <a:solidFill>
                  <a:srgbClr val="505150"/>
                </a:solidFill>
              </a:rPr>
              <a:t>stradali con lesioni a </a:t>
            </a:r>
            <a:r>
              <a:rPr lang="it-IT" sz="1600" dirty="0" smtClean="0">
                <a:solidFill>
                  <a:srgbClr val="505150"/>
                </a:solidFill>
              </a:rPr>
              <a:t>persone</a:t>
            </a:r>
          </a:p>
          <a:p>
            <a:pPr marL="742950" lvl="1" indent="-285750">
              <a:buFont typeface="Arial"/>
              <a:buChar char="•"/>
            </a:pPr>
            <a:r>
              <a:rPr lang="it-IT" sz="1600" dirty="0" smtClean="0">
                <a:solidFill>
                  <a:srgbClr val="505150"/>
                </a:solidFill>
              </a:rPr>
              <a:t>Iscritti </a:t>
            </a:r>
            <a:r>
              <a:rPr lang="it-IT" sz="1600" dirty="0">
                <a:solidFill>
                  <a:srgbClr val="505150"/>
                </a:solidFill>
              </a:rPr>
              <a:t>in anagrafe per </a:t>
            </a:r>
            <a:r>
              <a:rPr lang="it-IT" sz="1600" dirty="0" smtClean="0">
                <a:solidFill>
                  <a:srgbClr val="505150"/>
                </a:solidFill>
              </a:rPr>
              <a:t>nascita</a:t>
            </a:r>
          </a:p>
          <a:p>
            <a:pPr marL="742950" lvl="1" indent="-285750">
              <a:buFont typeface="Arial"/>
              <a:buChar char="•"/>
            </a:pPr>
            <a:r>
              <a:rPr lang="it-IT" sz="1600" dirty="0" smtClean="0">
                <a:solidFill>
                  <a:srgbClr val="505150"/>
                </a:solidFill>
              </a:rPr>
              <a:t>Interruzioni </a:t>
            </a:r>
            <a:r>
              <a:rPr lang="it-IT" sz="1600" dirty="0">
                <a:solidFill>
                  <a:srgbClr val="505150"/>
                </a:solidFill>
              </a:rPr>
              <a:t>volontarie di </a:t>
            </a:r>
            <a:r>
              <a:rPr lang="it-IT" sz="1600" dirty="0" smtClean="0">
                <a:solidFill>
                  <a:srgbClr val="505150"/>
                </a:solidFill>
              </a:rPr>
              <a:t>gravidanza</a:t>
            </a:r>
          </a:p>
          <a:p>
            <a:pPr marL="742950" lvl="1" indent="-285750">
              <a:buFont typeface="Arial"/>
              <a:buChar char="•"/>
            </a:pPr>
            <a:r>
              <a:rPr lang="it-IT" sz="1600" dirty="0" smtClean="0">
                <a:solidFill>
                  <a:srgbClr val="505150"/>
                </a:solidFill>
              </a:rPr>
              <a:t>Dimissioni </a:t>
            </a:r>
            <a:r>
              <a:rPr lang="it-IT" sz="1600" dirty="0">
                <a:solidFill>
                  <a:srgbClr val="505150"/>
                </a:solidFill>
              </a:rPr>
              <a:t>dagli istituti di cura per aborto </a:t>
            </a:r>
            <a:r>
              <a:rPr lang="it-IT" sz="1600" dirty="0" smtClean="0">
                <a:solidFill>
                  <a:srgbClr val="505150"/>
                </a:solidFill>
              </a:rPr>
              <a:t>spontaneo</a:t>
            </a:r>
          </a:p>
          <a:p>
            <a:pPr marL="742950" lvl="1" indent="-285750">
              <a:buFont typeface="Arial"/>
              <a:buChar char="•"/>
            </a:pPr>
            <a:r>
              <a:rPr lang="it-IT" sz="1600" dirty="0" smtClean="0">
                <a:solidFill>
                  <a:srgbClr val="505150"/>
                </a:solidFill>
              </a:rPr>
              <a:t>Assistenza territoriale: di base, ambulatoriale e distrettuale </a:t>
            </a: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Fonti statistiche utilizzate</a:t>
            </a:r>
            <a:endParaRPr lang="it-IT" sz="2400" dirty="0">
              <a:solidFill>
                <a:srgbClr val="505150"/>
              </a:solidFill>
            </a:endParaRPr>
          </a:p>
        </p:txBody>
      </p:sp>
      <p:sp>
        <p:nvSpPr>
          <p:cNvPr id="7" name="Freccia circolare a sinistra 6">
            <a:hlinkClick r:id="rId2" action="ppaction://hlinksldjump"/>
          </p:cNvPr>
          <p:cNvSpPr/>
          <p:nvPr/>
        </p:nvSpPr>
        <p:spPr>
          <a:xfrm>
            <a:off x="7640613" y="5339919"/>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22023797"/>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4"/>
            <a:ext cx="7538462" cy="461665"/>
          </a:xfrm>
          <a:prstGeom prst="rect">
            <a:avLst/>
          </a:prstGeom>
          <a:noFill/>
        </p:spPr>
        <p:txBody>
          <a:bodyPr wrap="square" rtlCol="0">
            <a:spAutoFit/>
          </a:bodyPr>
          <a:lstStyle/>
          <a:p>
            <a:r>
              <a:rPr lang="it-IT" sz="2400" dirty="0" smtClean="0">
                <a:solidFill>
                  <a:srgbClr val="404040"/>
                </a:solidFill>
              </a:rPr>
              <a:t>Popolazione e dinamica demografica</a:t>
            </a:r>
            <a:endParaRPr lang="it-IT" sz="2400" dirty="0">
              <a:solidFill>
                <a:srgbClr val="404040"/>
              </a:solidFill>
            </a:endParaRPr>
          </a:p>
        </p:txBody>
      </p:sp>
      <p:sp>
        <p:nvSpPr>
          <p:cNvPr id="8" name="CasellaDiTesto 7"/>
          <p:cNvSpPr txBox="1"/>
          <p:nvPr/>
        </p:nvSpPr>
        <p:spPr>
          <a:xfrm>
            <a:off x="707331" y="1120737"/>
            <a:ext cx="7520998" cy="1323439"/>
          </a:xfrm>
          <a:prstGeom prst="rect">
            <a:avLst/>
          </a:prstGeom>
          <a:noFill/>
        </p:spPr>
        <p:txBody>
          <a:bodyPr wrap="square" rtlCol="0">
            <a:spAutoFit/>
          </a:bodyPr>
          <a:lstStyle/>
          <a:p>
            <a:r>
              <a:rPr lang="it-IT" sz="2000" dirty="0"/>
              <a:t>La tendenza demografica all’invecchiamento della popolazione incide inevitabilmente sullo stato e l’evoluzione della salute in termini di maggiore incidenza di patologie tipiche dell’età avanzata, specie del genere femminile </a:t>
            </a:r>
          </a:p>
        </p:txBody>
      </p:sp>
      <p:sp>
        <p:nvSpPr>
          <p:cNvPr id="5" name="Freccia circolare a sinistra 4">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719" y="2782529"/>
            <a:ext cx="4748709" cy="320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707331" y="2519638"/>
            <a:ext cx="2605548" cy="2062103"/>
          </a:xfrm>
          <a:prstGeom prst="rect">
            <a:avLst/>
          </a:prstGeom>
          <a:solidFill>
            <a:schemeClr val="accent3">
              <a:lumMod val="20000"/>
              <a:lumOff val="80000"/>
            </a:schemeClr>
          </a:solidFill>
          <a:ln>
            <a:solidFill>
              <a:schemeClr val="tx1"/>
            </a:solidFill>
          </a:ln>
        </p:spPr>
        <p:txBody>
          <a:bodyPr wrap="square" rtlCol="0">
            <a:spAutoFit/>
          </a:bodyPr>
          <a:lstStyle/>
          <a:p>
            <a:r>
              <a:rPr lang="it-IT" sz="1600" dirty="0" smtClean="0"/>
              <a:t>Nel 2012 la speranza di vita alla nascita è di 79,4 anni per i maschi e 84,4 anni per le femmine.</a:t>
            </a:r>
          </a:p>
          <a:p>
            <a:r>
              <a:rPr lang="it-IT" sz="1600" dirty="0" smtClean="0"/>
              <a:t>Al 1° gennaio 2013 l’indice di vecchiaia è pari a 151,4.</a:t>
            </a:r>
          </a:p>
          <a:p>
            <a:r>
              <a:rPr lang="it-IT" sz="1600" dirty="0" smtClean="0"/>
              <a:t>Il tasso di fecondità totale nel 2012 è pari a 1,42 </a:t>
            </a:r>
          </a:p>
        </p:txBody>
      </p:sp>
    </p:spTree>
    <p:extLst>
      <p:ext uri="{BB962C8B-B14F-4D97-AF65-F5344CB8AC3E}">
        <p14:creationId xmlns:p14="http://schemas.microsoft.com/office/powerpoint/2010/main" val="221456486"/>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4"/>
            <a:ext cx="7538462" cy="461665"/>
          </a:xfrm>
          <a:prstGeom prst="rect">
            <a:avLst/>
          </a:prstGeom>
          <a:noFill/>
        </p:spPr>
        <p:txBody>
          <a:bodyPr wrap="square" rtlCol="0">
            <a:spAutoFit/>
          </a:bodyPr>
          <a:lstStyle/>
          <a:p>
            <a:r>
              <a:rPr lang="it-IT" sz="2400" dirty="0" smtClean="0">
                <a:solidFill>
                  <a:srgbClr val="404040"/>
                </a:solidFill>
              </a:rPr>
              <a:t>Istruzione e formazione</a:t>
            </a:r>
            <a:endParaRPr lang="it-IT" sz="2400" dirty="0">
              <a:solidFill>
                <a:srgbClr val="404040"/>
              </a:solidFill>
            </a:endParaRPr>
          </a:p>
        </p:txBody>
      </p:sp>
      <p:sp>
        <p:nvSpPr>
          <p:cNvPr id="8" name="CasellaDiTesto 7"/>
          <p:cNvSpPr txBox="1"/>
          <p:nvPr/>
        </p:nvSpPr>
        <p:spPr>
          <a:xfrm>
            <a:off x="690928" y="1054989"/>
            <a:ext cx="7520998" cy="2554545"/>
          </a:xfrm>
          <a:prstGeom prst="rect">
            <a:avLst/>
          </a:prstGeom>
          <a:noFill/>
        </p:spPr>
        <p:txBody>
          <a:bodyPr wrap="square" rtlCol="0">
            <a:spAutoFit/>
          </a:bodyPr>
          <a:lstStyle/>
          <a:p>
            <a:r>
              <a:rPr lang="it-IT" sz="2000" dirty="0" smtClean="0"/>
              <a:t>E’ provato che un </a:t>
            </a:r>
            <a:r>
              <a:rPr lang="it-IT" sz="2000" dirty="0"/>
              <a:t>più elevato grado di scolarizzazione incide sullo stile di vita degli individui poiché, facilitando l’accesso al mondo del lavoro, a carriere lavorative meno frammentate e a salari più </a:t>
            </a:r>
            <a:r>
              <a:rPr lang="it-IT" sz="2000" dirty="0" smtClean="0"/>
              <a:t>elevati, </a:t>
            </a:r>
            <a:r>
              <a:rPr lang="it-IT" sz="2000" dirty="0"/>
              <a:t>apre opportunità altrimenti precluse ed eleva il tenore di vita. Le persone più istruite, inoltre, godono più frequentemente di un migliore stato di salute perché più consapevoli dei benefici della prevenzione e di abitudini più attive e </a:t>
            </a:r>
            <a:r>
              <a:rPr lang="it-IT" sz="2000" dirty="0" smtClean="0"/>
              <a:t>salutari.</a:t>
            </a:r>
            <a:endParaRPr lang="it-IT" sz="2000" dirty="0"/>
          </a:p>
        </p:txBody>
      </p:sp>
      <p:sp>
        <p:nvSpPr>
          <p:cNvPr id="5" name="Freccia circolare a sinistra 4">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209" y="3641815"/>
            <a:ext cx="2691883" cy="192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897626" y="3641815"/>
            <a:ext cx="3362632" cy="2308324"/>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Dal 2004 al 2013 i diplomati della fascia di età 20-24 anni sono passati dal 72,3% al 77,3%. </a:t>
            </a:r>
          </a:p>
          <a:p>
            <a:r>
              <a:rPr lang="it-IT" dirty="0" smtClean="0"/>
              <a:t>Nello stesso periodo i laureati della fascia di età 30-34 anni sono passati dal 15,6% al 22,4%</a:t>
            </a:r>
            <a:endParaRPr lang="it-IT" dirty="0"/>
          </a:p>
        </p:txBody>
      </p:sp>
    </p:spTree>
    <p:extLst>
      <p:ext uri="{BB962C8B-B14F-4D97-AF65-F5344CB8AC3E}">
        <p14:creationId xmlns:p14="http://schemas.microsoft.com/office/powerpoint/2010/main" val="2194613379"/>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4"/>
            <a:ext cx="7538462" cy="461665"/>
          </a:xfrm>
          <a:prstGeom prst="rect">
            <a:avLst/>
          </a:prstGeom>
          <a:noFill/>
        </p:spPr>
        <p:txBody>
          <a:bodyPr wrap="square" rtlCol="0">
            <a:spAutoFit/>
          </a:bodyPr>
          <a:lstStyle/>
          <a:p>
            <a:r>
              <a:rPr lang="it-IT" sz="2400" dirty="0" smtClean="0">
                <a:solidFill>
                  <a:srgbClr val="404040"/>
                </a:solidFill>
              </a:rPr>
              <a:t>Il mercato del lavoro</a:t>
            </a:r>
            <a:endParaRPr lang="it-IT" sz="2400" dirty="0">
              <a:solidFill>
                <a:srgbClr val="404040"/>
              </a:solidFill>
            </a:endParaRPr>
          </a:p>
        </p:txBody>
      </p:sp>
      <p:sp>
        <p:nvSpPr>
          <p:cNvPr id="8" name="CasellaDiTesto 7"/>
          <p:cNvSpPr txBox="1"/>
          <p:nvPr/>
        </p:nvSpPr>
        <p:spPr>
          <a:xfrm>
            <a:off x="699660" y="1054989"/>
            <a:ext cx="7520998" cy="3170099"/>
          </a:xfrm>
          <a:prstGeom prst="rect">
            <a:avLst/>
          </a:prstGeom>
          <a:noFill/>
        </p:spPr>
        <p:txBody>
          <a:bodyPr wrap="square" rtlCol="0">
            <a:spAutoFit/>
          </a:bodyPr>
          <a:lstStyle/>
          <a:p>
            <a:r>
              <a:rPr lang="it-IT" sz="2000" dirty="0"/>
              <a:t>La disponibilità di un lavoro è fonte di reddito, di identità personale e di relazioni sociali e, in quanto tale, ha un impatto rilevante sulle condizioni di vita e sulla </a:t>
            </a:r>
            <a:r>
              <a:rPr lang="it-IT" sz="2000" dirty="0" smtClean="0"/>
              <a:t>salute. </a:t>
            </a:r>
            <a:r>
              <a:rPr lang="it-IT" sz="2000" dirty="0"/>
              <a:t>Disoccupazione e insicurezza del lavoro possono incidere sul benessere psichico e fisico delle persone per il venir meno delle risorse necessarie a soddisfare i propri bisogni e le proprie aspettative; ciò causa ricadute psicologiche, nonché peggioramenti dello stile di vita, il cui impatto non è sempre limitato al periodo dell’evento avverso, bensì può condizionare l’intero arco di vita, provocando un accumulo degli svantaggi ed estendendosi alla sfera famigliare</a:t>
            </a:r>
          </a:p>
        </p:txBody>
      </p:sp>
      <p:sp>
        <p:nvSpPr>
          <p:cNvPr id="5" name="Freccia circolare a sinistra 4">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303" y="4385188"/>
            <a:ext cx="3716593" cy="162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1789472" y="4385188"/>
            <a:ext cx="2802193" cy="923330"/>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Il tasso di disoccupazione è passato dal 10,7% del 2012 al 12,2% del 2013</a:t>
            </a:r>
            <a:endParaRPr lang="it-IT" dirty="0"/>
          </a:p>
        </p:txBody>
      </p:sp>
    </p:spTree>
    <p:extLst>
      <p:ext uri="{BB962C8B-B14F-4D97-AF65-F5344CB8AC3E}">
        <p14:creationId xmlns:p14="http://schemas.microsoft.com/office/powerpoint/2010/main" val="3744897060"/>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196" y="593325"/>
            <a:ext cx="7538462" cy="584775"/>
          </a:xfrm>
          <a:prstGeom prst="rect">
            <a:avLst/>
          </a:prstGeom>
          <a:noFill/>
        </p:spPr>
        <p:txBody>
          <a:bodyPr wrap="square" rtlCol="0">
            <a:spAutoFit/>
          </a:bodyPr>
          <a:lstStyle/>
          <a:p>
            <a:r>
              <a:rPr lang="it-IT" sz="3200" dirty="0" smtClean="0">
                <a:solidFill>
                  <a:srgbClr val="404040"/>
                </a:solidFill>
              </a:rPr>
              <a:t>Indice</a:t>
            </a:r>
          </a:p>
        </p:txBody>
      </p:sp>
      <p:sp>
        <p:nvSpPr>
          <p:cNvPr id="6" name="CasellaDiTesto 5"/>
          <p:cNvSpPr txBox="1"/>
          <p:nvPr/>
        </p:nvSpPr>
        <p:spPr>
          <a:xfrm>
            <a:off x="744340" y="2034618"/>
            <a:ext cx="7643480" cy="3108543"/>
          </a:xfrm>
          <a:prstGeom prst="rect">
            <a:avLst/>
          </a:prstGeom>
          <a:noFill/>
        </p:spPr>
        <p:txBody>
          <a:bodyPr wrap="square" rtlCol="0">
            <a:spAutoFit/>
          </a:bodyPr>
          <a:lstStyle/>
          <a:p>
            <a:pPr marL="342900" indent="-342900">
              <a:buFont typeface="+mj-lt"/>
              <a:buAutoNum type="arabicPeriod"/>
            </a:pPr>
            <a:r>
              <a:rPr lang="it-IT" sz="2800" dirty="0" smtClean="0">
                <a:solidFill>
                  <a:srgbClr val="505150"/>
                </a:solidFill>
              </a:rPr>
              <a:t>Interesse dell’utenza</a:t>
            </a:r>
          </a:p>
          <a:p>
            <a:pPr marL="342900" indent="-342900">
              <a:buFont typeface="+mj-lt"/>
              <a:buAutoNum type="arabicPeriod"/>
            </a:pPr>
            <a:endParaRPr lang="it-IT" sz="2800" dirty="0" smtClean="0">
              <a:solidFill>
                <a:srgbClr val="505150"/>
              </a:solidFill>
            </a:endParaRPr>
          </a:p>
          <a:p>
            <a:pPr marL="342900" indent="-342900">
              <a:buFont typeface="+mj-lt"/>
              <a:buAutoNum type="arabicPeriod"/>
            </a:pPr>
            <a:r>
              <a:rPr lang="it-IT" sz="2800" dirty="0" smtClean="0">
                <a:solidFill>
                  <a:srgbClr val="505150"/>
                </a:solidFill>
              </a:rPr>
              <a:t>Finalità</a:t>
            </a:r>
          </a:p>
          <a:p>
            <a:pPr marL="342900" indent="-342900">
              <a:buFont typeface="+mj-lt"/>
              <a:buAutoNum type="arabicPeriod"/>
            </a:pPr>
            <a:endParaRPr lang="it-IT" sz="2800" dirty="0" smtClean="0">
              <a:solidFill>
                <a:srgbClr val="505150"/>
              </a:solidFill>
            </a:endParaRPr>
          </a:p>
          <a:p>
            <a:pPr marL="342900" indent="-342900">
              <a:buFont typeface="+mj-lt"/>
              <a:buAutoNum type="arabicPeriod"/>
            </a:pPr>
            <a:r>
              <a:rPr lang="it-IT" sz="2800" dirty="0" smtClean="0">
                <a:solidFill>
                  <a:srgbClr val="505150"/>
                </a:solidFill>
              </a:rPr>
              <a:t>Struttura dell’e-book</a:t>
            </a:r>
            <a:endParaRPr lang="it-IT" sz="2800" dirty="0">
              <a:solidFill>
                <a:srgbClr val="505150"/>
              </a:solidFill>
            </a:endParaRPr>
          </a:p>
          <a:p>
            <a:pPr marL="342900" indent="-342900">
              <a:buFont typeface="+mj-lt"/>
              <a:buAutoNum type="arabicPeriod"/>
            </a:pPr>
            <a:endParaRPr lang="it-IT" sz="2800" dirty="0" smtClean="0">
              <a:solidFill>
                <a:srgbClr val="505150"/>
              </a:solidFill>
            </a:endParaRPr>
          </a:p>
          <a:p>
            <a:pPr marL="342900" indent="-342900">
              <a:buFont typeface="+mj-lt"/>
              <a:buAutoNum type="arabicPeriod"/>
            </a:pPr>
            <a:r>
              <a:rPr lang="it-IT" sz="2800" dirty="0" smtClean="0">
                <a:solidFill>
                  <a:srgbClr val="505150"/>
                </a:solidFill>
              </a:rPr>
              <a:t>Contenuti</a:t>
            </a:r>
          </a:p>
        </p:txBody>
      </p:sp>
      <p:sp>
        <p:nvSpPr>
          <p:cNvPr id="7" name="CasellaDiTesto 6"/>
          <p:cNvSpPr txBox="1"/>
          <p:nvPr/>
        </p:nvSpPr>
        <p:spPr>
          <a:xfrm>
            <a:off x="682196" y="6435705"/>
            <a:ext cx="4693303" cy="246221"/>
          </a:xfrm>
          <a:prstGeom prst="rect">
            <a:avLst/>
          </a:prstGeom>
          <a:noFill/>
        </p:spPr>
        <p:txBody>
          <a:bodyPr wrap="square" rtlCol="0">
            <a:spAutoFit/>
          </a:bodyPr>
          <a:lstStyle/>
          <a:p>
            <a:r>
              <a:rPr lang="it-IT" sz="1000" dirty="0" smtClean="0">
                <a:solidFill>
                  <a:srgbClr val="7F7F7F"/>
                </a:solidFill>
              </a:rPr>
              <a:t>Presentazione e-book,</a:t>
            </a:r>
            <a:r>
              <a:rPr lang="it-IT" sz="1000" baseline="0" dirty="0" smtClean="0">
                <a:solidFill>
                  <a:srgbClr val="7F7F7F"/>
                </a:solidFill>
              </a:rPr>
              <a:t> Gaetano Fazio – Cagliari, 12 novembre 2015</a:t>
            </a:r>
          </a:p>
        </p:txBody>
      </p:sp>
    </p:spTree>
    <p:extLst>
      <p:ext uri="{BB962C8B-B14F-4D97-AF65-F5344CB8AC3E}">
        <p14:creationId xmlns:p14="http://schemas.microsoft.com/office/powerpoint/2010/main" val="3553219273"/>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4"/>
            <a:ext cx="7538462" cy="461665"/>
          </a:xfrm>
          <a:prstGeom prst="rect">
            <a:avLst/>
          </a:prstGeom>
          <a:noFill/>
        </p:spPr>
        <p:txBody>
          <a:bodyPr wrap="square" rtlCol="0">
            <a:spAutoFit/>
          </a:bodyPr>
          <a:lstStyle/>
          <a:p>
            <a:r>
              <a:rPr lang="it-IT" sz="2400" dirty="0" smtClean="0">
                <a:solidFill>
                  <a:srgbClr val="404040"/>
                </a:solidFill>
              </a:rPr>
              <a:t>Situazione economica e consumi delle famiglie</a:t>
            </a:r>
            <a:endParaRPr lang="it-IT" sz="2400" dirty="0">
              <a:solidFill>
                <a:srgbClr val="404040"/>
              </a:solidFill>
            </a:endParaRPr>
          </a:p>
        </p:txBody>
      </p:sp>
      <p:sp>
        <p:nvSpPr>
          <p:cNvPr id="8" name="CasellaDiTesto 7"/>
          <p:cNvSpPr txBox="1"/>
          <p:nvPr/>
        </p:nvSpPr>
        <p:spPr>
          <a:xfrm>
            <a:off x="682196" y="1144806"/>
            <a:ext cx="7520998" cy="2862322"/>
          </a:xfrm>
          <a:prstGeom prst="rect">
            <a:avLst/>
          </a:prstGeom>
          <a:noFill/>
        </p:spPr>
        <p:txBody>
          <a:bodyPr wrap="square" rtlCol="0">
            <a:spAutoFit/>
          </a:bodyPr>
          <a:lstStyle/>
          <a:p>
            <a:r>
              <a:rPr lang="it-IT" dirty="0" smtClean="0"/>
              <a:t>Una </a:t>
            </a:r>
            <a:r>
              <a:rPr lang="it-IT" dirty="0" smtClean="0"/>
              <a:t>situazione economica </a:t>
            </a:r>
            <a:r>
              <a:rPr lang="it-IT" dirty="0" smtClean="0"/>
              <a:t>precaria, oltre a </a:t>
            </a:r>
            <a:r>
              <a:rPr lang="it-IT" dirty="0"/>
              <a:t>compromettere lo stato di </a:t>
            </a:r>
            <a:r>
              <a:rPr lang="it-IT" dirty="0" smtClean="0"/>
              <a:t>salute per la </a:t>
            </a:r>
            <a:r>
              <a:rPr lang="it-IT" dirty="0"/>
              <a:t>mancanza o la carenza di risorse di </a:t>
            </a:r>
            <a:r>
              <a:rPr lang="it-IT" dirty="0" smtClean="0"/>
              <a:t>sopravvivenza, </a:t>
            </a:r>
            <a:r>
              <a:rPr lang="it-IT" dirty="0" smtClean="0"/>
              <a:t>genera anche </a:t>
            </a:r>
            <a:r>
              <a:rPr lang="it-IT" dirty="0" smtClean="0"/>
              <a:t>l’esclusione </a:t>
            </a:r>
            <a:r>
              <a:rPr lang="it-IT" dirty="0"/>
              <a:t>sociale (di cui costituisce un indicatore statistico fondamentale), in quanto induce a uno stato di svantaggio generalizzato, caratterizzato dalla impossibilità, incapacità o discriminazione nella partecipazione ad importanti attività e aspetti della vita sociale. Tale condizione di deprivazione materiale e isolamento sociale, specie se protratta nel tempo, espone le persone a rischi di vulnerabilità e situazioni di incertezza, disagio e inadeguatezza, che possono minare la salute, fisica e psicologica, delle persone</a:t>
            </a:r>
          </a:p>
        </p:txBody>
      </p:sp>
      <p:sp>
        <p:nvSpPr>
          <p:cNvPr id="5" name="Freccia circolare a sinistra 4">
            <a:hlinkClick r:id="rId2" action="ppaction://hlinksldjump"/>
          </p:cNvPr>
          <p:cNvSpPr/>
          <p:nvPr/>
        </p:nvSpPr>
        <p:spPr>
          <a:xfrm>
            <a:off x="699660" y="5457125"/>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137" y="4930458"/>
            <a:ext cx="1516521" cy="122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789472" y="4084884"/>
            <a:ext cx="4758812" cy="2031325"/>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L’incidenza della povertà relativa è passata nel periodo 2007-2013 dall’11,1% al 12,6%</a:t>
            </a:r>
          </a:p>
          <a:p>
            <a:r>
              <a:rPr lang="it-IT" dirty="0" smtClean="0"/>
              <a:t>Nello stesso periodo la povertà assoluta è passata dal 4,1% al 7,9%</a:t>
            </a:r>
          </a:p>
          <a:p>
            <a:r>
              <a:rPr lang="it-IT" dirty="0" smtClean="0"/>
              <a:t>Nel 2013 il 9% dei rispondenti ha rinunciato nell’anno precedente l’intervista ad una prestazione sanitaria </a:t>
            </a:r>
            <a:endParaRPr lang="it-IT" dirty="0"/>
          </a:p>
        </p:txBody>
      </p:sp>
    </p:spTree>
    <p:extLst>
      <p:ext uri="{BB962C8B-B14F-4D97-AF65-F5344CB8AC3E}">
        <p14:creationId xmlns:p14="http://schemas.microsoft.com/office/powerpoint/2010/main" val="1927841989"/>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3"/>
            <a:ext cx="7538462" cy="461665"/>
          </a:xfrm>
          <a:prstGeom prst="rect">
            <a:avLst/>
          </a:prstGeom>
          <a:noFill/>
        </p:spPr>
        <p:txBody>
          <a:bodyPr wrap="square" rtlCol="0">
            <a:spAutoFit/>
          </a:bodyPr>
          <a:lstStyle/>
          <a:p>
            <a:r>
              <a:rPr lang="it-IT" sz="2400" dirty="0" smtClean="0">
                <a:solidFill>
                  <a:srgbClr val="404040"/>
                </a:solidFill>
              </a:rPr>
              <a:t>Stili di vita: consumo di tabacco</a:t>
            </a:r>
            <a:endParaRPr lang="it-IT" sz="2400" dirty="0">
              <a:solidFill>
                <a:srgbClr val="404040"/>
              </a:solidFill>
            </a:endParaRPr>
          </a:p>
        </p:txBody>
      </p:sp>
      <p:sp>
        <p:nvSpPr>
          <p:cNvPr id="8" name="CasellaDiTesto 7"/>
          <p:cNvSpPr txBox="1"/>
          <p:nvPr/>
        </p:nvSpPr>
        <p:spPr>
          <a:xfrm>
            <a:off x="645009" y="1098818"/>
            <a:ext cx="7520998" cy="3477875"/>
          </a:xfrm>
          <a:prstGeom prst="rect">
            <a:avLst/>
          </a:prstGeom>
          <a:noFill/>
        </p:spPr>
        <p:txBody>
          <a:bodyPr wrap="square" rtlCol="0">
            <a:spAutoFit/>
          </a:bodyPr>
          <a:lstStyle/>
          <a:p>
            <a:r>
              <a:rPr lang="it-IT" sz="2000" dirty="0"/>
              <a:t>L’esposizione al fumo di tabacco rappresenta la principale causa prevenibile di morte e di malattia. Essa arreca danni alla salute durante l’intero corso della vita, già a partire dallo sviluppo fetale e nei primi mesi di vita, aumentando i rischi di mortalità alla nascita, di malformazioni congenite e di sindrome di morte improvvisa nei bambini, figli delle mamme fumatrici. Nell’infanzia e nell’adolescenza, questo fattore di rischio è associato a malattie respiratorie, mentre nella popolazione adulta può comportare l’insorgenza di patologie cronico-degenerative, </a:t>
            </a:r>
            <a:r>
              <a:rPr lang="it-IT" sz="2000" dirty="0" smtClean="0"/>
              <a:t>anche </a:t>
            </a:r>
            <a:r>
              <a:rPr lang="it-IT" sz="2000" dirty="0"/>
              <a:t>nel lungo periodo, poiché i danni alla salute si manifestano a distanza di tempo.</a:t>
            </a:r>
          </a:p>
        </p:txBody>
      </p:sp>
      <p:sp>
        <p:nvSpPr>
          <p:cNvPr id="5" name="Freccia circolare a sinistra 4">
            <a:hlinkClick r:id="rId2" action="ppaction://hlinksldjump"/>
          </p:cNvPr>
          <p:cNvSpPr/>
          <p:nvPr/>
        </p:nvSpPr>
        <p:spPr>
          <a:xfrm>
            <a:off x="682196" y="5415379"/>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256" y="4694313"/>
            <a:ext cx="2040402" cy="144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789472" y="4594591"/>
            <a:ext cx="4296696" cy="1477328"/>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Dal 2000 al 2012 la quota di italiani che dichiara di fumare è passata dal 24,4% al 22,1%.</a:t>
            </a:r>
          </a:p>
          <a:p>
            <a:r>
              <a:rPr lang="it-IT" dirty="0" smtClean="0"/>
              <a:t>L’aspettativa di vita dei fumatori si accorcia di circa 10 anni</a:t>
            </a:r>
            <a:endParaRPr lang="it-IT" dirty="0"/>
          </a:p>
        </p:txBody>
      </p:sp>
    </p:spTree>
    <p:extLst>
      <p:ext uri="{BB962C8B-B14F-4D97-AF65-F5344CB8AC3E}">
        <p14:creationId xmlns:p14="http://schemas.microsoft.com/office/powerpoint/2010/main" val="3943198321"/>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3"/>
            <a:ext cx="7538462" cy="461665"/>
          </a:xfrm>
          <a:prstGeom prst="rect">
            <a:avLst/>
          </a:prstGeom>
          <a:noFill/>
        </p:spPr>
        <p:txBody>
          <a:bodyPr wrap="square" rtlCol="0">
            <a:spAutoFit/>
          </a:bodyPr>
          <a:lstStyle/>
          <a:p>
            <a:r>
              <a:rPr lang="it-IT" sz="2400" dirty="0" smtClean="0">
                <a:solidFill>
                  <a:srgbClr val="404040"/>
                </a:solidFill>
              </a:rPr>
              <a:t>Stili di vita: sovrappeso e obesità</a:t>
            </a:r>
            <a:endParaRPr lang="it-IT" sz="2400" dirty="0">
              <a:solidFill>
                <a:srgbClr val="404040"/>
              </a:solidFill>
            </a:endParaRPr>
          </a:p>
        </p:txBody>
      </p:sp>
      <p:sp>
        <p:nvSpPr>
          <p:cNvPr id="8" name="CasellaDiTesto 7"/>
          <p:cNvSpPr txBox="1"/>
          <p:nvPr/>
        </p:nvSpPr>
        <p:spPr>
          <a:xfrm>
            <a:off x="645009" y="1233533"/>
            <a:ext cx="7520998" cy="3477875"/>
          </a:xfrm>
          <a:prstGeom prst="rect">
            <a:avLst/>
          </a:prstGeom>
          <a:noFill/>
        </p:spPr>
        <p:txBody>
          <a:bodyPr wrap="square" rtlCol="0">
            <a:spAutoFit/>
          </a:bodyPr>
          <a:lstStyle/>
          <a:p>
            <a:r>
              <a:rPr lang="it-IT" sz="2000" dirty="0"/>
              <a:t>L’obesità rappresenta uno dei maggiori problemi di sanità pubblica, che incide pesantemente sui sistemi sanitari nazionali, considerata l’elevata morbilità associata e il conseguente peggioramento della qualità della vita delle persone. L’obesità costituisce un fattore di rischio per le malattie cardiovascolari, l’ictus, il diabete, alcune forme di tumore, malattie muscolo-scheletriche, malattie del fegato o </a:t>
            </a:r>
            <a:r>
              <a:rPr lang="it-IT" sz="2000" dirty="0" err="1"/>
              <a:t>colicisti</a:t>
            </a:r>
            <a:r>
              <a:rPr lang="it-IT" sz="2000" dirty="0"/>
              <a:t>; concorre inoltre all’insorgenza o all’aggravamento di altri problemi di salute, fra cui rientrano l’ipertensione, il colesterolo alto, problemi respiratori, aumento del rischio chirurgico e complicanze in gravidanza.</a:t>
            </a:r>
          </a:p>
        </p:txBody>
      </p:sp>
      <p:sp>
        <p:nvSpPr>
          <p:cNvPr id="5" name="Freccia circolare a sinistra 4">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7" name="Picture 2" descr="http://www.deabyday.tv/data/guides/saper-mangiare/occasioni-movimento/Vademecum-contro-la-sedentariet-/image_big_16_9/combattere-sedentariet%C3%A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903" y="4614256"/>
            <a:ext cx="2566220" cy="144349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1954035" y="4857426"/>
            <a:ext cx="3345552" cy="1200329"/>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Nel 2013 le persone obese in Italia sono l’11,2% in aumento di un punto percentuale rispetto al 2005  </a:t>
            </a:r>
            <a:endParaRPr lang="it-IT" dirty="0"/>
          </a:p>
        </p:txBody>
      </p:sp>
    </p:spTree>
    <p:extLst>
      <p:ext uri="{BB962C8B-B14F-4D97-AF65-F5344CB8AC3E}">
        <p14:creationId xmlns:p14="http://schemas.microsoft.com/office/powerpoint/2010/main" val="2679986336"/>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3"/>
            <a:ext cx="7538462" cy="461665"/>
          </a:xfrm>
          <a:prstGeom prst="rect">
            <a:avLst/>
          </a:prstGeom>
          <a:noFill/>
        </p:spPr>
        <p:txBody>
          <a:bodyPr wrap="square" rtlCol="0">
            <a:spAutoFit/>
          </a:bodyPr>
          <a:lstStyle/>
          <a:p>
            <a:r>
              <a:rPr lang="it-IT" sz="2400" dirty="0" smtClean="0">
                <a:solidFill>
                  <a:srgbClr val="404040"/>
                </a:solidFill>
              </a:rPr>
              <a:t>Stili di vita: alimentazione</a:t>
            </a:r>
            <a:endParaRPr lang="it-IT" sz="2400" dirty="0">
              <a:solidFill>
                <a:srgbClr val="404040"/>
              </a:solidFill>
            </a:endParaRPr>
          </a:p>
        </p:txBody>
      </p:sp>
      <p:sp>
        <p:nvSpPr>
          <p:cNvPr id="8" name="CasellaDiTesto 7"/>
          <p:cNvSpPr txBox="1"/>
          <p:nvPr/>
        </p:nvSpPr>
        <p:spPr>
          <a:xfrm>
            <a:off x="645009" y="1164707"/>
            <a:ext cx="7520998" cy="3139321"/>
          </a:xfrm>
          <a:prstGeom prst="rect">
            <a:avLst/>
          </a:prstGeom>
          <a:noFill/>
        </p:spPr>
        <p:txBody>
          <a:bodyPr wrap="square" rtlCol="0">
            <a:spAutoFit/>
          </a:bodyPr>
          <a:lstStyle/>
          <a:p>
            <a:r>
              <a:rPr lang="it-IT" sz="2200" dirty="0" smtClean="0"/>
              <a:t>Secondo </a:t>
            </a:r>
            <a:r>
              <a:rPr lang="it-IT" sz="2200" dirty="0"/>
              <a:t>l’Organizzazione mondiale della sanità, circa un terzo delle malattie cardiovascolari e dei tumori potrebbero essere evitati grazie a </a:t>
            </a:r>
            <a:r>
              <a:rPr lang="it-IT" sz="2200" dirty="0" smtClean="0"/>
              <a:t>una </a:t>
            </a:r>
            <a:r>
              <a:rPr lang="it-IT" sz="2200" dirty="0"/>
              <a:t>equilibrata e sana </a:t>
            </a:r>
            <a:r>
              <a:rPr lang="it-IT" sz="2200" dirty="0" smtClean="0"/>
              <a:t>alimentazione. </a:t>
            </a:r>
            <a:r>
              <a:rPr lang="it-IT" sz="2200" dirty="0"/>
              <a:t>Una dieta senza un eccessivo consumo di grassi, zuccheri e sale ma ricca di fibre, vitamine e minerali contribuisce, infatti, alla prevenzione di numerose malattie croniche, incluse quelle cardiovascolari, l’ipertensione, il diabete di tipo due, l’ictus, alcuni tumori, disturbi muscolo-scheletrici e alcune condizioni di cattiva salute mentale.</a:t>
            </a:r>
          </a:p>
        </p:txBody>
      </p:sp>
      <p:sp>
        <p:nvSpPr>
          <p:cNvPr id="4" name="Freccia circolare a sinistra 3">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8196" name="Picture 4" descr="http://www.blogandthecity.it/wp-content/uploads/2013/01/frutta-e-verdur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633" y="4304028"/>
            <a:ext cx="3576208" cy="168479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789472" y="4385188"/>
            <a:ext cx="2851353" cy="1477328"/>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Nel 2013 in Italia l’83,5% della popolazione dichiara di mangiare frutta e/o verdura almeno una volta al giorno</a:t>
            </a:r>
            <a:endParaRPr lang="it-IT" dirty="0"/>
          </a:p>
        </p:txBody>
      </p:sp>
    </p:spTree>
    <p:extLst>
      <p:ext uri="{BB962C8B-B14F-4D97-AF65-F5344CB8AC3E}">
        <p14:creationId xmlns:p14="http://schemas.microsoft.com/office/powerpoint/2010/main" val="839273695"/>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3"/>
            <a:ext cx="7538462" cy="461665"/>
          </a:xfrm>
          <a:prstGeom prst="rect">
            <a:avLst/>
          </a:prstGeom>
          <a:noFill/>
        </p:spPr>
        <p:txBody>
          <a:bodyPr wrap="square" rtlCol="0">
            <a:spAutoFit/>
          </a:bodyPr>
          <a:lstStyle/>
          <a:p>
            <a:r>
              <a:rPr lang="it-IT" sz="2400" dirty="0" smtClean="0">
                <a:solidFill>
                  <a:srgbClr val="404040"/>
                </a:solidFill>
              </a:rPr>
              <a:t>Stili di vita: sedentarietà</a:t>
            </a:r>
            <a:endParaRPr lang="it-IT" sz="2400" dirty="0">
              <a:solidFill>
                <a:srgbClr val="404040"/>
              </a:solidFill>
            </a:endParaRPr>
          </a:p>
        </p:txBody>
      </p:sp>
      <p:sp>
        <p:nvSpPr>
          <p:cNvPr id="8" name="CasellaDiTesto 7"/>
          <p:cNvSpPr txBox="1"/>
          <p:nvPr/>
        </p:nvSpPr>
        <p:spPr>
          <a:xfrm>
            <a:off x="699660" y="1069321"/>
            <a:ext cx="7520998" cy="3170099"/>
          </a:xfrm>
          <a:prstGeom prst="rect">
            <a:avLst/>
          </a:prstGeom>
          <a:noFill/>
        </p:spPr>
        <p:txBody>
          <a:bodyPr wrap="square" rtlCol="0">
            <a:spAutoFit/>
          </a:bodyPr>
          <a:lstStyle/>
          <a:p>
            <a:r>
              <a:rPr lang="it-IT" sz="2000" dirty="0"/>
              <a:t>L’Oms considera l'inattività fisica come il quarto fattore di rischio principale per la mortalità globale, dopo la pressione alta, il consumo di tabacco e un elevato livello di glucosio nel sangue. </a:t>
            </a:r>
            <a:r>
              <a:rPr lang="it-IT" sz="2000" dirty="0" smtClean="0"/>
              <a:t>Uno </a:t>
            </a:r>
            <a:r>
              <a:rPr lang="it-IT" sz="2000" dirty="0"/>
              <a:t>stile di vita sedentario, oltre a  incidere negativamente sul benessere </a:t>
            </a:r>
            <a:r>
              <a:rPr lang="it-IT" sz="2000" dirty="0" err="1"/>
              <a:t>psico</a:t>
            </a:r>
            <a:r>
              <a:rPr lang="it-IT" sz="2000" dirty="0"/>
              <a:t>-emotivo e aumentare il rischio di depressione, accresce la probabilità di avere problemi di ipertensione, diabete di tipo 2, malattie cardiovascolari, cerebrovascolari, osteoarticolari e traumi da caduta, soprattutto negli anziani, e alcuni tipo di cancro, fra cui tumore del colon retto e della mammella.</a:t>
            </a:r>
          </a:p>
        </p:txBody>
      </p:sp>
      <p:sp>
        <p:nvSpPr>
          <p:cNvPr id="5" name="Freccia circolare a sinistra 4">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548" y="4362910"/>
            <a:ext cx="2286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1789471" y="4239420"/>
            <a:ext cx="3893574" cy="1754326"/>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In Italia si registra un aumento della sedentarietà nelle persone di 14 anni e più. </a:t>
            </a:r>
          </a:p>
          <a:p>
            <a:r>
              <a:rPr lang="it-IT" dirty="0" smtClean="0"/>
              <a:t>Dal 2012 al 2013 i maschi sedentari sono passati dal 35,9% al 37,1% e le femmine dal 43,2% al 45,3%</a:t>
            </a:r>
            <a:endParaRPr lang="it-IT" dirty="0"/>
          </a:p>
        </p:txBody>
      </p:sp>
    </p:spTree>
    <p:extLst>
      <p:ext uri="{BB962C8B-B14F-4D97-AF65-F5344CB8AC3E}">
        <p14:creationId xmlns:p14="http://schemas.microsoft.com/office/powerpoint/2010/main" val="919783514"/>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3"/>
            <a:ext cx="7538462" cy="461665"/>
          </a:xfrm>
          <a:prstGeom prst="rect">
            <a:avLst/>
          </a:prstGeom>
          <a:noFill/>
        </p:spPr>
        <p:txBody>
          <a:bodyPr wrap="square" rtlCol="0">
            <a:spAutoFit/>
          </a:bodyPr>
          <a:lstStyle/>
          <a:p>
            <a:r>
              <a:rPr lang="it-IT" sz="2400" dirty="0" smtClean="0">
                <a:solidFill>
                  <a:srgbClr val="404040"/>
                </a:solidFill>
              </a:rPr>
              <a:t>Stili di vita: consumo di alcol</a:t>
            </a:r>
            <a:endParaRPr lang="it-IT" sz="2400" dirty="0">
              <a:solidFill>
                <a:srgbClr val="404040"/>
              </a:solidFill>
            </a:endParaRPr>
          </a:p>
        </p:txBody>
      </p:sp>
      <p:sp>
        <p:nvSpPr>
          <p:cNvPr id="8" name="CasellaDiTesto 7"/>
          <p:cNvSpPr txBox="1"/>
          <p:nvPr/>
        </p:nvSpPr>
        <p:spPr>
          <a:xfrm>
            <a:off x="645009" y="1213868"/>
            <a:ext cx="7520998" cy="3046988"/>
          </a:xfrm>
          <a:prstGeom prst="rect">
            <a:avLst/>
          </a:prstGeom>
          <a:noFill/>
        </p:spPr>
        <p:txBody>
          <a:bodyPr wrap="square" rtlCol="0">
            <a:spAutoFit/>
          </a:bodyPr>
          <a:lstStyle/>
          <a:p>
            <a:r>
              <a:rPr lang="it-IT" sz="2400" dirty="0"/>
              <a:t>L’alcol costituisce il principale fattore di rischio della mortalità prematura in Europa ed è considerato responsabile di una morte su sette, tra gli uomini, e di una morte su tredici, tra le donne, nella fascia di età 15-64 </a:t>
            </a:r>
            <a:r>
              <a:rPr lang="it-IT" sz="2400" dirty="0" smtClean="0"/>
              <a:t>anni. </a:t>
            </a:r>
            <a:r>
              <a:rPr lang="it-IT" sz="2400" dirty="0"/>
              <a:t>Più sono giovani i gruppi di età, più è elevata la mortalità attribuibile all’alcol. Infatti l’alcol è stato considerato come la più importante causa di morte nei giovani adulti</a:t>
            </a:r>
          </a:p>
        </p:txBody>
      </p:sp>
      <p:sp>
        <p:nvSpPr>
          <p:cNvPr id="5" name="Freccia circolare a sinistra 4">
            <a:hlinkClick r:id="rId2" action="ppaction://hlinksldjump"/>
          </p:cNvPr>
          <p:cNvSpPr/>
          <p:nvPr/>
        </p:nvSpPr>
        <p:spPr>
          <a:xfrm>
            <a:off x="645009" y="5282214"/>
            <a:ext cx="763480" cy="5237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658" y="4121714"/>
            <a:ext cx="1725613"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2261420" y="4590568"/>
            <a:ext cx="2802193" cy="1200329"/>
          </a:xfrm>
          <a:prstGeom prst="rect">
            <a:avLst/>
          </a:prstGeom>
          <a:solidFill>
            <a:schemeClr val="accent3">
              <a:lumMod val="20000"/>
              <a:lumOff val="80000"/>
            </a:schemeClr>
          </a:solidFill>
          <a:ln>
            <a:solidFill>
              <a:schemeClr val="tx1"/>
            </a:solidFill>
          </a:ln>
        </p:spPr>
        <p:txBody>
          <a:bodyPr wrap="square" rtlCol="0">
            <a:spAutoFit/>
          </a:bodyPr>
          <a:lstStyle/>
          <a:p>
            <a:r>
              <a:rPr lang="it-IT" dirty="0" smtClean="0"/>
              <a:t>La quota di consumatori di alcol a rischio è passata dal 17,4% del 2007 al 13,8% del 2013</a:t>
            </a:r>
            <a:endParaRPr lang="it-IT" dirty="0"/>
          </a:p>
        </p:txBody>
      </p:sp>
    </p:spTree>
    <p:extLst>
      <p:ext uri="{BB962C8B-B14F-4D97-AF65-F5344CB8AC3E}">
        <p14:creationId xmlns:p14="http://schemas.microsoft.com/office/powerpoint/2010/main" val="1697754734"/>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Grazie per l’attenzione</a:t>
            </a:r>
            <a:endParaRPr lang="it-IT" sz="2400" dirty="0">
              <a:solidFill>
                <a:srgbClr val="404040"/>
              </a:solidFill>
            </a:endParaRPr>
          </a:p>
        </p:txBody>
      </p:sp>
      <p:sp>
        <p:nvSpPr>
          <p:cNvPr id="8" name="CasellaDiTesto 7"/>
          <p:cNvSpPr txBox="1"/>
          <p:nvPr/>
        </p:nvSpPr>
        <p:spPr>
          <a:xfrm>
            <a:off x="787977" y="4839305"/>
            <a:ext cx="7520998" cy="307777"/>
          </a:xfrm>
          <a:prstGeom prst="rect">
            <a:avLst/>
          </a:prstGeom>
          <a:noFill/>
        </p:spPr>
        <p:txBody>
          <a:bodyPr wrap="square" rtlCol="0">
            <a:spAutoFit/>
          </a:bodyPr>
          <a:lstStyle/>
          <a:p>
            <a:endParaRPr lang="it-IT" sz="1400" dirty="0"/>
          </a:p>
        </p:txBody>
      </p:sp>
      <p:sp>
        <p:nvSpPr>
          <p:cNvPr id="9" name="CasellaDiTesto 8"/>
          <p:cNvSpPr txBox="1"/>
          <p:nvPr/>
        </p:nvSpPr>
        <p:spPr>
          <a:xfrm>
            <a:off x="5805694" y="3574408"/>
            <a:ext cx="2640216" cy="2308324"/>
          </a:xfrm>
          <a:prstGeom prst="rect">
            <a:avLst/>
          </a:prstGeom>
          <a:solidFill>
            <a:schemeClr val="accent3">
              <a:lumMod val="20000"/>
              <a:lumOff val="80000"/>
            </a:schemeClr>
          </a:solidFill>
        </p:spPr>
        <p:txBody>
          <a:bodyPr wrap="square" rtlCol="0">
            <a:spAutoFit/>
          </a:bodyPr>
          <a:lstStyle/>
          <a:p>
            <a:r>
              <a:rPr lang="it-IT" dirty="0">
                <a:solidFill>
                  <a:srgbClr val="505150"/>
                </a:solidFill>
              </a:rPr>
              <a:t>La salute è il primo dovere della vita.</a:t>
            </a:r>
          </a:p>
          <a:p>
            <a:r>
              <a:rPr lang="it-IT" dirty="0" smtClean="0">
                <a:solidFill>
                  <a:srgbClr val="505150"/>
                </a:solidFill>
              </a:rPr>
              <a:t>Oscar Wilde</a:t>
            </a:r>
          </a:p>
          <a:p>
            <a:endParaRPr lang="it-IT" dirty="0">
              <a:solidFill>
                <a:srgbClr val="505150"/>
              </a:solidFill>
            </a:endParaRPr>
          </a:p>
          <a:p>
            <a:r>
              <a:rPr lang="it-IT" dirty="0" smtClean="0">
                <a:solidFill>
                  <a:srgbClr val="505150"/>
                </a:solidFill>
              </a:rPr>
              <a:t>La </a:t>
            </a:r>
            <a:r>
              <a:rPr lang="it-IT" dirty="0">
                <a:solidFill>
                  <a:srgbClr val="505150"/>
                </a:solidFill>
              </a:rPr>
              <a:t>salute non è tutto, ma senza salute tutto è niente</a:t>
            </a:r>
            <a:r>
              <a:rPr lang="it-IT" dirty="0" smtClean="0">
                <a:solidFill>
                  <a:srgbClr val="505150"/>
                </a:solidFill>
              </a:rPr>
              <a:t>.</a:t>
            </a:r>
            <a:endParaRPr lang="it-IT" dirty="0">
              <a:solidFill>
                <a:srgbClr val="505150"/>
              </a:solidFill>
            </a:endParaRPr>
          </a:p>
          <a:p>
            <a:r>
              <a:rPr lang="it-IT" dirty="0" smtClean="0">
                <a:solidFill>
                  <a:srgbClr val="505150"/>
                </a:solidFill>
              </a:rPr>
              <a:t>Arthur Schopenhauer</a:t>
            </a:r>
            <a:endParaRPr lang="it-IT" dirty="0">
              <a:solidFill>
                <a:srgbClr val="505150"/>
              </a:solidFil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51616337"/>
              </p:ext>
            </p:extLst>
          </p:nvPr>
        </p:nvGraphicFramePr>
        <p:xfrm>
          <a:off x="454491" y="1259371"/>
          <a:ext cx="5223939" cy="3656757"/>
        </p:xfrm>
        <a:graphic>
          <a:graphicData uri="http://schemas.openxmlformats.org/presentationml/2006/ole">
            <mc:AlternateContent xmlns:mc="http://schemas.openxmlformats.org/markup-compatibility/2006">
              <mc:Choice xmlns:v="urn:schemas-microsoft-com:vml" Requires="v">
                <p:oleObj spid="_x0000_s2082" name="Acrobat Document" r:id="rId3" imgW="8095987" imgH="5667195" progId="AcroExch.Document.7">
                  <p:embed/>
                </p:oleObj>
              </mc:Choice>
              <mc:Fallback>
                <p:oleObj name="Acrobat Document" r:id="rId3" imgW="8095987" imgH="5667195" progId="AcroExch.Document.7">
                  <p:embed/>
                  <p:pic>
                    <p:nvPicPr>
                      <p:cNvPr id="0" name=""/>
                      <p:cNvPicPr/>
                      <p:nvPr/>
                    </p:nvPicPr>
                    <p:blipFill>
                      <a:blip r:embed="rId4"/>
                      <a:stretch>
                        <a:fillRect/>
                      </a:stretch>
                    </p:blipFill>
                    <p:spPr>
                      <a:xfrm>
                        <a:off x="454491" y="1259371"/>
                        <a:ext cx="5223939" cy="3656757"/>
                      </a:xfrm>
                      <a:prstGeom prst="rect">
                        <a:avLst/>
                      </a:prstGeom>
                    </p:spPr>
                  </p:pic>
                </p:oleObj>
              </mc:Fallback>
            </mc:AlternateContent>
          </a:graphicData>
        </a:graphic>
      </p:graphicFrame>
    </p:spTree>
    <p:extLst>
      <p:ext uri="{BB962C8B-B14F-4D97-AF65-F5344CB8AC3E}">
        <p14:creationId xmlns:p14="http://schemas.microsoft.com/office/powerpoint/2010/main" val="2393924128"/>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1. Interesse dell’utenza</a:t>
            </a:r>
            <a:endParaRPr lang="it-IT" sz="2400" dirty="0">
              <a:solidFill>
                <a:srgbClr val="40404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2501166047"/>
              </p:ext>
            </p:extLst>
          </p:nvPr>
        </p:nvGraphicFramePr>
        <p:xfrm>
          <a:off x="787977" y="2642470"/>
          <a:ext cx="7255192" cy="2071572"/>
        </p:xfrm>
        <a:graphic>
          <a:graphicData uri="http://schemas.openxmlformats.org/drawingml/2006/table">
            <a:tbl>
              <a:tblPr firstRow="1" bandRow="1">
                <a:tableStyleId>{2D5ABB26-0587-4C30-8999-92F81FD0307C}</a:tableStyleId>
              </a:tblPr>
              <a:tblGrid>
                <a:gridCol w="1813798"/>
                <a:gridCol w="1813798"/>
                <a:gridCol w="1813798"/>
                <a:gridCol w="1813798"/>
              </a:tblGrid>
              <a:tr h="690524">
                <a:tc>
                  <a:txBody>
                    <a:bodyPr/>
                    <a:lstStyle/>
                    <a:p>
                      <a:pPr algn="ctr"/>
                      <a:endParaRPr lang="it-IT" sz="1400" b="1" i="0" dirty="0">
                        <a:solidFill>
                          <a:schemeClr val="bg1"/>
                        </a:solidFill>
                        <a:latin typeface="Arial"/>
                        <a:cs typeface="Aria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b="1" i="0" dirty="0" smtClean="0">
                          <a:solidFill>
                            <a:schemeClr val="bg1"/>
                          </a:solidFill>
                          <a:latin typeface="+mn-lt"/>
                          <a:cs typeface="Arial"/>
                        </a:rPr>
                        <a:t>Visualizzazioni</a:t>
                      </a: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it-IT" sz="1600" b="1" i="0" dirty="0" smtClean="0">
                          <a:solidFill>
                            <a:schemeClr val="bg1"/>
                          </a:solidFill>
                          <a:latin typeface="+mn-lt"/>
                          <a:cs typeface="Arial"/>
                        </a:rPr>
                        <a:t>Interazioni totali</a:t>
                      </a:r>
                      <a:endParaRPr lang="it-IT" sz="1600" dirty="0">
                        <a:solidFill>
                          <a:schemeClr val="bg1"/>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it-IT" sz="1600" b="1" i="0" dirty="0" smtClean="0">
                          <a:solidFill>
                            <a:schemeClr val="bg1"/>
                          </a:solidFill>
                          <a:latin typeface="+mn-lt"/>
                          <a:cs typeface="Arial"/>
                        </a:rPr>
                        <a:t>di cui Clic</a:t>
                      </a:r>
                      <a:r>
                        <a:rPr lang="it-IT" sz="1600" b="1" i="0" baseline="0" dirty="0" smtClean="0">
                          <a:solidFill>
                            <a:schemeClr val="bg1"/>
                          </a:solidFill>
                          <a:latin typeface="+mn-lt"/>
                          <a:cs typeface="Arial"/>
                        </a:rPr>
                        <a:t> sul link</a:t>
                      </a:r>
                      <a:endParaRPr lang="it-IT" sz="1600" dirty="0">
                        <a:solidFill>
                          <a:schemeClr val="bg1"/>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690524">
                <a:tc>
                  <a:txBody>
                    <a:bodyPr/>
                    <a:lstStyle/>
                    <a:p>
                      <a:pPr algn="l"/>
                      <a:r>
                        <a:rPr lang="it-IT" sz="2400" dirty="0" smtClean="0">
                          <a:solidFill>
                            <a:schemeClr val="tx1">
                              <a:lumMod val="75000"/>
                              <a:lumOff val="25000"/>
                            </a:schemeClr>
                          </a:solidFill>
                        </a:rPr>
                        <a:t>I</a:t>
                      </a:r>
                      <a:r>
                        <a:rPr lang="it-IT" sz="2400" baseline="0" dirty="0" smtClean="0">
                          <a:solidFill>
                            <a:schemeClr val="tx1">
                              <a:lumMod val="75000"/>
                              <a:lumOff val="25000"/>
                            </a:schemeClr>
                          </a:solidFill>
                        </a:rPr>
                        <a:t> </a:t>
                      </a:r>
                      <a:r>
                        <a:rPr lang="it-IT" sz="2400" baseline="0" dirty="0" err="1" smtClean="0">
                          <a:solidFill>
                            <a:schemeClr val="tx1">
                              <a:lumMod val="75000"/>
                              <a:lumOff val="25000"/>
                            </a:schemeClr>
                          </a:solidFill>
                        </a:rPr>
                        <a:t>Tweet</a:t>
                      </a:r>
                      <a:endParaRPr lang="it-IT" sz="2400" dirty="0">
                        <a:solidFill>
                          <a:schemeClr val="tx1">
                            <a:lumMod val="75000"/>
                            <a:lumOff val="25000"/>
                          </a:schemeClr>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2400" dirty="0" smtClean="0">
                          <a:solidFill>
                            <a:schemeClr val="tx1">
                              <a:lumMod val="75000"/>
                              <a:lumOff val="25000"/>
                            </a:schemeClr>
                          </a:solidFill>
                        </a:rPr>
                        <a:t>4.485</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2400" dirty="0" smtClean="0">
                          <a:solidFill>
                            <a:schemeClr val="tx1">
                              <a:lumMod val="75000"/>
                              <a:lumOff val="25000"/>
                            </a:schemeClr>
                          </a:solidFill>
                        </a:rPr>
                        <a:t>219</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2400" dirty="0" smtClean="0">
                          <a:solidFill>
                            <a:schemeClr val="tx1">
                              <a:lumMod val="75000"/>
                              <a:lumOff val="25000"/>
                            </a:schemeClr>
                          </a:solidFill>
                        </a:rPr>
                        <a:t>101</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690524">
                <a:tc>
                  <a:txBody>
                    <a:bodyPr/>
                    <a:lstStyle/>
                    <a:p>
                      <a:pPr algn="l"/>
                      <a:r>
                        <a:rPr lang="it-IT" sz="2400" dirty="0" smtClean="0">
                          <a:solidFill>
                            <a:schemeClr val="tx1">
                              <a:lumMod val="75000"/>
                              <a:lumOff val="25000"/>
                            </a:schemeClr>
                          </a:solidFill>
                        </a:rPr>
                        <a:t>II </a:t>
                      </a:r>
                      <a:r>
                        <a:rPr lang="it-IT" sz="2400" dirty="0" err="1" smtClean="0">
                          <a:solidFill>
                            <a:schemeClr val="tx1">
                              <a:lumMod val="75000"/>
                              <a:lumOff val="25000"/>
                            </a:schemeClr>
                          </a:solidFill>
                        </a:rPr>
                        <a:t>Tweet</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it-IT" sz="2400" dirty="0" smtClean="0">
                          <a:solidFill>
                            <a:schemeClr val="tx1">
                              <a:lumMod val="75000"/>
                              <a:lumOff val="25000"/>
                            </a:schemeClr>
                          </a:solidFill>
                        </a:rPr>
                        <a:t>2.418</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it-IT" sz="2400" dirty="0" smtClean="0">
                          <a:solidFill>
                            <a:schemeClr val="tx1">
                              <a:lumMod val="75000"/>
                              <a:lumOff val="25000"/>
                            </a:schemeClr>
                          </a:solidFill>
                        </a:rPr>
                        <a:t>55</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it-IT" sz="2400" dirty="0" smtClean="0">
                          <a:solidFill>
                            <a:schemeClr val="tx1">
                              <a:lumMod val="75000"/>
                              <a:lumOff val="25000"/>
                            </a:schemeClr>
                          </a:solidFill>
                        </a:rPr>
                        <a:t>6</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8" name="CasellaDiTesto 7"/>
          <p:cNvSpPr txBox="1"/>
          <p:nvPr/>
        </p:nvSpPr>
        <p:spPr>
          <a:xfrm>
            <a:off x="787977" y="4839305"/>
            <a:ext cx="7520998" cy="307777"/>
          </a:xfrm>
          <a:prstGeom prst="rect">
            <a:avLst/>
          </a:prstGeom>
          <a:noFill/>
        </p:spPr>
        <p:txBody>
          <a:bodyPr wrap="square" rtlCol="0">
            <a:spAutoFit/>
          </a:bodyPr>
          <a:lstStyle/>
          <a:p>
            <a:endParaRPr lang="it-IT" sz="1400" dirty="0"/>
          </a:p>
        </p:txBody>
      </p:sp>
      <p:sp>
        <p:nvSpPr>
          <p:cNvPr id="5" name="CasellaDiTesto 4"/>
          <p:cNvSpPr txBox="1"/>
          <p:nvPr/>
        </p:nvSpPr>
        <p:spPr>
          <a:xfrm>
            <a:off x="682196" y="2031747"/>
            <a:ext cx="7520998" cy="461665"/>
          </a:xfrm>
          <a:prstGeom prst="rect">
            <a:avLst/>
          </a:prstGeom>
          <a:noFill/>
        </p:spPr>
        <p:txBody>
          <a:bodyPr wrap="square" rtlCol="0">
            <a:spAutoFit/>
          </a:bodyPr>
          <a:lstStyle/>
          <a:p>
            <a:r>
              <a:rPr lang="it-IT" sz="2400" dirty="0" smtClean="0"/>
              <a:t>Interazioni su </a:t>
            </a:r>
            <a:r>
              <a:rPr lang="it-IT" sz="2400" dirty="0" err="1" smtClean="0"/>
              <a:t>Twitter</a:t>
            </a:r>
            <a:endParaRPr lang="it-IT" sz="2400" dirty="0"/>
          </a:p>
        </p:txBody>
      </p:sp>
    </p:spTree>
    <p:extLst>
      <p:ext uri="{BB962C8B-B14F-4D97-AF65-F5344CB8AC3E}">
        <p14:creationId xmlns:p14="http://schemas.microsoft.com/office/powerpoint/2010/main" val="113562272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1. Interesse dell’utenza</a:t>
            </a:r>
            <a:endParaRPr lang="it-IT" sz="2400" dirty="0">
              <a:solidFill>
                <a:srgbClr val="40404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2844243810"/>
              </p:ext>
            </p:extLst>
          </p:nvPr>
        </p:nvGraphicFramePr>
        <p:xfrm>
          <a:off x="785841" y="1612661"/>
          <a:ext cx="7834376" cy="4299891"/>
        </p:xfrm>
        <a:graphic>
          <a:graphicData uri="http://schemas.openxmlformats.org/drawingml/2006/table">
            <a:tbl>
              <a:tblPr firstRow="1" bandRow="1">
                <a:tableStyleId>{2D5ABB26-0587-4C30-8999-92F81FD0307C}</a:tableStyleId>
              </a:tblPr>
              <a:tblGrid>
                <a:gridCol w="5744270"/>
                <a:gridCol w="2090106"/>
              </a:tblGrid>
              <a:tr h="733731">
                <a:tc>
                  <a:txBody>
                    <a:bodyPr/>
                    <a:lstStyle/>
                    <a:p>
                      <a:pPr algn="l"/>
                      <a:r>
                        <a:rPr lang="it-IT" sz="2400" b="1" i="0" dirty="0" smtClean="0">
                          <a:solidFill>
                            <a:schemeClr val="bg1"/>
                          </a:solidFill>
                          <a:latin typeface="Arial"/>
                          <a:cs typeface="Arial"/>
                        </a:rPr>
                        <a:t>Dal sito</a:t>
                      </a:r>
                      <a:r>
                        <a:rPr lang="it-IT" sz="2400" b="1" i="0" baseline="0" dirty="0" smtClean="0">
                          <a:solidFill>
                            <a:schemeClr val="bg1"/>
                          </a:solidFill>
                          <a:latin typeface="Arial"/>
                          <a:cs typeface="Arial"/>
                        </a:rPr>
                        <a:t> web dell’Istat</a:t>
                      </a:r>
                      <a:endParaRPr lang="it-IT" sz="2400" b="1" i="0" dirty="0">
                        <a:solidFill>
                          <a:schemeClr val="bg1"/>
                        </a:solidFill>
                        <a:latin typeface="Arial"/>
                        <a:cs typeface="Aria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600" b="1" i="0" dirty="0" smtClean="0">
                        <a:solidFill>
                          <a:schemeClr val="bg1"/>
                        </a:solidFill>
                        <a:latin typeface="+mn-lt"/>
                        <a:cs typeface="Aria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615654">
                <a:tc>
                  <a:txBody>
                    <a:bodyPr/>
                    <a:lstStyle/>
                    <a:p>
                      <a:pPr algn="l"/>
                      <a:r>
                        <a:rPr lang="it-IT" sz="2400" dirty="0" smtClean="0">
                          <a:solidFill>
                            <a:schemeClr val="tx1">
                              <a:lumMod val="75000"/>
                              <a:lumOff val="25000"/>
                            </a:schemeClr>
                          </a:solidFill>
                        </a:rPr>
                        <a:t>Visualizzazioni della pagina «Dimensioni</a:t>
                      </a:r>
                      <a:r>
                        <a:rPr lang="it-IT" sz="2400" baseline="0" dirty="0" smtClean="0">
                          <a:solidFill>
                            <a:schemeClr val="tx1">
                              <a:lumMod val="75000"/>
                              <a:lumOff val="25000"/>
                            </a:schemeClr>
                          </a:solidFill>
                        </a:rPr>
                        <a:t> della salute»</a:t>
                      </a:r>
                      <a:endParaRPr lang="it-IT" sz="2400" dirty="0">
                        <a:solidFill>
                          <a:schemeClr val="tx1">
                            <a:lumMod val="75000"/>
                            <a:lumOff val="25000"/>
                          </a:schemeClr>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2400" dirty="0" smtClean="0">
                          <a:solidFill>
                            <a:schemeClr val="tx1">
                              <a:lumMod val="75000"/>
                              <a:lumOff val="25000"/>
                            </a:schemeClr>
                          </a:solidFill>
                        </a:rPr>
                        <a:t>1.935</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615654">
                <a:tc>
                  <a:txBody>
                    <a:bodyPr/>
                    <a:lstStyle/>
                    <a:p>
                      <a:pPr algn="l"/>
                      <a:r>
                        <a:rPr lang="it-IT" sz="2400" dirty="0" smtClean="0"/>
                        <a:t>Accessi totali. Numero</a:t>
                      </a:r>
                      <a:r>
                        <a:rPr lang="it-IT" sz="2400" baseline="0" dirty="0" smtClean="0"/>
                        <a:t> di volte in cui le visite del sito sono iniziate dalla pagina «Dimensioni della salute» </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it-IT" sz="2400" dirty="0" smtClean="0">
                          <a:solidFill>
                            <a:schemeClr val="tx1">
                              <a:lumMod val="75000"/>
                              <a:lumOff val="25000"/>
                            </a:schemeClr>
                          </a:solidFill>
                        </a:rPr>
                        <a:t>315</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15654">
                <a:tc>
                  <a:txBody>
                    <a:bodyPr/>
                    <a:lstStyle/>
                    <a:p>
                      <a:pPr algn="l"/>
                      <a:r>
                        <a:rPr lang="it-IT" sz="2400" kern="1200" dirty="0" smtClean="0">
                          <a:solidFill>
                            <a:schemeClr val="tx1">
                              <a:lumMod val="75000"/>
                              <a:lumOff val="25000"/>
                            </a:schemeClr>
                          </a:solidFill>
                          <a:latin typeface="+mn-lt"/>
                          <a:ea typeface="+mn-ea"/>
                          <a:cs typeface="+mn-cs"/>
                        </a:rPr>
                        <a:t>Frequenza di rimbalzo. Numero di volte in cui la pagina «Dimensioni della salute» è stata la prima e unica</a:t>
                      </a:r>
                      <a:r>
                        <a:rPr lang="it-IT" sz="2400" kern="1200" baseline="0" dirty="0" smtClean="0">
                          <a:solidFill>
                            <a:schemeClr val="tx1">
                              <a:lumMod val="75000"/>
                              <a:lumOff val="25000"/>
                            </a:schemeClr>
                          </a:solidFill>
                          <a:latin typeface="+mn-lt"/>
                          <a:ea typeface="+mn-ea"/>
                          <a:cs typeface="+mn-cs"/>
                        </a:rPr>
                        <a:t> visitata dall’utente</a:t>
                      </a:r>
                      <a:endParaRPr lang="it-IT" sz="2400" kern="1200" dirty="0">
                        <a:solidFill>
                          <a:schemeClr val="tx1">
                            <a:lumMod val="75000"/>
                            <a:lumOff val="25000"/>
                          </a:schemeClr>
                        </a:solidFill>
                        <a:latin typeface="+mn-lt"/>
                        <a:ea typeface="+mn-ea"/>
                        <a:cs typeface="+mn-cs"/>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2400" dirty="0" smtClean="0"/>
                        <a:t>48,9%</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CasellaDiTesto 4"/>
          <p:cNvSpPr txBox="1"/>
          <p:nvPr/>
        </p:nvSpPr>
        <p:spPr>
          <a:xfrm>
            <a:off x="682196" y="1096899"/>
            <a:ext cx="7520998" cy="400110"/>
          </a:xfrm>
          <a:prstGeom prst="rect">
            <a:avLst/>
          </a:prstGeom>
          <a:noFill/>
        </p:spPr>
        <p:txBody>
          <a:bodyPr wrap="square" rtlCol="0">
            <a:spAutoFit/>
          </a:bodyPr>
          <a:lstStyle/>
          <a:p>
            <a:r>
              <a:rPr lang="it-IT" sz="2000" dirty="0" smtClean="0"/>
              <a:t>Dal 16 settembre al 31 ottobre 2015</a:t>
            </a:r>
            <a:endParaRPr lang="it-IT" sz="2000" dirty="0"/>
          </a:p>
        </p:txBody>
      </p:sp>
    </p:spTree>
    <p:extLst>
      <p:ext uri="{BB962C8B-B14F-4D97-AF65-F5344CB8AC3E}">
        <p14:creationId xmlns:p14="http://schemas.microsoft.com/office/powerpoint/2010/main" val="188483860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1. Interesse dell’utenza</a:t>
            </a:r>
            <a:endParaRPr lang="it-IT" sz="2400" dirty="0">
              <a:solidFill>
                <a:srgbClr val="404040"/>
              </a:solidFill>
            </a:endParaRPr>
          </a:p>
        </p:txBody>
      </p:sp>
      <p:sp>
        <p:nvSpPr>
          <p:cNvPr id="5" name="CasellaDiTesto 4"/>
          <p:cNvSpPr txBox="1"/>
          <p:nvPr/>
        </p:nvSpPr>
        <p:spPr>
          <a:xfrm>
            <a:off x="682196" y="1096899"/>
            <a:ext cx="7520998" cy="400110"/>
          </a:xfrm>
          <a:prstGeom prst="rect">
            <a:avLst/>
          </a:prstGeom>
          <a:noFill/>
        </p:spPr>
        <p:txBody>
          <a:bodyPr wrap="square" rtlCol="0">
            <a:spAutoFit/>
          </a:bodyPr>
          <a:lstStyle/>
          <a:p>
            <a:r>
              <a:rPr lang="it-IT" sz="2000" dirty="0" smtClean="0"/>
              <a:t>Dal 16 settembre al 31 ottobre 2015</a:t>
            </a:r>
            <a:endParaRPr lang="it-IT"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220" y="1497008"/>
            <a:ext cx="7257019" cy="43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23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1. Interesse dell’utenza</a:t>
            </a:r>
            <a:endParaRPr lang="it-IT" sz="2400" dirty="0">
              <a:solidFill>
                <a:srgbClr val="40404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466301105"/>
              </p:ext>
            </p:extLst>
          </p:nvPr>
        </p:nvGraphicFramePr>
        <p:xfrm>
          <a:off x="785841" y="1612661"/>
          <a:ext cx="7834376" cy="1965039"/>
        </p:xfrm>
        <a:graphic>
          <a:graphicData uri="http://schemas.openxmlformats.org/drawingml/2006/table">
            <a:tbl>
              <a:tblPr firstRow="1" bandRow="1">
                <a:tableStyleId>{2D5ABB26-0587-4C30-8999-92F81FD0307C}</a:tableStyleId>
              </a:tblPr>
              <a:tblGrid>
                <a:gridCol w="5744270"/>
                <a:gridCol w="2090106"/>
              </a:tblGrid>
              <a:tr h="733731">
                <a:tc>
                  <a:txBody>
                    <a:bodyPr/>
                    <a:lstStyle/>
                    <a:p>
                      <a:pPr algn="l"/>
                      <a:r>
                        <a:rPr lang="it-IT" sz="2400" b="1" i="0" dirty="0" smtClean="0">
                          <a:solidFill>
                            <a:schemeClr val="bg1"/>
                          </a:solidFill>
                          <a:latin typeface="Arial"/>
                          <a:cs typeface="Arial"/>
                        </a:rPr>
                        <a:t>Dal sito</a:t>
                      </a:r>
                      <a:r>
                        <a:rPr lang="it-IT" sz="2400" b="1" i="0" baseline="0" dirty="0" smtClean="0">
                          <a:solidFill>
                            <a:schemeClr val="bg1"/>
                          </a:solidFill>
                          <a:latin typeface="Arial"/>
                          <a:cs typeface="Arial"/>
                        </a:rPr>
                        <a:t> web dell’Istat</a:t>
                      </a:r>
                      <a:endParaRPr lang="it-IT" sz="2400" b="1" i="0" dirty="0">
                        <a:solidFill>
                          <a:schemeClr val="bg1"/>
                        </a:solidFill>
                        <a:latin typeface="Arial"/>
                        <a:cs typeface="Aria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600" b="1" i="0" dirty="0" smtClean="0">
                        <a:solidFill>
                          <a:schemeClr val="bg1"/>
                        </a:solidFill>
                        <a:latin typeface="+mn-lt"/>
                        <a:cs typeface="Aria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r h="615654">
                <a:tc>
                  <a:txBody>
                    <a:bodyPr/>
                    <a:lstStyle/>
                    <a:p>
                      <a:pPr algn="l"/>
                      <a:r>
                        <a:rPr lang="it-IT" sz="2400" dirty="0" smtClean="0">
                          <a:solidFill>
                            <a:schemeClr val="tx1">
                              <a:lumMod val="75000"/>
                              <a:lumOff val="25000"/>
                            </a:schemeClr>
                          </a:solidFill>
                        </a:rPr>
                        <a:t>Numero</a:t>
                      </a:r>
                      <a:r>
                        <a:rPr lang="it-IT" sz="2400" baseline="0" dirty="0" smtClean="0">
                          <a:solidFill>
                            <a:schemeClr val="tx1">
                              <a:lumMod val="75000"/>
                              <a:lumOff val="25000"/>
                            </a:schemeClr>
                          </a:solidFill>
                        </a:rPr>
                        <a:t> download</a:t>
                      </a:r>
                      <a:endParaRPr lang="it-IT" sz="2400" dirty="0">
                        <a:solidFill>
                          <a:schemeClr val="tx1">
                            <a:lumMod val="75000"/>
                            <a:lumOff val="25000"/>
                          </a:schemeClr>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2400" dirty="0" smtClean="0">
                          <a:solidFill>
                            <a:schemeClr val="tx1">
                              <a:lumMod val="75000"/>
                              <a:lumOff val="25000"/>
                            </a:schemeClr>
                          </a:solidFill>
                        </a:rPr>
                        <a:t>1.094</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615654">
                <a:tc>
                  <a:txBody>
                    <a:bodyPr/>
                    <a:lstStyle/>
                    <a:p>
                      <a:pPr algn="l"/>
                      <a:r>
                        <a:rPr lang="it-IT" sz="2400" dirty="0" smtClean="0">
                          <a:solidFill>
                            <a:schemeClr val="tx1">
                              <a:lumMod val="75000"/>
                              <a:lumOff val="25000"/>
                            </a:schemeClr>
                          </a:solidFill>
                        </a:rPr>
                        <a:t>Download/visite</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it-IT" sz="2400" dirty="0" smtClean="0"/>
                        <a:t>56,5%</a:t>
                      </a:r>
                      <a:endParaRPr lang="it-IT" sz="24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8" name="CasellaDiTesto 7"/>
          <p:cNvSpPr txBox="1"/>
          <p:nvPr/>
        </p:nvSpPr>
        <p:spPr>
          <a:xfrm>
            <a:off x="787977" y="4839305"/>
            <a:ext cx="7520998" cy="307777"/>
          </a:xfrm>
          <a:prstGeom prst="rect">
            <a:avLst/>
          </a:prstGeom>
          <a:noFill/>
        </p:spPr>
        <p:txBody>
          <a:bodyPr wrap="square" rtlCol="0">
            <a:spAutoFit/>
          </a:bodyPr>
          <a:lstStyle/>
          <a:p>
            <a:endParaRPr lang="it-IT" sz="1400" dirty="0"/>
          </a:p>
        </p:txBody>
      </p:sp>
      <p:sp>
        <p:nvSpPr>
          <p:cNvPr id="5" name="CasellaDiTesto 4"/>
          <p:cNvSpPr txBox="1"/>
          <p:nvPr/>
        </p:nvSpPr>
        <p:spPr>
          <a:xfrm>
            <a:off x="682196" y="1096899"/>
            <a:ext cx="7520998" cy="400110"/>
          </a:xfrm>
          <a:prstGeom prst="rect">
            <a:avLst/>
          </a:prstGeom>
          <a:noFill/>
        </p:spPr>
        <p:txBody>
          <a:bodyPr wrap="square" rtlCol="0">
            <a:spAutoFit/>
          </a:bodyPr>
          <a:lstStyle/>
          <a:p>
            <a:r>
              <a:rPr lang="it-IT" sz="2000" dirty="0" smtClean="0"/>
              <a:t>Dal 16 settembre al 31 ottobre 2015</a:t>
            </a:r>
            <a:endParaRPr lang="it-IT"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983" y="3755254"/>
            <a:ext cx="3803090" cy="22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713615"/>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195" y="1129097"/>
            <a:ext cx="7706445" cy="51552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La più grande ricchezza è la salute (Virgilio)</a:t>
            </a:r>
          </a:p>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La salute viene sempre tenuta in conto quale misura del benessere di una popolazione. In Italia, non a caso rappresenta il primo dei 12 </a:t>
            </a:r>
            <a:r>
              <a:rPr lang="it-IT" sz="2300" dirty="0" err="1" smtClean="0">
                <a:solidFill>
                  <a:schemeClr val="tx1">
                    <a:lumMod val="75000"/>
                    <a:lumOff val="25000"/>
                  </a:schemeClr>
                </a:solidFill>
              </a:rPr>
              <a:t>domìni</a:t>
            </a:r>
            <a:r>
              <a:rPr lang="it-IT" sz="2300" dirty="0" smtClean="0">
                <a:solidFill>
                  <a:schemeClr val="tx1">
                    <a:lumMod val="75000"/>
                    <a:lumOff val="25000"/>
                  </a:schemeClr>
                </a:solidFill>
              </a:rPr>
              <a:t> del Rapporto BES (con 14 indicatori) </a:t>
            </a:r>
          </a:p>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La salute è equamente distribuita tra la popolazione? Ciascun individuo esprime tutto il suo potenziale in termini di salute, di vita in buona salute, di anni vissuti?  </a:t>
            </a:r>
          </a:p>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Esistono differenziali di varia natura … </a:t>
            </a:r>
          </a:p>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 dovuti a molteplici fattori determinanti …</a:t>
            </a:r>
          </a:p>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 alla cui base vi sono delle diseguaglianze …</a:t>
            </a:r>
          </a:p>
          <a:p>
            <a:pPr marL="342900" indent="-342900">
              <a:spcAft>
                <a:spcPts val="600"/>
              </a:spcAft>
              <a:buFont typeface="Arial" panose="020B0604020202020204" pitchFamily="34" charset="0"/>
              <a:buChar char="•"/>
            </a:pPr>
            <a:r>
              <a:rPr lang="it-IT" sz="2300" dirty="0" smtClean="0">
                <a:solidFill>
                  <a:schemeClr val="tx1">
                    <a:lumMod val="75000"/>
                    <a:lumOff val="25000"/>
                  </a:schemeClr>
                </a:solidFill>
              </a:rPr>
              <a:t>… che sono accettabili quando sono ovvie e naturali come quelle biologiche …</a:t>
            </a:r>
            <a:endParaRPr lang="it-IT" sz="2300" dirty="0" smtClean="0">
              <a:solidFill>
                <a:srgbClr val="505150"/>
              </a:solidFill>
            </a:endParaRP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a:t>
            </a:r>
            <a:r>
              <a:rPr lang="it-IT" sz="1000" dirty="0" smtClean="0">
                <a:solidFill>
                  <a:srgbClr val="7F7F7F"/>
                </a:solidFill>
              </a:rPr>
              <a:t>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2. Finalità</a:t>
            </a:r>
            <a:endParaRPr lang="it-IT" sz="2400" dirty="0">
              <a:solidFill>
                <a:srgbClr val="505150"/>
              </a:solidFill>
            </a:endParaRPr>
          </a:p>
        </p:txBody>
      </p:sp>
    </p:spTree>
    <p:extLst>
      <p:ext uri="{BB962C8B-B14F-4D97-AF65-F5344CB8AC3E}">
        <p14:creationId xmlns:p14="http://schemas.microsoft.com/office/powerpoint/2010/main" val="2242140886"/>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anim calcmode="lin" valueType="num">
                                      <p:cBhvr>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2000"/>
                                        <p:tgtEl>
                                          <p:spTgt spid="5">
                                            <p:txEl>
                                              <p:pRg st="6" end="6"/>
                                            </p:txEl>
                                          </p:spTgt>
                                        </p:tgtEl>
                                      </p:cBhvr>
                                    </p:animEffect>
                                    <p:anim calcmode="lin" valueType="num">
                                      <p:cBhvr>
                                        <p:cTn id="50"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195" y="971781"/>
            <a:ext cx="7706445" cy="52629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it-IT" sz="2400" dirty="0" smtClean="0">
                <a:solidFill>
                  <a:schemeClr val="tx1">
                    <a:lumMod val="75000"/>
                    <a:lumOff val="25000"/>
                  </a:schemeClr>
                </a:solidFill>
              </a:rPr>
              <a:t>… ma lo sono meno quando sono attribuite a influenze sociali o ambientali ingiustificabili e, quindi, evitabili.</a:t>
            </a:r>
          </a:p>
          <a:p>
            <a:pPr marL="342900" indent="-342900">
              <a:spcAft>
                <a:spcPts val="600"/>
              </a:spcAft>
              <a:buFont typeface="Arial" panose="020B0604020202020204" pitchFamily="34" charset="0"/>
              <a:buChar char="•"/>
            </a:pPr>
            <a:r>
              <a:rPr lang="it-IT" sz="2400" dirty="0" smtClean="0">
                <a:solidFill>
                  <a:schemeClr val="tx1">
                    <a:lumMod val="75000"/>
                    <a:lumOff val="25000"/>
                  </a:schemeClr>
                </a:solidFill>
              </a:rPr>
              <a:t>Le </a:t>
            </a:r>
            <a:r>
              <a:rPr lang="it-IT" sz="2400" dirty="0">
                <a:solidFill>
                  <a:schemeClr val="tx1">
                    <a:lumMod val="75000"/>
                    <a:lumOff val="25000"/>
                  </a:schemeClr>
                </a:solidFill>
              </a:rPr>
              <a:t>disuguaglianze sociali ed economiche, </a:t>
            </a:r>
            <a:r>
              <a:rPr lang="it-IT" sz="2400" dirty="0" smtClean="0">
                <a:solidFill>
                  <a:schemeClr val="tx1">
                    <a:lumMod val="75000"/>
                    <a:lumOff val="25000"/>
                  </a:schemeClr>
                </a:solidFill>
              </a:rPr>
              <a:t>ad esempio, cui </a:t>
            </a:r>
            <a:r>
              <a:rPr lang="it-IT" sz="2400" dirty="0">
                <a:solidFill>
                  <a:schemeClr val="tx1">
                    <a:lumMod val="75000"/>
                    <a:lumOff val="25000"/>
                  </a:schemeClr>
                </a:solidFill>
              </a:rPr>
              <a:t>sono connesse quelle culturali e di accesso al mercato del lavoro, incidono significativamente sui differenziali che connotano il godimento del bene “salute</a:t>
            </a:r>
            <a:r>
              <a:rPr lang="it-IT" sz="2400" dirty="0" smtClean="0">
                <a:solidFill>
                  <a:schemeClr val="tx1">
                    <a:lumMod val="75000"/>
                    <a:lumOff val="25000"/>
                  </a:schemeClr>
                </a:solidFill>
              </a:rPr>
              <a:t>”.</a:t>
            </a:r>
          </a:p>
          <a:p>
            <a:pPr marL="342900" indent="-342900">
              <a:spcAft>
                <a:spcPts val="600"/>
              </a:spcAft>
              <a:buFont typeface="Arial" panose="020B0604020202020204" pitchFamily="34" charset="0"/>
              <a:buChar char="•"/>
            </a:pPr>
            <a:r>
              <a:rPr lang="it-IT" sz="2400" dirty="0" smtClean="0">
                <a:solidFill>
                  <a:schemeClr val="tx1">
                    <a:lumMod val="75000"/>
                    <a:lumOff val="25000"/>
                  </a:schemeClr>
                </a:solidFill>
              </a:rPr>
              <a:t>I determinanti si distinguono tra:</a:t>
            </a:r>
          </a:p>
          <a:p>
            <a:pPr marL="800100" lvl="1" indent="-342900">
              <a:spcAft>
                <a:spcPts val="600"/>
              </a:spcAft>
              <a:buFont typeface="Arial" panose="020B0604020202020204" pitchFamily="34" charset="0"/>
              <a:buChar char="•"/>
            </a:pPr>
            <a:r>
              <a:rPr lang="it-IT" sz="2000" dirty="0">
                <a:solidFill>
                  <a:schemeClr val="tx1">
                    <a:lumMod val="75000"/>
                    <a:lumOff val="25000"/>
                  </a:schemeClr>
                </a:solidFill>
              </a:rPr>
              <a:t>p</a:t>
            </a:r>
            <a:r>
              <a:rPr lang="it-IT" sz="2000" dirty="0" smtClean="0">
                <a:solidFill>
                  <a:schemeClr val="tx1">
                    <a:lumMod val="75000"/>
                    <a:lumOff val="25000"/>
                  </a:schemeClr>
                </a:solidFill>
              </a:rPr>
              <a:t>rossimali: direttamente connessi allo stato di salute dell’individuo;</a:t>
            </a:r>
          </a:p>
          <a:p>
            <a:pPr marL="800100" lvl="1" indent="-342900">
              <a:spcAft>
                <a:spcPts val="600"/>
              </a:spcAft>
              <a:buFont typeface="Arial" panose="020B0604020202020204" pitchFamily="34" charset="0"/>
              <a:buChar char="•"/>
            </a:pPr>
            <a:r>
              <a:rPr lang="it-IT" sz="2000" dirty="0" smtClean="0">
                <a:solidFill>
                  <a:schemeClr val="tx1">
                    <a:lumMod val="75000"/>
                    <a:lumOff val="25000"/>
                  </a:schemeClr>
                </a:solidFill>
              </a:rPr>
              <a:t>distali: di carattere più generale, rappresentano i fattori socio-economici che spiegano la maggior parte della variabilità della salute della popolazione   </a:t>
            </a:r>
            <a:endParaRPr lang="it-IT" sz="2000" dirty="0">
              <a:solidFill>
                <a:schemeClr val="tx1">
                  <a:lumMod val="75000"/>
                  <a:lumOff val="25000"/>
                </a:schemeClr>
              </a:solidFill>
            </a:endParaRP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a:t>
            </a:r>
            <a:r>
              <a:rPr lang="it-IT" sz="1000" dirty="0" smtClean="0">
                <a:solidFill>
                  <a:srgbClr val="7F7F7F"/>
                </a:solidFill>
              </a:rPr>
              <a:t>2015</a:t>
            </a:r>
          </a:p>
        </p:txBody>
      </p:sp>
      <p:sp>
        <p:nvSpPr>
          <p:cNvPr id="3" name="CasellaDiTesto 2"/>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2. Finalità</a:t>
            </a:r>
            <a:endParaRPr lang="it-IT" sz="2400" dirty="0">
              <a:solidFill>
                <a:srgbClr val="505150"/>
              </a:solidFill>
            </a:endParaRPr>
          </a:p>
        </p:txBody>
      </p:sp>
    </p:spTree>
    <p:extLst>
      <p:ext uri="{BB962C8B-B14F-4D97-AF65-F5344CB8AC3E}">
        <p14:creationId xmlns:p14="http://schemas.microsoft.com/office/powerpoint/2010/main" val="2672487136"/>
      </p:ext>
    </p:extLst>
  </p:cSld>
  <p:clrMapOvr>
    <a:masterClrMapping/>
  </p:clrMapOvr>
  <mc:AlternateContent xmlns:mc="http://schemas.openxmlformats.org/markup-compatibility/2006" xmlns:p14="http://schemas.microsoft.com/office/powerpoint/2010/main">
    <mc:Choice Requires="p14">
      <p:transition spd="slow" p14:dur="8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3000"/>
                                        <p:tgtEl>
                                          <p:spTgt spid="5">
                                            <p:txEl>
                                              <p:pRg st="3" end="3"/>
                                            </p:txEl>
                                          </p:spTgt>
                                        </p:tgtEl>
                                      </p:cBhvr>
                                    </p:animEffect>
                                    <p:anim calcmode="lin" valueType="num">
                                      <p:cBhvr>
                                        <p:cTn id="27"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3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4000"/>
                                        <p:tgtEl>
                                          <p:spTgt spid="5">
                                            <p:txEl>
                                              <p:pRg st="4" end="4"/>
                                            </p:txEl>
                                          </p:spTgt>
                                        </p:tgtEl>
                                      </p:cBhvr>
                                    </p:animEffect>
                                    <p:anim calcmode="lin" valueType="num">
                                      <p:cBhvr>
                                        <p:cTn id="32" dur="4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4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196" y="1386549"/>
            <a:ext cx="7706445" cy="4401205"/>
          </a:xfrm>
          <a:prstGeom prst="rect">
            <a:avLst/>
          </a:prstGeom>
          <a:noFill/>
          <a:ln>
            <a:solidFill>
              <a:schemeClr val="accent1"/>
            </a:solidFill>
          </a:ln>
        </p:spPr>
        <p:txBody>
          <a:bodyPr wrap="square" rtlCol="0">
            <a:spAutoFit/>
          </a:bodyPr>
          <a:lstStyle/>
          <a:p>
            <a:pPr marL="742950" lvl="1" indent="-285750">
              <a:buFont typeface="Arial"/>
              <a:buChar char="•"/>
            </a:pPr>
            <a:endParaRPr lang="it-IT" sz="1600" dirty="0" smtClean="0">
              <a:solidFill>
                <a:srgbClr val="505150"/>
              </a:solidFill>
            </a:endParaRPr>
          </a:p>
          <a:p>
            <a:pPr lvl="0"/>
            <a:r>
              <a:rPr lang="it-IT" sz="2000" dirty="0" smtClean="0">
                <a:solidFill>
                  <a:prstClr val="black">
                    <a:lumMod val="75000"/>
                    <a:lumOff val="25000"/>
                  </a:prstClr>
                </a:solidFill>
              </a:rPr>
              <a:t>Prossimali:</a:t>
            </a:r>
          </a:p>
          <a:p>
            <a:pPr marL="742950" lvl="1" indent="-285750">
              <a:buFont typeface="Arial"/>
              <a:buChar char="•"/>
            </a:pPr>
            <a:r>
              <a:rPr lang="it-IT" sz="1600" dirty="0">
                <a:solidFill>
                  <a:srgbClr val="505150"/>
                </a:solidFill>
              </a:rPr>
              <a:t>Biologici/Genetici</a:t>
            </a:r>
          </a:p>
          <a:p>
            <a:pPr marL="742950" lvl="1" indent="-285750">
              <a:buFont typeface="Arial"/>
              <a:buChar char="•"/>
            </a:pPr>
            <a:r>
              <a:rPr lang="it-IT" sz="1600" dirty="0">
                <a:solidFill>
                  <a:srgbClr val="505150"/>
                </a:solidFill>
              </a:rPr>
              <a:t>Fattori ambientali</a:t>
            </a:r>
          </a:p>
          <a:p>
            <a:pPr marL="742950" lvl="1" indent="-285750">
              <a:buFont typeface="Arial"/>
              <a:buChar char="•"/>
            </a:pPr>
            <a:r>
              <a:rPr lang="it-IT" sz="1600" dirty="0">
                <a:solidFill>
                  <a:srgbClr val="505150"/>
                </a:solidFill>
              </a:rPr>
              <a:t>Psicosociali</a:t>
            </a:r>
          </a:p>
          <a:p>
            <a:pPr marL="742950" lvl="1" indent="-285750">
              <a:buFont typeface="Arial"/>
              <a:buChar char="•"/>
            </a:pPr>
            <a:r>
              <a:rPr lang="it-IT" sz="1600" dirty="0" smtClean="0">
                <a:solidFill>
                  <a:srgbClr val="505150"/>
                </a:solidFill>
              </a:rPr>
              <a:t>Stili </a:t>
            </a:r>
            <a:r>
              <a:rPr lang="it-IT" sz="1600" dirty="0">
                <a:solidFill>
                  <a:srgbClr val="505150"/>
                </a:solidFill>
              </a:rPr>
              <a:t>di </a:t>
            </a:r>
            <a:r>
              <a:rPr lang="it-IT" sz="1600" dirty="0" smtClean="0">
                <a:solidFill>
                  <a:srgbClr val="505150"/>
                </a:solidFill>
              </a:rPr>
              <a:t>vita</a:t>
            </a:r>
          </a:p>
          <a:p>
            <a:pPr marL="1200150" lvl="2" indent="-285750">
              <a:buFont typeface="Arial"/>
              <a:buChar char="•"/>
            </a:pPr>
            <a:r>
              <a:rPr lang="it-IT" sz="1600" dirty="0" smtClean="0">
                <a:solidFill>
                  <a:srgbClr val="505150"/>
                </a:solidFill>
              </a:rPr>
              <a:t>Consumo di tabacco</a:t>
            </a:r>
          </a:p>
          <a:p>
            <a:pPr marL="1200150" lvl="2" indent="-285750">
              <a:buFont typeface="Arial"/>
              <a:buChar char="•"/>
            </a:pPr>
            <a:r>
              <a:rPr lang="it-IT" sz="1600" dirty="0" smtClean="0">
                <a:solidFill>
                  <a:srgbClr val="505150"/>
                </a:solidFill>
              </a:rPr>
              <a:t>Sovrappeso e obesità</a:t>
            </a:r>
          </a:p>
          <a:p>
            <a:pPr marL="1200150" lvl="2" indent="-285750">
              <a:buFont typeface="Arial"/>
              <a:buChar char="•"/>
            </a:pPr>
            <a:r>
              <a:rPr lang="it-IT" sz="1600" dirty="0" smtClean="0">
                <a:solidFill>
                  <a:srgbClr val="505150"/>
                </a:solidFill>
              </a:rPr>
              <a:t>Cattiva alimentazione</a:t>
            </a:r>
          </a:p>
          <a:p>
            <a:pPr marL="1200150" lvl="2" indent="-285750">
              <a:buFont typeface="Arial"/>
              <a:buChar char="•"/>
            </a:pPr>
            <a:r>
              <a:rPr lang="it-IT" sz="1600" dirty="0" smtClean="0">
                <a:solidFill>
                  <a:srgbClr val="505150"/>
                </a:solidFill>
              </a:rPr>
              <a:t>Sedentarietà </a:t>
            </a:r>
          </a:p>
          <a:p>
            <a:pPr marL="1200150" lvl="2" indent="-285750">
              <a:buFont typeface="Arial"/>
              <a:buChar char="•"/>
            </a:pPr>
            <a:r>
              <a:rPr lang="it-IT" sz="1600" dirty="0" smtClean="0">
                <a:solidFill>
                  <a:srgbClr val="505150"/>
                </a:solidFill>
              </a:rPr>
              <a:t>Consumo eccessivo di alcol</a:t>
            </a:r>
            <a:endParaRPr lang="it-IT" sz="1600" dirty="0">
              <a:solidFill>
                <a:srgbClr val="505150"/>
              </a:solidFill>
            </a:endParaRPr>
          </a:p>
          <a:p>
            <a:pPr lvl="0"/>
            <a:endParaRPr lang="it-IT" sz="1600" dirty="0">
              <a:solidFill>
                <a:srgbClr val="505150"/>
              </a:solidFill>
            </a:endParaRPr>
          </a:p>
          <a:p>
            <a:pPr lvl="0"/>
            <a:r>
              <a:rPr lang="it-IT" sz="2000" dirty="0">
                <a:solidFill>
                  <a:prstClr val="black">
                    <a:lumMod val="75000"/>
                    <a:lumOff val="25000"/>
                  </a:prstClr>
                </a:solidFill>
              </a:rPr>
              <a:t>Distali:</a:t>
            </a:r>
          </a:p>
          <a:p>
            <a:pPr marL="742950" lvl="1" indent="-285750">
              <a:buFont typeface="Arial"/>
              <a:buChar char="•"/>
            </a:pPr>
            <a:r>
              <a:rPr lang="it-IT" sz="1600" dirty="0" smtClean="0">
                <a:solidFill>
                  <a:srgbClr val="505150"/>
                </a:solidFill>
              </a:rPr>
              <a:t>Istruzione </a:t>
            </a:r>
            <a:r>
              <a:rPr lang="it-IT" sz="1600" dirty="0">
                <a:solidFill>
                  <a:srgbClr val="505150"/>
                </a:solidFill>
              </a:rPr>
              <a:t>e formazione</a:t>
            </a:r>
          </a:p>
          <a:p>
            <a:pPr marL="742950" lvl="1" indent="-285750">
              <a:buFont typeface="Arial"/>
              <a:buChar char="•"/>
            </a:pPr>
            <a:r>
              <a:rPr lang="it-IT" sz="1600" dirty="0">
                <a:solidFill>
                  <a:srgbClr val="505150"/>
                </a:solidFill>
              </a:rPr>
              <a:t>Accesso al mercato del lavoro</a:t>
            </a:r>
          </a:p>
          <a:p>
            <a:pPr marL="742950" lvl="1" indent="-285750">
              <a:buFont typeface="Arial"/>
              <a:buChar char="•"/>
            </a:pPr>
            <a:r>
              <a:rPr lang="it-IT" sz="1600" dirty="0">
                <a:solidFill>
                  <a:srgbClr val="505150"/>
                </a:solidFill>
              </a:rPr>
              <a:t>Situazione economica delle famiglie</a:t>
            </a:r>
          </a:p>
          <a:p>
            <a:pPr marL="742950" lvl="1" indent="-285750">
              <a:buFont typeface="Arial"/>
              <a:buChar char="•"/>
            </a:pPr>
            <a:r>
              <a:rPr lang="it-IT" sz="1600" dirty="0" smtClean="0">
                <a:solidFill>
                  <a:srgbClr val="505150"/>
                </a:solidFill>
              </a:rPr>
              <a:t>…</a:t>
            </a:r>
          </a:p>
        </p:txBody>
      </p:sp>
      <p:sp>
        <p:nvSpPr>
          <p:cNvPr id="6" name="CasellaDiTesto 5"/>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Presentazione e-book, Gaetano Fazio – Cagliari, 12 novembre 2015</a:t>
            </a:r>
          </a:p>
        </p:txBody>
      </p:sp>
      <p:sp>
        <p:nvSpPr>
          <p:cNvPr id="3" name="CasellaDiTesto 2"/>
          <p:cNvSpPr txBox="1"/>
          <p:nvPr/>
        </p:nvSpPr>
        <p:spPr>
          <a:xfrm>
            <a:off x="682196" y="486792"/>
            <a:ext cx="7538462" cy="523220"/>
          </a:xfrm>
          <a:prstGeom prst="rect">
            <a:avLst/>
          </a:prstGeom>
          <a:noFill/>
        </p:spPr>
        <p:txBody>
          <a:bodyPr wrap="square" rtlCol="0">
            <a:spAutoFit/>
          </a:bodyPr>
          <a:lstStyle/>
          <a:p>
            <a:r>
              <a:rPr lang="it-IT" sz="2800" dirty="0" smtClean="0">
                <a:solidFill>
                  <a:srgbClr val="505150"/>
                </a:solidFill>
              </a:rPr>
              <a:t>Determinanti della salute</a:t>
            </a:r>
            <a:endParaRPr lang="it-IT" sz="2800" dirty="0">
              <a:solidFill>
                <a:srgbClr val="505150"/>
              </a:solidFill>
            </a:endParaRPr>
          </a:p>
        </p:txBody>
      </p:sp>
    </p:spTree>
    <p:extLst>
      <p:ext uri="{BB962C8B-B14F-4D97-AF65-F5344CB8AC3E}">
        <p14:creationId xmlns:p14="http://schemas.microsoft.com/office/powerpoint/2010/main" val="134222271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2251</Words>
  <Application>Microsoft Office PowerPoint</Application>
  <PresentationFormat>Presentazione su schermo (4:3)</PresentationFormat>
  <Paragraphs>217</Paragraphs>
  <Slides>26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28" baseType="lpstr">
      <vt:lpstr>copertina</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cp:lastModifiedBy>
  <cp:revision>165</cp:revision>
  <cp:lastPrinted>2015-11-09T15:46:59Z</cp:lastPrinted>
  <dcterms:created xsi:type="dcterms:W3CDTF">2012-12-11T11:00:35Z</dcterms:created>
  <dcterms:modified xsi:type="dcterms:W3CDTF">2015-11-10T13:55:01Z</dcterms:modified>
</cp:coreProperties>
</file>